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57" r:id="rId5"/>
    <p:sldId id="259" r:id="rId6"/>
    <p:sldId id="260" r:id="rId7"/>
    <p:sldId id="264" r:id="rId8"/>
    <p:sldId id="266" r:id="rId9"/>
    <p:sldId id="268" r:id="rId10"/>
    <p:sldId id="270" r:id="rId11"/>
    <p:sldId id="265" r:id="rId12"/>
    <p:sldId id="261" r:id="rId13"/>
    <p:sldId id="262" r:id="rId14"/>
    <p:sldId id="263" r:id="rId15"/>
    <p:sldId id="267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DCD79-4B20-4331-A36D-BD500D742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E298-1E44-4588-A6C1-542571C7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BB7C51-B641-46E1-B077-4715313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5C829-F42E-44A3-95B8-457CB5AE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6C615-6FD4-4FD8-A14D-C97866E4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56A65-DB98-4769-9B4E-8210B890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66C50F-5B3C-4CB5-889F-5F6608771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7CD6F2-0C10-4962-A592-ACFFA21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A592E-C4BB-47BC-8790-F40E2D5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3433E-C4D9-412B-8341-A60B19AA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9067FE-731F-4DB2-9E47-84992CF1F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9BAEAD-2816-48A6-A71E-A5622B9C9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C1AE1-F403-47FC-99C8-7F13A104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483EF-5175-482B-B64D-3F3F7EFE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359D8-E69E-42B1-BE82-F51EA9C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1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ADED2-886F-420F-A597-CF52E06C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9FC16-30E2-40B8-BF8D-31013FC4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80EA76-BD37-42D2-AF57-C1C1169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744C4-3BA0-4C0A-9292-81451814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DA2A-64FA-4F61-93DA-9397CED0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C6D7A-EBFC-49D6-A2B3-90DF2BD1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B336B-3A1C-4696-B207-261013F0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6E21C-0715-4E0E-8056-738BD8BE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12E0A3-F49F-4A9B-AF78-4CCD9616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8FBE9-F602-4899-BD6C-6DDC76B6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8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ECDA8-1035-4150-B096-C8BB0EBD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5F185-71DE-4B58-BD6E-DC07F048A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13ED50-A65D-4A95-BB35-09AF798B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15270E-E54E-4781-9EAB-80F7B370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1DC80-AA2B-4629-8A4D-71E1BD6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4C605A-8A82-42AF-9A9A-3E762C2A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7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B31F1-954C-474B-88C7-BE508AF9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70170-7072-4939-82FA-8B22CB6E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A8C7C-A7D5-435D-8512-AB13F4FA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1FDB36-6A94-4A10-913F-C25ABA9C4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A1A372-2910-4517-A4F8-9E2DBC9B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185ED-6753-484F-9BB7-8B39C8D6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DFAF41-714D-4B03-97D7-59EDD2DE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281819-AC80-477F-AE0E-B44B55CD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87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38C4-4C06-49C2-8A1B-31FD17B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3CA92-3861-4142-BBA9-38EDB026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F5AD0B-88F0-41CB-A79C-72BA6D12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ADE1EC-43A0-4C78-A0E9-8A99090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61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14AC07-FD69-4609-BAFD-E0BDFEE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2DF284-FB2B-4C0A-B35B-A12EE8B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C5966-A363-4B06-BE6F-857F1998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3CF75-8919-4E3F-92B2-ABA60BF5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8037B-E4D6-49B0-9D10-A74AB0A9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D0034-8176-4C07-83BF-07F40196B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52E97E-BD01-441A-8E11-B010316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4C4EA-9358-4CCF-9C98-D7C029D8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ED87A-3C7C-4D9C-93BC-07BD3C69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E3BB3-361E-423D-AC97-0782C212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44F1DF-D88B-4FE6-884E-4ED80BCDB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D03E30-DAF5-49AD-9331-ABCBA7B8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EA6A5-1187-4B08-8793-7ED14A13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4D301D-7554-48E0-B726-17E0842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DC1C84-61C0-479C-B9D6-B739F8B8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70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4A864-085D-4C4D-967B-B5E9486E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8F0F46-1463-46E3-BACB-101964CE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FEE0CE-650F-4083-BC8F-0B631EA3F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81CC-B6D0-4044-97DD-9F6701568FDE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A7259-262C-4D27-BD93-B95550418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780DD-8319-4964-BBE5-0AB304A1C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9E8-4081-4602-A23A-4863B48E1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7.wdp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openxmlformats.org/officeDocument/2006/relationships/image" Target="../media/image25.png"/><Relationship Id="rId17" Type="http://schemas.microsoft.com/office/2007/relationships/hdphoto" Target="../media/hdphoto9.wdp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microsoft.com/office/2007/relationships/hdphoto" Target="../media/hdphoto6.wdp"/><Relationship Id="rId5" Type="http://schemas.openxmlformats.org/officeDocument/2006/relationships/image" Target="../media/image21.png"/><Relationship Id="rId15" Type="http://schemas.microsoft.com/office/2007/relationships/hdphoto" Target="../media/hdphoto8.wdp"/><Relationship Id="rId10" Type="http://schemas.openxmlformats.org/officeDocument/2006/relationships/image" Target="../media/image24.png"/><Relationship Id="rId4" Type="http://schemas.openxmlformats.org/officeDocument/2006/relationships/image" Target="../media/image20.jpeg"/><Relationship Id="rId9" Type="http://schemas.microsoft.com/office/2007/relationships/hdphoto" Target="../media/hdphoto5.wdp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8216C1-DF86-46C6-9388-F65323E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984737"/>
            <a:ext cx="5430129" cy="282760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Bahnschrift SemiBold" panose="020B0502040204020203" pitchFamily="34" charset="0"/>
              </a:rPr>
              <a:t>Вертикальный Маркерный плоттер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77CCBDD3-F805-4657-BED5-5B27EC61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42671"/>
            <a:ext cx="7343335" cy="1139483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Выполнил: Наумов Максим Геннадьевич</a:t>
            </a:r>
            <a:b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Ученик ГАОУ школы №548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87546F-5ECE-43EC-A4B1-5F602244C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0" y="-697476"/>
            <a:ext cx="6582944" cy="86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35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F3FCC5C-B592-4159-B3CB-3262BC82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862" y="2809282"/>
            <a:ext cx="1657581" cy="39343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627AC3-97EF-47CD-A3B4-F8B22DB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476355" flipH="1">
            <a:off x="5698422" y="-618399"/>
            <a:ext cx="5664767" cy="5121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A4FC3-C308-40BE-B283-C4FFB43E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410"/>
            <a:ext cx="7177527" cy="121352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>
                <a:latin typeface="Bahnschrift SemiBold" panose="020B0502040204020203" pitchFamily="34" charset="0"/>
              </a:rPr>
              <a:t>Механизм смены цвета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9FA9F76-1C35-4FFF-AA4A-035EE50B27B8}"/>
              </a:ext>
            </a:extLst>
          </p:cNvPr>
          <p:cNvGrpSpPr/>
          <p:nvPr/>
        </p:nvGrpSpPr>
        <p:grpSpPr>
          <a:xfrm>
            <a:off x="0" y="1899562"/>
            <a:ext cx="6802774" cy="3767709"/>
            <a:chOff x="3771880" y="1206661"/>
            <a:chExt cx="8369320" cy="4635338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6578826-4847-491D-A286-0CF7A8B49AA7}"/>
                </a:ext>
              </a:extLst>
            </p:cNvPr>
            <p:cNvGrpSpPr/>
            <p:nvPr/>
          </p:nvGrpSpPr>
          <p:grpSpPr>
            <a:xfrm>
              <a:off x="3771881" y="1682164"/>
              <a:ext cx="8369319" cy="4159835"/>
              <a:chOff x="1117601" y="838147"/>
              <a:chExt cx="10336789" cy="5137735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FD2CA309-7220-4452-84FC-56AC9E6CF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97497" y="1041399"/>
                <a:ext cx="3556893" cy="4934483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D0C0C37D-413C-4CC6-9D1B-6F9A122E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5068" y="1289816"/>
                <a:ext cx="4268271" cy="4686066"/>
              </a:xfrm>
              <a:prstGeom prst="rect">
                <a:avLst/>
              </a:prstGeom>
            </p:spPr>
          </p:pic>
          <p:pic>
            <p:nvPicPr>
              <p:cNvPr id="4" name="Рисунок 3">
                <a:extLst>
                  <a:ext uri="{FF2B5EF4-FFF2-40B4-BE49-F238E27FC236}">
                    <a16:creationId xmlns:a16="http://schemas.microsoft.com/office/drawing/2014/main" id="{5EACFFFF-B8E7-4B84-8659-D2805B9F0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601" y="838147"/>
                <a:ext cx="3263308" cy="5137735"/>
              </a:xfrm>
              <a:prstGeom prst="rect">
                <a:avLst/>
              </a:prstGeom>
            </p:spPr>
          </p:pic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EC8AB7BB-2C1C-493A-B60D-1B0B70822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601" y="5740400"/>
                <a:ext cx="10336789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ED7D3F7-AEA7-4AEC-B58F-9EF4E17B39FC}"/>
                </a:ext>
              </a:extLst>
            </p:cNvPr>
            <p:cNvSpPr/>
            <p:nvPr/>
          </p:nvSpPr>
          <p:spPr>
            <a:xfrm>
              <a:off x="3771880" y="1206661"/>
              <a:ext cx="8369319" cy="841202"/>
            </a:xfrm>
            <a:prstGeom prst="rect">
              <a:avLst/>
            </a:prstGeom>
            <a:solidFill>
              <a:srgbClr val="D2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056FAB-9432-49AB-BF72-39F1976028EC}"/>
              </a:ext>
            </a:extLst>
          </p:cNvPr>
          <p:cNvSpPr txBox="1"/>
          <p:nvPr/>
        </p:nvSpPr>
        <p:spPr>
          <a:xfrm>
            <a:off x="0" y="6080164"/>
            <a:ext cx="732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Угол поворота сервопривода меняет ведущий маркер.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6692C-D505-4C67-B261-C4899BD7D482}"/>
              </a:ext>
            </a:extLst>
          </p:cNvPr>
          <p:cNvSpPr txBox="1"/>
          <p:nvPr/>
        </p:nvSpPr>
        <p:spPr>
          <a:xfrm>
            <a:off x="9288100" y="2286062"/>
            <a:ext cx="223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сервопривод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4508D39-F84E-43C7-923B-0221691C3DB7}"/>
              </a:ext>
            </a:extLst>
          </p:cNvPr>
          <p:cNvCxnSpPr>
            <a:cxnSpLocks/>
          </p:cNvCxnSpPr>
          <p:nvPr/>
        </p:nvCxnSpPr>
        <p:spPr>
          <a:xfrm flipH="1" flipV="1">
            <a:off x="8032653" y="2419825"/>
            <a:ext cx="1150358" cy="1634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497913-6794-4BBE-80EC-EF3FAA065563}"/>
              </a:ext>
            </a:extLst>
          </p:cNvPr>
          <p:cNvSpPr txBox="1"/>
          <p:nvPr/>
        </p:nvSpPr>
        <p:spPr>
          <a:xfrm>
            <a:off x="9165359" y="3482327"/>
            <a:ext cx="157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Маркер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5812C8-F1C9-4D31-94B2-E1C6C24BE8CA}"/>
              </a:ext>
            </a:extLst>
          </p:cNvPr>
          <p:cNvSpPr txBox="1"/>
          <p:nvPr/>
        </p:nvSpPr>
        <p:spPr>
          <a:xfrm>
            <a:off x="9117085" y="4391066"/>
            <a:ext cx="3013530" cy="119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Зажим с вариативным выбором нажатия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5BB71B-D3D4-4210-9918-FE8C1718764C}"/>
              </a:ext>
            </a:extLst>
          </p:cNvPr>
          <p:cNvSpPr txBox="1"/>
          <p:nvPr/>
        </p:nvSpPr>
        <p:spPr>
          <a:xfrm>
            <a:off x="9159808" y="5848443"/>
            <a:ext cx="28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Регулировка зажима </a:t>
            </a: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837E2A1-A00E-46C1-B4CC-96C9C50147BE}"/>
              </a:ext>
            </a:extLst>
          </p:cNvPr>
          <p:cNvCxnSpPr>
            <a:cxnSpLocks/>
          </p:cNvCxnSpPr>
          <p:nvPr/>
        </p:nvCxnSpPr>
        <p:spPr>
          <a:xfrm flipH="1">
            <a:off x="8165419" y="6029247"/>
            <a:ext cx="994389" cy="46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0147552-D48D-4E0C-A6F7-2AA591E3D6B2}"/>
              </a:ext>
            </a:extLst>
          </p:cNvPr>
          <p:cNvCxnSpPr>
            <a:cxnSpLocks/>
          </p:cNvCxnSpPr>
          <p:nvPr/>
        </p:nvCxnSpPr>
        <p:spPr>
          <a:xfrm flipH="1">
            <a:off x="8165418" y="4637781"/>
            <a:ext cx="892880" cy="898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DF2E13A5-BA86-4A23-BEE0-92389269DB1E}"/>
              </a:ext>
            </a:extLst>
          </p:cNvPr>
          <p:cNvCxnSpPr>
            <a:cxnSpLocks/>
          </p:cNvCxnSpPr>
          <p:nvPr/>
        </p:nvCxnSpPr>
        <p:spPr>
          <a:xfrm flipH="1">
            <a:off x="8032652" y="3709297"/>
            <a:ext cx="1127156" cy="9077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2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E6A80-AEDF-4D58-B72D-6935F870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1811000" cy="1466849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ahnschrift SemiBold" panose="020B0502040204020203" pitchFamily="34" charset="0"/>
              </a:rPr>
              <a:t>Подготовка изображения к печати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23ACF-6D46-4C70-A452-E09894DE2331}"/>
              </a:ext>
            </a:extLst>
          </p:cNvPr>
          <p:cNvSpPr txBox="1"/>
          <p:nvPr/>
        </p:nvSpPr>
        <p:spPr>
          <a:xfrm>
            <a:off x="725508" y="5040874"/>
            <a:ext cx="2616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Исходное изображение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E1E27-9901-45A7-A4E6-E13187D77FB8}"/>
              </a:ext>
            </a:extLst>
          </p:cNvPr>
          <p:cNvSpPr txBox="1"/>
          <p:nvPr/>
        </p:nvSpPr>
        <p:spPr>
          <a:xfrm>
            <a:off x="4209711" y="5066374"/>
            <a:ext cx="3772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Задание параметров</a:t>
            </a:r>
          </a:p>
          <a:p>
            <a:pPr algn="ctr"/>
            <a:r>
              <a:rPr lang="ru-RU" sz="2800" dirty="0"/>
              <a:t>рисования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E5905-C419-4241-9A38-58AB59B75CFF}"/>
              </a:ext>
            </a:extLst>
          </p:cNvPr>
          <p:cNvSpPr txBox="1"/>
          <p:nvPr/>
        </p:nvSpPr>
        <p:spPr>
          <a:xfrm>
            <a:off x="9206924" y="5023006"/>
            <a:ext cx="1857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Расчёт </a:t>
            </a:r>
          </a:p>
          <a:p>
            <a:pPr algn="ctr"/>
            <a:r>
              <a:rPr lang="ru-RU" sz="2800" dirty="0"/>
              <a:t>маршрута</a:t>
            </a:r>
          </a:p>
        </p:txBody>
      </p:sp>
      <p:pic>
        <p:nvPicPr>
          <p:cNvPr id="9" name="Picture 2" descr="Arduino Logo PNG Transparent (1) – Brands Logos">
            <a:extLst>
              <a:ext uri="{FF2B5EF4-FFF2-40B4-BE49-F238E27FC236}">
                <a16:creationId xmlns:a16="http://schemas.microsoft.com/office/drawing/2014/main" id="{86F9072B-2D13-41F0-94B9-B08EF4D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2" y="1631429"/>
            <a:ext cx="3039362" cy="30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BF1342-661D-4E62-955D-AC6C25EF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71" y="1631427"/>
            <a:ext cx="3041857" cy="30418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01F620-DE9A-4E74-9588-EA529443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681" y="1631427"/>
            <a:ext cx="3041857" cy="30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6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DF9E67-8B34-4A01-A64D-D8C533C0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94" y="-538292"/>
            <a:ext cx="5666170" cy="65254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83A82-52BA-43BA-B75C-27F93E9F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4" y="0"/>
            <a:ext cx="7568418" cy="1350498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Bahnschrift Condensed" panose="020B0502040204020203" pitchFamily="34" charset="0"/>
              </a:rPr>
              <a:t>Функциональная схема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AD3C3BA-69DD-43C6-923B-358D9CB39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4" y="1710746"/>
            <a:ext cx="5882106" cy="42763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22F343-7990-4B57-AF64-3ED96357A4A8}"/>
              </a:ext>
            </a:extLst>
          </p:cNvPr>
          <p:cNvSpPr txBox="1"/>
          <p:nvPr/>
        </p:nvSpPr>
        <p:spPr>
          <a:xfrm>
            <a:off x="6309894" y="5987143"/>
            <a:ext cx="588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Маркерный плоттер без корпуса</a:t>
            </a:r>
          </a:p>
        </p:txBody>
      </p:sp>
    </p:spTree>
    <p:extLst>
      <p:ext uri="{BB962C8B-B14F-4D97-AF65-F5344CB8AC3E}">
        <p14:creationId xmlns:p14="http://schemas.microsoft.com/office/powerpoint/2010/main" val="310516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1A962-D179-4C05-B462-AB7117C593A2}"/>
              </a:ext>
            </a:extLst>
          </p:cNvPr>
          <p:cNvSpPr txBox="1">
            <a:spLocks/>
          </p:cNvSpPr>
          <p:nvPr/>
        </p:nvSpPr>
        <p:spPr>
          <a:xfrm>
            <a:off x="203200" y="114300"/>
            <a:ext cx="12255501" cy="13239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800" b="1">
                <a:latin typeface="Bahnschrift SemiBold" panose="020B0502040204020203" pitchFamily="34" charset="0"/>
              </a:rPr>
              <a:t>Выбор электронных компонентов</a:t>
            </a:r>
            <a:endParaRPr lang="ru-RU" sz="5800" dirty="0">
              <a:latin typeface="Bahnschrift SemiBold" panose="020B0502040204020203" pitchFamily="34" charset="0"/>
            </a:endParaRPr>
          </a:p>
        </p:txBody>
      </p:sp>
      <p:pic>
        <p:nvPicPr>
          <p:cNvPr id="4" name="Рисунок 3" descr="Плата расширения для Arduino Nano (Arduino Nano Shield V3.0) купить в Алматы">
            <a:extLst>
              <a:ext uri="{FF2B5EF4-FFF2-40B4-BE49-F238E27FC236}">
                <a16:creationId xmlns:a16="http://schemas.microsoft.com/office/drawing/2014/main" id="{EDCC74EB-3DED-427C-9CC0-F294EB2BAF6C}"/>
              </a:ext>
            </a:extLst>
          </p:cNvPr>
          <p:cNvPicPr/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1" y="1023514"/>
            <a:ext cx="2559500" cy="2175545"/>
          </a:xfrm>
          <a:prstGeom prst="rect">
            <a:avLst/>
          </a:prstGeom>
        </p:spPr>
      </p:pic>
      <p:pic>
        <p:nvPicPr>
          <p:cNvPr id="5" name="Рисунок 4" descr="Nettigo: OLED Display 0.96&quot; I2C 128x64 SSD1306 white [Yā nǔ shén]">
            <a:extLst>
              <a:ext uri="{FF2B5EF4-FFF2-40B4-BE49-F238E27FC236}">
                <a16:creationId xmlns:a16="http://schemas.microsoft.com/office/drawing/2014/main" id="{2D9D572D-B0D0-4FD1-8FFD-70B68766627D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2256" y="4127565"/>
            <a:ext cx="3114930" cy="17518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00B4A6-60DD-4944-8FC7-A8DE5217B423}"/>
              </a:ext>
            </a:extLst>
          </p:cNvPr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5300000">
            <a:off x="6148944" y="3750078"/>
            <a:ext cx="2329371" cy="232937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C77F58-DCAA-4F79-B724-9BB9910F4841}"/>
              </a:ext>
            </a:extLst>
          </p:cNvPr>
          <p:cNvSpPr/>
          <p:nvPr/>
        </p:nvSpPr>
        <p:spPr>
          <a:xfrm>
            <a:off x="51303" y="2965101"/>
            <a:ext cx="23577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/>
              <a:t>Плата расширения </a:t>
            </a:r>
            <a:r>
              <a:rPr lang="en-US" sz="1600" dirty="0"/>
              <a:t>Nano</a:t>
            </a:r>
            <a:endParaRPr lang="ru-RU" sz="1600" dirty="0">
              <a:ea typeface="MS PGothic" panose="020B0600070205080204" pitchFamily="34" charset="-128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EEE2B21-7887-4159-A952-48442A90A0A1}"/>
              </a:ext>
            </a:extLst>
          </p:cNvPr>
          <p:cNvSpPr/>
          <p:nvPr/>
        </p:nvSpPr>
        <p:spPr>
          <a:xfrm>
            <a:off x="2538512" y="2924535"/>
            <a:ext cx="1633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ea typeface="Times New Roman" panose="02020603050405020304" pitchFamily="18" charset="0"/>
              </a:rPr>
              <a:t>Arduino</a:t>
            </a:r>
            <a:r>
              <a:rPr lang="ru-RU" sz="2000" dirty="0"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ea typeface="Times New Roman" panose="02020603050405020304" pitchFamily="18" charset="0"/>
              </a:rPr>
              <a:t>Nano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9279B69-068A-42BB-8534-EB4285824C9D}"/>
              </a:ext>
            </a:extLst>
          </p:cNvPr>
          <p:cNvSpPr/>
          <p:nvPr/>
        </p:nvSpPr>
        <p:spPr>
          <a:xfrm>
            <a:off x="4169802" y="3104518"/>
            <a:ext cx="233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Mini Micro SD </a:t>
            </a:r>
            <a:endParaRPr lang="ru-RU" sz="2000" dirty="0"/>
          </a:p>
          <a:p>
            <a:pPr algn="ctr"/>
            <a:r>
              <a:rPr lang="en-US" sz="2000" dirty="0"/>
              <a:t>Card Reader Module</a:t>
            </a:r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46B8D6-ADB4-4D97-92DE-2A751A3749F9}"/>
              </a:ext>
            </a:extLst>
          </p:cNvPr>
          <p:cNvSpPr/>
          <p:nvPr/>
        </p:nvSpPr>
        <p:spPr>
          <a:xfrm>
            <a:off x="6319781" y="6097075"/>
            <a:ext cx="2239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ea typeface="Times New Roman" panose="02020603050405020304" pitchFamily="18" charset="0"/>
              </a:rPr>
              <a:t>Сервопривод SG90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2A63E35-913A-476E-A5BB-E2BE133363B4}"/>
              </a:ext>
            </a:extLst>
          </p:cNvPr>
          <p:cNvSpPr/>
          <p:nvPr/>
        </p:nvSpPr>
        <p:spPr>
          <a:xfrm>
            <a:off x="6876144" y="340711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ea typeface="Times New Roman" panose="02020603050405020304" pitchFamily="18" charset="0"/>
                <a:cs typeface="Calibri" panose="020F0502020204030204" pitchFamily="34" charset="0"/>
              </a:rPr>
              <a:t>Драйвер</a:t>
            </a:r>
            <a:r>
              <a:rPr lang="ru-RU" dirty="0">
                <a:ea typeface="Times New Roman" panose="02020603050405020304" pitchFamily="18" charset="0"/>
              </a:rPr>
              <a:t> ULN2003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641B305-31E9-4ED5-9783-11F595EA35C7}"/>
              </a:ext>
            </a:extLst>
          </p:cNvPr>
          <p:cNvSpPr/>
          <p:nvPr/>
        </p:nvSpPr>
        <p:spPr>
          <a:xfrm>
            <a:off x="8760587" y="6097075"/>
            <a:ext cx="3308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Шаговый двигатель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ru-RU" sz="2000" dirty="0">
                <a:ea typeface="Times New Roman" panose="02020603050405020304" pitchFamily="18" charset="0"/>
              </a:rPr>
              <a:t>28BYJ-48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27DA2F5-733E-4776-A50A-4A37128A26D4}"/>
              </a:ext>
            </a:extLst>
          </p:cNvPr>
          <p:cNvSpPr/>
          <p:nvPr/>
        </p:nvSpPr>
        <p:spPr>
          <a:xfrm>
            <a:off x="675544" y="6112094"/>
            <a:ext cx="110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err="1">
                <a:ea typeface="Times New Roman" panose="02020603050405020304" pitchFamily="18" charset="0"/>
              </a:rPr>
              <a:t>Энкодер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DC6E3C-C3CF-441B-BB41-18605ACDDEDF}"/>
              </a:ext>
            </a:extLst>
          </p:cNvPr>
          <p:cNvSpPr/>
          <p:nvPr/>
        </p:nvSpPr>
        <p:spPr>
          <a:xfrm>
            <a:off x="3502321" y="6097075"/>
            <a:ext cx="1721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>
                <a:ea typeface="Times New Roman" panose="02020603050405020304" pitchFamily="18" charset="0"/>
              </a:rPr>
              <a:t>OLED дисплей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BEC431-099A-4F02-BF23-1F9AA685F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4194" l="9910" r="92793">
                        <a14:foregroundMark x1="20120" y1="38387" x2="15675" y2="45830"/>
                        <a14:foregroundMark x1="19465" y1="62689" x2="41141" y2="79032"/>
                        <a14:foregroundMark x1="41141" y1="79032" x2="50751" y2="73226"/>
                        <a14:foregroundMark x1="17417" y1="41290" x2="51952" y2="68065"/>
                        <a14:foregroundMark x1="51952" y1="68065" x2="32733" y2="65806"/>
                        <a14:foregroundMark x1="32733" y1="65806" x2="19952" y2="54190"/>
                        <a14:foregroundMark x1="3709" y1="78561" x2="2402" y2="80323"/>
                        <a14:foregroundMark x1="2402" y1="80323" x2="17117" y2="94516"/>
                        <a14:foregroundMark x1="17117" y1="94516" x2="36637" y2="86129"/>
                        <a14:foregroundMark x1="36637" y1="86129" x2="43544" y2="80323"/>
                        <a14:foregroundMark x1="11712" y1="85484" x2="20721" y2="93871"/>
                        <a14:foregroundMark x1="10811" y1="90968" x2="20721" y2="87742"/>
                        <a14:foregroundMark x1="10210" y1="86452" x2="12312" y2="86452"/>
                        <a14:foregroundMark x1="62162" y1="13871" x2="81081" y2="7742"/>
                        <a14:foregroundMark x1="81081" y1="7742" x2="89489" y2="26452"/>
                        <a14:foregroundMark x1="89489" y1="26452" x2="86787" y2="48065"/>
                        <a14:foregroundMark x1="86787" y1="48065" x2="84685" y2="49677"/>
                        <a14:foregroundMark x1="84685" y1="51935" x2="99700" y2="38387"/>
                        <a14:foregroundMark x1="99700" y1="38387" x2="93093" y2="20323"/>
                        <a14:foregroundMark x1="93093" y1="20323" x2="77778" y2="9355"/>
                        <a14:foregroundMark x1="77778" y1="9355" x2="61261" y2="12903"/>
                        <a14:foregroundMark x1="84084" y1="52581" x2="99099" y2="40968"/>
                        <a14:foregroundMark x1="99099" y1="40968" x2="77477" y2="7419"/>
                        <a14:foregroundMark x1="77477" y1="7419" x2="81381" y2="0"/>
                        <a14:backgroundMark x1="15315" y1="45806" x2="14114" y2="66774"/>
                        <a14:backgroundMark x1="14114" y1="66774" x2="901" y2="75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2413" y="854287"/>
            <a:ext cx="2681177" cy="2495991"/>
          </a:xfrm>
          <a:prstGeom prst="rect">
            <a:avLst/>
          </a:prstGeom>
        </p:spPr>
      </p:pic>
      <p:pic>
        <p:nvPicPr>
          <p:cNvPr id="3" name="Рисунок 2" descr="Купить Arduino NANO V 3.0 CH340G Arduino/ESP/Raspberry Pi (Доставка РФ,СНГ)">
            <a:extLst>
              <a:ext uri="{FF2B5EF4-FFF2-40B4-BE49-F238E27FC236}">
                <a16:creationId xmlns:a16="http://schemas.microsoft.com/office/drawing/2014/main" id="{810E565C-A75F-49E7-A448-D2B22331B5EC}"/>
              </a:ext>
            </a:extLst>
          </p:cNvPr>
          <p:cNvPicPr/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12889">
            <a:off x="2381127" y="1241033"/>
            <a:ext cx="2316552" cy="173848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ACEE620-77CC-4C5D-BEFD-48DEF97004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353" b="94245" l="8974" r="89744">
                        <a14:foregroundMark x1="51596" y1="23100" x2="74359" y2="28777"/>
                        <a14:foregroundMark x1="74359" y1="28777" x2="82051" y2="51079"/>
                        <a14:foregroundMark x1="82051" y1="51079" x2="80769" y2="53237"/>
                        <a14:foregroundMark x1="56113" y1="19704" x2="74359" y2="18705"/>
                        <a14:foregroundMark x1="74359" y1="18705" x2="83333" y2="48201"/>
                        <a14:foregroundMark x1="83333" y1="48201" x2="52564" y2="86331"/>
                        <a14:foregroundMark x1="52564" y1="86331" x2="43978" y2="87983"/>
                        <a14:foregroundMark x1="17386" y1="69912" x2="17308" y2="69784"/>
                        <a14:foregroundMark x1="17308" y1="69784" x2="30683" y2="46941"/>
                        <a14:foregroundMark x1="35115" y1="42588" x2="50641" y2="32374"/>
                        <a14:foregroundMark x1="50641" y1="32374" x2="50270" y2="23636"/>
                        <a14:foregroundMark x1="13873" y1="63449" x2="16711" y2="70615"/>
                        <a14:foregroundMark x1="36182" y1="92918" x2="40385" y2="95683"/>
                        <a14:foregroundMark x1="40385" y1="95683" x2="66667" y2="94245"/>
                        <a14:foregroundMark x1="66667" y1="94245" x2="89744" y2="47482"/>
                        <a14:foregroundMark x1="89744" y1="47482" x2="73718" y2="25180"/>
                        <a14:foregroundMark x1="73718" y1="25180" x2="56552" y2="18758"/>
                        <a14:foregroundMark x1="14090" y1="63235" x2="15609" y2="71761"/>
                        <a14:backgroundMark x1="7692" y1="62590" x2="43590" y2="27338"/>
                        <a14:backgroundMark x1="43590" y1="27338" x2="47436" y2="14388"/>
                        <a14:backgroundMark x1="44231" y1="17266" x2="60256" y2="10791"/>
                        <a14:backgroundMark x1="17308" y1="45324" x2="32692" y2="31655"/>
                        <a14:backgroundMark x1="14744" y1="72662" x2="32692" y2="87770"/>
                        <a14:backgroundMark x1="32692" y1="87770" x2="33974" y2="935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3421" y="1023514"/>
            <a:ext cx="2249921" cy="200473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CE90F2A-A109-483D-B193-01DA0F9FB7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3813" y1="64286" x2="33813" y2="84586"/>
                        <a14:foregroundMark x1="33813" y1="84586" x2="40647" y2="67293"/>
                        <a14:foregroundMark x1="40647" y1="67293" x2="38489" y2="66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00000">
            <a:off x="8793532" y="4006454"/>
            <a:ext cx="2684456" cy="242735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E7A1624-0F9F-48DA-A99E-2D4D1004C9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6452" l="253" r="97475">
                        <a14:foregroundMark x1="41919" y1="28387" x2="29798" y2="10645"/>
                        <a14:foregroundMark x1="29798" y1="10645" x2="9596" y2="23871"/>
                        <a14:foregroundMark x1="9596" y1="23871" x2="10354" y2="45806"/>
                        <a14:foregroundMark x1="10354" y1="45806" x2="23990" y2="54839"/>
                        <a14:foregroundMark x1="34091" y1="19032" x2="14141" y2="14516"/>
                        <a14:foregroundMark x1="14141" y1="14516" x2="3535" y2="32258"/>
                        <a14:foregroundMark x1="3535" y1="32258" x2="8838" y2="47742"/>
                        <a14:foregroundMark x1="82071" y1="52903" x2="81313" y2="78387"/>
                        <a14:foregroundMark x1="81313" y1="78387" x2="70455" y2="96774"/>
                        <a14:foregroundMark x1="70455" y1="96774" x2="54545" y2="85484"/>
                        <a14:foregroundMark x1="54545" y1="85484" x2="54040" y2="85484"/>
                        <a14:foregroundMark x1="84343" y1="47097" x2="97727" y2="63871"/>
                        <a14:foregroundMark x1="97727" y1="63871" x2="86364" y2="71613"/>
                        <a14:foregroundMark x1="16667" y1="52903" x2="253" y2="42258"/>
                        <a14:foregroundMark x1="253" y1="42258" x2="4545" y2="325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59691" flipH="1">
            <a:off x="6670503" y="971548"/>
            <a:ext cx="2648319" cy="223816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843C9EA-15AD-4CD7-B5BA-508011281F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7353" b="93487" l="9011" r="89451">
                        <a14:foregroundMark x1="62198" y1="14496" x2="71648" y2="7983"/>
                        <a14:foregroundMark x1="71648" y1="7983" x2="86374" y2="11555"/>
                        <a14:foregroundMark x1="14066" y1="63025" x2="8571" y2="72689"/>
                        <a14:foregroundMark x1="8571" y1="72689" x2="9011" y2="83824"/>
                        <a14:foregroundMark x1="9011" y1="83824" x2="20220" y2="89076"/>
                        <a14:foregroundMark x1="20220" y1="89076" x2="27912" y2="85084"/>
                        <a14:foregroundMark x1="8571" y1="84034" x2="10769" y2="94748"/>
                        <a14:foregroundMark x1="10769" y1="94748" x2="22637" y2="91597"/>
                        <a14:foregroundMark x1="22637" y1="91597" x2="23077" y2="91597"/>
                        <a14:foregroundMark x1="39780" y1="92227" x2="51648" y2="94538"/>
                        <a14:foregroundMark x1="51648" y1="94538" x2="63297" y2="93487"/>
                        <a14:foregroundMark x1="63297" y1="93487" x2="54286" y2="84454"/>
                        <a14:foregroundMark x1="54286" y1="84454" x2="35385" y2="817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84559">
            <a:off x="384507" y="3745694"/>
            <a:ext cx="2030691" cy="2124416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AC111B3-B794-4B5C-B272-7B425AAED776}"/>
              </a:ext>
            </a:extLst>
          </p:cNvPr>
          <p:cNvSpPr/>
          <p:nvPr/>
        </p:nvSpPr>
        <p:spPr>
          <a:xfrm>
            <a:off x="9766017" y="3443072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ea typeface="Times New Roman" panose="02020603050405020304" pitchFamily="18" charset="0"/>
                <a:cs typeface="Calibri" panose="020F0502020204030204" pitchFamily="34" charset="0"/>
              </a:rPr>
              <a:t>Аккумулятор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9B</a:t>
            </a:r>
            <a:endParaRPr 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9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2657D-F229-489A-8BCC-E98553DC8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91175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ahnschrift SemiBold" panose="020B0502040204020203" pitchFamily="34" charset="0"/>
              </a:rPr>
              <a:t>Оценка стоимости изделия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EE03E0-8AB4-4678-AC8E-435874B19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501" y="3142233"/>
            <a:ext cx="11391499" cy="3715767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12</a:t>
            </a:r>
            <a:r>
              <a:rPr lang="en-US" sz="2800" dirty="0"/>
              <a:t>3</a:t>
            </a:r>
            <a:r>
              <a:rPr lang="ru-RU" sz="2800" dirty="0"/>
              <a:t>0р – электронные компоненты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350р – 3</a:t>
            </a:r>
            <a:r>
              <a:rPr lang="en-US" sz="2800" dirty="0"/>
              <a:t>D-</a:t>
            </a:r>
            <a:r>
              <a:rPr lang="ru-RU" sz="2800" dirty="0"/>
              <a:t>печать пластиковых деталей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9</a:t>
            </a:r>
            <a:r>
              <a:rPr lang="en-US" sz="2800" dirty="0"/>
              <a:t>6</a:t>
            </a:r>
            <a:r>
              <a:rPr lang="ru-RU" sz="2800" dirty="0"/>
              <a:t>р – крепёжные изделия</a:t>
            </a:r>
            <a:br>
              <a:rPr lang="ru-RU" sz="2800" dirty="0"/>
            </a:br>
            <a:br>
              <a:rPr lang="ru-RU" sz="2800" dirty="0"/>
            </a:br>
            <a:endParaRPr lang="ru-RU" sz="28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7172E3-78BB-4669-8C90-9710CC856E07}"/>
              </a:ext>
            </a:extLst>
          </p:cNvPr>
          <p:cNvSpPr/>
          <p:nvPr/>
        </p:nvSpPr>
        <p:spPr>
          <a:xfrm>
            <a:off x="800502" y="1855038"/>
            <a:ext cx="113914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16</a:t>
            </a:r>
            <a:r>
              <a:rPr lang="en-US" sz="5400" dirty="0"/>
              <a:t>76</a:t>
            </a:r>
            <a:r>
              <a:rPr lang="ru-RU" sz="5400" dirty="0">
                <a:solidFill>
                  <a:prstClr val="black"/>
                </a:solidFill>
              </a:rPr>
              <a:t> рублей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208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0DBD3-890A-4B40-9E9C-983203E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309231" cy="992665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ahnschrift SemiBold" panose="020B0502040204020203" pitchFamily="34" charset="0"/>
              </a:rPr>
              <a:t>Электрическая схема изделия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392EC-29F4-4E01-817F-95AD8121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1" y="992666"/>
            <a:ext cx="8257737" cy="55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B65F0C-65D6-4087-8789-AC2EC61E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" y="626727"/>
            <a:ext cx="9786540" cy="62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9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66679-8A73-4C96-A89C-55F8A2EC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"/>
            <a:ext cx="11677650" cy="1676400"/>
          </a:xfrm>
        </p:spPr>
        <p:txBody>
          <a:bodyPr>
            <a:no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Проблема и актуальность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238958-51DD-422C-9BA9-04AACD9D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828799"/>
            <a:ext cx="10610850" cy="4348163"/>
          </a:xfrm>
        </p:spPr>
        <p:txBody>
          <a:bodyPr/>
          <a:lstStyle/>
          <a:p>
            <a:r>
              <a:rPr lang="ru-RU" dirty="0"/>
              <a:t>Для улучшения запоминания материала учителя могут рисовать памятки по теме, этот процесс занимает некоторое время, его можно автоматизировать, таким образом повысить качество материала и производительность рисования.</a:t>
            </a:r>
          </a:p>
          <a:p>
            <a:r>
              <a:rPr lang="ru-RU" dirty="0"/>
              <a:t>Графическое оформление стен помещений широко применяется в дизайне.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2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E65F2-CA91-449F-BBA1-B3ECDFAD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868" y="-1461331"/>
            <a:ext cx="12829735" cy="898608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D47E-F80E-4259-BDCC-EF084008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10867" cy="13906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sz="5400" dirty="0">
                <a:latin typeface="Bahnschrift Condensed" panose="020B0502040204020203" pitchFamily="34" charset="0"/>
              </a:rPr>
              <a:t>Пример оформления класса информатики к новому году</a:t>
            </a:r>
          </a:p>
        </p:txBody>
      </p:sp>
    </p:spTree>
    <p:extLst>
      <p:ext uri="{BB962C8B-B14F-4D97-AF65-F5344CB8AC3E}">
        <p14:creationId xmlns:p14="http://schemas.microsoft.com/office/powerpoint/2010/main" val="17052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AED4E-AEA2-4C60-9DFD-9B9BA1A4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8157" cy="1238592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Цель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6D4302D-FC1C-44BB-846C-5A4EE04A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1" y="2332062"/>
            <a:ext cx="9220200" cy="1238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4400" dirty="0"/>
              <a:t>Создать устройство, автоматизирующее процесс рисования на маркерных досках</a:t>
            </a:r>
          </a:p>
        </p:txBody>
      </p:sp>
    </p:spTree>
    <p:extLst>
      <p:ext uri="{BB962C8B-B14F-4D97-AF65-F5344CB8AC3E}">
        <p14:creationId xmlns:p14="http://schemas.microsoft.com/office/powerpoint/2010/main" val="428634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C57A8-D6A3-436E-B134-18A2941C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63039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" panose="020B0502040204020203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DFA0C-17D3-40AE-86BF-7FCDE1157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575582"/>
            <a:ext cx="8679767" cy="3235569"/>
          </a:xfrm>
        </p:spPr>
        <p:txBody>
          <a:bodyPr/>
          <a:lstStyle/>
          <a:p>
            <a:r>
              <a:rPr lang="ru-RU" dirty="0"/>
              <a:t>Изучить затраты времени на подготовку графических материалов по теме урока.</a:t>
            </a:r>
          </a:p>
          <a:p>
            <a:r>
              <a:rPr lang="ru-RU" dirty="0"/>
              <a:t>Рассмотреть способы автоматизации рисования</a:t>
            </a:r>
          </a:p>
          <a:p>
            <a:r>
              <a:rPr lang="ru-RU" dirty="0"/>
              <a:t>Разработка и сборка прототипа устройства</a:t>
            </a:r>
          </a:p>
          <a:p>
            <a:r>
              <a:rPr lang="ru-RU" dirty="0"/>
              <a:t>Тестирование</a:t>
            </a:r>
          </a:p>
          <a:p>
            <a:r>
              <a:rPr lang="ru-RU" dirty="0"/>
              <a:t>Анализ недостатков и улучшение изделия</a:t>
            </a:r>
          </a:p>
        </p:txBody>
      </p:sp>
    </p:spTree>
    <p:extLst>
      <p:ext uri="{BB962C8B-B14F-4D97-AF65-F5344CB8AC3E}">
        <p14:creationId xmlns:p14="http://schemas.microsoft.com/office/powerpoint/2010/main" val="273170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653905-689C-4ECD-B09B-A9DD34855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48" y="652839"/>
            <a:ext cx="5900112" cy="5378784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F83B561-A6DD-438C-9D41-430555294B48}"/>
              </a:ext>
            </a:extLst>
          </p:cNvPr>
          <p:cNvSpPr txBox="1">
            <a:spLocks/>
          </p:cNvSpPr>
          <p:nvPr/>
        </p:nvSpPr>
        <p:spPr>
          <a:xfrm>
            <a:off x="272642" y="98802"/>
            <a:ext cx="6011761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>
                <a:latin typeface="Bahnschrift SemiBold" panose="020B0502040204020203" pitchFamily="34" charset="0"/>
              </a:rPr>
              <a:t>Ход разработки</a:t>
            </a:r>
            <a:endParaRPr lang="ru-RU" sz="6000" dirty="0"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0004E9-794D-4873-88E6-4399E87910F9}"/>
              </a:ext>
            </a:extLst>
          </p:cNvPr>
          <p:cNvSpPr txBox="1"/>
          <p:nvPr/>
        </p:nvSpPr>
        <p:spPr>
          <a:xfrm>
            <a:off x="1090931" y="5843570"/>
            <a:ext cx="2724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Прототип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99D124-2E80-4CE9-AF58-F8D0D1E98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3" r="4703"/>
          <a:stretch>
            <a:fillRect/>
          </a:stretch>
        </p:blipFill>
        <p:spPr>
          <a:xfrm>
            <a:off x="794540" y="1513583"/>
            <a:ext cx="3562884" cy="39844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2B69DDA-149B-48BD-85A9-279672DE05E9}"/>
              </a:ext>
            </a:extLst>
          </p:cNvPr>
          <p:cNvSpPr txBox="1"/>
          <p:nvPr/>
        </p:nvSpPr>
        <p:spPr>
          <a:xfrm>
            <a:off x="6593030" y="5843570"/>
            <a:ext cx="408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Текущая Модель изделия</a:t>
            </a:r>
          </a:p>
        </p:txBody>
      </p:sp>
    </p:spTree>
    <p:extLst>
      <p:ext uri="{BB962C8B-B14F-4D97-AF65-F5344CB8AC3E}">
        <p14:creationId xmlns:p14="http://schemas.microsoft.com/office/powerpoint/2010/main" val="322686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ED2F7-6F26-43DB-B38E-E8C8C1FA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839450" cy="114299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Bahnschrift SemiBold" panose="020B0502040204020203" pitchFamily="34" charset="0"/>
              </a:rPr>
              <a:t>Работа плоттера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8D1C421-150D-4605-BAA6-00F0BC68EC7D}"/>
              </a:ext>
            </a:extLst>
          </p:cNvPr>
          <p:cNvSpPr/>
          <p:nvPr/>
        </p:nvSpPr>
        <p:spPr>
          <a:xfrm>
            <a:off x="984738" y="1322362"/>
            <a:ext cx="9678573" cy="6724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CA196-1A8C-4E2F-AABF-8EA7809A0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60" y="2171882"/>
            <a:ext cx="2311429" cy="3429001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B5B261E-7D17-490D-9ED4-83019E0C09D7}"/>
              </a:ext>
            </a:extLst>
          </p:cNvPr>
          <p:cNvCxnSpPr>
            <a:cxnSpLocks/>
          </p:cNvCxnSpPr>
          <p:nvPr/>
        </p:nvCxnSpPr>
        <p:spPr>
          <a:xfrm flipH="1" flipV="1">
            <a:off x="1390651" y="1743078"/>
            <a:ext cx="728651" cy="911222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9D2C9C-887C-41E1-A685-AFC07D73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67" y="1134565"/>
            <a:ext cx="1134564" cy="11429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F37A9C-A29C-45CC-B368-0BC2B5CC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00669" y="1138782"/>
            <a:ext cx="1134564" cy="1142999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587628C-0586-4BAF-A488-DA5EC1893F13}"/>
              </a:ext>
            </a:extLst>
          </p:cNvPr>
          <p:cNvCxnSpPr>
            <a:cxnSpLocks/>
          </p:cNvCxnSpPr>
          <p:nvPr/>
        </p:nvCxnSpPr>
        <p:spPr>
          <a:xfrm flipV="1">
            <a:off x="4031727" y="1743079"/>
            <a:ext cx="6236224" cy="1025521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9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B8931-E2F3-4EB4-A62B-D55642E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Bahnschrift" panose="020B0502040204020203" pitchFamily="34" charset="0"/>
              </a:rPr>
              <a:t>Уголок-крепёж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A88175-ECAB-44DC-9289-C2F56070A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5" b="92308" l="750" r="91250">
                        <a14:foregroundMark x1="16875" y1="49231" x2="12875" y2="56581"/>
                        <a14:foregroundMark x1="12875" y1="56581" x2="13500" y2="47863"/>
                        <a14:foregroundMark x1="13500" y1="47863" x2="12625" y2="58632"/>
                        <a14:foregroundMark x1="12625" y1="58632" x2="11625" y2="49231"/>
                        <a14:foregroundMark x1="11625" y1="49231" x2="16000" y2="46838"/>
                        <a14:foregroundMark x1="8625" y1="52650" x2="7902" y2="54046"/>
                        <a14:foregroundMark x1="2469" y1="69744" x2="5750" y2="73333"/>
                        <a14:foregroundMark x1="5750" y1="73333" x2="9375" y2="74872"/>
                        <a14:foregroundMark x1="11500" y1="47521" x2="21800" y2="31522"/>
                        <a14:foregroundMark x1="30026" y1="24103" x2="30875" y2="23590"/>
                        <a14:foregroundMark x1="29565" y1="24382" x2="30026" y2="24103"/>
                        <a14:foregroundMark x1="30875" y1="23590" x2="44000" y2="23590"/>
                        <a14:foregroundMark x1="44000" y1="23590" x2="73250" y2="15214"/>
                        <a14:foregroundMark x1="73250" y1="15214" x2="89500" y2="17778"/>
                        <a14:foregroundMark x1="89500" y1="17778" x2="91750" y2="27350"/>
                        <a14:foregroundMark x1="91750" y1="27350" x2="91250" y2="37607"/>
                        <a14:foregroundMark x1="91250" y1="37607" x2="87000" y2="45641"/>
                        <a14:foregroundMark x1="87000" y1="45641" x2="86875" y2="46325"/>
                        <a14:foregroundMark x1="1012" y1="70171" x2="1625" y2="74359"/>
                        <a14:foregroundMark x1="42750" y1="33162" x2="36000" y2="40513"/>
                        <a14:foregroundMark x1="36000" y1="40513" x2="18875" y2="70769"/>
                        <a14:foregroundMark x1="18875" y1="53846" x2="14500" y2="69060"/>
                        <a14:foregroundMark x1="47000" y1="41538" x2="53375" y2="33846"/>
                        <a14:foregroundMark x1="53375" y1="33846" x2="68750" y2="30256"/>
                        <a14:foregroundMark x1="68750" y1="30256" x2="74500" y2="30598"/>
                        <a14:foregroundMark x1="8375" y1="76068" x2="9125" y2="85641"/>
                        <a14:foregroundMark x1="9125" y1="85641" x2="37125" y2="92308"/>
                        <a14:foregroundMark x1="37125" y1="92308" x2="45875" y2="82393"/>
                        <a14:foregroundMark x1="1250" y1="67692" x2="4375" y2="59487"/>
                        <a14:foregroundMark x1="4375" y1="59487" x2="7875" y2="54530"/>
                        <a14:backgroundMark x1="6875" y1="53162" x2="2875" y2="60684"/>
                        <a14:backgroundMark x1="2875" y1="60684" x2="1000" y2="49231"/>
                        <a14:backgroundMark x1="1000" y1="49231" x2="7500" y2="51282"/>
                        <a14:backgroundMark x1="7500" y1="51282" x2="8000" y2="51795"/>
                        <a14:backgroundMark x1="21375" y1="29915" x2="29125" y2="24103"/>
                        <a14:backgroundMark x1="30000" y1="24103" x2="30000" y2="24103"/>
                        <a14:backgroundMark x1="29125" y1="24103" x2="28500" y2="25812"/>
                        <a14:backgroundMark x1="2151" y1="64413" x2="125" y2="695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38176">
            <a:off x="-205035" y="1646135"/>
            <a:ext cx="6058250" cy="4430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882C3-C3B2-4581-B8DA-CEC49B47EB4E}"/>
              </a:ext>
            </a:extLst>
          </p:cNvPr>
          <p:cNvSpPr txBox="1"/>
          <p:nvPr/>
        </p:nvSpPr>
        <p:spPr>
          <a:xfrm>
            <a:off x="7807334" y="1156901"/>
            <a:ext cx="4009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/>
              <a:t>Опора на маркерную доску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398817D-62E5-4E0A-A391-0E122A7F413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97807" y="2034064"/>
            <a:ext cx="400952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5D12494-59F0-455D-8DCB-1D64B588A58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972397" y="3727326"/>
            <a:ext cx="2537868" cy="4441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B3ABAC3-2CFE-4B6F-A8F1-462C8201103B}"/>
              </a:ext>
            </a:extLst>
          </p:cNvPr>
          <p:cNvSpPr/>
          <p:nvPr/>
        </p:nvSpPr>
        <p:spPr>
          <a:xfrm>
            <a:off x="6510265" y="3848297"/>
            <a:ext cx="51087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prstClr val="black"/>
                </a:solidFill>
              </a:rPr>
              <a:t>Место крепления троса</a:t>
            </a:r>
          </a:p>
        </p:txBody>
      </p:sp>
    </p:spTree>
    <p:extLst>
      <p:ext uri="{BB962C8B-B14F-4D97-AF65-F5344CB8AC3E}">
        <p14:creationId xmlns:p14="http://schemas.microsoft.com/office/powerpoint/2010/main" val="261288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3E38C-69F8-4A08-8CB9-397C8386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13462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Bahnschrift SemiBold" panose="020B0502040204020203" pitchFamily="34" charset="0"/>
              </a:rPr>
              <a:t>Привод намотки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9FFA89-ECF0-4F2E-813A-99CB6236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346200"/>
            <a:ext cx="6866504" cy="561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0E689F-9B32-467E-B7FA-F386526B48FB}"/>
              </a:ext>
            </a:extLst>
          </p:cNvPr>
          <p:cNvSpPr txBox="1"/>
          <p:nvPr/>
        </p:nvSpPr>
        <p:spPr>
          <a:xfrm>
            <a:off x="6991643" y="1463040"/>
            <a:ext cx="50362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Перенаправляющий ролик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C7A2599-A266-49E5-83A0-9552FC507663}"/>
              </a:ext>
            </a:extLst>
          </p:cNvPr>
          <p:cNvCxnSpPr>
            <a:cxnSpLocks/>
          </p:cNvCxnSpPr>
          <p:nvPr/>
        </p:nvCxnSpPr>
        <p:spPr>
          <a:xfrm flipH="1">
            <a:off x="5500468" y="1786597"/>
            <a:ext cx="1491176" cy="88626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DE33E44-8211-4EEA-94A0-5923C9A894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919934" y="4610687"/>
            <a:ext cx="5675290" cy="426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97D2AC-A729-4BA9-9210-812C3FBD40BB}"/>
              </a:ext>
            </a:extLst>
          </p:cNvPr>
          <p:cNvSpPr/>
          <p:nvPr/>
        </p:nvSpPr>
        <p:spPr>
          <a:xfrm>
            <a:off x="7595224" y="4318299"/>
            <a:ext cx="3009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prstClr val="black"/>
                </a:solidFill>
              </a:rPr>
              <a:t>Шкив намотки</a:t>
            </a:r>
          </a:p>
        </p:txBody>
      </p:sp>
    </p:spTree>
    <p:extLst>
      <p:ext uri="{BB962C8B-B14F-4D97-AF65-F5344CB8AC3E}">
        <p14:creationId xmlns:p14="http://schemas.microsoft.com/office/powerpoint/2010/main" val="3620439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216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Bahnschrift</vt:lpstr>
      <vt:lpstr>Bahnschrift Condensed</vt:lpstr>
      <vt:lpstr>Bahnschrift Light SemiCondensed</vt:lpstr>
      <vt:lpstr>Bahnschrift SemiBold</vt:lpstr>
      <vt:lpstr>Calibri</vt:lpstr>
      <vt:lpstr>Calibri Light</vt:lpstr>
      <vt:lpstr>Times New Roman</vt:lpstr>
      <vt:lpstr>Тема Office</vt:lpstr>
      <vt:lpstr>Вертикальный Маркерный плоттер</vt:lpstr>
      <vt:lpstr>Проблема и актуальность</vt:lpstr>
      <vt:lpstr>Пример оформления класса информатики к новому году</vt:lpstr>
      <vt:lpstr>Цель проекта</vt:lpstr>
      <vt:lpstr>Задачи проекта</vt:lpstr>
      <vt:lpstr>Презентация PowerPoint</vt:lpstr>
      <vt:lpstr>Работа плоттера</vt:lpstr>
      <vt:lpstr>Уголок-крепёж</vt:lpstr>
      <vt:lpstr>Привод намотки</vt:lpstr>
      <vt:lpstr>Механизм смены цвета</vt:lpstr>
      <vt:lpstr>Подготовка изображения к печати</vt:lpstr>
      <vt:lpstr>Функциональная схема</vt:lpstr>
      <vt:lpstr>Презентация PowerPoint</vt:lpstr>
      <vt:lpstr>Оценка стоимости изделия</vt:lpstr>
      <vt:lpstr>Электрическая схема изделия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Вертикальный Маркерный плоттер</dc:title>
  <dc:creator>Пользователь</dc:creator>
  <cp:lastModifiedBy>Администратор</cp:lastModifiedBy>
  <cp:revision>51</cp:revision>
  <dcterms:created xsi:type="dcterms:W3CDTF">2023-11-16T08:45:09Z</dcterms:created>
  <dcterms:modified xsi:type="dcterms:W3CDTF">2024-01-18T11:16:26Z</dcterms:modified>
</cp:coreProperties>
</file>