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5" saveSubsetFonts="1">
  <p:sldMasterIdLst>
    <p:sldMasterId id="2147483672" r:id="rId1"/>
  </p:sldMasterIdLst>
  <p:sldIdLst>
    <p:sldId id="262" r:id="rId2"/>
    <p:sldId id="263" r:id="rId3"/>
    <p:sldId id="265" r:id="rId4"/>
    <p:sldId id="264" r:id="rId5"/>
    <p:sldId id="266" r:id="rId6"/>
    <p:sldId id="267" r:id="rId7"/>
  </p:sldIdLst>
  <p:sldSz cx="24001413"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70AD47"/>
    <a:srgbClr val="F0BBCD"/>
    <a:srgbClr val="FEA4CD"/>
    <a:srgbClr val="FEB8D8"/>
    <a:srgbClr val="FA8F00"/>
    <a:srgbClr val="E6E6E6"/>
    <a:srgbClr val="8E6C00"/>
    <a:srgbClr val="DA5A2C"/>
    <a:srgbClr val="FFC9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DBE2E-721B-42C4-B732-28FC5652AD2A}" v="2" dt="2023-06-15T02:52:52.3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59" autoAdjust="0"/>
    <p:restoredTop sz="94660"/>
  </p:normalViewPr>
  <p:slideViewPr>
    <p:cSldViewPr snapToGrid="0">
      <p:cViewPr>
        <p:scale>
          <a:sx n="25" d="100"/>
          <a:sy n="25" d="100"/>
        </p:scale>
        <p:origin x="5352" y="10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 Liang, Leon Wee" userId="c9de1510-83ba-4666-83a5-a48e071beceb" providerId="ADAL" clId="{B7DDBE2E-721B-42C4-B732-28FC5652AD2A}"/>
    <pc:docChg chg="custSel modSld">
      <pc:chgData name="Yuan Liang, Leon Wee" userId="c9de1510-83ba-4666-83a5-a48e071beceb" providerId="ADAL" clId="{B7DDBE2E-721B-42C4-B732-28FC5652AD2A}" dt="2023-06-15T02:57:06.956" v="268" actId="14100"/>
      <pc:docMkLst>
        <pc:docMk/>
      </pc:docMkLst>
      <pc:sldChg chg="addSp modSp mod">
        <pc:chgData name="Yuan Liang, Leon Wee" userId="c9de1510-83ba-4666-83a5-a48e071beceb" providerId="ADAL" clId="{B7DDBE2E-721B-42C4-B732-28FC5652AD2A}" dt="2023-06-15T02:57:06.956" v="268" actId="14100"/>
        <pc:sldMkLst>
          <pc:docMk/>
          <pc:sldMk cId="636771170" sldId="265"/>
        </pc:sldMkLst>
        <pc:spChg chg="add mod">
          <ac:chgData name="Yuan Liang, Leon Wee" userId="c9de1510-83ba-4666-83a5-a48e071beceb" providerId="ADAL" clId="{B7DDBE2E-721B-42C4-B732-28FC5652AD2A}" dt="2023-06-15T02:56:25.492" v="265" actId="20577"/>
          <ac:spMkLst>
            <pc:docMk/>
            <pc:sldMk cId="636771170" sldId="265"/>
            <ac:spMk id="12" creationId="{CF20A3F7-8B7F-A588-B0FF-08E85E287C97}"/>
          </ac:spMkLst>
        </pc:spChg>
        <pc:grpChg chg="mod">
          <ac:chgData name="Yuan Liang, Leon Wee" userId="c9de1510-83ba-4666-83a5-a48e071beceb" providerId="ADAL" clId="{B7DDBE2E-721B-42C4-B732-28FC5652AD2A}" dt="2023-06-15T02:27:33.011" v="4" actId="164"/>
          <ac:grpSpMkLst>
            <pc:docMk/>
            <pc:sldMk cId="636771170" sldId="265"/>
            <ac:grpSpMk id="7" creationId="{00000000-0000-0000-0000-000000000000}"/>
          </ac:grpSpMkLst>
        </pc:grpChg>
        <pc:grpChg chg="add mod">
          <ac:chgData name="Yuan Liang, Leon Wee" userId="c9de1510-83ba-4666-83a5-a48e071beceb" providerId="ADAL" clId="{B7DDBE2E-721B-42C4-B732-28FC5652AD2A}" dt="2023-06-15T02:27:33.011" v="4" actId="164"/>
          <ac:grpSpMkLst>
            <pc:docMk/>
            <pc:sldMk cId="636771170" sldId="265"/>
            <ac:grpSpMk id="10" creationId="{B666BF2E-E473-276B-8857-2825F3D700B5}"/>
          </ac:grpSpMkLst>
        </pc:grpChg>
        <pc:picChg chg="add mod">
          <ac:chgData name="Yuan Liang, Leon Wee" userId="c9de1510-83ba-4666-83a5-a48e071beceb" providerId="ADAL" clId="{B7DDBE2E-721B-42C4-B732-28FC5652AD2A}" dt="2023-06-15T02:27:33.011" v="4" actId="164"/>
          <ac:picMkLst>
            <pc:docMk/>
            <pc:sldMk cId="636771170" sldId="265"/>
            <ac:picMk id="9" creationId="{D050A19F-FA4F-598C-CAD4-A49BFCB0E206}"/>
          </ac:picMkLst>
        </pc:picChg>
        <pc:picChg chg="add mod">
          <ac:chgData name="Yuan Liang, Leon Wee" userId="c9de1510-83ba-4666-83a5-a48e071beceb" providerId="ADAL" clId="{B7DDBE2E-721B-42C4-B732-28FC5652AD2A}" dt="2023-06-15T02:57:06.956" v="268" actId="14100"/>
          <ac:picMkLst>
            <pc:docMk/>
            <pc:sldMk cId="636771170" sldId="265"/>
            <ac:picMk id="15" creationId="{BBAA9AE8-F2C2-F344-28DA-16A3580D33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106" y="2945943"/>
            <a:ext cx="20401201" cy="6266897"/>
          </a:xfrm>
        </p:spPr>
        <p:txBody>
          <a:bodyPr anchor="b"/>
          <a:lstStyle>
            <a:lvl1pPr algn="ctr">
              <a:defRPr sz="15749"/>
            </a:lvl1pPr>
          </a:lstStyle>
          <a:p>
            <a:r>
              <a:rPr lang="en-US"/>
              <a:t>Click to edit Master title style</a:t>
            </a:r>
            <a:endParaRPr lang="en-US" dirty="0"/>
          </a:p>
        </p:txBody>
      </p:sp>
      <p:sp>
        <p:nvSpPr>
          <p:cNvPr id="3" name="Subtitle 2"/>
          <p:cNvSpPr>
            <a:spLocks noGrp="1"/>
          </p:cNvSpPr>
          <p:nvPr>
            <p:ph type="subTitle" idx="1"/>
          </p:nvPr>
        </p:nvSpPr>
        <p:spPr>
          <a:xfrm>
            <a:off x="3000177" y="9454516"/>
            <a:ext cx="18001060" cy="4345992"/>
          </a:xfrm>
        </p:spPr>
        <p:txBody>
          <a:bodyPr/>
          <a:lstStyle>
            <a:lvl1pPr marL="0" indent="0" algn="ctr">
              <a:buNone/>
              <a:defRPr sz="6300"/>
            </a:lvl1pPr>
            <a:lvl2pPr marL="1200059" indent="0" algn="ctr">
              <a:buNone/>
              <a:defRPr sz="5250"/>
            </a:lvl2pPr>
            <a:lvl3pPr marL="2400117" indent="0" algn="ctr">
              <a:buNone/>
              <a:defRPr sz="4725"/>
            </a:lvl3pPr>
            <a:lvl4pPr marL="3600176" indent="0" algn="ctr">
              <a:buNone/>
              <a:defRPr sz="4200"/>
            </a:lvl4pPr>
            <a:lvl5pPr marL="4800234" indent="0" algn="ctr">
              <a:buNone/>
              <a:defRPr sz="4200"/>
            </a:lvl5pPr>
            <a:lvl6pPr marL="6000293" indent="0" algn="ctr">
              <a:buNone/>
              <a:defRPr sz="4200"/>
            </a:lvl6pPr>
            <a:lvl7pPr marL="7200351" indent="0" algn="ctr">
              <a:buNone/>
              <a:defRPr sz="4200"/>
            </a:lvl7pPr>
            <a:lvl8pPr marL="8400410" indent="0" algn="ctr">
              <a:buNone/>
              <a:defRPr sz="4200"/>
            </a:lvl8pPr>
            <a:lvl9pPr marL="9600468" indent="0" algn="ctr">
              <a:buNone/>
              <a:defRPr sz="4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29/7/2023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01949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29/7/2023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09335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176012" y="958369"/>
            <a:ext cx="5175305" cy="152547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50099" y="958369"/>
            <a:ext cx="15225896" cy="152547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29/7/2023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62266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1644EF-BECD-41C8-BB44-E359A5F0E654}" type="datetimeFigureOut">
              <a:rPr lang="en-SG" smtClean="0"/>
              <a:t>29/7/2023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33653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37598" y="4487671"/>
            <a:ext cx="20701219" cy="7487774"/>
          </a:xfrm>
        </p:spPr>
        <p:txBody>
          <a:bodyPr anchor="b"/>
          <a:lstStyle>
            <a:lvl1pPr>
              <a:defRPr sz="15749"/>
            </a:lvl1pPr>
          </a:lstStyle>
          <a:p>
            <a:r>
              <a:rPr lang="en-US"/>
              <a:t>Click to edit Master title style</a:t>
            </a:r>
            <a:endParaRPr lang="en-US" dirty="0"/>
          </a:p>
        </p:txBody>
      </p:sp>
      <p:sp>
        <p:nvSpPr>
          <p:cNvPr id="3" name="Text Placeholder 2"/>
          <p:cNvSpPr>
            <a:spLocks noGrp="1"/>
          </p:cNvSpPr>
          <p:nvPr>
            <p:ph type="body" idx="1"/>
          </p:nvPr>
        </p:nvSpPr>
        <p:spPr>
          <a:xfrm>
            <a:off x="1637598" y="12046282"/>
            <a:ext cx="20701219" cy="3937644"/>
          </a:xfrm>
        </p:spPr>
        <p:txBody>
          <a:bodyPr/>
          <a:lstStyle>
            <a:lvl1pPr marL="0" indent="0">
              <a:buNone/>
              <a:defRPr sz="6300">
                <a:solidFill>
                  <a:schemeClr val="tx1"/>
                </a:solidFill>
              </a:defRPr>
            </a:lvl1pPr>
            <a:lvl2pPr marL="1200059" indent="0">
              <a:buNone/>
              <a:defRPr sz="5250">
                <a:solidFill>
                  <a:schemeClr val="tx1">
                    <a:tint val="75000"/>
                  </a:schemeClr>
                </a:solidFill>
              </a:defRPr>
            </a:lvl2pPr>
            <a:lvl3pPr marL="2400117" indent="0">
              <a:buNone/>
              <a:defRPr sz="4725">
                <a:solidFill>
                  <a:schemeClr val="tx1">
                    <a:tint val="75000"/>
                  </a:schemeClr>
                </a:solidFill>
              </a:defRPr>
            </a:lvl3pPr>
            <a:lvl4pPr marL="3600176" indent="0">
              <a:buNone/>
              <a:defRPr sz="4200">
                <a:solidFill>
                  <a:schemeClr val="tx1">
                    <a:tint val="75000"/>
                  </a:schemeClr>
                </a:solidFill>
              </a:defRPr>
            </a:lvl4pPr>
            <a:lvl5pPr marL="4800234" indent="0">
              <a:buNone/>
              <a:defRPr sz="4200">
                <a:solidFill>
                  <a:schemeClr val="tx1">
                    <a:tint val="75000"/>
                  </a:schemeClr>
                </a:solidFill>
              </a:defRPr>
            </a:lvl5pPr>
            <a:lvl6pPr marL="6000293" indent="0">
              <a:buNone/>
              <a:defRPr sz="4200">
                <a:solidFill>
                  <a:schemeClr val="tx1">
                    <a:tint val="75000"/>
                  </a:schemeClr>
                </a:solidFill>
              </a:defRPr>
            </a:lvl6pPr>
            <a:lvl7pPr marL="7200351" indent="0">
              <a:buNone/>
              <a:defRPr sz="4200">
                <a:solidFill>
                  <a:schemeClr val="tx1">
                    <a:tint val="75000"/>
                  </a:schemeClr>
                </a:solidFill>
              </a:defRPr>
            </a:lvl7pPr>
            <a:lvl8pPr marL="8400410" indent="0">
              <a:buNone/>
              <a:defRPr sz="4200">
                <a:solidFill>
                  <a:schemeClr val="tx1">
                    <a:tint val="75000"/>
                  </a:schemeClr>
                </a:solidFill>
              </a:defRPr>
            </a:lvl8pPr>
            <a:lvl9pPr marL="9600468"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1644EF-BECD-41C8-BB44-E359A5F0E654}" type="datetimeFigureOut">
              <a:rPr lang="en-SG" smtClean="0"/>
              <a:t>29/7/2023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67071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0097" y="4791843"/>
            <a:ext cx="10200601" cy="114212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50715" y="4791843"/>
            <a:ext cx="10200601" cy="114212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644EF-BECD-41C8-BB44-E359A5F0E654}" type="datetimeFigureOut">
              <a:rPr lang="en-SG" smtClean="0"/>
              <a:t>29/7/2023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57318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53223" y="958373"/>
            <a:ext cx="20701219" cy="34792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53226" y="4412664"/>
            <a:ext cx="10153721"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en-US"/>
              <a:t>Edit Master text styles</a:t>
            </a:r>
          </a:p>
        </p:txBody>
      </p:sp>
      <p:sp>
        <p:nvSpPr>
          <p:cNvPr id="4" name="Content Placeholder 3"/>
          <p:cNvSpPr>
            <a:spLocks noGrp="1"/>
          </p:cNvSpPr>
          <p:nvPr>
            <p:ph sz="half" idx="2"/>
          </p:nvPr>
        </p:nvSpPr>
        <p:spPr>
          <a:xfrm>
            <a:off x="1653226" y="6575242"/>
            <a:ext cx="10153721" cy="96711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150716" y="4412664"/>
            <a:ext cx="10203727"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en-US"/>
              <a:t>Edit Master text styles</a:t>
            </a:r>
          </a:p>
        </p:txBody>
      </p:sp>
      <p:sp>
        <p:nvSpPr>
          <p:cNvPr id="6" name="Content Placeholder 5"/>
          <p:cNvSpPr>
            <a:spLocks noGrp="1"/>
          </p:cNvSpPr>
          <p:nvPr>
            <p:ph sz="quarter" idx="4"/>
          </p:nvPr>
        </p:nvSpPr>
        <p:spPr>
          <a:xfrm>
            <a:off x="12150716" y="6575242"/>
            <a:ext cx="10203727" cy="96711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1644EF-BECD-41C8-BB44-E359A5F0E654}" type="datetimeFigureOut">
              <a:rPr lang="en-SG" smtClean="0"/>
              <a:t>29/7/2023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02574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1644EF-BECD-41C8-BB44-E359A5F0E654}" type="datetimeFigureOut">
              <a:rPr lang="en-SG" smtClean="0"/>
              <a:t>29/7/2023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410687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644EF-BECD-41C8-BB44-E359A5F0E654}" type="datetimeFigureOut">
              <a:rPr lang="en-SG" smtClean="0"/>
              <a:t>29/7/2023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89028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3224" y="1200044"/>
            <a:ext cx="7741080" cy="4200155"/>
          </a:xfrm>
        </p:spPr>
        <p:txBody>
          <a:bodyPr anchor="b"/>
          <a:lstStyle>
            <a:lvl1pPr>
              <a:defRPr sz="8399"/>
            </a:lvl1pPr>
          </a:lstStyle>
          <a:p>
            <a:r>
              <a:rPr lang="en-US"/>
              <a:t>Click to edit Master title style</a:t>
            </a:r>
            <a:endParaRPr lang="en-US" dirty="0"/>
          </a:p>
        </p:txBody>
      </p:sp>
      <p:sp>
        <p:nvSpPr>
          <p:cNvPr id="3" name="Content Placeholder 2"/>
          <p:cNvSpPr>
            <a:spLocks noGrp="1"/>
          </p:cNvSpPr>
          <p:nvPr>
            <p:ph idx="1"/>
          </p:nvPr>
        </p:nvSpPr>
        <p:spPr>
          <a:xfrm>
            <a:off x="10203727" y="2591766"/>
            <a:ext cx="12150715" cy="12792138"/>
          </a:xfrm>
        </p:spPr>
        <p:txBody>
          <a:bodyPr/>
          <a:lstStyle>
            <a:lvl1pPr>
              <a:defRPr sz="8399"/>
            </a:lvl1pPr>
            <a:lvl2pPr>
              <a:defRPr sz="7349"/>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53224" y="5400199"/>
            <a:ext cx="7741080"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en-US"/>
              <a:t>Edit Master text styles</a:t>
            </a:r>
          </a:p>
        </p:txBody>
      </p:sp>
      <p:sp>
        <p:nvSpPr>
          <p:cNvPr id="5" name="Date Placeholder 4"/>
          <p:cNvSpPr>
            <a:spLocks noGrp="1"/>
          </p:cNvSpPr>
          <p:nvPr>
            <p:ph type="dt" sz="half" idx="10"/>
          </p:nvPr>
        </p:nvSpPr>
        <p:spPr/>
        <p:txBody>
          <a:bodyPr/>
          <a:lstStyle/>
          <a:p>
            <a:fld id="{691644EF-BECD-41C8-BB44-E359A5F0E654}" type="datetimeFigureOut">
              <a:rPr lang="en-SG" smtClean="0"/>
              <a:t>29/7/2023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231292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3224" y="1200044"/>
            <a:ext cx="7741080" cy="4200155"/>
          </a:xfrm>
        </p:spPr>
        <p:txBody>
          <a:bodyPr anchor="b"/>
          <a:lstStyle>
            <a:lvl1pPr>
              <a:defRPr sz="83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03727" y="2591766"/>
            <a:ext cx="12150715" cy="12792138"/>
          </a:xfrm>
        </p:spPr>
        <p:txBody>
          <a:bodyPr anchor="t"/>
          <a:lstStyle>
            <a:lvl1pPr marL="0" indent="0">
              <a:buNone/>
              <a:defRPr sz="8399"/>
            </a:lvl1pPr>
            <a:lvl2pPr marL="1200059" indent="0">
              <a:buNone/>
              <a:defRPr sz="7349"/>
            </a:lvl2pPr>
            <a:lvl3pPr marL="2400117" indent="0">
              <a:buNone/>
              <a:defRPr sz="6300"/>
            </a:lvl3pPr>
            <a:lvl4pPr marL="3600176" indent="0">
              <a:buNone/>
              <a:defRPr sz="5250"/>
            </a:lvl4pPr>
            <a:lvl5pPr marL="4800234" indent="0">
              <a:buNone/>
              <a:defRPr sz="5250"/>
            </a:lvl5pPr>
            <a:lvl6pPr marL="6000293" indent="0">
              <a:buNone/>
              <a:defRPr sz="5250"/>
            </a:lvl6pPr>
            <a:lvl7pPr marL="7200351" indent="0">
              <a:buNone/>
              <a:defRPr sz="5250"/>
            </a:lvl7pPr>
            <a:lvl8pPr marL="8400410" indent="0">
              <a:buNone/>
              <a:defRPr sz="5250"/>
            </a:lvl8pPr>
            <a:lvl9pPr marL="9600468" indent="0">
              <a:buNone/>
              <a:defRPr sz="5250"/>
            </a:lvl9pPr>
          </a:lstStyle>
          <a:p>
            <a:r>
              <a:rPr lang="en-US"/>
              <a:t>Click icon to add picture</a:t>
            </a:r>
            <a:endParaRPr lang="en-US" dirty="0"/>
          </a:p>
        </p:txBody>
      </p:sp>
      <p:sp>
        <p:nvSpPr>
          <p:cNvPr id="4" name="Text Placeholder 3"/>
          <p:cNvSpPr>
            <a:spLocks noGrp="1"/>
          </p:cNvSpPr>
          <p:nvPr>
            <p:ph type="body" sz="half" idx="2"/>
          </p:nvPr>
        </p:nvSpPr>
        <p:spPr>
          <a:xfrm>
            <a:off x="1653224" y="5400199"/>
            <a:ext cx="7741080"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en-US"/>
              <a:t>Edit Master text styles</a:t>
            </a:r>
          </a:p>
        </p:txBody>
      </p:sp>
      <p:sp>
        <p:nvSpPr>
          <p:cNvPr id="5" name="Date Placeholder 4"/>
          <p:cNvSpPr>
            <a:spLocks noGrp="1"/>
          </p:cNvSpPr>
          <p:nvPr>
            <p:ph type="dt" sz="half" idx="10"/>
          </p:nvPr>
        </p:nvSpPr>
        <p:spPr/>
        <p:txBody>
          <a:bodyPr/>
          <a:lstStyle/>
          <a:p>
            <a:fld id="{691644EF-BECD-41C8-BB44-E359A5F0E654}" type="datetimeFigureOut">
              <a:rPr lang="en-SG" smtClean="0"/>
              <a:t>29/7/2023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A97058B-E1D8-43BE-B827-1C9EB86B4B55}" type="slidenum">
              <a:rPr lang="en-SG" smtClean="0"/>
              <a:t>‹#›</a:t>
            </a:fld>
            <a:endParaRPr lang="en-SG"/>
          </a:p>
        </p:txBody>
      </p:sp>
    </p:spTree>
    <p:extLst>
      <p:ext uri="{BB962C8B-B14F-4D97-AF65-F5344CB8AC3E}">
        <p14:creationId xmlns:p14="http://schemas.microsoft.com/office/powerpoint/2010/main" val="86954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0097" y="958373"/>
            <a:ext cx="20701219" cy="34792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50097" y="4791843"/>
            <a:ext cx="20701219" cy="1142125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50097" y="16683952"/>
            <a:ext cx="5400318" cy="958369"/>
          </a:xfrm>
          <a:prstGeom prst="rect">
            <a:avLst/>
          </a:prstGeom>
        </p:spPr>
        <p:txBody>
          <a:bodyPr vert="horz" lIns="91440" tIns="45720" rIns="91440" bIns="45720" rtlCol="0" anchor="ctr"/>
          <a:lstStyle>
            <a:lvl1pPr algn="l">
              <a:defRPr sz="3150">
                <a:solidFill>
                  <a:schemeClr val="tx1">
                    <a:tint val="75000"/>
                  </a:schemeClr>
                </a:solidFill>
              </a:defRPr>
            </a:lvl1pPr>
          </a:lstStyle>
          <a:p>
            <a:fld id="{691644EF-BECD-41C8-BB44-E359A5F0E654}" type="datetimeFigureOut">
              <a:rPr lang="en-SG" smtClean="0"/>
              <a:t>29/7/2023</a:t>
            </a:fld>
            <a:endParaRPr lang="en-SG"/>
          </a:p>
        </p:txBody>
      </p:sp>
      <p:sp>
        <p:nvSpPr>
          <p:cNvPr id="5" name="Footer Placeholder 4"/>
          <p:cNvSpPr>
            <a:spLocks noGrp="1"/>
          </p:cNvSpPr>
          <p:nvPr>
            <p:ph type="ftr" sz="quarter" idx="3"/>
          </p:nvPr>
        </p:nvSpPr>
        <p:spPr>
          <a:xfrm>
            <a:off x="7950468" y="16683952"/>
            <a:ext cx="8100477" cy="958369"/>
          </a:xfrm>
          <a:prstGeom prst="rect">
            <a:avLst/>
          </a:prstGeom>
        </p:spPr>
        <p:txBody>
          <a:bodyPr vert="horz" lIns="91440" tIns="45720" rIns="91440" bIns="45720" rtlCol="0" anchor="ctr"/>
          <a:lstStyle>
            <a:lvl1pPr algn="ctr">
              <a:defRPr sz="315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6950998" y="16683952"/>
            <a:ext cx="5400318" cy="958369"/>
          </a:xfrm>
          <a:prstGeom prst="rect">
            <a:avLst/>
          </a:prstGeom>
        </p:spPr>
        <p:txBody>
          <a:bodyPr vert="horz" lIns="91440" tIns="45720" rIns="91440" bIns="45720" rtlCol="0" anchor="ctr"/>
          <a:lstStyle>
            <a:lvl1pPr algn="r">
              <a:defRPr sz="3150">
                <a:solidFill>
                  <a:schemeClr val="tx1">
                    <a:tint val="75000"/>
                  </a:schemeClr>
                </a:solidFill>
              </a:defRPr>
            </a:lvl1pPr>
          </a:lstStyle>
          <a:p>
            <a:fld id="{2A97058B-E1D8-43BE-B827-1C9EB86B4B55}" type="slidenum">
              <a:rPr lang="en-SG" smtClean="0"/>
              <a:t>‹#›</a:t>
            </a:fld>
            <a:endParaRPr lang="en-SG"/>
          </a:p>
        </p:txBody>
      </p:sp>
    </p:spTree>
    <p:extLst>
      <p:ext uri="{BB962C8B-B14F-4D97-AF65-F5344CB8AC3E}">
        <p14:creationId xmlns:p14="http://schemas.microsoft.com/office/powerpoint/2010/main" val="3355639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400117" rtl="0" eaLnBrk="1" latinLnBrk="0" hangingPunct="1">
        <a:lnSpc>
          <a:spcPct val="90000"/>
        </a:lnSpc>
        <a:spcBef>
          <a:spcPct val="0"/>
        </a:spcBef>
        <a:buNone/>
        <a:defRPr sz="11549" kern="1200">
          <a:solidFill>
            <a:schemeClr val="tx1"/>
          </a:solidFill>
          <a:latin typeface="+mj-lt"/>
          <a:ea typeface="+mj-ea"/>
          <a:cs typeface="+mj-cs"/>
        </a:defRPr>
      </a:lvl1pPr>
    </p:titleStyle>
    <p:bodyStyle>
      <a:lvl1pPr marL="600029" indent="-600029" algn="l" defTabSz="2400117" rtl="0" eaLnBrk="1" latinLnBrk="0" hangingPunct="1">
        <a:lnSpc>
          <a:spcPct val="90000"/>
        </a:lnSpc>
        <a:spcBef>
          <a:spcPts val="2625"/>
        </a:spcBef>
        <a:buFont typeface="Arial" panose="020B0604020202020204" pitchFamily="34" charset="0"/>
        <a:buChar char="•"/>
        <a:defRPr sz="7349" kern="1200">
          <a:solidFill>
            <a:schemeClr val="tx1"/>
          </a:solidFill>
          <a:latin typeface="+mn-lt"/>
          <a:ea typeface="+mn-ea"/>
          <a:cs typeface="+mn-cs"/>
        </a:defRPr>
      </a:lvl1pPr>
      <a:lvl2pPr marL="1800088" indent="-600029" algn="l" defTabSz="2400117" rtl="0" eaLnBrk="1" latinLnBrk="0" hangingPunct="1">
        <a:lnSpc>
          <a:spcPct val="90000"/>
        </a:lnSpc>
        <a:spcBef>
          <a:spcPts val="1312"/>
        </a:spcBef>
        <a:buFont typeface="Arial" panose="020B0604020202020204" pitchFamily="34" charset="0"/>
        <a:buChar char="•"/>
        <a:defRPr sz="6300" kern="1200">
          <a:solidFill>
            <a:schemeClr val="tx1"/>
          </a:solidFill>
          <a:latin typeface="+mn-lt"/>
          <a:ea typeface="+mn-ea"/>
          <a:cs typeface="+mn-cs"/>
        </a:defRPr>
      </a:lvl2pPr>
      <a:lvl3pPr marL="3000146" indent="-600029" algn="l" defTabSz="2400117" rtl="0" eaLnBrk="1" latinLnBrk="0" hangingPunct="1">
        <a:lnSpc>
          <a:spcPct val="90000"/>
        </a:lnSpc>
        <a:spcBef>
          <a:spcPts val="1312"/>
        </a:spcBef>
        <a:buFont typeface="Arial" panose="020B0604020202020204" pitchFamily="34" charset="0"/>
        <a:buChar char="•"/>
        <a:defRPr sz="5250" kern="1200">
          <a:solidFill>
            <a:schemeClr val="tx1"/>
          </a:solidFill>
          <a:latin typeface="+mn-lt"/>
          <a:ea typeface="+mn-ea"/>
          <a:cs typeface="+mn-cs"/>
        </a:defRPr>
      </a:lvl3pPr>
      <a:lvl4pPr marL="4200205"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4pPr>
      <a:lvl5pPr marL="5400264"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5pPr>
      <a:lvl6pPr marL="6600322"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6pPr>
      <a:lvl7pPr marL="7800381"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7pPr>
      <a:lvl8pPr marL="9000439"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8pPr>
      <a:lvl9pPr marL="10200498"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117" rtl="0" eaLnBrk="1" latinLnBrk="0" hangingPunct="1">
        <a:defRPr sz="4725" kern="1200">
          <a:solidFill>
            <a:schemeClr val="tx1"/>
          </a:solidFill>
          <a:latin typeface="+mn-lt"/>
          <a:ea typeface="+mn-ea"/>
          <a:cs typeface="+mn-cs"/>
        </a:defRPr>
      </a:lvl1pPr>
      <a:lvl2pPr marL="1200059" algn="l" defTabSz="2400117" rtl="0" eaLnBrk="1" latinLnBrk="0" hangingPunct="1">
        <a:defRPr sz="4725" kern="1200">
          <a:solidFill>
            <a:schemeClr val="tx1"/>
          </a:solidFill>
          <a:latin typeface="+mn-lt"/>
          <a:ea typeface="+mn-ea"/>
          <a:cs typeface="+mn-cs"/>
        </a:defRPr>
      </a:lvl2pPr>
      <a:lvl3pPr marL="2400117" algn="l" defTabSz="2400117" rtl="0" eaLnBrk="1" latinLnBrk="0" hangingPunct="1">
        <a:defRPr sz="4725" kern="1200">
          <a:solidFill>
            <a:schemeClr val="tx1"/>
          </a:solidFill>
          <a:latin typeface="+mn-lt"/>
          <a:ea typeface="+mn-ea"/>
          <a:cs typeface="+mn-cs"/>
        </a:defRPr>
      </a:lvl3pPr>
      <a:lvl4pPr marL="3600176" algn="l" defTabSz="2400117" rtl="0" eaLnBrk="1" latinLnBrk="0" hangingPunct="1">
        <a:defRPr sz="4725" kern="1200">
          <a:solidFill>
            <a:schemeClr val="tx1"/>
          </a:solidFill>
          <a:latin typeface="+mn-lt"/>
          <a:ea typeface="+mn-ea"/>
          <a:cs typeface="+mn-cs"/>
        </a:defRPr>
      </a:lvl4pPr>
      <a:lvl5pPr marL="4800234" algn="l" defTabSz="2400117" rtl="0" eaLnBrk="1" latinLnBrk="0" hangingPunct="1">
        <a:defRPr sz="4725" kern="1200">
          <a:solidFill>
            <a:schemeClr val="tx1"/>
          </a:solidFill>
          <a:latin typeface="+mn-lt"/>
          <a:ea typeface="+mn-ea"/>
          <a:cs typeface="+mn-cs"/>
        </a:defRPr>
      </a:lvl5pPr>
      <a:lvl6pPr marL="6000293" algn="l" defTabSz="2400117" rtl="0" eaLnBrk="1" latinLnBrk="0" hangingPunct="1">
        <a:defRPr sz="4725" kern="1200">
          <a:solidFill>
            <a:schemeClr val="tx1"/>
          </a:solidFill>
          <a:latin typeface="+mn-lt"/>
          <a:ea typeface="+mn-ea"/>
          <a:cs typeface="+mn-cs"/>
        </a:defRPr>
      </a:lvl6pPr>
      <a:lvl7pPr marL="7200351" algn="l" defTabSz="2400117" rtl="0" eaLnBrk="1" latinLnBrk="0" hangingPunct="1">
        <a:defRPr sz="4725" kern="1200">
          <a:solidFill>
            <a:schemeClr val="tx1"/>
          </a:solidFill>
          <a:latin typeface="+mn-lt"/>
          <a:ea typeface="+mn-ea"/>
          <a:cs typeface="+mn-cs"/>
        </a:defRPr>
      </a:lvl7pPr>
      <a:lvl8pPr marL="8400410" algn="l" defTabSz="2400117" rtl="0" eaLnBrk="1" latinLnBrk="0" hangingPunct="1">
        <a:defRPr sz="4725" kern="1200">
          <a:solidFill>
            <a:schemeClr val="tx1"/>
          </a:solidFill>
          <a:latin typeface="+mn-lt"/>
          <a:ea typeface="+mn-ea"/>
          <a:cs typeface="+mn-cs"/>
        </a:defRPr>
      </a:lvl8pPr>
      <a:lvl9pPr marL="9600468" algn="l" defTabSz="2400117"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1267050" y="1001448"/>
            <a:ext cx="9199297" cy="4567826"/>
            <a:chOff x="6673905" y="6148851"/>
            <a:chExt cx="9199297" cy="4567826"/>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763" b="17245"/>
            <a:stretch/>
          </p:blipFill>
          <p:spPr>
            <a:xfrm>
              <a:off x="6702211" y="6153516"/>
              <a:ext cx="9170991" cy="4554423"/>
            </a:xfrm>
            <a:prstGeom prst="rect">
              <a:avLst/>
            </a:prstGeom>
          </p:spPr>
        </p:pic>
        <p:sp>
          <p:nvSpPr>
            <p:cNvPr id="27" name="Flowchart: Manual Input 26"/>
            <p:cNvSpPr/>
            <p:nvPr/>
          </p:nvSpPr>
          <p:spPr>
            <a:xfrm rot="5400000">
              <a:off x="7162878" y="5669368"/>
              <a:ext cx="4558336" cy="5536281"/>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9" name="Picture 13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553607" y="6948232"/>
              <a:ext cx="2525339" cy="2255965"/>
            </a:xfrm>
            <a:prstGeom prst="rect">
              <a:avLst/>
            </a:prstGeom>
          </p:spPr>
        </p:pic>
        <p:sp>
          <p:nvSpPr>
            <p:cNvPr id="16" name="TextBox 15"/>
            <p:cNvSpPr txBox="1"/>
            <p:nvPr/>
          </p:nvSpPr>
          <p:spPr>
            <a:xfrm>
              <a:off x="8043415" y="7260683"/>
              <a:ext cx="1701331" cy="1544571"/>
            </a:xfrm>
            <a:prstGeom prst="rect">
              <a:avLst/>
            </a:prstGeom>
            <a:noFill/>
          </p:spPr>
          <p:txBody>
            <a:bodyPr wrap="square" rtlCol="0">
              <a:spAutoFit/>
            </a:bodyPr>
            <a:lstStyle/>
            <a:p>
              <a:pPr algn="ctr"/>
              <a:r>
                <a:rPr lang="en-SG" sz="3000" smtClean="0">
                  <a:solidFill>
                    <a:srgbClr val="FF5050"/>
                  </a:solidFill>
                  <a:latin typeface="Bauhaus 93" panose="04030905020B02020C02" pitchFamily="82" charset="0"/>
                </a:rPr>
                <a:t>DINING </a:t>
              </a:r>
            </a:p>
            <a:p>
              <a:pPr algn="ctr"/>
              <a:r>
                <a:rPr lang="en-SG" sz="3000" smtClean="0">
                  <a:solidFill>
                    <a:srgbClr val="FF5050"/>
                  </a:solidFill>
                  <a:latin typeface="Bauhaus 93" panose="04030905020B02020C02" pitchFamily="82" charset="0"/>
                </a:rPr>
                <a:t>IN THE </a:t>
              </a:r>
            </a:p>
            <a:p>
              <a:pPr algn="ctr"/>
              <a:r>
                <a:rPr lang="en-SG" sz="3000" smtClean="0">
                  <a:solidFill>
                    <a:srgbClr val="FF5050"/>
                  </a:solidFill>
                  <a:latin typeface="Bauhaus 93" panose="04030905020B02020C02" pitchFamily="82" charset="0"/>
                </a:rPr>
                <a:t>DARK</a:t>
              </a:r>
              <a:endParaRPr lang="en-SG" sz="3000">
                <a:solidFill>
                  <a:srgbClr val="FF5050"/>
                </a:solidFill>
                <a:latin typeface="Bauhaus 93" panose="04030905020B02020C02" pitchFamily="82" charset="0"/>
              </a:endParaRPr>
            </a:p>
          </p:txBody>
        </p:sp>
        <p:sp>
          <p:nvSpPr>
            <p:cNvPr id="131" name="TextBox 130"/>
            <p:cNvSpPr txBox="1"/>
            <p:nvPr/>
          </p:nvSpPr>
          <p:spPr>
            <a:xfrm>
              <a:off x="6859992" y="6414899"/>
              <a:ext cx="2034089" cy="225250"/>
            </a:xfrm>
            <a:prstGeom prst="rect">
              <a:avLst/>
            </a:prstGeom>
            <a:noFill/>
          </p:spPr>
          <p:txBody>
            <a:bodyPr wrap="square" rtlCol="0">
              <a:spAutoFit/>
            </a:bodyPr>
            <a:lstStyle/>
            <a:p>
              <a:pPr algn="ctr"/>
              <a:r>
                <a:rPr lang="en-SG" sz="800" smtClean="0">
                  <a:solidFill>
                    <a:schemeClr val="bg1">
                      <a:lumMod val="75000"/>
                    </a:schemeClr>
                  </a:solidFill>
                  <a:latin typeface="Arial" panose="020B0604020202020204" pitchFamily="34" charset="0"/>
                  <a:cs typeface="Arial" panose="020B0604020202020204" pitchFamily="34" charset="0"/>
                </a:rPr>
                <a:t>INNER SOUL VERSE PRESENTS</a:t>
              </a:r>
            </a:p>
          </p:txBody>
        </p:sp>
        <p:sp>
          <p:nvSpPr>
            <p:cNvPr id="211" name="TextBox 210"/>
            <p:cNvSpPr txBox="1"/>
            <p:nvPr/>
          </p:nvSpPr>
          <p:spPr>
            <a:xfrm>
              <a:off x="6876268" y="9395172"/>
              <a:ext cx="1696726" cy="772285"/>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Ages: </a:t>
              </a:r>
              <a:endParaRPr lang="en-SG" sz="1400">
                <a:solidFill>
                  <a:srgbClr val="FFC97F"/>
                </a:solidFill>
                <a:latin typeface="Arial Black" panose="020B0A04020102020204" pitchFamily="34" charset="0"/>
                <a:cs typeface="Arial" panose="020B0604020202020204" pitchFamily="34" charset="0"/>
              </a:endParaRPr>
            </a:p>
            <a:p>
              <a:r>
                <a:rPr lang="en-SG" sz="1400">
                  <a:solidFill>
                    <a:schemeClr val="bg1">
                      <a:lumMod val="95000"/>
                    </a:schemeClr>
                  </a:solidFill>
                  <a:latin typeface="Arial" panose="020B0604020202020204" pitchFamily="34" charset="0"/>
                  <a:cs typeface="Arial" panose="020B0604020202020204" pitchFamily="34" charset="0"/>
                </a:rPr>
                <a:t>Ladies: 28-38</a:t>
              </a:r>
            </a:p>
            <a:p>
              <a:r>
                <a:rPr lang="en-SG" sz="1400">
                  <a:solidFill>
                    <a:schemeClr val="bg1">
                      <a:lumMod val="95000"/>
                    </a:schemeClr>
                  </a:solidFill>
                  <a:latin typeface="Arial" panose="020B0604020202020204" pitchFamily="34" charset="0"/>
                  <a:cs typeface="Arial" panose="020B0604020202020204" pitchFamily="34" charset="0"/>
                </a:rPr>
                <a:t>Gentlemen: </a:t>
              </a:r>
              <a:r>
                <a:rPr lang="en-SG" sz="1400" smtClean="0">
                  <a:solidFill>
                    <a:schemeClr val="bg1">
                      <a:lumMod val="95000"/>
                    </a:schemeClr>
                  </a:solidFill>
                  <a:latin typeface="Arial" panose="020B0604020202020204" pitchFamily="34" charset="0"/>
                  <a:cs typeface="Arial" panose="020B0604020202020204" pitchFamily="34" charset="0"/>
                </a:rPr>
                <a:t>30-40</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2" name="TextBox 211"/>
            <p:cNvSpPr txBox="1"/>
            <p:nvPr/>
          </p:nvSpPr>
          <p:spPr>
            <a:xfrm>
              <a:off x="8595912" y="9395172"/>
              <a:ext cx="1696726" cy="738664"/>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When: </a:t>
              </a:r>
              <a:endParaRPr lang="en-SG" sz="1400">
                <a:solidFill>
                  <a:srgbClr val="FFC97F"/>
                </a:solidFill>
                <a:latin typeface="Arial Black" panose="020B0A04020102020204" pitchFamily="34" charset="0"/>
                <a:cs typeface="Arial" panose="020B0604020202020204" pitchFamily="34" charset="0"/>
              </a:endParaRPr>
            </a:p>
            <a:p>
              <a:r>
                <a:rPr lang="en-SG" sz="1400" smtClean="0">
                  <a:solidFill>
                    <a:schemeClr val="bg1">
                      <a:lumMod val="95000"/>
                    </a:schemeClr>
                  </a:solidFill>
                  <a:latin typeface="Arial" panose="020B0604020202020204" pitchFamily="34" charset="0"/>
                  <a:cs typeface="Arial" panose="020B0604020202020204" pitchFamily="34" charset="0"/>
                </a:rPr>
                <a:t>13 </a:t>
              </a:r>
              <a:r>
                <a:rPr lang="en-SG" sz="1400">
                  <a:solidFill>
                    <a:schemeClr val="bg1">
                      <a:lumMod val="95000"/>
                    </a:schemeClr>
                  </a:solidFill>
                  <a:latin typeface="Arial" panose="020B0604020202020204" pitchFamily="34" charset="0"/>
                  <a:cs typeface="Arial" panose="020B0604020202020204" pitchFamily="34" charset="0"/>
                </a:rPr>
                <a:t>Aug 2023 (Sun)</a:t>
              </a:r>
            </a:p>
            <a:p>
              <a:r>
                <a:rPr lang="en-SG" sz="1400">
                  <a:solidFill>
                    <a:schemeClr val="bg1">
                      <a:lumMod val="95000"/>
                    </a:schemeClr>
                  </a:solidFill>
                  <a:latin typeface="Arial" panose="020B0604020202020204" pitchFamily="34" charset="0"/>
                  <a:cs typeface="Arial" panose="020B0604020202020204" pitchFamily="34" charset="0"/>
                </a:rPr>
                <a:t>6pm to </a:t>
              </a:r>
              <a:r>
                <a:rPr lang="en-SG" sz="1400" smtClean="0">
                  <a:solidFill>
                    <a:schemeClr val="bg1">
                      <a:lumMod val="95000"/>
                    </a:schemeClr>
                  </a:solidFill>
                  <a:latin typeface="Arial" panose="020B0604020202020204" pitchFamily="34" charset="0"/>
                  <a:cs typeface="Arial" panose="020B0604020202020204" pitchFamily="34" charset="0"/>
                </a:rPr>
                <a:t>8pm</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3" name="TextBox 212"/>
            <p:cNvSpPr txBox="1"/>
            <p:nvPr/>
          </p:nvSpPr>
          <p:spPr>
            <a:xfrm>
              <a:off x="10315558" y="9395172"/>
              <a:ext cx="1696726" cy="997535"/>
            </a:xfrm>
            <a:prstGeom prst="rect">
              <a:avLst/>
            </a:prstGeom>
            <a:noFill/>
            <a:ln w="19050">
              <a:noFill/>
            </a:ln>
          </p:spPr>
          <p:txBody>
            <a:bodyPr wrap="square" rtlCol="0">
              <a:spAutoFit/>
            </a:bodyPr>
            <a:lstStyle/>
            <a:p>
              <a:r>
                <a:rPr lang="en-SG" sz="1400" smtClean="0">
                  <a:solidFill>
                    <a:srgbClr val="FFC97F"/>
                  </a:solidFill>
                  <a:latin typeface="Arial Black" panose="020B0A04020102020204" pitchFamily="34" charset="0"/>
                  <a:cs typeface="Arial" panose="020B0604020202020204" pitchFamily="34" charset="0"/>
                </a:rPr>
                <a:t>Where</a:t>
              </a:r>
              <a:r>
                <a:rPr lang="en-SG" sz="1400">
                  <a:solidFill>
                    <a:srgbClr val="FFC97F"/>
                  </a:solidFill>
                  <a:latin typeface="Arial Black" panose="020B0A04020102020204" pitchFamily="34" charset="0"/>
                  <a:cs typeface="Arial" panose="020B0604020202020204" pitchFamily="34" charset="0"/>
                </a:rPr>
                <a:t>: </a:t>
              </a:r>
            </a:p>
            <a:p>
              <a:r>
                <a:rPr lang="en-SG" sz="1400">
                  <a:solidFill>
                    <a:schemeClr val="bg1">
                      <a:lumMod val="95000"/>
                    </a:schemeClr>
                  </a:solidFill>
                  <a:latin typeface="Arial" panose="020B0604020202020204" pitchFamily="34" charset="0"/>
                  <a:cs typeface="Arial" panose="020B0604020202020204" pitchFamily="34" charset="0"/>
                </a:rPr>
                <a:t>Yorimichi Yakitori Izakaya </a:t>
              </a:r>
            </a:p>
            <a:p>
              <a:r>
                <a:rPr lang="en-SG" sz="1400">
                  <a:solidFill>
                    <a:schemeClr val="bg1">
                      <a:lumMod val="95000"/>
                    </a:schemeClr>
                  </a:solidFill>
                  <a:latin typeface="Arial" panose="020B0604020202020204" pitchFamily="34" charset="0"/>
                  <a:cs typeface="Arial" panose="020B0604020202020204" pitchFamily="34" charset="0"/>
                </a:rPr>
                <a:t>@Beach </a:t>
              </a:r>
              <a:r>
                <a:rPr lang="en-SG" sz="1400" smtClean="0">
                  <a:solidFill>
                    <a:schemeClr val="bg1">
                      <a:lumMod val="95000"/>
                    </a:schemeClr>
                  </a:solidFill>
                  <a:latin typeface="Arial" panose="020B0604020202020204" pitchFamily="34" charset="0"/>
                  <a:cs typeface="Arial" panose="020B0604020202020204" pitchFamily="34" charset="0"/>
                </a:rPr>
                <a:t>Rd</a:t>
              </a:r>
              <a:endParaRPr lang="en-SG" sz="1400">
                <a:solidFill>
                  <a:schemeClr val="bg1">
                    <a:lumMod val="75000"/>
                  </a:schemeClr>
                </a:solidFill>
                <a:latin typeface="Arial" panose="020B0604020202020204" pitchFamily="34" charset="0"/>
                <a:cs typeface="Arial" panose="020B0604020202020204" pitchFamily="34" charset="0"/>
              </a:endParaRPr>
            </a:p>
          </p:txBody>
        </p:sp>
        <p:sp>
          <p:nvSpPr>
            <p:cNvPr id="214" name="Rectangle 213"/>
            <p:cNvSpPr/>
            <p:nvPr/>
          </p:nvSpPr>
          <p:spPr>
            <a:xfrm>
              <a:off x="6876268" y="10361158"/>
              <a:ext cx="2754802" cy="225250"/>
            </a:xfrm>
            <a:prstGeom prst="rect">
              <a:avLst/>
            </a:prstGeom>
          </p:spPr>
          <p:txBody>
            <a:bodyPr wrap="none">
              <a:spAutoFit/>
            </a:bodyPr>
            <a:lstStyle/>
            <a:p>
              <a:r>
                <a:rPr lang="en-SG" sz="800">
                  <a:solidFill>
                    <a:schemeClr val="bg1">
                      <a:lumMod val="75000"/>
                    </a:schemeClr>
                  </a:solidFill>
                  <a:latin typeface="Arial" panose="020B0604020202020204" pitchFamily="34" charset="0"/>
                  <a:cs typeface="Arial" panose="020B0604020202020204" pitchFamily="34" charset="0"/>
                </a:rPr>
                <a:t>Price includes 8 course dinner and one-to-one rotation</a:t>
              </a:r>
            </a:p>
          </p:txBody>
        </p:sp>
        <p:sp>
          <p:nvSpPr>
            <p:cNvPr id="217" name="Parallelogram 216"/>
            <p:cNvSpPr/>
            <p:nvPr/>
          </p:nvSpPr>
          <p:spPr>
            <a:xfrm flipV="1">
              <a:off x="10849233" y="6148851"/>
              <a:ext cx="1699601" cy="1691679"/>
            </a:xfrm>
            <a:prstGeom prst="parallelogram">
              <a:avLst/>
            </a:prstGeom>
            <a:solidFill>
              <a:srgbClr val="FF5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2" name="Parallelogram 221"/>
            <p:cNvSpPr/>
            <p:nvPr/>
          </p:nvSpPr>
          <p:spPr>
            <a:xfrm flipV="1">
              <a:off x="10506246" y="6152169"/>
              <a:ext cx="1723106" cy="1274475"/>
            </a:xfrm>
            <a:prstGeom prst="parallelogram">
              <a:avLst/>
            </a:prstGeom>
            <a:solidFill>
              <a:srgbClr val="FF505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0" name="TextBox 219"/>
            <p:cNvSpPr txBox="1"/>
            <p:nvPr/>
          </p:nvSpPr>
          <p:spPr>
            <a:xfrm>
              <a:off x="10923010" y="6204976"/>
              <a:ext cx="980813" cy="1015663"/>
            </a:xfrm>
            <a:prstGeom prst="rect">
              <a:avLst/>
            </a:prstGeom>
            <a:noFill/>
            <a:ln w="19050">
              <a:noFill/>
            </a:ln>
          </p:spPr>
          <p:txBody>
            <a:bodyPr wrap="square" rtlCol="0">
              <a:spAutoFit/>
            </a:bodyPr>
            <a:lstStyle/>
            <a:p>
              <a:pPr algn="ctr"/>
              <a:r>
                <a:rPr lang="en-SG" sz="3000" smtClean="0">
                  <a:solidFill>
                    <a:schemeClr val="bg1">
                      <a:lumMod val="95000"/>
                    </a:schemeClr>
                  </a:solidFill>
                  <a:latin typeface="Bauhaus 93" panose="04030905020B02020C02" pitchFamily="82" charset="0"/>
                  <a:cs typeface="Arial" panose="020B0604020202020204" pitchFamily="34" charset="0"/>
                </a:rPr>
                <a:t>13</a:t>
              </a:r>
              <a:r>
                <a:rPr lang="en-SG" sz="3000" smtClean="0">
                  <a:solidFill>
                    <a:srgbClr val="FFC97F"/>
                  </a:solidFill>
                  <a:latin typeface="Bauhaus 93" panose="04030905020B02020C02" pitchFamily="82" charset="0"/>
                  <a:cs typeface="Arial" panose="020B0604020202020204" pitchFamily="34" charset="0"/>
                </a:rPr>
                <a:t> </a:t>
              </a:r>
            </a:p>
            <a:p>
              <a:pPr algn="ctr"/>
              <a:r>
                <a:rPr lang="en-SG" sz="3000" smtClean="0">
                  <a:solidFill>
                    <a:schemeClr val="bg1">
                      <a:lumMod val="95000"/>
                    </a:schemeClr>
                  </a:solidFill>
                  <a:latin typeface="Bauhaus 93" panose="04030905020B02020C02" pitchFamily="82" charset="0"/>
                  <a:cs typeface="Arial" panose="020B0604020202020204" pitchFamily="34" charset="0"/>
                </a:rPr>
                <a:t>AUG</a:t>
              </a:r>
              <a:endParaRPr lang="en-SG" sz="3000">
                <a:solidFill>
                  <a:schemeClr val="bg1">
                    <a:lumMod val="75000"/>
                  </a:schemeClr>
                </a:solidFill>
                <a:latin typeface="Bauhaus 93" panose="04030905020B02020C02" pitchFamily="82" charset="0"/>
                <a:cs typeface="Arial" panose="020B0604020202020204" pitchFamily="34" charset="0"/>
              </a:endParaRPr>
            </a:p>
          </p:txBody>
        </p:sp>
        <p:grpSp>
          <p:nvGrpSpPr>
            <p:cNvPr id="23" name="Group 22"/>
            <p:cNvGrpSpPr/>
            <p:nvPr/>
          </p:nvGrpSpPr>
          <p:grpSpPr>
            <a:xfrm>
              <a:off x="10827619" y="8076018"/>
              <a:ext cx="1385506" cy="1231733"/>
              <a:chOff x="-3966537" y="10642650"/>
              <a:chExt cx="1343320" cy="1178110"/>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6537" y="10642650"/>
                <a:ext cx="1341737" cy="1178110"/>
              </a:xfrm>
              <a:prstGeom prst="rect">
                <a:avLst/>
              </a:prstGeom>
            </p:spPr>
          </p:pic>
          <p:sp>
            <p:nvSpPr>
              <p:cNvPr id="12" name="Rectangle 11"/>
              <p:cNvSpPr/>
              <p:nvPr/>
            </p:nvSpPr>
            <p:spPr>
              <a:xfrm>
                <a:off x="-3965181" y="10792156"/>
                <a:ext cx="1341964" cy="780101"/>
              </a:xfrm>
              <a:prstGeom prst="rect">
                <a:avLst/>
              </a:prstGeom>
              <a:noFill/>
            </p:spPr>
            <p:txBody>
              <a:bodyPr wrap="square">
                <a:spAutoFit/>
              </a:bodyPr>
              <a:lstStyle/>
              <a:p>
                <a:pPr algn="ctr"/>
                <a:r>
                  <a:rPr lang="en-SG" sz="110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introductory price</a:t>
                </a:r>
              </a:p>
              <a:p>
                <a:pPr algn="ctr"/>
                <a:r>
                  <a:rPr lang="en-SG" sz="360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$68</a:t>
                </a:r>
              </a:p>
            </p:txBody>
          </p:sp>
        </p:grpSp>
      </p:grpSp>
      <p:graphicFrame>
        <p:nvGraphicFramePr>
          <p:cNvPr id="3" name="Table 2"/>
          <p:cNvGraphicFramePr>
            <a:graphicFrameLocks noGrp="1"/>
          </p:cNvGraphicFramePr>
          <p:nvPr>
            <p:extLst>
              <p:ext uri="{D42A27DB-BD31-4B8C-83A1-F6EECF244321}">
                <p14:modId xmlns:p14="http://schemas.microsoft.com/office/powerpoint/2010/main" val="1776128687"/>
              </p:ext>
            </p:extLst>
          </p:nvPr>
        </p:nvGraphicFramePr>
        <p:xfrm>
          <a:off x="1295355" y="5728846"/>
          <a:ext cx="9822587" cy="2519680"/>
        </p:xfrm>
        <a:graphic>
          <a:graphicData uri="http://schemas.openxmlformats.org/drawingml/2006/table">
            <a:tbl>
              <a:tblPr firstRow="1" bandRow="1">
                <a:tableStyleId>{5C22544A-7EE6-4342-B048-85BDC9FD1C3A}</a:tableStyleId>
              </a:tblPr>
              <a:tblGrid>
                <a:gridCol w="8066359">
                  <a:extLst>
                    <a:ext uri="{9D8B030D-6E8A-4147-A177-3AD203B41FA5}">
                      <a16:colId xmlns:a16="http://schemas.microsoft.com/office/drawing/2014/main" val="2146055699"/>
                    </a:ext>
                  </a:extLst>
                </a:gridCol>
                <a:gridCol w="1756228">
                  <a:extLst>
                    <a:ext uri="{9D8B030D-6E8A-4147-A177-3AD203B41FA5}">
                      <a16:colId xmlns:a16="http://schemas.microsoft.com/office/drawing/2014/main" val="2093861420"/>
                    </a:ext>
                  </a:extLst>
                </a:gridCol>
              </a:tblGrid>
              <a:tr h="370840">
                <a:tc>
                  <a:txBody>
                    <a:bodyPr/>
                    <a:lstStyle/>
                    <a:p>
                      <a:r>
                        <a:rPr lang="en-SG" sz="2400" smtClean="0">
                          <a:solidFill>
                            <a:schemeClr val="bg1"/>
                          </a:solidFill>
                        </a:rPr>
                        <a:t>EVENT MANAGEMENT</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SG" sz="2400" smtClean="0">
                          <a:solidFill>
                            <a:schemeClr val="bg1"/>
                          </a:solidFill>
                        </a:rPr>
                        <a:t>Completion</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6711830"/>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Confirm date and availability of restaurant before creating event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136411"/>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Send event to Eventbrite </a:t>
                      </a:r>
                      <a:r>
                        <a:rPr lang="en-SG" sz="1600" b="1" u="sng" kern="1200" baseline="0" smtClean="0">
                          <a:solidFill>
                            <a:srgbClr val="FF0000"/>
                          </a:solidFill>
                          <a:latin typeface="+mn-lt"/>
                          <a:ea typeface="+mn-ea"/>
                          <a:cs typeface="+mn-cs"/>
                        </a:rPr>
                        <a:t>28 days</a:t>
                      </a:r>
                      <a:r>
                        <a:rPr lang="en-SG" sz="1600" b="1" u="sng" smtClean="0">
                          <a:solidFill>
                            <a:schemeClr val="bg1"/>
                          </a:solidFill>
                        </a:rPr>
                        <a:t> </a:t>
                      </a:r>
                      <a:r>
                        <a:rPr lang="en-SG" sz="1600" smtClean="0">
                          <a:solidFill>
                            <a:schemeClr val="bg1"/>
                          </a:solidFill>
                        </a:rPr>
                        <a:t>in advance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0662146"/>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Create promo codes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1691388"/>
                  </a:ext>
                </a:extLst>
              </a:tr>
              <a:tr h="370840">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1600" smtClean="0">
                          <a:solidFill>
                            <a:schemeClr val="bg1"/>
                          </a:solidFill>
                        </a:rPr>
                        <a:t>Create two ticket types (male/female)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655990"/>
                  </a:ext>
                </a:extLst>
              </a:tr>
              <a:tr h="370840">
                <a:tc>
                  <a:txBody>
                    <a:bodyPr/>
                    <a:lstStyle/>
                    <a:p>
                      <a:r>
                        <a:rPr lang="en-SG" sz="1600" smtClean="0">
                          <a:solidFill>
                            <a:schemeClr val="bg1"/>
                          </a:solidFill>
                        </a:rPr>
                        <a:t>Inform participants</a:t>
                      </a:r>
                      <a:r>
                        <a:rPr lang="en-SG" sz="1600" baseline="0" smtClean="0">
                          <a:solidFill>
                            <a:schemeClr val="bg1"/>
                          </a:solidFill>
                        </a:rPr>
                        <a:t> on </a:t>
                      </a:r>
                      <a:r>
                        <a:rPr lang="en-SG" sz="1600" b="1" u="sng" baseline="0" smtClean="0">
                          <a:solidFill>
                            <a:srgbClr val="FF0000"/>
                          </a:solidFill>
                        </a:rPr>
                        <a:t>Monday</a:t>
                      </a:r>
                      <a:r>
                        <a:rPr lang="en-SG" sz="1600" baseline="0" smtClean="0">
                          <a:solidFill>
                            <a:schemeClr val="bg1"/>
                          </a:solidFill>
                        </a:rPr>
                        <a:t> and </a:t>
                      </a:r>
                      <a:r>
                        <a:rPr lang="en-SG" sz="1600" b="1" u="sng" kern="1200" baseline="0" smtClean="0">
                          <a:solidFill>
                            <a:srgbClr val="FF0000"/>
                          </a:solidFill>
                          <a:latin typeface="+mn-lt"/>
                          <a:ea typeface="+mn-ea"/>
                          <a:cs typeface="+mn-cs"/>
                        </a:rPr>
                        <a:t>Saturday</a:t>
                      </a:r>
                      <a:r>
                        <a:rPr lang="en-SG" sz="1600" baseline="0" smtClean="0">
                          <a:solidFill>
                            <a:schemeClr val="bg1"/>
                          </a:solidFill>
                        </a:rPr>
                        <a:t> same week as the event date to remind them and to inform meeting place</a:t>
                      </a:r>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050605"/>
                  </a:ext>
                </a:extLst>
              </a:tr>
            </a:tbl>
          </a:graphicData>
        </a:graphic>
      </p:graphicFrame>
      <p:grpSp>
        <p:nvGrpSpPr>
          <p:cNvPr id="11" name="Group 10"/>
          <p:cNvGrpSpPr/>
          <p:nvPr/>
        </p:nvGrpSpPr>
        <p:grpSpPr>
          <a:xfrm>
            <a:off x="15221535" y="12229925"/>
            <a:ext cx="6398379" cy="5694691"/>
            <a:chOff x="2247106" y="1685131"/>
            <a:chExt cx="19507200" cy="14630400"/>
          </a:xfrm>
        </p:grpSpPr>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7106" y="1685131"/>
              <a:ext cx="19507200" cy="14630400"/>
            </a:xfrm>
            <a:prstGeom prst="rect">
              <a:avLst/>
            </a:prstGeom>
          </p:spPr>
        </p:pic>
        <p:cxnSp>
          <p:nvCxnSpPr>
            <p:cNvPr id="7" name="Straight Arrow Connector 6"/>
            <p:cNvCxnSpPr/>
            <p:nvPr/>
          </p:nvCxnSpPr>
          <p:spPr>
            <a:xfrm flipH="1">
              <a:off x="10428311" y="4590824"/>
              <a:ext cx="1737360" cy="15849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9" name="Oval 8"/>
            <p:cNvSpPr/>
            <p:nvPr/>
          </p:nvSpPr>
          <p:spPr>
            <a:xfrm>
              <a:off x="5365098" y="5723314"/>
              <a:ext cx="5931893" cy="4759631"/>
            </a:xfrm>
            <a:prstGeom prst="ellipse">
              <a:avLst/>
            </a:prstGeom>
            <a:solidFill>
              <a:schemeClr val="accent6">
                <a:alpha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p:cNvSpPr txBox="1"/>
            <p:nvPr/>
          </p:nvSpPr>
          <p:spPr>
            <a:xfrm>
              <a:off x="11389917" y="2966382"/>
              <a:ext cx="7776601" cy="2293082"/>
            </a:xfrm>
            <a:prstGeom prst="rect">
              <a:avLst/>
            </a:prstGeom>
            <a:solidFill>
              <a:srgbClr val="70AD47"/>
            </a:solidFill>
          </p:spPr>
          <p:txBody>
            <a:bodyPr wrap="square" rtlCol="0">
              <a:spAutoFit/>
            </a:bodyPr>
            <a:lstStyle/>
            <a:p>
              <a:r>
                <a:rPr lang="en-SG" sz="2600" b="1" u="sng" smtClean="0">
                  <a:solidFill>
                    <a:schemeClr val="bg1"/>
                  </a:solidFill>
                </a:rPr>
                <a:t>Gentlemen</a:t>
              </a:r>
            </a:p>
            <a:p>
              <a:r>
                <a:rPr lang="en-SG" sz="2600" b="1" u="sng" smtClean="0">
                  <a:solidFill>
                    <a:schemeClr val="bg1"/>
                  </a:solidFill>
                </a:rPr>
                <a:t>Meet at Entrance</a:t>
              </a:r>
              <a:endParaRPr lang="en-SG" sz="2600" b="1" u="sng">
                <a:solidFill>
                  <a:schemeClr val="bg1"/>
                </a:solidFill>
              </a:endParaRPr>
            </a:p>
          </p:txBody>
        </p:sp>
      </p:grpSp>
      <p:grpSp>
        <p:nvGrpSpPr>
          <p:cNvPr id="25" name="Group 24"/>
          <p:cNvGrpSpPr/>
          <p:nvPr/>
        </p:nvGrpSpPr>
        <p:grpSpPr>
          <a:xfrm>
            <a:off x="10888787" y="12399070"/>
            <a:ext cx="3913817" cy="3860808"/>
            <a:chOff x="12078512" y="10997196"/>
            <a:chExt cx="4532796" cy="4471404"/>
          </a:xfrm>
        </p:grpSpPr>
        <p:pic>
          <p:nvPicPr>
            <p:cNvPr id="13" name="Picture 12"/>
            <p:cNvPicPr>
              <a:picLocks noChangeAspect="1"/>
            </p:cNvPicPr>
            <p:nvPr/>
          </p:nvPicPr>
          <p:blipFill>
            <a:blip r:embed="rId6"/>
            <a:stretch>
              <a:fillRect/>
            </a:stretch>
          </p:blipFill>
          <p:spPr>
            <a:xfrm>
              <a:off x="12078512" y="10997196"/>
              <a:ext cx="4532796" cy="4471404"/>
            </a:xfrm>
            <a:prstGeom prst="rect">
              <a:avLst/>
            </a:prstGeom>
          </p:spPr>
        </p:pic>
        <p:sp>
          <p:nvSpPr>
            <p:cNvPr id="22" name="Oval 21"/>
            <p:cNvSpPr/>
            <p:nvPr/>
          </p:nvSpPr>
          <p:spPr>
            <a:xfrm rot="19911420">
              <a:off x="14427260" y="12426021"/>
              <a:ext cx="1064874" cy="616099"/>
            </a:xfrm>
            <a:prstGeom prst="ellipse">
              <a:avLst/>
            </a:prstGeom>
            <a:solidFill>
              <a:srgbClr val="FF0000">
                <a:alpha val="5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p:cNvSpPr txBox="1"/>
            <p:nvPr/>
          </p:nvSpPr>
          <p:spPr>
            <a:xfrm>
              <a:off x="12122639" y="11053936"/>
              <a:ext cx="2299280" cy="1354518"/>
            </a:xfrm>
            <a:prstGeom prst="rect">
              <a:avLst/>
            </a:prstGeom>
            <a:solidFill>
              <a:schemeClr val="tx1">
                <a:lumMod val="75000"/>
                <a:lumOff val="25000"/>
                <a:alpha val="95000"/>
              </a:schemeClr>
            </a:solidFill>
          </p:spPr>
          <p:txBody>
            <a:bodyPr wrap="square" rtlCol="0">
              <a:spAutoFit/>
            </a:bodyPr>
            <a:lstStyle/>
            <a:p>
              <a:pPr marL="171450" indent="-171450">
                <a:buFont typeface="Arial" panose="020B0604020202020204" pitchFamily="34" charset="0"/>
                <a:buChar char="•"/>
              </a:pPr>
              <a:r>
                <a:rPr lang="en-SG" sz="1000" smtClean="0">
                  <a:solidFill>
                    <a:schemeClr val="bg1"/>
                  </a:solidFill>
                </a:rPr>
                <a:t>Alight at Nicholl Highway MRT.</a:t>
              </a:r>
            </a:p>
            <a:p>
              <a:pPr marL="171450" indent="-171450">
                <a:buFont typeface="Arial" panose="020B0604020202020204" pitchFamily="34" charset="0"/>
                <a:buChar char="•"/>
              </a:pPr>
              <a:r>
                <a:rPr lang="en-SG" sz="1000" smtClean="0">
                  <a:solidFill>
                    <a:schemeClr val="bg1"/>
                  </a:solidFill>
                </a:rPr>
                <a:t>Take Exit A.</a:t>
              </a:r>
            </a:p>
            <a:p>
              <a:pPr marL="171450" indent="-171450">
                <a:buFont typeface="Arial" panose="020B0604020202020204" pitchFamily="34" charset="0"/>
                <a:buChar char="•"/>
              </a:pPr>
              <a:r>
                <a:rPr lang="en-SG" sz="1000" smtClean="0">
                  <a:solidFill>
                    <a:schemeClr val="bg1"/>
                  </a:solidFill>
                </a:rPr>
                <a:t>Walk along the bridge.</a:t>
              </a:r>
            </a:p>
            <a:p>
              <a:pPr marL="171450" indent="-171450">
                <a:buFont typeface="Arial" panose="020B0604020202020204" pitchFamily="34" charset="0"/>
                <a:buChar char="•"/>
              </a:pPr>
              <a:r>
                <a:rPr lang="en-SG" sz="1000" smtClean="0">
                  <a:solidFill>
                    <a:schemeClr val="bg1"/>
                  </a:solidFill>
                </a:rPr>
                <a:t>Look out for the stairs that leads down to St. John HQ.</a:t>
              </a:r>
            </a:p>
            <a:p>
              <a:pPr marL="171450" indent="-171450">
                <a:buFont typeface="Arial" panose="020B0604020202020204" pitchFamily="34" charset="0"/>
                <a:buChar char="•"/>
              </a:pPr>
              <a:r>
                <a:rPr lang="en-SG" sz="1000" smtClean="0">
                  <a:solidFill>
                    <a:schemeClr val="bg1"/>
                  </a:solidFill>
                </a:rPr>
                <a:t>Walk farther and you would reach Golden Mile Tower. </a:t>
              </a:r>
              <a:endParaRPr lang="en-SG" sz="1000">
                <a:solidFill>
                  <a:schemeClr val="bg1"/>
                </a:solidFill>
              </a:endParaRPr>
            </a:p>
          </p:txBody>
        </p:sp>
        <p:sp>
          <p:nvSpPr>
            <p:cNvPr id="31" name="Oval 30"/>
            <p:cNvSpPr/>
            <p:nvPr/>
          </p:nvSpPr>
          <p:spPr>
            <a:xfrm rot="19911420">
              <a:off x="13411546" y="14459267"/>
              <a:ext cx="1064874" cy="616099"/>
            </a:xfrm>
            <a:prstGeom prst="ellipse">
              <a:avLst/>
            </a:prstGeom>
            <a:solidFill>
              <a:srgbClr val="FF0000">
                <a:alpha val="5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aphicFrame>
        <p:nvGraphicFramePr>
          <p:cNvPr id="26" name="Table 25"/>
          <p:cNvGraphicFramePr>
            <a:graphicFrameLocks noGrp="1"/>
          </p:cNvGraphicFramePr>
          <p:nvPr>
            <p:extLst>
              <p:ext uri="{D42A27DB-BD31-4B8C-83A1-F6EECF244321}">
                <p14:modId xmlns:p14="http://schemas.microsoft.com/office/powerpoint/2010/main" val="397831250"/>
              </p:ext>
            </p:extLst>
          </p:nvPr>
        </p:nvGraphicFramePr>
        <p:xfrm>
          <a:off x="11508059" y="854610"/>
          <a:ext cx="10187784" cy="10759440"/>
        </p:xfrm>
        <a:graphic>
          <a:graphicData uri="http://schemas.openxmlformats.org/drawingml/2006/table">
            <a:tbl>
              <a:tblPr firstRow="1" bandRow="1">
                <a:tableStyleId>{5C22544A-7EE6-4342-B048-85BDC9FD1C3A}</a:tableStyleId>
              </a:tblPr>
              <a:tblGrid>
                <a:gridCol w="10187784">
                  <a:extLst>
                    <a:ext uri="{9D8B030D-6E8A-4147-A177-3AD203B41FA5}">
                      <a16:colId xmlns:a16="http://schemas.microsoft.com/office/drawing/2014/main" val="3136373459"/>
                    </a:ext>
                  </a:extLst>
                </a:gridCol>
              </a:tblGrid>
              <a:tr h="780176">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3200" smtClean="0">
                          <a:solidFill>
                            <a:schemeClr val="tx1"/>
                          </a:solidFill>
                        </a:rPr>
                        <a:t>EVENT EMAIL</a:t>
                      </a:r>
                      <a:r>
                        <a:rPr lang="en-SG" sz="3200" baseline="0" smtClean="0">
                          <a:solidFill>
                            <a:schemeClr val="tx1"/>
                          </a:solidFill>
                        </a:rPr>
                        <a:t> </a:t>
                      </a:r>
                      <a:endParaRPr lang="en-SG" sz="3200" smtClean="0">
                        <a:solidFill>
                          <a:schemeClr val="tx1"/>
                        </a:solidFill>
                      </a:endParaRPr>
                    </a:p>
                    <a:p>
                      <a:endParaRPr lang="en-SG" sz="1600" b="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8459707"/>
                  </a:ext>
                </a:extLst>
              </a:tr>
              <a:tr h="4478787">
                <a:tc>
                  <a:txBody>
                    <a:bodyPr/>
                    <a:lstStyle/>
                    <a:p>
                      <a:r>
                        <a:rPr lang="en-US" sz="1600" b="0" dirty="0" smtClean="0">
                          <a:solidFill>
                            <a:schemeClr val="tx1"/>
                          </a:solidFill>
                        </a:rPr>
                        <a:t>Ladies,</a:t>
                      </a:r>
                    </a:p>
                    <a:p>
                      <a:r>
                        <a:rPr lang="en-US" sz="1600" b="0" dirty="0" smtClean="0">
                          <a:solidFill>
                            <a:schemeClr val="tx1"/>
                          </a:solidFill>
                        </a:rPr>
                        <a:t> </a:t>
                      </a:r>
                    </a:p>
                    <a:p>
                      <a:r>
                        <a:rPr lang="en-US" sz="1600" b="0" dirty="0" smtClean="0">
                          <a:solidFill>
                            <a:schemeClr val="tx1"/>
                          </a:solidFill>
                        </a:rPr>
                        <a:t>Thank you for being a part of our upcoming Dining in the Dark event! This message serves as a reminder. If you have any specific food requirements, please don't hesitate to inform us, and we will do our best to accommodate them. However, kindly note that we do not serve beef during this event. We look forward to providing you with a unique and memorable experience. See you soon!</a:t>
                      </a:r>
                    </a:p>
                    <a:p>
                      <a:endParaRPr lang="en-US" sz="1600" b="0" dirty="0" smtClean="0">
                        <a:solidFill>
                          <a:schemeClr val="tx1"/>
                        </a:solidFill>
                      </a:endParaRPr>
                    </a:p>
                    <a:p>
                      <a:r>
                        <a:rPr lang="en-US" sz="1600" b="0" dirty="0" smtClean="0">
                          <a:solidFill>
                            <a:schemeClr val="tx1"/>
                          </a:solidFill>
                        </a:rPr>
                        <a:t>Date / Time: </a:t>
                      </a:r>
                      <a:r>
                        <a:rPr lang="en-US" sz="1600" b="1" dirty="0" smtClean="0">
                          <a:solidFill>
                            <a:srgbClr val="FF0000"/>
                          </a:solidFill>
                        </a:rPr>
                        <a:t>06 Aug (Sun) @ 6:00 pm</a:t>
                      </a:r>
                    </a:p>
                    <a:p>
                      <a:r>
                        <a:rPr lang="en-US" sz="1600" b="0" dirty="0" smtClean="0">
                          <a:solidFill>
                            <a:schemeClr val="tx1"/>
                          </a:solidFill>
                        </a:rPr>
                        <a:t>Place: </a:t>
                      </a:r>
                      <a:r>
                        <a:rPr lang="en-US" sz="1600" b="0" dirty="0" err="1" smtClean="0">
                          <a:solidFill>
                            <a:schemeClr val="tx1"/>
                          </a:solidFill>
                        </a:rPr>
                        <a:t>Yorimichi</a:t>
                      </a:r>
                      <a:r>
                        <a:rPr lang="en-US" sz="1600" b="0" dirty="0" smtClean="0">
                          <a:solidFill>
                            <a:schemeClr val="tx1"/>
                          </a:solidFill>
                        </a:rPr>
                        <a:t> Yakitori </a:t>
                      </a:r>
                      <a:r>
                        <a:rPr lang="en-US" sz="1600" b="0" dirty="0" err="1" smtClean="0">
                          <a:solidFill>
                            <a:schemeClr val="tx1"/>
                          </a:solidFill>
                        </a:rPr>
                        <a:t>Izakaya</a:t>
                      </a:r>
                      <a:r>
                        <a:rPr lang="en-US" sz="1600" b="0" dirty="0" smtClean="0">
                          <a:solidFill>
                            <a:schemeClr val="tx1"/>
                          </a:solidFill>
                        </a:rPr>
                        <a:t> </a:t>
                      </a:r>
                    </a:p>
                    <a:p>
                      <a:r>
                        <a:rPr lang="en-US" sz="1600" b="0" dirty="0" smtClean="0">
                          <a:solidFill>
                            <a:schemeClr val="tx1"/>
                          </a:solidFill>
                        </a:rPr>
                        <a:t>Address: 6001 Beach Rd, #01-02 GOLDEN MILE TOWER, Singapore 199589 </a:t>
                      </a: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Verification</a:t>
                      </a:r>
                      <a:r>
                        <a:rPr lang="en-US" sz="1600" b="0" baseline="0" dirty="0" smtClean="0">
                          <a:solidFill>
                            <a:schemeClr val="tx1"/>
                          </a:solidFill>
                        </a:rPr>
                        <a:t> doc: </a:t>
                      </a:r>
                      <a:r>
                        <a:rPr lang="en-US" sz="1600" b="0" baseline="0" dirty="0" err="1" smtClean="0">
                          <a:solidFill>
                            <a:schemeClr val="tx1"/>
                          </a:solidFill>
                        </a:rPr>
                        <a:t>Singpass</a:t>
                      </a:r>
                      <a:r>
                        <a:rPr lang="en-US" sz="1600" b="0" baseline="0" dirty="0" smtClean="0">
                          <a:solidFill>
                            <a:schemeClr val="tx1"/>
                          </a:solidFill>
                        </a:rPr>
                        <a:t>, driving </a:t>
                      </a:r>
                      <a:r>
                        <a:rPr lang="en-US" sz="1600" b="0" baseline="0" dirty="0" err="1" smtClean="0">
                          <a:solidFill>
                            <a:schemeClr val="tx1"/>
                          </a:solidFill>
                        </a:rPr>
                        <a:t>licence</a:t>
                      </a:r>
                      <a:r>
                        <a:rPr lang="en-US" sz="1600" b="0" baseline="0" dirty="0" smtClean="0">
                          <a:solidFill>
                            <a:schemeClr val="tx1"/>
                          </a:solidFill>
                        </a:rPr>
                        <a:t>, IC, </a:t>
                      </a:r>
                      <a:r>
                        <a:rPr lang="en-US" sz="1600" b="0" baseline="0" dirty="0" err="1" smtClean="0">
                          <a:solidFill>
                            <a:schemeClr val="tx1"/>
                          </a:solidFill>
                        </a:rPr>
                        <a:t>etc</a:t>
                      </a:r>
                      <a:endParaRPr lang="en-US" sz="1600" b="0" dirty="0" smtClean="0">
                        <a:solidFill>
                          <a:schemeClr val="tx1"/>
                        </a:solidFill>
                      </a:endParaRPr>
                    </a:p>
                    <a:p>
                      <a:r>
                        <a:rPr lang="en-US" sz="1600" b="0" baseline="0" dirty="0" smtClean="0">
                          <a:solidFill>
                            <a:schemeClr val="tx1"/>
                          </a:solidFill>
                        </a:rPr>
                        <a:t>Event registration: Screen shot of ticket.</a:t>
                      </a:r>
                    </a:p>
                    <a:p>
                      <a:endParaRPr lang="en-US" sz="1600" b="0" baseline="0" dirty="0" smtClean="0">
                        <a:solidFill>
                          <a:schemeClr val="tx1"/>
                        </a:solidFill>
                      </a:endParaRPr>
                    </a:p>
                    <a:p>
                      <a:r>
                        <a:rPr lang="en-US" sz="1600" b="0" baseline="0" dirty="0" smtClean="0">
                          <a:solidFill>
                            <a:schemeClr val="tx1"/>
                          </a:solidFill>
                        </a:rPr>
                        <a:t>For any issue on the day of the event, you can contact our staff @ 87601459</a:t>
                      </a:r>
                      <a:endParaRPr lang="en-US" sz="1600" b="0" dirty="0" smtClean="0">
                        <a:solidFill>
                          <a:schemeClr val="tx1"/>
                        </a:solidFill>
                      </a:endParaRPr>
                    </a:p>
                    <a:p>
                      <a:r>
                        <a:rPr lang="en-US" sz="1600" b="0" dirty="0" smtClean="0">
                          <a:solidFill>
                            <a:schemeClr val="tx1"/>
                          </a:solidFill>
                        </a:rPr>
                        <a:t>Below is a guide for those travelling from the train station</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Thanks,</a:t>
                      </a:r>
                    </a:p>
                    <a:p>
                      <a:r>
                        <a:rPr lang="en-US" sz="1600" b="0" dirty="0" smtClean="0">
                          <a:solidFill>
                            <a:schemeClr val="tx1"/>
                          </a:solidFill>
                        </a:rPr>
                        <a:t>Jamaica G. </a:t>
                      </a:r>
                      <a:endParaRPr lang="en-SG" sz="1600" b="0" dirty="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9371076"/>
                  </a:ext>
                </a:extLst>
              </a:tr>
              <a:tr h="5172276">
                <a:tc>
                  <a:txBody>
                    <a:bodyPr/>
                    <a:lstStyle/>
                    <a:p>
                      <a:r>
                        <a:rPr lang="en-US" sz="1600" b="0" dirty="0" smtClean="0">
                          <a:solidFill>
                            <a:schemeClr val="tx1"/>
                          </a:solidFill>
                        </a:rPr>
                        <a:t>Gents,</a:t>
                      </a:r>
                    </a:p>
                    <a:p>
                      <a:endParaRPr lang="en-US" sz="1600" b="0" dirty="0" smtClean="0">
                        <a:solidFill>
                          <a:schemeClr val="tx1"/>
                        </a:solidFill>
                      </a:endParaRPr>
                    </a:p>
                    <a:p>
                      <a:r>
                        <a:rPr lang="en-US" sz="1600" b="0" dirty="0" smtClean="0">
                          <a:solidFill>
                            <a:schemeClr val="tx1"/>
                          </a:solidFill>
                        </a:rPr>
                        <a:t>Thank you for being a part of our upcoming Dining in the Dark event! This message serves as a reminder. If you have any specific food requirements, please don't hesitate to inform us, and we will do our best to accommodate them. However, kindly note that we do not serve beef during this event. We look forward to providing you with a unique and memorable experience. See you soon!</a:t>
                      </a:r>
                    </a:p>
                    <a:p>
                      <a:endParaRPr lang="en-US" sz="1600" b="0" dirty="0" smtClean="0">
                        <a:solidFill>
                          <a:schemeClr val="tx1"/>
                        </a:solidFill>
                      </a:endParaRPr>
                    </a:p>
                    <a:p>
                      <a:r>
                        <a:rPr lang="en-US" sz="1600" b="0" dirty="0" smtClean="0">
                          <a:solidFill>
                            <a:schemeClr val="tx1"/>
                          </a:solidFill>
                        </a:rPr>
                        <a:t>Please</a:t>
                      </a:r>
                      <a:r>
                        <a:rPr lang="en-US" sz="1600" b="0" baseline="0" dirty="0" smtClean="0">
                          <a:solidFill>
                            <a:schemeClr val="tx1"/>
                          </a:solidFill>
                        </a:rPr>
                        <a:t> meet our staff (with a sign) at the entrance of the golden mile tower for registration and verification as depicted in the photo.</a:t>
                      </a:r>
                      <a:endParaRPr lang="en-US" sz="1600" b="0" dirty="0" smtClean="0">
                        <a:solidFill>
                          <a:schemeClr val="tx1"/>
                        </a:solidFill>
                      </a:endParaRPr>
                    </a:p>
                    <a:p>
                      <a:endParaRPr lang="en-US" sz="1600" b="0" dirty="0" smtClean="0">
                        <a:solidFill>
                          <a:schemeClr val="tx1"/>
                        </a:solidFill>
                      </a:endParaRPr>
                    </a:p>
                    <a:p>
                      <a:pPr marL="0" algn="l" defTabSz="2400117" rtl="0" eaLnBrk="1" latinLnBrk="0" hangingPunct="1"/>
                      <a:r>
                        <a:rPr lang="en-US" sz="1600" b="0" dirty="0" smtClean="0">
                          <a:solidFill>
                            <a:schemeClr val="tx1"/>
                          </a:solidFill>
                        </a:rPr>
                        <a:t>Date / Time: </a:t>
                      </a:r>
                      <a:r>
                        <a:rPr lang="en-US" sz="1600" b="1" kern="1200" dirty="0" smtClean="0">
                          <a:solidFill>
                            <a:srgbClr val="FF0000"/>
                          </a:solidFill>
                          <a:latin typeface="+mn-lt"/>
                          <a:ea typeface="+mn-ea"/>
                          <a:cs typeface="+mn-cs"/>
                        </a:rPr>
                        <a:t>06 Aug (Sun) @ 6:15 pm</a:t>
                      </a:r>
                    </a:p>
                    <a:p>
                      <a:r>
                        <a:rPr lang="en-US" sz="1600" b="0" dirty="0" smtClean="0">
                          <a:solidFill>
                            <a:schemeClr val="tx1"/>
                          </a:solidFill>
                        </a:rPr>
                        <a:t>Place: </a:t>
                      </a:r>
                      <a:r>
                        <a:rPr lang="en-US" sz="1600" b="0" dirty="0" err="1" smtClean="0">
                          <a:solidFill>
                            <a:schemeClr val="tx1"/>
                          </a:solidFill>
                        </a:rPr>
                        <a:t>Yorimichi</a:t>
                      </a:r>
                      <a:r>
                        <a:rPr lang="en-US" sz="1600" b="0" dirty="0" smtClean="0">
                          <a:solidFill>
                            <a:schemeClr val="tx1"/>
                          </a:solidFill>
                        </a:rPr>
                        <a:t> Yakitori </a:t>
                      </a:r>
                      <a:r>
                        <a:rPr lang="en-US" sz="1600" b="0" dirty="0" err="1" smtClean="0">
                          <a:solidFill>
                            <a:schemeClr val="tx1"/>
                          </a:solidFill>
                        </a:rPr>
                        <a:t>Izakaya</a:t>
                      </a:r>
                      <a:r>
                        <a:rPr lang="en-US" sz="1600" b="0" dirty="0" smtClean="0">
                          <a:solidFill>
                            <a:schemeClr val="tx1"/>
                          </a:solidFill>
                        </a:rPr>
                        <a:t> </a:t>
                      </a:r>
                    </a:p>
                    <a:p>
                      <a:r>
                        <a:rPr lang="en-US" sz="1600" b="0" dirty="0" smtClean="0">
                          <a:solidFill>
                            <a:schemeClr val="tx1"/>
                          </a:solidFill>
                        </a:rPr>
                        <a:t>Address: 6001 Beach Rd, #01-02 GOLDEN MILE TOWER, Singapore 199589 </a:t>
                      </a: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Verification</a:t>
                      </a:r>
                      <a:r>
                        <a:rPr lang="en-US" sz="1600" b="0" baseline="0" dirty="0" smtClean="0">
                          <a:solidFill>
                            <a:schemeClr val="tx1"/>
                          </a:solidFill>
                        </a:rPr>
                        <a:t> doc: </a:t>
                      </a:r>
                      <a:r>
                        <a:rPr lang="en-US" sz="1600" b="0" baseline="0" dirty="0" err="1" smtClean="0">
                          <a:solidFill>
                            <a:schemeClr val="tx1"/>
                          </a:solidFill>
                        </a:rPr>
                        <a:t>Singpass</a:t>
                      </a:r>
                      <a:r>
                        <a:rPr lang="en-US" sz="1600" b="0" baseline="0" dirty="0" smtClean="0">
                          <a:solidFill>
                            <a:schemeClr val="tx1"/>
                          </a:solidFill>
                        </a:rPr>
                        <a:t>, driving </a:t>
                      </a:r>
                      <a:r>
                        <a:rPr lang="en-US" sz="1600" b="0" baseline="0" dirty="0" err="1" smtClean="0">
                          <a:solidFill>
                            <a:schemeClr val="tx1"/>
                          </a:solidFill>
                        </a:rPr>
                        <a:t>licence</a:t>
                      </a:r>
                      <a:r>
                        <a:rPr lang="en-US" sz="1600" b="0" baseline="0" dirty="0" smtClean="0">
                          <a:solidFill>
                            <a:schemeClr val="tx1"/>
                          </a:solidFill>
                        </a:rPr>
                        <a:t>, IC, </a:t>
                      </a:r>
                      <a:r>
                        <a:rPr lang="en-US" sz="1600" b="0" baseline="0" dirty="0" err="1" smtClean="0">
                          <a:solidFill>
                            <a:schemeClr val="tx1"/>
                          </a:solidFill>
                        </a:rPr>
                        <a:t>etc</a:t>
                      </a:r>
                      <a:endParaRPr lang="en-US" sz="1600" b="0" dirty="0" smtClean="0">
                        <a:solidFill>
                          <a:schemeClr val="tx1"/>
                        </a:solidFill>
                      </a:endParaRP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baseline="0" dirty="0" smtClean="0">
                          <a:solidFill>
                            <a:schemeClr val="tx1"/>
                          </a:solidFill>
                        </a:rPr>
                        <a:t>Event Registration: Screen shot of ticket.</a:t>
                      </a:r>
                    </a:p>
                    <a:p>
                      <a:pPr marL="0" marR="0" indent="0" algn="l" defTabSz="2400117"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p>
                      <a:pPr marL="0" marR="0" indent="0" algn="l" defTabSz="2400117" rtl="0" eaLnBrk="1" fontAlgn="auto" latinLnBrk="0" hangingPunct="1">
                        <a:lnSpc>
                          <a:spcPct val="100000"/>
                        </a:lnSpc>
                        <a:spcBef>
                          <a:spcPts val="0"/>
                        </a:spcBef>
                        <a:spcAft>
                          <a:spcPts val="0"/>
                        </a:spcAft>
                        <a:buClrTx/>
                        <a:buSzTx/>
                        <a:buFontTx/>
                        <a:buNone/>
                        <a:tabLst/>
                        <a:defRPr/>
                      </a:pPr>
                      <a:r>
                        <a:rPr lang="en-US" sz="1600" b="0" baseline="0" dirty="0" smtClean="0">
                          <a:solidFill>
                            <a:schemeClr val="tx1"/>
                          </a:solidFill>
                        </a:rPr>
                        <a:t>For any issue on the day of the event, you can contact our staff @ 87601459</a:t>
                      </a:r>
                      <a:endParaRPr lang="en-US" sz="1600" b="0" dirty="0" smtClean="0">
                        <a:solidFill>
                          <a:schemeClr val="tx1"/>
                        </a:solidFill>
                      </a:endParaRPr>
                    </a:p>
                    <a:p>
                      <a:r>
                        <a:rPr lang="en-US" sz="1600" b="0" dirty="0" smtClean="0">
                          <a:solidFill>
                            <a:schemeClr val="tx1"/>
                          </a:solidFill>
                        </a:rPr>
                        <a:t>Below is a guide for those travelling from the train station</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Thanks,</a:t>
                      </a:r>
                    </a:p>
                    <a:p>
                      <a:r>
                        <a:rPr lang="en-US" sz="1600" b="0" dirty="0" smtClean="0">
                          <a:solidFill>
                            <a:schemeClr val="tx1"/>
                          </a:solidFill>
                        </a:rPr>
                        <a:t>Jamaica G. </a:t>
                      </a:r>
                      <a:endParaRPr lang="en-SG" sz="1600" b="0" dirty="0" smtClean="0">
                        <a:solidFill>
                          <a:schemeClr val="tx1"/>
                        </a:solidFill>
                      </a:endParaRPr>
                    </a:p>
                    <a:p>
                      <a:endParaRPr lang="en-SG" sz="1600" b="0" dirty="0">
                        <a:solidFill>
                          <a:schemeClr val="tx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8822413"/>
                  </a:ext>
                </a:extLst>
              </a:tr>
            </a:tbl>
          </a:graphicData>
        </a:graphic>
      </p:graphicFrame>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0062" y="12399070"/>
            <a:ext cx="6815328" cy="3831757"/>
          </a:xfrm>
          <a:prstGeom prst="rect">
            <a:avLst/>
          </a:prstGeom>
        </p:spPr>
      </p:pic>
    </p:spTree>
    <p:extLst>
      <p:ext uri="{BB962C8B-B14F-4D97-AF65-F5344CB8AC3E}">
        <p14:creationId xmlns:p14="http://schemas.microsoft.com/office/powerpoint/2010/main" val="3068489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TextBox 17"/>
          <p:cNvSpPr txBox="1"/>
          <p:nvPr/>
        </p:nvSpPr>
        <p:spPr>
          <a:xfrm>
            <a:off x="13849506" y="741748"/>
            <a:ext cx="3201582" cy="923330"/>
          </a:xfrm>
          <a:prstGeom prst="rect">
            <a:avLst/>
          </a:prstGeom>
          <a:noFill/>
        </p:spPr>
        <p:txBody>
          <a:bodyPr wrap="none" rtlCol="0">
            <a:spAutoFit/>
          </a:bodyPr>
          <a:lstStyle/>
          <a:p>
            <a:r>
              <a:rPr lang="en-SG" sz="5400" smtClean="0">
                <a:solidFill>
                  <a:schemeClr val="bg1"/>
                </a:solidFill>
              </a:rPr>
              <a:t>Event Item</a:t>
            </a:r>
            <a:endParaRPr lang="en-SG" sz="5400">
              <a:solidFill>
                <a:schemeClr val="bg1"/>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3718205525"/>
              </p:ext>
            </p:extLst>
          </p:nvPr>
        </p:nvGraphicFramePr>
        <p:xfrm>
          <a:off x="13849507" y="1857719"/>
          <a:ext cx="8629493" cy="13078608"/>
        </p:xfrm>
        <a:graphic>
          <a:graphicData uri="http://schemas.openxmlformats.org/drawingml/2006/table">
            <a:tbl>
              <a:tblPr firstRow="1" bandRow="1">
                <a:tableStyleId>{5C22544A-7EE6-4342-B048-85BDC9FD1C3A}</a:tableStyleId>
              </a:tblPr>
              <a:tblGrid>
                <a:gridCol w="3055742">
                  <a:extLst>
                    <a:ext uri="{9D8B030D-6E8A-4147-A177-3AD203B41FA5}">
                      <a16:colId xmlns:a16="http://schemas.microsoft.com/office/drawing/2014/main" val="3129582418"/>
                    </a:ext>
                  </a:extLst>
                </a:gridCol>
                <a:gridCol w="1516101">
                  <a:extLst>
                    <a:ext uri="{9D8B030D-6E8A-4147-A177-3AD203B41FA5}">
                      <a16:colId xmlns:a16="http://schemas.microsoft.com/office/drawing/2014/main" val="3606472518"/>
                    </a:ext>
                  </a:extLst>
                </a:gridCol>
                <a:gridCol w="4057650">
                  <a:extLst>
                    <a:ext uri="{9D8B030D-6E8A-4147-A177-3AD203B41FA5}">
                      <a16:colId xmlns:a16="http://schemas.microsoft.com/office/drawing/2014/main" val="2095574221"/>
                    </a:ext>
                  </a:extLst>
                </a:gridCol>
              </a:tblGrid>
              <a:tr h="543093">
                <a:tc>
                  <a:txBody>
                    <a:bodyPr/>
                    <a:lstStyle/>
                    <a:p>
                      <a:r>
                        <a:rPr lang="en-SG" sz="2400" dirty="0" smtClean="0">
                          <a:solidFill>
                            <a:schemeClr val="bg1"/>
                          </a:solidFill>
                        </a:rPr>
                        <a:t>ENTRANCE</a:t>
                      </a:r>
                      <a:r>
                        <a:rPr lang="en-SG" sz="2400" baseline="0" dirty="0" smtClean="0">
                          <a:solidFill>
                            <a:schemeClr val="bg1"/>
                          </a:solidFill>
                        </a:rPr>
                        <a:t> SETUP</a:t>
                      </a:r>
                      <a:endParaRPr lang="en-SG" sz="2400" dirty="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a:solidFill>
                            <a:schemeClr val="bg1"/>
                          </a:solidFill>
                        </a:rPr>
                        <a:t>Qty</a:t>
                      </a: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REMARK</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29654158"/>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Storage</a:t>
                      </a:r>
                      <a:r>
                        <a:rPr lang="en-SG" sz="2400" kern="1200" baseline="0" smtClean="0">
                          <a:solidFill>
                            <a:schemeClr val="bg1"/>
                          </a:solidFill>
                          <a:latin typeface="+mn-lt"/>
                          <a:ea typeface="+mn-ea"/>
                          <a:cs typeface="+mn-cs"/>
                        </a:rPr>
                        <a:t> Bag</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549557493"/>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Curtain</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9</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060019685"/>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Pipe works</a:t>
                      </a:r>
                    </a:p>
                    <a:p>
                      <a:pPr marL="0" algn="l" defTabSz="2400117" rtl="0" eaLnBrk="1" latinLnBrk="0" hangingPunct="1"/>
                      <a:r>
                        <a:rPr lang="en-SG" sz="2400" kern="1200" smtClean="0">
                          <a:solidFill>
                            <a:schemeClr val="bg1"/>
                          </a:solidFill>
                          <a:latin typeface="+mn-lt"/>
                          <a:ea typeface="+mn-ea"/>
                          <a:cs typeface="+mn-cs"/>
                        </a:rPr>
                        <a:t>(25mm JIS K6741)</a:t>
                      </a:r>
                    </a:p>
                    <a:p>
                      <a:pPr marL="0" algn="l" defTabSz="2400117" rtl="0" eaLnBrk="1" latinLnBrk="0" hangingPunct="1"/>
                      <a:r>
                        <a:rPr lang="en-SG" sz="2400" kern="1200" smtClean="0">
                          <a:solidFill>
                            <a:schemeClr val="bg1"/>
                          </a:solidFill>
                          <a:latin typeface="+mn-lt"/>
                          <a:ea typeface="+mn-ea"/>
                          <a:cs typeface="+mn-cs"/>
                        </a:rPr>
                        <a:t>ID:</a:t>
                      </a:r>
                      <a:r>
                        <a:rPr lang="en-SG" sz="2400" kern="1200" baseline="0" smtClean="0">
                          <a:solidFill>
                            <a:schemeClr val="bg1"/>
                          </a:solidFill>
                          <a:latin typeface="+mn-lt"/>
                          <a:ea typeface="+mn-ea"/>
                          <a:cs typeface="+mn-cs"/>
                        </a:rPr>
                        <a:t> </a:t>
                      </a:r>
                      <a:r>
                        <a:rPr lang="en-SG" sz="2400" kern="1200" smtClean="0">
                          <a:solidFill>
                            <a:schemeClr val="bg1"/>
                          </a:solidFill>
                          <a:latin typeface="+mn-lt"/>
                          <a:ea typeface="+mn-ea"/>
                          <a:cs typeface="+mn-cs"/>
                        </a:rPr>
                        <a:t>32mm</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21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652388804"/>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Safety pins and clips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437037124"/>
                  </a:ext>
                </a:extLst>
              </a:tr>
              <a:tr h="543093">
                <a:tc>
                  <a:txBody>
                    <a:bodyPr/>
                    <a:lstStyle/>
                    <a:p>
                      <a:r>
                        <a:rPr lang="en-SG" sz="2400" b="1" smtClean="0">
                          <a:solidFill>
                            <a:schemeClr val="bg1"/>
                          </a:solidFill>
                        </a:rPr>
                        <a:t>ELECTRONICS</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b="1">
                          <a:solidFill>
                            <a:schemeClr val="bg1"/>
                          </a:solidFill>
                        </a:rPr>
                        <a:t>Qty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smtClean="0">
                          <a:solidFill>
                            <a:schemeClr val="bg1"/>
                          </a:solidFill>
                        </a:rPr>
                        <a:t>REMARK</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extLst>
                  <a:ext uri="{0D108BD9-81ED-4DB2-BD59-A6C34878D82A}">
                    <a16:rowId xmlns:a16="http://schemas.microsoft.com/office/drawing/2014/main" val="575503972"/>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Phone (SIM card)</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marR="0" indent="-342900" algn="l" defTabSz="240011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2400" kern="1200" dirty="0" smtClean="0">
                          <a:solidFill>
                            <a:schemeClr val="bg1"/>
                          </a:solidFill>
                          <a:latin typeface="+mn-lt"/>
                          <a:ea typeface="+mn-ea"/>
                          <a:cs typeface="+mn-cs"/>
                        </a:rPr>
                        <a:t>Check Battery.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689027384"/>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Music</a:t>
                      </a:r>
                      <a:r>
                        <a:rPr lang="en-SG" sz="2400" kern="1200" baseline="0" dirty="0" smtClean="0">
                          <a:solidFill>
                            <a:schemeClr val="bg1"/>
                          </a:solidFill>
                          <a:latin typeface="+mn-lt"/>
                          <a:ea typeface="+mn-ea"/>
                          <a:cs typeface="+mn-cs"/>
                        </a:rPr>
                        <a:t> phone</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lgn="l" defTabSz="2400117" rtl="0" eaLnBrk="1" latinLnBrk="0" hangingPunct="1">
                        <a:buFont typeface="Arial" panose="020B0604020202020204" pitchFamily="34" charset="0"/>
                        <a:buChar char="•"/>
                      </a:pPr>
                      <a:r>
                        <a:rPr lang="en-SG" sz="2400" kern="1200" dirty="0" smtClean="0">
                          <a:solidFill>
                            <a:schemeClr val="bg1"/>
                          </a:solidFill>
                          <a:latin typeface="+mn-lt"/>
                          <a:ea typeface="+mn-ea"/>
                          <a:cs typeface="+mn-cs"/>
                        </a:rPr>
                        <a:t>Check Battery.</a:t>
                      </a:r>
                    </a:p>
                    <a:p>
                      <a:pPr marL="342900" indent="-342900" algn="l" defTabSz="2400117" rtl="0" eaLnBrk="1" latinLnBrk="0" hangingPunct="1">
                        <a:buFont typeface="Arial" panose="020B0604020202020204" pitchFamily="34" charset="0"/>
                        <a:buChar char="•"/>
                      </a:pPr>
                      <a:r>
                        <a:rPr lang="en-SG" sz="2400" kern="1200" dirty="0" smtClean="0">
                          <a:solidFill>
                            <a:schemeClr val="bg1"/>
                          </a:solidFill>
                          <a:latin typeface="+mn-lt"/>
                          <a:ea typeface="+mn-ea"/>
                          <a:cs typeface="+mn-cs"/>
                        </a:rPr>
                        <a:t>intro</a:t>
                      </a:r>
                      <a:r>
                        <a:rPr lang="en-SG" sz="2400" kern="1200" baseline="0" dirty="0" smtClean="0">
                          <a:solidFill>
                            <a:schemeClr val="bg1"/>
                          </a:solidFill>
                          <a:latin typeface="+mn-lt"/>
                          <a:ea typeface="+mn-ea"/>
                          <a:cs typeface="+mn-cs"/>
                        </a:rPr>
                        <a:t> music, </a:t>
                      </a:r>
                    </a:p>
                    <a:p>
                      <a:pPr marL="342900" indent="-342900" algn="l" defTabSz="2400117" rtl="0" eaLnBrk="1" latinLnBrk="0" hangingPunct="1">
                        <a:buFont typeface="Arial" panose="020B0604020202020204" pitchFamily="34" charset="0"/>
                        <a:buChar char="•"/>
                      </a:pPr>
                      <a:r>
                        <a:rPr lang="en-SG" sz="2400" kern="1200" baseline="0" dirty="0" smtClean="0">
                          <a:solidFill>
                            <a:schemeClr val="bg1"/>
                          </a:solidFill>
                          <a:latin typeface="+mn-lt"/>
                          <a:ea typeface="+mn-ea"/>
                          <a:cs typeface="+mn-cs"/>
                        </a:rPr>
                        <a:t>event music, </a:t>
                      </a:r>
                    </a:p>
                    <a:p>
                      <a:pPr marL="342900" indent="-342900" algn="l" defTabSz="2400117" rtl="0" eaLnBrk="1" latinLnBrk="0" hangingPunct="1">
                        <a:buFont typeface="Arial" panose="020B0604020202020204" pitchFamily="34" charset="0"/>
                        <a:buChar char="•"/>
                      </a:pPr>
                      <a:r>
                        <a:rPr lang="en-SG" sz="2400" kern="1200" baseline="0" dirty="0" smtClean="0">
                          <a:solidFill>
                            <a:schemeClr val="bg1"/>
                          </a:solidFill>
                          <a:latin typeface="+mn-lt"/>
                          <a:ea typeface="+mn-ea"/>
                          <a:cs typeface="+mn-cs"/>
                        </a:rPr>
                        <a:t>post event music</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555319715"/>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baseline="0" dirty="0" smtClean="0">
                          <a:solidFill>
                            <a:schemeClr val="bg1"/>
                          </a:solidFill>
                          <a:latin typeface="+mn-lt"/>
                          <a:ea typeface="+mn-ea"/>
                          <a:cs typeface="+mn-cs"/>
                        </a:rPr>
                        <a:t> </a:t>
                      </a:r>
                      <a:r>
                        <a:rPr lang="en-SG" sz="2400" kern="1200" dirty="0" smtClean="0">
                          <a:solidFill>
                            <a:schemeClr val="bg1"/>
                          </a:solidFill>
                          <a:latin typeface="+mn-lt"/>
                          <a:ea typeface="+mn-ea"/>
                          <a:cs typeface="+mn-cs"/>
                        </a:rPr>
                        <a:t>Phone</a:t>
                      </a:r>
                    </a:p>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rowSpan="3">
                  <a:txBody>
                    <a:bodyPr/>
                    <a:lstStyle/>
                    <a:p>
                      <a:pPr marL="0" indent="0" algn="l" defTabSz="2400117" rtl="0" eaLnBrk="1" latinLnBrk="0" hangingPunct="1">
                        <a:buFont typeface="Arial" panose="020B0604020202020204" pitchFamily="34" charset="0"/>
                        <a:buNone/>
                      </a:pPr>
                      <a:r>
                        <a:rPr lang="en-SG" sz="2400" kern="1200" dirty="0" smtClean="0">
                          <a:solidFill>
                            <a:schemeClr val="bg1"/>
                          </a:solidFill>
                          <a:latin typeface="+mn-lt"/>
                          <a:ea typeface="+mn-ea"/>
                          <a:cs typeface="+mn-cs"/>
                        </a:rPr>
                        <a:t> For infra red camera </a:t>
                      </a:r>
                    </a:p>
                    <a:p>
                      <a:pPr marL="0" indent="0" algn="l" defTabSz="2400117" rtl="0" eaLnBrk="1" latinLnBrk="0" hangingPunct="1">
                        <a:buFont typeface="Arial" panose="020B0604020202020204" pitchFamily="34" charset="0"/>
                        <a:buNone/>
                      </a:pPr>
                      <a:r>
                        <a:rPr lang="en-SG" sz="2400" kern="1200" dirty="0" smtClean="0">
                          <a:solidFill>
                            <a:schemeClr val="bg1"/>
                          </a:solidFill>
                          <a:latin typeface="+mn-lt"/>
                          <a:ea typeface="+mn-ea"/>
                          <a:cs typeface="+mn-cs"/>
                        </a:rPr>
                        <a:t>WIFI shall be set</a:t>
                      </a:r>
                      <a:r>
                        <a:rPr lang="en-SG" sz="2400" kern="1200" baseline="0" dirty="0" smtClean="0">
                          <a:solidFill>
                            <a:schemeClr val="bg1"/>
                          </a:solidFill>
                          <a:latin typeface="+mn-lt"/>
                          <a:ea typeface="+mn-ea"/>
                          <a:cs typeface="+mn-cs"/>
                        </a:rPr>
                        <a:t> to 2.4 dual</a:t>
                      </a: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054512504"/>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Power bank</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vMerge="1">
                  <a:txBody>
                    <a:bodyPr/>
                    <a:lstStyle/>
                    <a:p>
                      <a:pPr marL="342900" indent="-342900" algn="l" defTabSz="2400117" rtl="0" eaLnBrk="1" latinLnBrk="0" hangingPunct="1">
                        <a:buFont typeface="Arial" panose="020B0604020202020204" pitchFamily="34" charset="0"/>
                        <a:buChar cha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275517420"/>
                  </a:ext>
                </a:extLst>
              </a:tr>
              <a:tr h="543093">
                <a:tc>
                  <a:txBody>
                    <a:bodyPr/>
                    <a:lstStyle/>
                    <a:p>
                      <a:pPr marL="0" algn="l" defTabSz="2400117" rtl="0" eaLnBrk="1" latinLnBrk="0" hangingPunct="1"/>
                      <a:r>
                        <a:rPr lang="en-SG" sz="2400" kern="1200" dirty="0" smtClean="0">
                          <a:solidFill>
                            <a:schemeClr val="bg1"/>
                          </a:solidFill>
                          <a:latin typeface="+mn-lt"/>
                          <a:ea typeface="+mn-ea"/>
                          <a:cs typeface="+mn-cs"/>
                        </a:rPr>
                        <a:t>IR camera</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1</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vMerge="1">
                  <a:txBody>
                    <a:bodyPr/>
                    <a:lstStyle/>
                    <a:p>
                      <a:pPr marL="342900" indent="-342900" algn="l" defTabSz="2400117" rtl="0" eaLnBrk="1" latinLnBrk="0" hangingPunct="1">
                        <a:buFont typeface="Arial" panose="020B0604020202020204" pitchFamily="34" charset="0"/>
                        <a:buChar char="•"/>
                      </a:pPr>
                      <a:endParaRPr lang="en-SG" sz="2400" kern="12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314592554"/>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Speakers</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2</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340270202"/>
                  </a:ext>
                </a:extLst>
              </a:tr>
              <a:tr h="543093">
                <a:tc>
                  <a:txBody>
                    <a:bodyPr/>
                    <a:lstStyle/>
                    <a:p>
                      <a:r>
                        <a:rPr lang="en-SG" sz="2400" b="1" smtClean="0">
                          <a:solidFill>
                            <a:schemeClr val="bg1"/>
                          </a:solidFill>
                        </a:rPr>
                        <a:t>MISC</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b="1">
                          <a:solidFill>
                            <a:schemeClr val="bg1"/>
                          </a:solidFill>
                        </a:rPr>
                        <a:t>Qty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tc>
                  <a:txBody>
                    <a:bodyPr/>
                    <a:lstStyle/>
                    <a:p>
                      <a:r>
                        <a:rPr lang="en-SG" sz="2400" smtClean="0">
                          <a:solidFill>
                            <a:schemeClr val="bg1"/>
                          </a:solidFill>
                        </a:rPr>
                        <a:t>REMARK</a:t>
                      </a:r>
                      <a:endParaRPr lang="en-SG" sz="2400" b="1">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5B9BD5"/>
                    </a:solidFill>
                  </a:tcPr>
                </a:tc>
                <a:extLst>
                  <a:ext uri="{0D108BD9-81ED-4DB2-BD59-A6C34878D82A}">
                    <a16:rowId xmlns:a16="http://schemas.microsoft.com/office/drawing/2014/main" val="1147296001"/>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Signboard for meeting place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For the gentlemen</a:t>
                      </a:r>
                      <a:r>
                        <a:rPr lang="en-SG" sz="2400" kern="1200" baseline="0" smtClean="0">
                          <a:solidFill>
                            <a:schemeClr val="bg1"/>
                          </a:solidFill>
                          <a:latin typeface="+mn-lt"/>
                          <a:ea typeface="+mn-ea"/>
                          <a:cs typeface="+mn-cs"/>
                        </a:rPr>
                        <a:t> to identify our staff.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994614372"/>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Cotton</a:t>
                      </a:r>
                      <a:r>
                        <a:rPr lang="en-SG" sz="2400" kern="1200" baseline="0" smtClean="0">
                          <a:solidFill>
                            <a:schemeClr val="bg1"/>
                          </a:solidFill>
                          <a:latin typeface="+mn-lt"/>
                          <a:ea typeface="+mn-ea"/>
                          <a:cs typeface="+mn-cs"/>
                        </a:rPr>
                        <a:t> bud</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 pack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818064787"/>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Sampling bottle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30 bottles</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723572437"/>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Luminous stick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 pack</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267949968"/>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dirty="0" smtClean="0">
                          <a:solidFill>
                            <a:schemeClr val="bg1"/>
                          </a:solidFill>
                          <a:latin typeface="+mn-lt"/>
                          <a:ea typeface="+mn-ea"/>
                          <a:cs typeface="+mn-cs"/>
                        </a:rPr>
                        <a:t>Disposable</a:t>
                      </a:r>
                      <a:r>
                        <a:rPr lang="en-SG" sz="2400" kern="1200" baseline="0" dirty="0" smtClean="0">
                          <a:solidFill>
                            <a:schemeClr val="bg1"/>
                          </a:solidFill>
                          <a:latin typeface="+mn-lt"/>
                          <a:ea typeface="+mn-ea"/>
                          <a:cs typeface="+mn-cs"/>
                        </a:rPr>
                        <a:t> spoon</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For dipping luminous</a:t>
                      </a:r>
                      <a:r>
                        <a:rPr lang="en-SG" sz="2400" kern="1200" baseline="0" smtClean="0">
                          <a:solidFill>
                            <a:schemeClr val="bg1"/>
                          </a:solidFill>
                          <a:latin typeface="+mn-lt"/>
                          <a:ea typeface="+mn-ea"/>
                          <a:cs typeface="+mn-cs"/>
                        </a:rPr>
                        <a:t> liquid</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106444237"/>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kern="1200" smtClean="0">
                          <a:solidFill>
                            <a:schemeClr val="bg1"/>
                          </a:solidFill>
                          <a:latin typeface="+mn-lt"/>
                          <a:ea typeface="+mn-ea"/>
                          <a:cs typeface="+mn-cs"/>
                        </a:rPr>
                        <a:t>penknife </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8939230"/>
                  </a:ext>
                </a:extLst>
              </a:tr>
              <a:tr h="543093">
                <a:tc>
                  <a:txBody>
                    <a:bodyPr/>
                    <a:lstStyle/>
                    <a:p>
                      <a:pPr marL="0" algn="l" defTabSz="2400117" rtl="0" eaLnBrk="1" latinLnBrk="0" hangingPunct="1"/>
                      <a:r>
                        <a:rPr lang="en-SG" sz="2400" kern="1200" smtClean="0">
                          <a:solidFill>
                            <a:schemeClr val="bg1"/>
                          </a:solidFill>
                          <a:latin typeface="+mn-lt"/>
                          <a:ea typeface="+mn-ea"/>
                          <a:cs typeface="+mn-cs"/>
                        </a:rPr>
                        <a:t>Masking tape</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smtClean="0">
                          <a:solidFill>
                            <a:schemeClr val="bg1"/>
                          </a:solidFill>
                          <a:latin typeface="+mn-lt"/>
                          <a:ea typeface="+mn-ea"/>
                          <a:cs typeface="+mn-cs"/>
                        </a:rPr>
                        <a:t>1</a:t>
                      </a:r>
                      <a:endParaRPr lang="en-SG" sz="2400" kern="120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algn="l" defTabSz="2400117" rtl="0" eaLnBrk="1" latinLnBrk="0" hangingPunct="1"/>
                      <a:r>
                        <a:rPr lang="en-SG" sz="2400" kern="1200" dirty="0" smtClean="0">
                          <a:solidFill>
                            <a:schemeClr val="bg1"/>
                          </a:solidFill>
                          <a:latin typeface="+mn-lt"/>
                          <a:ea typeface="+mn-ea"/>
                          <a:cs typeface="+mn-cs"/>
                        </a:rPr>
                        <a:t>In case curtain torn</a:t>
                      </a:r>
                      <a:endParaRPr lang="en-SG" sz="2400"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26749296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373918336"/>
              </p:ext>
            </p:extLst>
          </p:nvPr>
        </p:nvGraphicFramePr>
        <p:xfrm>
          <a:off x="1525269" y="1901176"/>
          <a:ext cx="11746594" cy="10853625"/>
        </p:xfrm>
        <a:graphic>
          <a:graphicData uri="http://schemas.openxmlformats.org/drawingml/2006/table">
            <a:tbl>
              <a:tblPr firstRow="1" bandRow="1">
                <a:tableStyleId>{5C22544A-7EE6-4342-B048-85BDC9FD1C3A}</a:tableStyleId>
              </a:tblPr>
              <a:tblGrid>
                <a:gridCol w="1889757">
                  <a:extLst>
                    <a:ext uri="{9D8B030D-6E8A-4147-A177-3AD203B41FA5}">
                      <a16:colId xmlns:a16="http://schemas.microsoft.com/office/drawing/2014/main" val="1024395702"/>
                    </a:ext>
                  </a:extLst>
                </a:gridCol>
                <a:gridCol w="3740517">
                  <a:extLst>
                    <a:ext uri="{9D8B030D-6E8A-4147-A177-3AD203B41FA5}">
                      <a16:colId xmlns:a16="http://schemas.microsoft.com/office/drawing/2014/main" val="1447053642"/>
                    </a:ext>
                  </a:extLst>
                </a:gridCol>
                <a:gridCol w="6116320">
                  <a:extLst>
                    <a:ext uri="{9D8B030D-6E8A-4147-A177-3AD203B41FA5}">
                      <a16:colId xmlns:a16="http://schemas.microsoft.com/office/drawing/2014/main" val="733420604"/>
                    </a:ext>
                  </a:extLst>
                </a:gridCol>
              </a:tblGrid>
              <a:tr h="543093">
                <a:tc>
                  <a:txBody>
                    <a:bodyPr/>
                    <a:lstStyle/>
                    <a:p>
                      <a:r>
                        <a:rPr lang="en-SG" sz="2400" smtClean="0">
                          <a:solidFill>
                            <a:schemeClr val="bg1"/>
                          </a:solidFill>
                        </a:rPr>
                        <a:t>PREP</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EVENT</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SG" sz="2400" smtClean="0">
                          <a:solidFill>
                            <a:schemeClr val="bg1"/>
                          </a:solidFill>
                        </a:rPr>
                        <a:t>REMARK</a:t>
                      </a:r>
                      <a:endParaRPr lang="en-SG" sz="2400">
                        <a:solidFill>
                          <a:schemeClr val="bg1"/>
                        </a:solidFill>
                      </a:endParaRPr>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6930312"/>
                  </a:ext>
                </a:extLst>
              </a:tr>
              <a:tr h="543093">
                <a:tc>
                  <a:txBody>
                    <a:bodyPr/>
                    <a:lstStyle/>
                    <a:p>
                      <a:r>
                        <a:rPr lang="en-SG" sz="2400" dirty="0" smtClean="0">
                          <a:solidFill>
                            <a:schemeClr val="bg1"/>
                          </a:solidFill>
                        </a:rPr>
                        <a:t>4:00 </a:t>
                      </a:r>
                      <a:r>
                        <a:rPr lang="en-SG" sz="2400" dirty="0">
                          <a:solidFill>
                            <a:schemeClr val="bg1"/>
                          </a:solidFill>
                        </a:rPr>
                        <a:t>- </a:t>
                      </a:r>
                      <a:r>
                        <a:rPr lang="en-SG" sz="2400" dirty="0" smtClean="0">
                          <a:solidFill>
                            <a:schemeClr val="bg1"/>
                          </a:solidFill>
                        </a:rPr>
                        <a:t>5:15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Setup + Dinner</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baseline="0" dirty="0" smtClean="0">
                          <a:solidFill>
                            <a:schemeClr val="bg1"/>
                          </a:solidFill>
                        </a:rPr>
                        <a:t>Setup pipe works + curtains</a:t>
                      </a:r>
                    </a:p>
                    <a:p>
                      <a:pPr marL="342900" indent="-342900">
                        <a:buFont typeface="Arial" panose="020B0604020202020204" pitchFamily="34" charset="0"/>
                        <a:buChar char="•"/>
                      </a:pPr>
                      <a:r>
                        <a:rPr lang="en-SG" sz="2400" baseline="0" dirty="0" smtClean="0">
                          <a:solidFill>
                            <a:schemeClr val="bg1"/>
                          </a:solidFill>
                        </a:rPr>
                        <a:t>Setup luminous sticks at table edge</a:t>
                      </a:r>
                    </a:p>
                    <a:p>
                      <a:pPr marL="342900" indent="-342900">
                        <a:buFont typeface="Arial" panose="020B0604020202020204" pitchFamily="34" charset="0"/>
                        <a:buChar char="•"/>
                      </a:pPr>
                      <a:r>
                        <a:rPr lang="en-SG" sz="2400" baseline="0" dirty="0" smtClean="0">
                          <a:solidFill>
                            <a:schemeClr val="bg1"/>
                          </a:solidFill>
                        </a:rPr>
                        <a:t>Check power bank battery</a:t>
                      </a:r>
                    </a:p>
                    <a:p>
                      <a:pPr marL="342900" indent="-342900">
                        <a:buFont typeface="Arial" panose="020B0604020202020204" pitchFamily="34" charset="0"/>
                        <a:buChar char="•"/>
                      </a:pPr>
                      <a:r>
                        <a:rPr lang="en-SG" sz="2400" baseline="0" dirty="0" smtClean="0">
                          <a:solidFill>
                            <a:schemeClr val="bg1"/>
                          </a:solidFill>
                        </a:rPr>
                        <a:t>Check phones x2 battery</a:t>
                      </a:r>
                    </a:p>
                    <a:p>
                      <a:pPr marL="342900" indent="-342900">
                        <a:buFont typeface="Arial" panose="020B0604020202020204" pitchFamily="34" charset="0"/>
                        <a:buChar char="•"/>
                      </a:pPr>
                      <a:r>
                        <a:rPr lang="en-SG" sz="2400" baseline="0" dirty="0" smtClean="0">
                          <a:solidFill>
                            <a:schemeClr val="bg1"/>
                          </a:solidFill>
                        </a:rPr>
                        <a:t>Check IR camera</a:t>
                      </a:r>
                    </a:p>
                    <a:p>
                      <a:pPr marL="342900" indent="-342900">
                        <a:buFont typeface="Arial" panose="020B0604020202020204" pitchFamily="34" charset="0"/>
                        <a:buChar char="•"/>
                      </a:pPr>
                      <a:r>
                        <a:rPr lang="en-SG" sz="2400" baseline="0" dirty="0" smtClean="0">
                          <a:solidFill>
                            <a:schemeClr val="bg1"/>
                          </a:solidFill>
                        </a:rPr>
                        <a:t>Check speakers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577195279"/>
                  </a:ext>
                </a:extLst>
              </a:tr>
              <a:tr h="543093">
                <a:tc>
                  <a:txBody>
                    <a:bodyPr/>
                    <a:lstStyle/>
                    <a:p>
                      <a:r>
                        <a:rPr lang="en-SG" sz="2400" smtClean="0">
                          <a:solidFill>
                            <a:schemeClr val="bg1"/>
                          </a:solidFill>
                        </a:rPr>
                        <a:t>6:00-6:15</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Ladies arrival</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dirty="0" smtClean="0">
                          <a:solidFill>
                            <a:schemeClr val="bg1"/>
                          </a:solidFill>
                        </a:rPr>
                        <a:t>Play music</a:t>
                      </a:r>
                    </a:p>
                    <a:p>
                      <a:pPr marL="342900" indent="-342900">
                        <a:buFont typeface="Arial" panose="020B0604020202020204" pitchFamily="34" charset="0"/>
                        <a:buChar char="•"/>
                      </a:pPr>
                      <a:r>
                        <a:rPr lang="en-SG" sz="2400" dirty="0" smtClean="0">
                          <a:solidFill>
                            <a:schemeClr val="bg1"/>
                          </a:solidFill>
                        </a:rPr>
                        <a:t>Check </a:t>
                      </a:r>
                      <a:r>
                        <a:rPr lang="en-SG" sz="2400" baseline="0" dirty="0" smtClean="0">
                          <a:solidFill>
                            <a:schemeClr val="bg1"/>
                          </a:solidFill>
                        </a:rPr>
                        <a:t>tickets + pass them bottled water</a:t>
                      </a:r>
                      <a:endParaRPr lang="en-SG" sz="2400" dirty="0" smtClean="0">
                        <a:solidFill>
                          <a:schemeClr val="bg1"/>
                        </a:solidFill>
                      </a:endParaRPr>
                    </a:p>
                    <a:p>
                      <a:pPr marL="342900" indent="-342900">
                        <a:buFont typeface="Arial" panose="020B0604020202020204" pitchFamily="34" charset="0"/>
                        <a:buChar char="•"/>
                      </a:pPr>
                      <a:r>
                        <a:rPr lang="en-SG" sz="2400" baseline="0" dirty="0" smtClean="0">
                          <a:solidFill>
                            <a:schemeClr val="bg1"/>
                          </a:solidFill>
                        </a:rPr>
                        <a:t>sit them in the small room</a:t>
                      </a:r>
                    </a:p>
                    <a:p>
                      <a:pPr marL="342900" indent="-342900">
                        <a:buFont typeface="Arial" panose="020B0604020202020204" pitchFamily="34" charset="0"/>
                        <a:buChar char="•"/>
                      </a:pPr>
                      <a:r>
                        <a:rPr lang="en-SG" sz="2400" baseline="0" dirty="0" smtClean="0">
                          <a:solidFill>
                            <a:schemeClr val="bg1"/>
                          </a:solidFill>
                        </a:rPr>
                        <a:t>Switch off light to show darkness</a:t>
                      </a:r>
                    </a:p>
                    <a:p>
                      <a:pPr marL="342900" indent="-342900">
                        <a:buFont typeface="Arial" panose="020B0604020202020204" pitchFamily="34" charset="0"/>
                        <a:buChar char="•"/>
                      </a:pPr>
                      <a:r>
                        <a:rPr lang="en-SG" sz="2400" baseline="0" dirty="0" smtClean="0">
                          <a:solidFill>
                            <a:schemeClr val="bg1"/>
                          </a:solidFill>
                        </a:rPr>
                        <a:t>Close the door before gentlemen enter to view the room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286338873"/>
                  </a:ext>
                </a:extLst>
              </a:tr>
              <a:tr h="543093">
                <a:tc>
                  <a:txBody>
                    <a:bodyPr/>
                    <a:lstStyle/>
                    <a:p>
                      <a:r>
                        <a:rPr lang="en-SG" sz="2400" dirty="0" smtClean="0">
                          <a:solidFill>
                            <a:schemeClr val="bg1"/>
                          </a:solidFill>
                        </a:rPr>
                        <a:t>6:15-6:25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Gents arrival</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342900" indent="-342900">
                        <a:buFont typeface="Arial" panose="020B0604020202020204" pitchFamily="34" charset="0"/>
                        <a:buChar char="•"/>
                      </a:pPr>
                      <a:r>
                        <a:rPr lang="en-SG" sz="2400" dirty="0" smtClean="0">
                          <a:solidFill>
                            <a:schemeClr val="bg1"/>
                          </a:solidFill>
                        </a:rPr>
                        <a:t>Wait</a:t>
                      </a:r>
                      <a:r>
                        <a:rPr lang="en-SG" sz="2400" baseline="0" dirty="0" smtClean="0">
                          <a:solidFill>
                            <a:schemeClr val="bg1"/>
                          </a:solidFill>
                        </a:rPr>
                        <a:t> at the entrance with the signboard</a:t>
                      </a:r>
                    </a:p>
                    <a:p>
                      <a:pPr marL="342900" indent="-342900">
                        <a:buFont typeface="Arial" panose="020B0604020202020204" pitchFamily="34" charset="0"/>
                        <a:buChar char="•"/>
                      </a:pPr>
                      <a:r>
                        <a:rPr lang="en-SG" sz="2400" baseline="0" dirty="0" smtClean="0">
                          <a:solidFill>
                            <a:schemeClr val="bg1"/>
                          </a:solidFill>
                        </a:rPr>
                        <a:t>Check tickets + pass them bottled water</a:t>
                      </a:r>
                      <a:endParaRPr lang="en-SG" sz="2400" dirty="0" smtClean="0">
                        <a:solidFill>
                          <a:schemeClr val="bg1"/>
                        </a:solidFill>
                      </a:endParaRPr>
                    </a:p>
                    <a:p>
                      <a:pPr marL="342900" indent="-342900">
                        <a:buFont typeface="Arial" panose="020B0604020202020204" pitchFamily="34" charset="0"/>
                        <a:buChar char="•"/>
                      </a:pPr>
                      <a:r>
                        <a:rPr lang="en-SG" sz="2400" baseline="0" dirty="0" smtClean="0">
                          <a:solidFill>
                            <a:schemeClr val="bg1"/>
                          </a:solidFill>
                        </a:rPr>
                        <a:t>Once ready send them to see the room</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3179283652"/>
                  </a:ext>
                </a:extLst>
              </a:tr>
              <a:tr h="543093">
                <a:tc>
                  <a:txBody>
                    <a:bodyPr/>
                    <a:lstStyle/>
                    <a:p>
                      <a:r>
                        <a:rPr lang="en-SG" sz="2400" b="1" dirty="0" smtClean="0">
                          <a:solidFill>
                            <a:schemeClr val="bg1"/>
                          </a:solidFill>
                        </a:rPr>
                        <a:t>DURING</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dirty="0" smtClean="0">
                          <a:solidFill>
                            <a:schemeClr val="bg1"/>
                          </a:solidFill>
                        </a:rPr>
                        <a:t>EVENT</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dirty="0" smtClean="0">
                          <a:solidFill>
                            <a:schemeClr val="bg1"/>
                          </a:solidFill>
                        </a:rPr>
                        <a:t>REMARK</a:t>
                      </a:r>
                      <a:endParaRPr lang="en-SG"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57491535"/>
                  </a:ext>
                </a:extLst>
              </a:tr>
              <a:tr h="543093">
                <a:tc>
                  <a:txBody>
                    <a:bodyPr/>
                    <a:lstStyle/>
                    <a:p>
                      <a:r>
                        <a:rPr lang="en-SG" sz="2400" dirty="0" smtClean="0">
                          <a:solidFill>
                            <a:schemeClr val="bg1"/>
                          </a:solidFill>
                        </a:rPr>
                        <a:t>6:25</a:t>
                      </a:r>
                      <a:r>
                        <a:rPr lang="en-SG" sz="2400" baseline="0" dirty="0" smtClean="0">
                          <a:solidFill>
                            <a:schemeClr val="bg1"/>
                          </a:solidFill>
                        </a:rPr>
                        <a:t> </a:t>
                      </a:r>
                      <a:r>
                        <a:rPr lang="en-SG" sz="2400" baseline="0" dirty="0">
                          <a:solidFill>
                            <a:schemeClr val="bg1"/>
                          </a:solidFill>
                        </a:rPr>
                        <a:t>– </a:t>
                      </a:r>
                      <a:r>
                        <a:rPr lang="en-SG" sz="2400" baseline="0" dirty="0" smtClean="0">
                          <a:solidFill>
                            <a:schemeClr val="bg1"/>
                          </a:solidFill>
                        </a:rPr>
                        <a:t>6:</a:t>
                      </a:r>
                      <a:r>
                        <a:rPr lang="en-SG" sz="2400" dirty="0" smtClean="0">
                          <a:solidFill>
                            <a:schemeClr val="bg1"/>
                          </a:solidFill>
                        </a:rPr>
                        <a:t>30</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a:solidFill>
                            <a:schemeClr val="bg1"/>
                          </a:solidFill>
                        </a:rPr>
                        <a:t>Introduction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74193318"/>
                  </a:ext>
                </a:extLst>
              </a:tr>
              <a:tr h="543093">
                <a:tc>
                  <a:txBody>
                    <a:bodyPr/>
                    <a:lstStyle/>
                    <a:p>
                      <a:r>
                        <a:rPr lang="en-SG" sz="2400" smtClean="0">
                          <a:solidFill>
                            <a:schemeClr val="bg1"/>
                          </a:solidFill>
                        </a:rPr>
                        <a:t>6:30 </a:t>
                      </a:r>
                      <a:r>
                        <a:rPr lang="en-SG" sz="2400">
                          <a:solidFill>
                            <a:schemeClr val="bg1"/>
                          </a:solidFill>
                        </a:rPr>
                        <a:t>– </a:t>
                      </a:r>
                      <a:r>
                        <a:rPr lang="en-SG" sz="2400" smtClean="0">
                          <a:solidFill>
                            <a:schemeClr val="bg1"/>
                          </a:solidFill>
                        </a:rPr>
                        <a:t>7:30</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Rotation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dirty="0" smtClean="0">
                          <a:solidFill>
                            <a:schemeClr val="bg1"/>
                          </a:solidFill>
                        </a:rPr>
                        <a:t>6</a:t>
                      </a:r>
                      <a:r>
                        <a:rPr lang="en-SG" sz="2400" baseline="0" dirty="0" smtClean="0">
                          <a:solidFill>
                            <a:schemeClr val="bg1"/>
                          </a:solidFill>
                        </a:rPr>
                        <a:t> pairs : 9mins </a:t>
                      </a:r>
                    </a:p>
                    <a:p>
                      <a:r>
                        <a:rPr lang="en-SG" sz="2400" baseline="0" dirty="0" smtClean="0">
                          <a:solidFill>
                            <a:schemeClr val="bg1"/>
                          </a:solidFill>
                        </a:rPr>
                        <a:t>7 pairs: 9 </a:t>
                      </a:r>
                      <a:r>
                        <a:rPr lang="en-SG" sz="2400" baseline="0" dirty="0" err="1" smtClean="0">
                          <a:solidFill>
                            <a:schemeClr val="bg1"/>
                          </a:solidFill>
                        </a:rPr>
                        <a:t>mins</a:t>
                      </a:r>
                      <a:r>
                        <a:rPr lang="en-SG" sz="2400" baseline="0" dirty="0" smtClean="0">
                          <a:solidFill>
                            <a:schemeClr val="bg1"/>
                          </a:solidFill>
                        </a:rPr>
                        <a:t> </a:t>
                      </a:r>
                    </a:p>
                    <a:p>
                      <a:r>
                        <a:rPr lang="en-SG" sz="2400" baseline="0" dirty="0" smtClean="0">
                          <a:solidFill>
                            <a:schemeClr val="bg1"/>
                          </a:solidFill>
                        </a:rPr>
                        <a:t>8 pairs: 8mins (1.1x playback speed)</a:t>
                      </a:r>
                    </a:p>
                    <a:p>
                      <a:pPr marL="0" marR="0" indent="0" algn="l" defTabSz="2400117" rtl="0" eaLnBrk="1" fontAlgn="auto" latinLnBrk="0" hangingPunct="1">
                        <a:lnSpc>
                          <a:spcPct val="100000"/>
                        </a:lnSpc>
                        <a:spcBef>
                          <a:spcPts val="0"/>
                        </a:spcBef>
                        <a:spcAft>
                          <a:spcPts val="0"/>
                        </a:spcAft>
                        <a:buClrTx/>
                        <a:buSzTx/>
                        <a:buFontTx/>
                        <a:buNone/>
                        <a:tabLst/>
                        <a:defRPr/>
                      </a:pPr>
                      <a:r>
                        <a:rPr lang="en-SG" sz="2400" baseline="0" dirty="0" smtClean="0">
                          <a:solidFill>
                            <a:schemeClr val="bg1"/>
                          </a:solidFill>
                        </a:rPr>
                        <a:t>9 pairs: 8mins (1.1x playback speed)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263090268"/>
                  </a:ext>
                </a:extLst>
              </a:tr>
              <a:tr h="543093">
                <a:tc>
                  <a:txBody>
                    <a:bodyPr/>
                    <a:lstStyle/>
                    <a:p>
                      <a:r>
                        <a:rPr lang="en-SG" sz="2400" b="1" kern="1200" dirty="0" smtClean="0">
                          <a:solidFill>
                            <a:schemeClr val="bg1"/>
                          </a:solidFill>
                          <a:latin typeface="+mn-lt"/>
                          <a:ea typeface="+mn-ea"/>
                          <a:cs typeface="+mn-cs"/>
                        </a:rPr>
                        <a:t>POST</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kern="1200" dirty="0" smtClean="0">
                          <a:solidFill>
                            <a:schemeClr val="bg1"/>
                          </a:solidFill>
                          <a:latin typeface="+mn-lt"/>
                          <a:ea typeface="+mn-ea"/>
                          <a:cs typeface="+mn-cs"/>
                        </a:rPr>
                        <a:t>EVENT</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SG" sz="2400" b="1" kern="1200" dirty="0" smtClean="0">
                          <a:solidFill>
                            <a:schemeClr val="bg1"/>
                          </a:solidFill>
                          <a:latin typeface="+mn-lt"/>
                          <a:ea typeface="+mn-ea"/>
                          <a:cs typeface="+mn-cs"/>
                        </a:rPr>
                        <a:t>REMARK</a:t>
                      </a:r>
                      <a:endParaRPr lang="en-SG" sz="24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549489429"/>
                  </a:ext>
                </a:extLst>
              </a:tr>
              <a:tr h="543093">
                <a:tc>
                  <a:txBody>
                    <a:bodyPr/>
                    <a:lstStyle/>
                    <a:p>
                      <a:r>
                        <a:rPr lang="en-SG" sz="2400" dirty="0" smtClean="0">
                          <a:solidFill>
                            <a:schemeClr val="bg1"/>
                          </a:solidFill>
                        </a:rPr>
                        <a:t>7:30 </a:t>
                      </a:r>
                      <a:r>
                        <a:rPr lang="en-SG" sz="2400" dirty="0">
                          <a:solidFill>
                            <a:schemeClr val="bg1"/>
                          </a:solidFill>
                        </a:rPr>
                        <a:t>– </a:t>
                      </a:r>
                      <a:r>
                        <a:rPr lang="en-SG" sz="2400" dirty="0" smtClean="0">
                          <a:solidFill>
                            <a:schemeClr val="bg1"/>
                          </a:solidFill>
                        </a:rPr>
                        <a:t>7:35</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smtClean="0">
                          <a:solidFill>
                            <a:schemeClr val="bg1"/>
                          </a:solidFill>
                        </a:rPr>
                        <a:t>Turn up light + Debrief</a:t>
                      </a:r>
                      <a:r>
                        <a:rPr lang="en-SG" sz="2400" baseline="0" smtClean="0">
                          <a:solidFill>
                            <a:schemeClr val="bg1"/>
                          </a:solidFill>
                        </a:rPr>
                        <a:t> </a:t>
                      </a:r>
                      <a:r>
                        <a:rPr lang="en-SG" sz="2400" smtClean="0">
                          <a:solidFill>
                            <a:schemeClr val="bg1"/>
                          </a:solidFill>
                        </a:rPr>
                        <a:t>+ thank Xiao</a:t>
                      </a:r>
                      <a:r>
                        <a:rPr lang="en-SG" sz="2400" baseline="0" smtClean="0">
                          <a:solidFill>
                            <a:schemeClr val="bg1"/>
                          </a:solidFill>
                        </a:rPr>
                        <a:t> Yu</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dirty="0" smtClean="0">
                          <a:solidFill>
                            <a:schemeClr val="bg1"/>
                          </a:solidFill>
                        </a:rPr>
                        <a:t>Participant shall gather</a:t>
                      </a:r>
                      <a:r>
                        <a:rPr lang="en-SG" sz="2400" baseline="0" dirty="0" smtClean="0">
                          <a:solidFill>
                            <a:schemeClr val="bg1"/>
                          </a:solidFill>
                        </a:rPr>
                        <a:t> at the back </a:t>
                      </a:r>
                      <a:endParaRPr lang="en-SG" sz="24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756237049"/>
                  </a:ext>
                </a:extLst>
              </a:tr>
              <a:tr h="543093">
                <a:tc>
                  <a:txBody>
                    <a:bodyPr/>
                    <a:lstStyle/>
                    <a:p>
                      <a:pPr marL="0" marR="0" indent="0" algn="l" defTabSz="2400117" rtl="0" eaLnBrk="1" fontAlgn="auto" latinLnBrk="0" hangingPunct="1">
                        <a:lnSpc>
                          <a:spcPct val="100000"/>
                        </a:lnSpc>
                        <a:spcBef>
                          <a:spcPts val="0"/>
                        </a:spcBef>
                        <a:spcAft>
                          <a:spcPts val="0"/>
                        </a:spcAft>
                        <a:buClrTx/>
                        <a:buSzTx/>
                        <a:buFontTx/>
                        <a:buNone/>
                        <a:tabLst/>
                        <a:defRPr/>
                      </a:pPr>
                      <a:r>
                        <a:rPr lang="en-SG" sz="2400" smtClean="0">
                          <a:solidFill>
                            <a:schemeClr val="bg1"/>
                          </a:solidFill>
                        </a:rPr>
                        <a:t>7:35 </a:t>
                      </a:r>
                      <a:r>
                        <a:rPr lang="en-SG" sz="2400">
                          <a:solidFill>
                            <a:schemeClr val="bg1"/>
                          </a:solidFill>
                        </a:rPr>
                        <a:t>– </a:t>
                      </a:r>
                      <a:r>
                        <a:rPr lang="en-SG" sz="2400" smtClean="0">
                          <a:solidFill>
                            <a:schemeClr val="bg1"/>
                          </a:solidFill>
                        </a:rPr>
                        <a:t>7:45</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smtClean="0">
                          <a:solidFill>
                            <a:schemeClr val="bg1"/>
                          </a:solidFill>
                        </a:rPr>
                        <a:t>Drinks + Pack up</a:t>
                      </a:r>
                      <a:endParaRPr lang="en-SG" sz="24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tc>
                  <a:txBody>
                    <a:bodyPr/>
                    <a:lstStyle/>
                    <a:p>
                      <a:r>
                        <a:rPr lang="en-SG" sz="2400" dirty="0" smtClean="0">
                          <a:solidFill>
                            <a:schemeClr val="bg1"/>
                          </a:solidFill>
                        </a:rPr>
                        <a:t>Participant continues</a:t>
                      </a:r>
                      <a:endParaRPr lang="en-SG"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4005874495"/>
                  </a:ext>
                </a:extLst>
              </a:tr>
            </a:tbl>
          </a:graphicData>
        </a:graphic>
      </p:graphicFrame>
      <p:sp>
        <p:nvSpPr>
          <p:cNvPr id="22" name="TextBox 21"/>
          <p:cNvSpPr txBox="1"/>
          <p:nvPr/>
        </p:nvSpPr>
        <p:spPr>
          <a:xfrm>
            <a:off x="1411435" y="934389"/>
            <a:ext cx="2735044" cy="923330"/>
          </a:xfrm>
          <a:prstGeom prst="rect">
            <a:avLst/>
          </a:prstGeom>
          <a:noFill/>
        </p:spPr>
        <p:txBody>
          <a:bodyPr wrap="none" rtlCol="0">
            <a:spAutoFit/>
          </a:bodyPr>
          <a:lstStyle/>
          <a:p>
            <a:r>
              <a:rPr lang="en-SG" sz="5400">
                <a:solidFill>
                  <a:schemeClr val="bg1"/>
                </a:solidFill>
              </a:rPr>
              <a:t>Schedule</a:t>
            </a:r>
          </a:p>
        </p:txBody>
      </p:sp>
    </p:spTree>
    <p:extLst>
      <p:ext uri="{BB962C8B-B14F-4D97-AF65-F5344CB8AC3E}">
        <p14:creationId xmlns:p14="http://schemas.microsoft.com/office/powerpoint/2010/main" val="1833848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1086970" y="741748"/>
            <a:ext cx="10019645" cy="12741950"/>
          </a:xfrm>
          <a:prstGeom prst="rect">
            <a:avLst/>
          </a:prstGeom>
        </p:spPr>
        <p:txBody>
          <a:bodyPr wrap="square">
            <a:spAutoFit/>
          </a:bodyPr>
          <a:lstStyle/>
          <a:p>
            <a:r>
              <a:rPr lang="en-US" sz="5400" smtClean="0">
                <a:solidFill>
                  <a:schemeClr val="bg1"/>
                </a:solidFill>
              </a:rPr>
              <a:t>INTRODUCTION</a:t>
            </a:r>
          </a:p>
          <a:p>
            <a:endParaRPr lang="en-US" sz="2400" smtClean="0">
              <a:solidFill>
                <a:schemeClr val="bg1"/>
              </a:solidFill>
            </a:endParaRPr>
          </a:p>
          <a:p>
            <a:pPr marL="285750" indent="-285750">
              <a:buFont typeface="Arial" panose="020B0604020202020204" pitchFamily="34" charset="0"/>
              <a:buChar char="•"/>
            </a:pPr>
            <a:r>
              <a:rPr lang="en-US" sz="3000" smtClean="0">
                <a:solidFill>
                  <a:schemeClr val="bg1"/>
                </a:solidFill>
              </a:rPr>
              <a:t>Thank you for joining us tonight</a:t>
            </a:r>
          </a:p>
          <a:p>
            <a:pPr marL="285750" indent="-285750">
              <a:buFont typeface="Arial" panose="020B0604020202020204" pitchFamily="34" charset="0"/>
              <a:buChar char="•"/>
            </a:pPr>
            <a:r>
              <a:rPr lang="en-US" sz="3000" smtClean="0">
                <a:solidFill>
                  <a:schemeClr val="bg1"/>
                </a:solidFill>
              </a:rPr>
              <a:t>I’m your host this evening XXX and with me is YYY.</a:t>
            </a:r>
          </a:p>
          <a:p>
            <a:pPr marL="285750" indent="-285750">
              <a:buFont typeface="Arial" panose="020B0604020202020204" pitchFamily="34" charset="0"/>
              <a:buChar char="•"/>
            </a:pPr>
            <a:r>
              <a:rPr lang="en-US" sz="3000" smtClean="0">
                <a:solidFill>
                  <a:schemeClr val="bg1"/>
                </a:solidFill>
              </a:rPr>
              <a:t>This evening we have X number joining us.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a:solidFill>
                  <a:schemeClr val="bg1"/>
                </a:solidFill>
              </a:rPr>
              <a:t>A few important </a:t>
            </a:r>
            <a:r>
              <a:rPr lang="en-US" sz="3000" smtClean="0">
                <a:solidFill>
                  <a:schemeClr val="bg1"/>
                </a:solidFill>
              </a:rPr>
              <a:t>reminders</a:t>
            </a:r>
            <a:r>
              <a:rPr lang="en-US" sz="3000">
                <a:solidFill>
                  <a:schemeClr val="bg1"/>
                </a:solidFill>
              </a:rPr>
              <a:t> </a:t>
            </a:r>
            <a:r>
              <a:rPr lang="en-US" sz="3000" smtClean="0">
                <a:solidFill>
                  <a:schemeClr val="bg1"/>
                </a:solidFill>
              </a:rPr>
              <a:t>before we start</a:t>
            </a:r>
            <a:endParaRPr lang="en-US" sz="3000">
              <a:solidFill>
                <a:schemeClr val="bg1"/>
              </a:solidFill>
            </a:endParaRPr>
          </a:p>
          <a:p>
            <a:pPr marL="285750" indent="-285750">
              <a:buFont typeface="Arial" panose="020B0604020202020204" pitchFamily="34" charset="0"/>
              <a:buChar char="•"/>
            </a:pPr>
            <a:r>
              <a:rPr lang="en-US" sz="3000">
                <a:solidFill>
                  <a:schemeClr val="bg1"/>
                </a:solidFill>
              </a:rPr>
              <a:t> If you need to get our attention for any reason, such as making a phone call, visiting the restroom, or anything else, simply wave your hands, and we'll be right there to assist you. </a:t>
            </a:r>
          </a:p>
          <a:p>
            <a:pPr marL="285750" indent="-285750">
              <a:buFont typeface="Arial" panose="020B0604020202020204" pitchFamily="34" charset="0"/>
              <a:buChar char="•"/>
            </a:pPr>
            <a:r>
              <a:rPr lang="en-US" sz="3000">
                <a:solidFill>
                  <a:schemeClr val="bg1"/>
                </a:solidFill>
              </a:rPr>
              <a:t>Please </a:t>
            </a:r>
            <a:r>
              <a:rPr lang="en-US" sz="3000" smtClean="0">
                <a:solidFill>
                  <a:schemeClr val="bg1"/>
                </a:solidFill>
              </a:rPr>
              <a:t>respect everyone’s privacy </a:t>
            </a:r>
            <a:r>
              <a:rPr lang="en-US" sz="3000">
                <a:solidFill>
                  <a:schemeClr val="bg1"/>
                </a:solidFill>
              </a:rPr>
              <a:t>of all </a:t>
            </a:r>
            <a:r>
              <a:rPr lang="en-US" sz="3000" smtClean="0">
                <a:solidFill>
                  <a:schemeClr val="bg1"/>
                </a:solidFill>
              </a:rPr>
              <a:t>participants. </a:t>
            </a:r>
          </a:p>
          <a:p>
            <a:endParaRPr lang="en-US" sz="3000">
              <a:solidFill>
                <a:schemeClr val="bg1"/>
              </a:solidFill>
            </a:endParaRPr>
          </a:p>
          <a:p>
            <a:pPr marL="342900" indent="-342900">
              <a:buFont typeface="Arial" panose="020B0604020202020204" pitchFamily="34" charset="0"/>
              <a:buChar char="•"/>
            </a:pPr>
            <a:r>
              <a:rPr lang="en-US" sz="3000">
                <a:solidFill>
                  <a:schemeClr val="bg1"/>
                </a:solidFill>
              </a:rPr>
              <a:t>Alright, let's go over how the event works. Directly in front of you, you'll notice a luminous stick, which serves as the designated spot for placing the food</a:t>
            </a:r>
            <a:r>
              <a:rPr lang="en-US" sz="3000" smtClean="0">
                <a:solidFill>
                  <a:schemeClr val="bg1"/>
                </a:solidFill>
              </a:rPr>
              <a:t>.</a:t>
            </a:r>
            <a:endParaRPr lang="en-US" sz="3000">
              <a:solidFill>
                <a:schemeClr val="bg1"/>
              </a:solidFill>
            </a:endParaRPr>
          </a:p>
          <a:p>
            <a:pPr marL="342900" indent="-342900">
              <a:buFont typeface="Arial" panose="020B0604020202020204" pitchFamily="34" charset="0"/>
              <a:buChar char="•"/>
            </a:pPr>
            <a:r>
              <a:rPr lang="en-US" sz="3000">
                <a:solidFill>
                  <a:schemeClr val="bg1"/>
                </a:solidFill>
              </a:rPr>
              <a:t>The food has been specially prepared to cater to the event's needs. </a:t>
            </a:r>
            <a:endParaRPr lang="en-US" sz="3000" smtClean="0">
              <a:solidFill>
                <a:schemeClr val="bg1"/>
              </a:solidFill>
            </a:endParaRPr>
          </a:p>
          <a:p>
            <a:pPr marL="342900" indent="-342900">
              <a:buFont typeface="Arial" panose="020B0604020202020204" pitchFamily="34" charset="0"/>
              <a:buChar char="•"/>
            </a:pPr>
            <a:r>
              <a:rPr lang="en-US" sz="3000" smtClean="0">
                <a:solidFill>
                  <a:schemeClr val="bg1"/>
                </a:solidFill>
              </a:rPr>
              <a:t>You </a:t>
            </a:r>
            <a:r>
              <a:rPr lang="en-US" sz="3000">
                <a:solidFill>
                  <a:schemeClr val="bg1"/>
                </a:solidFill>
              </a:rPr>
              <a:t>can expect </a:t>
            </a:r>
            <a:r>
              <a:rPr lang="en-US" sz="3000" smtClean="0">
                <a:solidFill>
                  <a:schemeClr val="bg1"/>
                </a:solidFill>
              </a:rPr>
              <a:t>bite-sized </a:t>
            </a:r>
            <a:r>
              <a:rPr lang="en-US" sz="3000">
                <a:solidFill>
                  <a:schemeClr val="bg1"/>
                </a:solidFill>
              </a:rPr>
              <a:t>treats served on a spoon or </a:t>
            </a:r>
            <a:r>
              <a:rPr lang="en-US" sz="3000" smtClean="0">
                <a:solidFill>
                  <a:schemeClr val="bg1"/>
                </a:solidFill>
              </a:rPr>
              <a:t>stick. </a:t>
            </a:r>
          </a:p>
          <a:p>
            <a:pPr marL="342900" indent="-342900">
              <a:buFont typeface="Arial" panose="020B0604020202020204" pitchFamily="34" charset="0"/>
              <a:buChar char="•"/>
            </a:pPr>
            <a:r>
              <a:rPr lang="en-US" sz="3000" smtClean="0">
                <a:solidFill>
                  <a:schemeClr val="bg1"/>
                </a:solidFill>
              </a:rPr>
              <a:t>We </a:t>
            </a:r>
            <a:r>
              <a:rPr lang="en-US" sz="3000">
                <a:solidFill>
                  <a:schemeClr val="bg1"/>
                </a:solidFill>
              </a:rPr>
              <a:t>kindly ask you to handle the food with care, as our previous experience has shown that it's advisable to place your non-master hand under your mouth while </a:t>
            </a:r>
            <a:r>
              <a:rPr lang="en-US" sz="3000" smtClean="0">
                <a:solidFill>
                  <a:schemeClr val="bg1"/>
                </a:solidFill>
              </a:rPr>
              <a:t>eating to prevent </a:t>
            </a:r>
            <a:r>
              <a:rPr lang="en-US" sz="3000">
                <a:solidFill>
                  <a:schemeClr val="bg1"/>
                </a:solidFill>
              </a:rPr>
              <a:t>any accidental spills onto your clothes</a:t>
            </a:r>
            <a:r>
              <a:rPr lang="en-US" sz="3000" smtClean="0">
                <a:solidFill>
                  <a:schemeClr val="bg1"/>
                </a:solidFill>
              </a:rPr>
              <a:t>.</a:t>
            </a:r>
          </a:p>
          <a:p>
            <a:pPr marL="342900" indent="-342900">
              <a:buFont typeface="Arial" panose="020B0604020202020204" pitchFamily="34" charset="0"/>
              <a:buChar char="•"/>
            </a:pPr>
            <a:endParaRPr lang="en-US" sz="3000">
              <a:solidFill>
                <a:schemeClr val="bg1"/>
              </a:solidFill>
            </a:endParaRPr>
          </a:p>
          <a:p>
            <a:pPr marL="342900" indent="-342900">
              <a:buFont typeface="Arial" panose="020B0604020202020204" pitchFamily="34" charset="0"/>
              <a:buChar char="•"/>
            </a:pPr>
            <a:r>
              <a:rPr lang="en-US" sz="3000" smtClean="0">
                <a:solidFill>
                  <a:schemeClr val="bg1"/>
                </a:solidFill>
              </a:rPr>
              <a:t>We will be serving our first dish</a:t>
            </a:r>
            <a:r>
              <a:rPr lang="en-US" sz="2400">
                <a:solidFill>
                  <a:schemeClr val="bg1"/>
                </a:solidFill>
              </a:rPr>
              <a:t/>
            </a:r>
            <a:br>
              <a:rPr lang="en-US" sz="2400">
                <a:solidFill>
                  <a:schemeClr val="bg1"/>
                </a:solidFill>
              </a:rPr>
            </a:br>
            <a:endParaRPr lang="en-SG" sz="2400">
              <a:solidFill>
                <a:schemeClr val="bg1"/>
              </a:solidFill>
            </a:endParaRPr>
          </a:p>
        </p:txBody>
      </p:sp>
      <p:sp>
        <p:nvSpPr>
          <p:cNvPr id="7" name="Rectangle 6"/>
          <p:cNvSpPr/>
          <p:nvPr/>
        </p:nvSpPr>
        <p:spPr>
          <a:xfrm>
            <a:off x="11498491" y="741748"/>
            <a:ext cx="11998325" cy="13295948"/>
          </a:xfrm>
          <a:prstGeom prst="rect">
            <a:avLst/>
          </a:prstGeom>
        </p:spPr>
        <p:txBody>
          <a:bodyPr>
            <a:spAutoFit/>
          </a:bodyPr>
          <a:lstStyle/>
          <a:p>
            <a:r>
              <a:rPr lang="en-US" sz="5400" smtClean="0">
                <a:solidFill>
                  <a:schemeClr val="bg1"/>
                </a:solidFill>
              </a:rPr>
              <a:t>ENDING</a:t>
            </a:r>
          </a:p>
          <a:p>
            <a:endParaRPr lang="en-US" sz="2400" smtClean="0">
              <a:solidFill>
                <a:schemeClr val="bg1"/>
              </a:solidFill>
            </a:endParaRPr>
          </a:p>
          <a:p>
            <a:pPr marL="285750" indent="-285750">
              <a:buFont typeface="Arial" panose="020B0604020202020204" pitchFamily="34" charset="0"/>
              <a:buChar char="•"/>
            </a:pPr>
            <a:r>
              <a:rPr lang="en-US" sz="3000">
                <a:solidFill>
                  <a:schemeClr val="bg1"/>
                </a:solidFill>
              </a:rPr>
              <a:t>Ladies and gentlemen, this marks the end of our rotation. We kindly request everyone to remain seated. In just a moment, we will be dimming the </a:t>
            </a:r>
            <a:r>
              <a:rPr lang="en-US" sz="3000" smtClean="0">
                <a:solidFill>
                  <a:schemeClr val="bg1"/>
                </a:solidFill>
              </a:rPr>
              <a:t>lights.</a:t>
            </a:r>
          </a:p>
          <a:p>
            <a:pPr marL="285750" indent="-285750">
              <a:buFont typeface="Arial" panose="020B0604020202020204" pitchFamily="34" charset="0"/>
              <a:buChar char="•"/>
            </a:pPr>
            <a:endParaRPr lang="en-US" sz="3000">
              <a:solidFill>
                <a:schemeClr val="bg1"/>
              </a:solidFill>
            </a:endParaRPr>
          </a:p>
          <a:p>
            <a:r>
              <a:rPr lang="en-US" sz="3000" smtClean="0">
                <a:solidFill>
                  <a:schemeClr val="bg1"/>
                </a:solidFill>
              </a:rPr>
              <a:t>----- go to the switch</a:t>
            </a:r>
            <a:r>
              <a:rPr lang="en-US" sz="3000">
                <a:solidFill>
                  <a:schemeClr val="bg1"/>
                </a:solidFill>
              </a:rPr>
              <a:t/>
            </a:r>
            <a:br>
              <a:rPr lang="en-US" sz="3000">
                <a:solidFill>
                  <a:schemeClr val="bg1"/>
                </a:solidFill>
              </a:rPr>
            </a:br>
            <a:endParaRPr lang="en-US" sz="3000">
              <a:solidFill>
                <a:schemeClr val="bg1"/>
              </a:solidFill>
            </a:endParaRPr>
          </a:p>
          <a:p>
            <a:pPr marL="285750" indent="-285750">
              <a:buFont typeface="Arial" panose="020B0604020202020204" pitchFamily="34" charset="0"/>
              <a:buChar char="•"/>
            </a:pPr>
            <a:r>
              <a:rPr lang="en-US" sz="3000">
                <a:solidFill>
                  <a:schemeClr val="bg1"/>
                </a:solidFill>
              </a:rPr>
              <a:t>Now, without any further delay, it's time for the moment of truth! </a:t>
            </a:r>
          </a:p>
          <a:p>
            <a:pPr marL="285750" indent="-285750">
              <a:buFont typeface="Arial" panose="020B0604020202020204" pitchFamily="34" charset="0"/>
              <a:buChar char="•"/>
            </a:pPr>
            <a:endParaRPr lang="en-US" sz="3000">
              <a:solidFill>
                <a:schemeClr val="bg1"/>
              </a:solidFill>
            </a:endParaRPr>
          </a:p>
          <a:p>
            <a:r>
              <a:rPr lang="en-US" sz="3000">
                <a:solidFill>
                  <a:schemeClr val="bg1"/>
                </a:solidFill>
              </a:rPr>
              <a:t>----- dim up the lights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smtClean="0">
                <a:solidFill>
                  <a:schemeClr val="bg1"/>
                </a:solidFill>
              </a:rPr>
              <a:t>Feeling excited? Thank </a:t>
            </a:r>
            <a:r>
              <a:rPr lang="en-US" sz="3000">
                <a:solidFill>
                  <a:schemeClr val="bg1"/>
                </a:solidFill>
              </a:rPr>
              <a:t>you for being a part of our inaugural event. </a:t>
            </a:r>
            <a:r>
              <a:rPr lang="en-US" sz="3000" smtClean="0">
                <a:solidFill>
                  <a:schemeClr val="bg1"/>
                </a:solidFill>
              </a:rPr>
              <a:t>Hope you enjoyed the food and experience. Above </a:t>
            </a:r>
            <a:r>
              <a:rPr lang="en-US" sz="3000">
                <a:solidFill>
                  <a:schemeClr val="bg1"/>
                </a:solidFill>
              </a:rPr>
              <a:t>all, </a:t>
            </a:r>
            <a:r>
              <a:rPr lang="en-US" sz="3000" smtClean="0">
                <a:solidFill>
                  <a:schemeClr val="bg1"/>
                </a:solidFill>
              </a:rPr>
              <a:t>a meaningful conversation and connection with </a:t>
            </a:r>
            <a:r>
              <a:rPr lang="en-US" sz="3000">
                <a:solidFill>
                  <a:schemeClr val="bg1"/>
                </a:solidFill>
              </a:rPr>
              <a:t>fellow guests</a:t>
            </a:r>
            <a:r>
              <a:rPr lang="en-US" sz="3000" smtClean="0">
                <a:solidFill>
                  <a:schemeClr val="bg1"/>
                </a:solidFill>
              </a:rPr>
              <a:t>. Feel free to reach out to us for any feedback and follow us for future events</a:t>
            </a:r>
          </a:p>
          <a:p>
            <a:pPr marL="285750" indent="-285750">
              <a:buFont typeface="Arial" panose="020B0604020202020204" pitchFamily="34" charset="0"/>
              <a:buChar char="•"/>
            </a:pPr>
            <a:endParaRPr lang="en-US" sz="3000">
              <a:solidFill>
                <a:schemeClr val="bg1"/>
              </a:solidFill>
            </a:endParaRPr>
          </a:p>
          <a:p>
            <a:pPr marL="285750" indent="-285750">
              <a:buFont typeface="Arial" panose="020B0604020202020204" pitchFamily="34" charset="0"/>
              <a:buChar char="•"/>
            </a:pPr>
            <a:r>
              <a:rPr lang="en-US" sz="3000" smtClean="0">
                <a:solidFill>
                  <a:schemeClr val="bg1"/>
                </a:solidFill>
              </a:rPr>
              <a:t>And with me is Xiaoyu </a:t>
            </a:r>
            <a:r>
              <a:rPr lang="en-US" sz="3000">
                <a:solidFill>
                  <a:schemeClr val="bg1"/>
                </a:solidFill>
              </a:rPr>
              <a:t>for making today's event possible and unforgettable. As a special way to commemorate this day, Yorimichi has generously sponsored sake for everyone to enjoy.</a:t>
            </a:r>
          </a:p>
          <a:p>
            <a:endParaRPr lang="en-SG" sz="3000" smtClean="0">
              <a:solidFill>
                <a:schemeClr val="bg1"/>
              </a:solidFill>
            </a:endParaRPr>
          </a:p>
          <a:p>
            <a:r>
              <a:rPr lang="en-SG" sz="3000" smtClean="0">
                <a:solidFill>
                  <a:schemeClr val="bg1"/>
                </a:solidFill>
              </a:rPr>
              <a:t>----- after serving drinks</a:t>
            </a:r>
          </a:p>
          <a:p>
            <a:endParaRPr lang="en-SG" sz="3000" smtClean="0">
              <a:solidFill>
                <a:schemeClr val="bg1"/>
              </a:solidFill>
            </a:endParaRPr>
          </a:p>
          <a:p>
            <a:pPr marL="285750" indent="-285750">
              <a:buFont typeface="Arial" panose="020B0604020202020204" pitchFamily="34" charset="0"/>
              <a:buChar char="•"/>
            </a:pPr>
            <a:r>
              <a:rPr lang="en-SG" sz="3000" smtClean="0">
                <a:solidFill>
                  <a:schemeClr val="bg1"/>
                </a:solidFill>
              </a:rPr>
              <a:t>Cheers everyone. </a:t>
            </a:r>
            <a:r>
              <a:rPr lang="en-US" sz="3000">
                <a:solidFill>
                  <a:schemeClr val="bg1"/>
                </a:solidFill>
              </a:rPr>
              <a:t>If you decide to return for another gathering, rest assured that the food offerings will be thoughtfully adjusted to provide a slightly different culinary experience. </a:t>
            </a:r>
            <a:r>
              <a:rPr lang="en-US" sz="3000" smtClean="0">
                <a:solidFill>
                  <a:schemeClr val="bg1"/>
                </a:solidFill>
              </a:rPr>
              <a:t>Just to keep </a:t>
            </a:r>
            <a:r>
              <a:rPr lang="en-US" sz="3000">
                <a:solidFill>
                  <a:schemeClr val="bg1"/>
                </a:solidFill>
              </a:rPr>
              <a:t>things fresh and exciting, so we look forward to surprising you with new and delightful flavors each time you join us. </a:t>
            </a:r>
            <a:endParaRPr lang="en-SG" sz="3000">
              <a:solidFill>
                <a:schemeClr val="bg1"/>
              </a:solidFill>
            </a:endParaRPr>
          </a:p>
        </p:txBody>
      </p:sp>
    </p:spTree>
    <p:extLst>
      <p:ext uri="{BB962C8B-B14F-4D97-AF65-F5344CB8AC3E}">
        <p14:creationId xmlns:p14="http://schemas.microsoft.com/office/powerpoint/2010/main" val="1603093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p:cNvGrpSpPr/>
          <p:nvPr/>
        </p:nvGrpSpPr>
        <p:grpSpPr>
          <a:xfrm>
            <a:off x="4109066" y="5996934"/>
            <a:ext cx="8549020" cy="10432979"/>
            <a:chOff x="10509866" y="3928855"/>
            <a:chExt cx="8549020" cy="10432979"/>
          </a:xfrm>
        </p:grpSpPr>
        <p:grpSp>
          <p:nvGrpSpPr>
            <p:cNvPr id="12" name="Group 11"/>
            <p:cNvGrpSpPr/>
            <p:nvPr/>
          </p:nvGrpSpPr>
          <p:grpSpPr>
            <a:xfrm rot="20180910">
              <a:off x="15498822" y="6749817"/>
              <a:ext cx="3560064" cy="440361"/>
              <a:chOff x="5779573" y="6937570"/>
              <a:chExt cx="3560064" cy="440361"/>
            </a:xfrm>
          </p:grpSpPr>
          <p:cxnSp>
            <p:nvCxnSpPr>
              <p:cNvPr id="67" name="Straight Connector 66"/>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9" name="Oval 68"/>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13" name="Straight Connector 12"/>
            <p:cNvCxnSpPr/>
            <p:nvPr/>
          </p:nvCxnSpPr>
          <p:spPr>
            <a:xfrm rot="5400000" flipH="1" flipV="1">
              <a:off x="9822704" y="9230730"/>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12722216" y="7974630"/>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14814011" y="945236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17622274" y="8142983"/>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rot="20180910">
              <a:off x="15498822" y="10335645"/>
              <a:ext cx="3560064" cy="440361"/>
              <a:chOff x="5779573" y="6937570"/>
              <a:chExt cx="3560064" cy="440361"/>
            </a:xfrm>
          </p:grpSpPr>
          <p:cxnSp>
            <p:nvCxnSpPr>
              <p:cNvPr id="64" name="Straight Connector 63"/>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6" name="Oval 65"/>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0" name="Group 19"/>
            <p:cNvGrpSpPr/>
            <p:nvPr/>
          </p:nvGrpSpPr>
          <p:grpSpPr>
            <a:xfrm rot="20180910">
              <a:off x="15498822" y="13921473"/>
              <a:ext cx="3560064" cy="440361"/>
              <a:chOff x="5779573" y="6937570"/>
              <a:chExt cx="3560064" cy="440361"/>
            </a:xfrm>
          </p:grpSpPr>
          <p:cxnSp>
            <p:nvCxnSpPr>
              <p:cNvPr id="61" name="Straight Connector 60"/>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3" name="Oval 62"/>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3" name="Straight Connector 22"/>
            <p:cNvCxnSpPr/>
            <p:nvPr/>
          </p:nvCxnSpPr>
          <p:spPr>
            <a:xfrm rot="5400000" flipH="1" flipV="1">
              <a:off x="14645364" y="13223871"/>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7542235" y="11758982"/>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20389065">
              <a:off x="10509866" y="3928855"/>
              <a:ext cx="3560064" cy="440361"/>
              <a:chOff x="5779573" y="6937570"/>
              <a:chExt cx="3560064" cy="440361"/>
            </a:xfrm>
          </p:grpSpPr>
          <p:cxnSp>
            <p:nvCxnSpPr>
              <p:cNvPr id="58" name="Straight Connector 57"/>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60" name="Oval 59"/>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8" name="Group 27"/>
            <p:cNvGrpSpPr/>
            <p:nvPr/>
          </p:nvGrpSpPr>
          <p:grpSpPr>
            <a:xfrm>
              <a:off x="12166538" y="7336630"/>
              <a:ext cx="2849172" cy="374551"/>
              <a:chOff x="10292324" y="8703288"/>
              <a:chExt cx="2849172" cy="374551"/>
            </a:xfrm>
          </p:grpSpPr>
          <p:cxnSp>
            <p:nvCxnSpPr>
              <p:cNvPr id="55" name="Straight Connector 54"/>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7" name="Oval 56"/>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9" name="Straight Connector 28"/>
            <p:cNvCxnSpPr/>
            <p:nvPr/>
          </p:nvCxnSpPr>
          <p:spPr>
            <a:xfrm flipV="1">
              <a:off x="10879342" y="5357446"/>
              <a:ext cx="10670" cy="14286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3728195" y="4063454"/>
              <a:ext cx="10670" cy="142869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rot="20389065">
              <a:off x="10702267" y="6665735"/>
              <a:ext cx="3560064" cy="440361"/>
              <a:chOff x="5779573" y="6937570"/>
              <a:chExt cx="3560064" cy="440361"/>
            </a:xfrm>
          </p:grpSpPr>
          <p:cxnSp>
            <p:nvCxnSpPr>
              <p:cNvPr id="52" name="Straight Connector 51"/>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4" name="Oval 53"/>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2" name="Group 31"/>
            <p:cNvGrpSpPr/>
            <p:nvPr/>
          </p:nvGrpSpPr>
          <p:grpSpPr>
            <a:xfrm>
              <a:off x="14743743" y="6168768"/>
              <a:ext cx="2849172" cy="374551"/>
              <a:chOff x="10292324" y="8703288"/>
              <a:chExt cx="2849172" cy="374551"/>
            </a:xfrm>
          </p:grpSpPr>
          <p:cxnSp>
            <p:nvCxnSpPr>
              <p:cNvPr id="49" name="Straight Connector 48"/>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51" name="Oval 50"/>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3" name="Group 32"/>
            <p:cNvGrpSpPr/>
            <p:nvPr/>
          </p:nvGrpSpPr>
          <p:grpSpPr>
            <a:xfrm rot="213514">
              <a:off x="14743743" y="9500656"/>
              <a:ext cx="2849172" cy="374551"/>
              <a:chOff x="10292324" y="8703288"/>
              <a:chExt cx="2849172" cy="374551"/>
            </a:xfrm>
          </p:grpSpPr>
          <p:cxnSp>
            <p:nvCxnSpPr>
              <p:cNvPr id="46" name="Straight Connector 45"/>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8" name="Oval 47"/>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4" name="Group 33"/>
            <p:cNvGrpSpPr/>
            <p:nvPr/>
          </p:nvGrpSpPr>
          <p:grpSpPr>
            <a:xfrm rot="485886">
              <a:off x="14896143" y="12872948"/>
              <a:ext cx="2849172" cy="374551"/>
              <a:chOff x="10292324" y="8703288"/>
              <a:chExt cx="2849172" cy="374551"/>
            </a:xfrm>
          </p:grpSpPr>
          <p:cxnSp>
            <p:nvCxnSpPr>
              <p:cNvPr id="43" name="Straight Connector 42"/>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5" name="Oval 44"/>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5" name="Group 34"/>
            <p:cNvGrpSpPr/>
            <p:nvPr/>
          </p:nvGrpSpPr>
          <p:grpSpPr>
            <a:xfrm rot="16200000">
              <a:off x="9109980" y="12238090"/>
              <a:ext cx="3560064" cy="440361"/>
              <a:chOff x="5779573" y="6937570"/>
              <a:chExt cx="3560064" cy="440361"/>
            </a:xfrm>
          </p:grpSpPr>
          <p:cxnSp>
            <p:nvCxnSpPr>
              <p:cNvPr id="40" name="Straight Connector 39"/>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42" name="Oval 41"/>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6" name="Group 35"/>
            <p:cNvGrpSpPr/>
            <p:nvPr/>
          </p:nvGrpSpPr>
          <p:grpSpPr>
            <a:xfrm rot="16200000">
              <a:off x="12096108" y="10846836"/>
              <a:ext cx="3560064" cy="440361"/>
              <a:chOff x="5779573" y="6937570"/>
              <a:chExt cx="3560064" cy="440361"/>
            </a:xfrm>
          </p:grpSpPr>
          <p:cxnSp>
            <p:nvCxnSpPr>
              <p:cNvPr id="37" name="Straight Connector 36"/>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rot="10800000">
                <a:off x="8899276"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39" name="Oval 38"/>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grpSp>
        <p:nvGrpSpPr>
          <p:cNvPr id="70" name="Group 69"/>
          <p:cNvGrpSpPr/>
          <p:nvPr/>
        </p:nvGrpSpPr>
        <p:grpSpPr>
          <a:xfrm>
            <a:off x="3391464" y="2481282"/>
            <a:ext cx="2849172" cy="374551"/>
            <a:chOff x="10292324" y="8703288"/>
            <a:chExt cx="2849172" cy="374551"/>
          </a:xfrm>
        </p:grpSpPr>
        <p:cxnSp>
          <p:nvCxnSpPr>
            <p:cNvPr id="71" name="Straight Connector 70"/>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0490590" y="8742725"/>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73" name="Oval 72"/>
            <p:cNvSpPr/>
            <p:nvPr/>
          </p:nvSpPr>
          <p:spPr>
            <a:xfrm>
              <a:off x="12682305" y="8703288"/>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74" name="TextBox 73"/>
          <p:cNvSpPr txBox="1"/>
          <p:nvPr/>
        </p:nvSpPr>
        <p:spPr>
          <a:xfrm>
            <a:off x="1367896" y="2481282"/>
            <a:ext cx="1745991" cy="369332"/>
          </a:xfrm>
          <a:prstGeom prst="rect">
            <a:avLst/>
          </a:prstGeom>
          <a:noFill/>
        </p:spPr>
        <p:txBody>
          <a:bodyPr wrap="none" rtlCol="0">
            <a:spAutoFit/>
          </a:bodyPr>
          <a:lstStyle/>
          <a:p>
            <a:r>
              <a:rPr lang="en-SG" smtClean="0">
                <a:solidFill>
                  <a:schemeClr val="bg1"/>
                </a:solidFill>
              </a:rPr>
              <a:t>Both sides union</a:t>
            </a:r>
            <a:endParaRPr lang="en-SG">
              <a:solidFill>
                <a:schemeClr val="bg1"/>
              </a:solidFill>
            </a:endParaRPr>
          </a:p>
        </p:txBody>
      </p:sp>
      <p:grpSp>
        <p:nvGrpSpPr>
          <p:cNvPr id="75" name="Group 74"/>
          <p:cNvGrpSpPr/>
          <p:nvPr/>
        </p:nvGrpSpPr>
        <p:grpSpPr>
          <a:xfrm>
            <a:off x="3333369" y="3265949"/>
            <a:ext cx="2849172" cy="374551"/>
            <a:chOff x="10292324" y="8703288"/>
            <a:chExt cx="2849172" cy="374551"/>
          </a:xfrm>
          <a:solidFill>
            <a:srgbClr val="FEA4CD"/>
          </a:solidFill>
        </p:grpSpPr>
        <p:cxnSp>
          <p:nvCxnSpPr>
            <p:cNvPr id="76" name="Straight Connector 75"/>
            <p:cNvCxnSpPr/>
            <p:nvPr/>
          </p:nvCxnSpPr>
          <p:spPr>
            <a:xfrm flipH="1" flipV="1">
              <a:off x="10292324" y="8888944"/>
              <a:ext cx="2849172" cy="18585"/>
            </a:xfrm>
            <a:prstGeom prst="line">
              <a:avLst/>
            </a:prstGeom>
            <a:grpFill/>
            <a:ln w="76200">
              <a:solidFill>
                <a:srgbClr val="FEB8D8"/>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490590" y="8742725"/>
              <a:ext cx="335114" cy="335114"/>
            </a:xfrm>
            <a:prstGeom prst="ellipse">
              <a:avLst/>
            </a:prstGeom>
            <a:grpFill/>
            <a:ln>
              <a:solidFill>
                <a:srgbClr val="FEB8D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78" name="Oval 77"/>
            <p:cNvSpPr/>
            <p:nvPr/>
          </p:nvSpPr>
          <p:spPr>
            <a:xfrm>
              <a:off x="12682305" y="8703288"/>
              <a:ext cx="335114" cy="335114"/>
            </a:xfrm>
            <a:prstGeom prst="ellipse">
              <a:avLst/>
            </a:prstGeom>
            <a:grpFill/>
            <a:ln>
              <a:solidFill>
                <a:srgbClr val="FEB8D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79" name="TextBox 78"/>
          <p:cNvSpPr txBox="1"/>
          <p:nvPr/>
        </p:nvSpPr>
        <p:spPr>
          <a:xfrm>
            <a:off x="1309801" y="3265949"/>
            <a:ext cx="1836400" cy="369332"/>
          </a:xfrm>
          <a:prstGeom prst="rect">
            <a:avLst/>
          </a:prstGeom>
          <a:noFill/>
        </p:spPr>
        <p:txBody>
          <a:bodyPr wrap="none" rtlCol="0">
            <a:spAutoFit/>
          </a:bodyPr>
          <a:lstStyle/>
          <a:p>
            <a:r>
              <a:rPr lang="en-SG" smtClean="0">
                <a:solidFill>
                  <a:schemeClr val="bg1"/>
                </a:solidFill>
              </a:rPr>
              <a:t>Both sides 5 ways</a:t>
            </a:r>
            <a:endParaRPr lang="en-SG">
              <a:solidFill>
                <a:schemeClr val="bg1"/>
              </a:solidFill>
            </a:endParaRPr>
          </a:p>
        </p:txBody>
      </p:sp>
      <p:sp>
        <p:nvSpPr>
          <p:cNvPr id="80" name="TextBox 79"/>
          <p:cNvSpPr txBox="1"/>
          <p:nvPr/>
        </p:nvSpPr>
        <p:spPr>
          <a:xfrm>
            <a:off x="1411435" y="934389"/>
            <a:ext cx="1980029" cy="923330"/>
          </a:xfrm>
          <a:prstGeom prst="rect">
            <a:avLst/>
          </a:prstGeom>
          <a:noFill/>
        </p:spPr>
        <p:txBody>
          <a:bodyPr wrap="none" rtlCol="0">
            <a:spAutoFit/>
          </a:bodyPr>
          <a:lstStyle/>
          <a:p>
            <a:r>
              <a:rPr lang="en-SG" sz="5400" smtClean="0">
                <a:solidFill>
                  <a:schemeClr val="bg1"/>
                </a:solidFill>
              </a:rPr>
              <a:t>SETUP</a:t>
            </a:r>
            <a:endParaRPr lang="en-SG" sz="5400">
              <a:solidFill>
                <a:schemeClr val="bg1"/>
              </a:solidFill>
            </a:endParaRPr>
          </a:p>
        </p:txBody>
      </p:sp>
      <p:grpSp>
        <p:nvGrpSpPr>
          <p:cNvPr id="81" name="Group 80"/>
          <p:cNvGrpSpPr/>
          <p:nvPr/>
        </p:nvGrpSpPr>
        <p:grpSpPr>
          <a:xfrm>
            <a:off x="3333369" y="4088433"/>
            <a:ext cx="2849172" cy="374551"/>
            <a:chOff x="10292324" y="8703288"/>
            <a:chExt cx="2849172" cy="374551"/>
          </a:xfrm>
          <a:solidFill>
            <a:srgbClr val="FEA4CD"/>
          </a:solidFill>
        </p:grpSpPr>
        <p:cxnSp>
          <p:nvCxnSpPr>
            <p:cNvPr id="82" name="Straight Connector 81"/>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83" name="Oval 82"/>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84" name="Oval 83"/>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85" name="TextBox 84"/>
          <p:cNvSpPr txBox="1"/>
          <p:nvPr/>
        </p:nvSpPr>
        <p:spPr>
          <a:xfrm>
            <a:off x="1284405" y="4035238"/>
            <a:ext cx="1511824" cy="369332"/>
          </a:xfrm>
          <a:prstGeom prst="rect">
            <a:avLst/>
          </a:prstGeom>
          <a:noFill/>
        </p:spPr>
        <p:txBody>
          <a:bodyPr wrap="none" rtlCol="0">
            <a:spAutoFit/>
          </a:bodyPr>
          <a:lstStyle/>
          <a:p>
            <a:r>
              <a:rPr lang="en-SG" smtClean="0">
                <a:solidFill>
                  <a:schemeClr val="bg1"/>
                </a:solidFill>
              </a:rPr>
              <a:t>Extension Rod</a:t>
            </a:r>
            <a:endParaRPr lang="en-SG">
              <a:solidFill>
                <a:schemeClr val="bg1"/>
              </a:solidFill>
            </a:endParaRPr>
          </a:p>
        </p:txBody>
      </p:sp>
      <p:grpSp>
        <p:nvGrpSpPr>
          <p:cNvPr id="86" name="Group 85"/>
          <p:cNvGrpSpPr/>
          <p:nvPr/>
        </p:nvGrpSpPr>
        <p:grpSpPr>
          <a:xfrm rot="20026477">
            <a:off x="1047963" y="7497569"/>
            <a:ext cx="2849172" cy="374551"/>
            <a:chOff x="10292324" y="8703288"/>
            <a:chExt cx="2849172" cy="374551"/>
          </a:xfrm>
          <a:solidFill>
            <a:srgbClr val="FEA4CD"/>
          </a:solidFill>
        </p:grpSpPr>
        <p:cxnSp>
          <p:nvCxnSpPr>
            <p:cNvPr id="87" name="Straight Connector 86"/>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88" name="Oval 87"/>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89" name="Oval 88"/>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90" name="Group 89"/>
          <p:cNvGrpSpPr/>
          <p:nvPr/>
        </p:nvGrpSpPr>
        <p:grpSpPr>
          <a:xfrm rot="20026477">
            <a:off x="7782224" y="4684339"/>
            <a:ext cx="2849172" cy="374551"/>
            <a:chOff x="10292324" y="8703288"/>
            <a:chExt cx="2849172" cy="374551"/>
          </a:xfrm>
          <a:solidFill>
            <a:srgbClr val="FEA4CD"/>
          </a:solidFill>
        </p:grpSpPr>
        <p:cxnSp>
          <p:nvCxnSpPr>
            <p:cNvPr id="91" name="Straight Connector 90"/>
            <p:cNvCxnSpPr/>
            <p:nvPr/>
          </p:nvCxnSpPr>
          <p:spPr>
            <a:xfrm flipH="1" flipV="1">
              <a:off x="10292324" y="8888944"/>
              <a:ext cx="2849172" cy="18585"/>
            </a:xfrm>
            <a:prstGeom prst="line">
              <a:avLst/>
            </a:prstGeom>
            <a:ln w="76200">
              <a:solidFill>
                <a:schemeClr val="accent2"/>
              </a:solidFill>
            </a:ln>
          </p:spPr>
          <p:style>
            <a:lnRef idx="2">
              <a:schemeClr val="accent4"/>
            </a:lnRef>
            <a:fillRef idx="0">
              <a:schemeClr val="accent4"/>
            </a:fillRef>
            <a:effectRef idx="1">
              <a:schemeClr val="accent4"/>
            </a:effectRef>
            <a:fontRef idx="minor">
              <a:schemeClr val="tx1"/>
            </a:fontRef>
          </p:style>
        </p:cxnSp>
        <p:sp>
          <p:nvSpPr>
            <p:cNvPr id="92" name="Oval 91"/>
            <p:cNvSpPr/>
            <p:nvPr/>
          </p:nvSpPr>
          <p:spPr>
            <a:xfrm>
              <a:off x="10490590" y="8742725"/>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93" name="Oval 92"/>
            <p:cNvSpPr/>
            <p:nvPr/>
          </p:nvSpPr>
          <p:spPr>
            <a:xfrm>
              <a:off x="12682305" y="8703288"/>
              <a:ext cx="335114" cy="335114"/>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96" name="Straight Connector 95"/>
          <p:cNvCxnSpPr/>
          <p:nvPr/>
        </p:nvCxnSpPr>
        <p:spPr>
          <a:xfrm flipH="1">
            <a:off x="3531636" y="5064076"/>
            <a:ext cx="2395866"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356633" y="4840261"/>
            <a:ext cx="593432" cy="369332"/>
          </a:xfrm>
          <a:prstGeom prst="rect">
            <a:avLst/>
          </a:prstGeom>
          <a:noFill/>
        </p:spPr>
        <p:txBody>
          <a:bodyPr wrap="none" rtlCol="0">
            <a:spAutoFit/>
          </a:bodyPr>
          <a:lstStyle/>
          <a:p>
            <a:r>
              <a:rPr lang="en-SG" smtClean="0">
                <a:solidFill>
                  <a:schemeClr val="bg1"/>
                </a:solidFill>
              </a:rPr>
              <a:t>Pipe</a:t>
            </a:r>
            <a:endParaRPr lang="en-SG">
              <a:solidFill>
                <a:schemeClr val="bg1"/>
              </a:solidFill>
            </a:endParaRPr>
          </a:p>
        </p:txBody>
      </p:sp>
      <p:sp>
        <p:nvSpPr>
          <p:cNvPr id="4" name="TextBox 3"/>
          <p:cNvSpPr txBox="1"/>
          <p:nvPr/>
        </p:nvSpPr>
        <p:spPr>
          <a:xfrm>
            <a:off x="1949856" y="14720399"/>
            <a:ext cx="2475165" cy="830997"/>
          </a:xfrm>
          <a:prstGeom prst="rect">
            <a:avLst/>
          </a:prstGeom>
          <a:noFill/>
        </p:spPr>
        <p:txBody>
          <a:bodyPr wrap="none" rtlCol="0">
            <a:spAutoFit/>
          </a:bodyPr>
          <a:lstStyle/>
          <a:p>
            <a:r>
              <a:rPr lang="en-SG" sz="2400" smtClean="0">
                <a:solidFill>
                  <a:schemeClr val="bg1"/>
                </a:solidFill>
              </a:rPr>
              <a:t>SECURE THIS ROD </a:t>
            </a:r>
          </a:p>
          <a:p>
            <a:r>
              <a:rPr lang="en-SG" sz="2400" smtClean="0">
                <a:solidFill>
                  <a:schemeClr val="bg1"/>
                </a:solidFill>
              </a:rPr>
              <a:t>TO A CHAIR</a:t>
            </a:r>
            <a:endParaRPr lang="en-SG" sz="2400">
              <a:solidFill>
                <a:schemeClr val="bg1"/>
              </a:solidFill>
            </a:endParaRPr>
          </a:p>
        </p:txBody>
      </p:sp>
      <p:grpSp>
        <p:nvGrpSpPr>
          <p:cNvPr id="5" name="Group 4"/>
          <p:cNvGrpSpPr/>
          <p:nvPr/>
        </p:nvGrpSpPr>
        <p:grpSpPr>
          <a:xfrm>
            <a:off x="14859486" y="5161006"/>
            <a:ext cx="8347653" cy="10261211"/>
            <a:chOff x="14859486" y="5161006"/>
            <a:chExt cx="8347653" cy="10261211"/>
          </a:xfrm>
        </p:grpSpPr>
        <p:grpSp>
          <p:nvGrpSpPr>
            <p:cNvPr id="2" name="Group 1"/>
            <p:cNvGrpSpPr/>
            <p:nvPr/>
          </p:nvGrpSpPr>
          <p:grpSpPr>
            <a:xfrm rot="19545244">
              <a:off x="14963027" y="14136677"/>
              <a:ext cx="3664510" cy="605768"/>
              <a:chOff x="16428220" y="2520719"/>
              <a:chExt cx="3664510" cy="605768"/>
            </a:xfrm>
          </p:grpSpPr>
          <p:grpSp>
            <p:nvGrpSpPr>
              <p:cNvPr id="110" name="Group 109"/>
              <p:cNvGrpSpPr/>
              <p:nvPr/>
            </p:nvGrpSpPr>
            <p:grpSpPr>
              <a:xfrm>
                <a:off x="16428220" y="2520719"/>
                <a:ext cx="3426488" cy="449926"/>
                <a:chOff x="5779573" y="6937570"/>
                <a:chExt cx="3426488" cy="449926"/>
              </a:xfrm>
            </p:grpSpPr>
            <p:cxnSp>
              <p:nvCxnSpPr>
                <p:cNvPr id="131" name="Straight Connector 130"/>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33" name="Oval 132"/>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51" name="Oval 150"/>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52" name="Oval 151"/>
              <p:cNvSpPr/>
              <p:nvPr/>
            </p:nvSpPr>
            <p:spPr>
              <a:xfrm>
                <a:off x="19757616" y="279137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68" name="TextBox 167"/>
            <p:cNvSpPr txBox="1"/>
            <p:nvPr/>
          </p:nvSpPr>
          <p:spPr>
            <a:xfrm>
              <a:off x="21573615" y="14415065"/>
              <a:ext cx="1633524" cy="461665"/>
            </a:xfrm>
            <a:prstGeom prst="rect">
              <a:avLst/>
            </a:prstGeom>
            <a:noFill/>
          </p:spPr>
          <p:txBody>
            <a:bodyPr wrap="none" rtlCol="0">
              <a:spAutoFit/>
            </a:bodyPr>
            <a:lstStyle/>
            <a:p>
              <a:r>
                <a:rPr lang="en-SG" sz="2400" dirty="0" smtClean="0">
                  <a:solidFill>
                    <a:schemeClr val="bg1"/>
                  </a:solidFill>
                </a:rPr>
                <a:t>Facing door</a:t>
              </a:r>
            </a:p>
          </p:txBody>
        </p:sp>
        <p:grpSp>
          <p:nvGrpSpPr>
            <p:cNvPr id="188" name="Group 187"/>
            <p:cNvGrpSpPr/>
            <p:nvPr/>
          </p:nvGrpSpPr>
          <p:grpSpPr>
            <a:xfrm rot="10800000">
              <a:off x="15999460" y="15086829"/>
              <a:ext cx="2963915" cy="335388"/>
              <a:chOff x="10223487" y="8740439"/>
              <a:chExt cx="2963915" cy="335388"/>
            </a:xfrm>
          </p:grpSpPr>
          <p:cxnSp>
            <p:nvCxnSpPr>
              <p:cNvPr id="189" name="Straight Connector 188"/>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91" name="Oval 190"/>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45" name="Group 244"/>
            <p:cNvGrpSpPr/>
            <p:nvPr/>
          </p:nvGrpSpPr>
          <p:grpSpPr>
            <a:xfrm rot="10800000">
              <a:off x="18480326" y="13438165"/>
              <a:ext cx="2963915" cy="335388"/>
              <a:chOff x="10223487" y="8740439"/>
              <a:chExt cx="2963915" cy="335388"/>
            </a:xfrm>
          </p:grpSpPr>
          <p:cxnSp>
            <p:nvCxnSpPr>
              <p:cNvPr id="246" name="Straight Connector 245"/>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7" name="Oval 246"/>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48" name="Oval 247"/>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49" name="Group 248"/>
            <p:cNvGrpSpPr/>
            <p:nvPr/>
          </p:nvGrpSpPr>
          <p:grpSpPr>
            <a:xfrm rot="8498391">
              <a:off x="18990773" y="14176615"/>
              <a:ext cx="3664510" cy="605768"/>
              <a:chOff x="16428220" y="2520719"/>
              <a:chExt cx="3664510" cy="605768"/>
            </a:xfrm>
          </p:grpSpPr>
          <p:grpSp>
            <p:nvGrpSpPr>
              <p:cNvPr id="250" name="Group 249"/>
              <p:cNvGrpSpPr/>
              <p:nvPr/>
            </p:nvGrpSpPr>
            <p:grpSpPr>
              <a:xfrm>
                <a:off x="16428220" y="2520719"/>
                <a:ext cx="3426488" cy="449926"/>
                <a:chOff x="5779573" y="6937570"/>
                <a:chExt cx="3426488" cy="449926"/>
              </a:xfrm>
            </p:grpSpPr>
            <p:cxnSp>
              <p:nvCxnSpPr>
                <p:cNvPr id="253" name="Straight Connector 252"/>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54" name="Oval 253"/>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55" name="Oval 254"/>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51" name="Oval 250"/>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52" name="Oval 251"/>
              <p:cNvSpPr/>
              <p:nvPr/>
            </p:nvSpPr>
            <p:spPr>
              <a:xfrm>
                <a:off x="19757616" y="279137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60" name="Straight Connector 259"/>
            <p:cNvCxnSpPr/>
            <p:nvPr/>
          </p:nvCxnSpPr>
          <p:spPr>
            <a:xfrm rot="16200000" flipH="1" flipV="1">
              <a:off x="16746490" y="1203167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flipV="1">
              <a:off x="14272882" y="1370057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flipV="1">
              <a:off x="16915137" y="8260175"/>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rot="16200000" flipH="1" flipV="1">
              <a:off x="14352921" y="10084579"/>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64" name="Group 263"/>
            <p:cNvGrpSpPr/>
            <p:nvPr/>
          </p:nvGrpSpPr>
          <p:grpSpPr>
            <a:xfrm rot="19545244">
              <a:off x="14859486" y="11147497"/>
              <a:ext cx="3426488" cy="578138"/>
              <a:chOff x="16428220" y="2520719"/>
              <a:chExt cx="3426488" cy="578138"/>
            </a:xfrm>
          </p:grpSpPr>
          <p:grpSp>
            <p:nvGrpSpPr>
              <p:cNvPr id="265" name="Group 264"/>
              <p:cNvGrpSpPr/>
              <p:nvPr/>
            </p:nvGrpSpPr>
            <p:grpSpPr>
              <a:xfrm>
                <a:off x="16428220" y="2520719"/>
                <a:ext cx="3426488" cy="449926"/>
                <a:chOff x="5779573" y="6937570"/>
                <a:chExt cx="3426488" cy="449926"/>
              </a:xfrm>
            </p:grpSpPr>
            <p:cxnSp>
              <p:nvCxnSpPr>
                <p:cNvPr id="268" name="Straight Connector 267"/>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69" name="Oval 268"/>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70" name="Oval 269"/>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66" name="Oval 265"/>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71" name="Group 270"/>
            <p:cNvGrpSpPr/>
            <p:nvPr/>
          </p:nvGrpSpPr>
          <p:grpSpPr>
            <a:xfrm rot="19545244">
              <a:off x="15021224" y="7415566"/>
              <a:ext cx="3426488" cy="578138"/>
              <a:chOff x="16428220" y="2520719"/>
              <a:chExt cx="3426488" cy="578138"/>
            </a:xfrm>
          </p:grpSpPr>
          <p:grpSp>
            <p:nvGrpSpPr>
              <p:cNvPr id="272" name="Group 271"/>
              <p:cNvGrpSpPr/>
              <p:nvPr/>
            </p:nvGrpSpPr>
            <p:grpSpPr>
              <a:xfrm>
                <a:off x="16428220" y="2520719"/>
                <a:ext cx="3426488" cy="449926"/>
                <a:chOff x="5779573" y="6937570"/>
                <a:chExt cx="3426488" cy="449926"/>
              </a:xfrm>
            </p:grpSpPr>
            <p:cxnSp>
              <p:nvCxnSpPr>
                <p:cNvPr id="274" name="Straight Connector 273"/>
                <p:cNvCxnSpPr/>
                <p:nvPr/>
              </p:nvCxnSpPr>
              <p:spPr>
                <a:xfrm rot="10800000">
                  <a:off x="6182509" y="7137811"/>
                  <a:ext cx="2716767" cy="0"/>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75" name="Oval 274"/>
                <p:cNvSpPr/>
                <p:nvPr/>
              </p:nvSpPr>
              <p:spPr>
                <a:xfrm rot="10800000">
                  <a:off x="8765700" y="6947135"/>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76" name="Oval 275"/>
                <p:cNvSpPr/>
                <p:nvPr/>
              </p:nvSpPr>
              <p:spPr>
                <a:xfrm rot="10800000">
                  <a:off x="5779573" y="6937570"/>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73" name="Oval 272"/>
              <p:cNvSpPr/>
              <p:nvPr/>
            </p:nvSpPr>
            <p:spPr>
              <a:xfrm flipH="1">
                <a:off x="16799382" y="2794010"/>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77" name="Group 276"/>
            <p:cNvGrpSpPr/>
            <p:nvPr/>
          </p:nvGrpSpPr>
          <p:grpSpPr>
            <a:xfrm rot="10800000">
              <a:off x="15912110" y="12052142"/>
              <a:ext cx="2963915" cy="335388"/>
              <a:chOff x="10223487" y="8740439"/>
              <a:chExt cx="2963915" cy="335388"/>
            </a:xfrm>
          </p:grpSpPr>
          <p:cxnSp>
            <p:nvCxnSpPr>
              <p:cNvPr id="278" name="Straight Connector 277"/>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9" name="Oval 278"/>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80" name="Oval 279"/>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281" name="Group 280"/>
            <p:cNvGrpSpPr/>
            <p:nvPr/>
          </p:nvGrpSpPr>
          <p:grpSpPr>
            <a:xfrm rot="10800000">
              <a:off x="16131517" y="8348371"/>
              <a:ext cx="2963915" cy="335388"/>
              <a:chOff x="10223487" y="8740439"/>
              <a:chExt cx="2963915" cy="335388"/>
            </a:xfrm>
          </p:grpSpPr>
          <p:cxnSp>
            <p:nvCxnSpPr>
              <p:cNvPr id="282" name="Straight Connector 281"/>
              <p:cNvCxnSpPr/>
              <p:nvPr/>
            </p:nvCxnSpPr>
            <p:spPr>
              <a:xfrm flipH="1" flipV="1">
                <a:off x="10292324" y="8888944"/>
                <a:ext cx="2849172" cy="1858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3" name="Oval 282"/>
              <p:cNvSpPr/>
              <p:nvPr/>
            </p:nvSpPr>
            <p:spPr>
              <a:xfrm>
                <a:off x="10223487" y="8740439"/>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84" name="Oval 283"/>
              <p:cNvSpPr/>
              <p:nvPr/>
            </p:nvSpPr>
            <p:spPr>
              <a:xfrm>
                <a:off x="12852288" y="87407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cxnSp>
          <p:nvCxnSpPr>
            <p:cNvPr id="285" name="Straight Connector 284"/>
            <p:cNvCxnSpPr/>
            <p:nvPr/>
          </p:nvCxnSpPr>
          <p:spPr>
            <a:xfrm rot="16200000" flipH="1" flipV="1">
              <a:off x="21030735" y="12083738"/>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16200000" flipH="1" flipV="1">
              <a:off x="18684267" y="13818251"/>
              <a:ext cx="2160000" cy="1613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87" name="Group 286"/>
            <p:cNvGrpSpPr/>
            <p:nvPr/>
          </p:nvGrpSpPr>
          <p:grpSpPr>
            <a:xfrm rot="5400000">
              <a:off x="17520395" y="9963442"/>
              <a:ext cx="4152223" cy="797122"/>
              <a:chOff x="16732539" y="2234805"/>
              <a:chExt cx="4152223" cy="797122"/>
            </a:xfrm>
          </p:grpSpPr>
          <p:grpSp>
            <p:nvGrpSpPr>
              <p:cNvPr id="288" name="Group 287"/>
              <p:cNvGrpSpPr/>
              <p:nvPr/>
            </p:nvGrpSpPr>
            <p:grpSpPr>
              <a:xfrm>
                <a:off x="16732539" y="2234805"/>
                <a:ext cx="4152223" cy="450757"/>
                <a:chOff x="6083892" y="6651656"/>
                <a:chExt cx="4152223" cy="450757"/>
              </a:xfrm>
            </p:grpSpPr>
            <p:cxnSp>
              <p:nvCxnSpPr>
                <p:cNvPr id="291" name="Straight Connector 290"/>
                <p:cNvCxnSpPr/>
                <p:nvPr/>
              </p:nvCxnSpPr>
              <p:spPr>
                <a:xfrm rot="16200000" flipV="1">
                  <a:off x="8012435" y="4972006"/>
                  <a:ext cx="0" cy="3833791"/>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292" name="Oval 291"/>
                <p:cNvSpPr/>
                <p:nvPr/>
              </p:nvSpPr>
              <p:spPr>
                <a:xfrm rot="10800000">
                  <a:off x="9795754" y="6651656"/>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93" name="Oval 292"/>
                <p:cNvSpPr/>
                <p:nvPr/>
              </p:nvSpPr>
              <p:spPr>
                <a:xfrm rot="10800000">
                  <a:off x="6083892" y="6662052"/>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289" name="Oval 288"/>
              <p:cNvSpPr/>
              <p:nvPr/>
            </p:nvSpPr>
            <p:spPr>
              <a:xfrm flipH="1">
                <a:off x="16799383" y="2699451"/>
                <a:ext cx="286013" cy="304847"/>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290" name="Oval 289"/>
              <p:cNvSpPr/>
              <p:nvPr/>
            </p:nvSpPr>
            <p:spPr>
              <a:xfrm>
                <a:off x="20522718" y="2696813"/>
                <a:ext cx="335114" cy="335114"/>
              </a:xfrm>
              <a:prstGeom prst="ellipse">
                <a:avLst/>
              </a:prstGeom>
              <a:solidFill>
                <a:schemeClr val="accent6">
                  <a:lumMod val="75000"/>
                </a:schemeClr>
              </a:solidFill>
              <a:ln>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grpSp>
          <p:nvGrpSpPr>
            <p:cNvPr id="301" name="Group 300"/>
            <p:cNvGrpSpPr/>
            <p:nvPr/>
          </p:nvGrpSpPr>
          <p:grpSpPr>
            <a:xfrm rot="5400000">
              <a:off x="19941867" y="8593061"/>
              <a:ext cx="4152223" cy="450757"/>
              <a:chOff x="6083892" y="6651656"/>
              <a:chExt cx="4152223" cy="450757"/>
            </a:xfrm>
          </p:grpSpPr>
          <p:cxnSp>
            <p:nvCxnSpPr>
              <p:cNvPr id="304" name="Straight Connector 303"/>
              <p:cNvCxnSpPr/>
              <p:nvPr/>
            </p:nvCxnSpPr>
            <p:spPr>
              <a:xfrm rot="16200000" flipV="1">
                <a:off x="8012435" y="4972006"/>
                <a:ext cx="0" cy="3833791"/>
              </a:xfrm>
              <a:prstGeom prst="line">
                <a:avLst/>
              </a:prstGeom>
              <a:ln w="76200">
                <a:solidFill>
                  <a:srgbClr val="F0BBCD"/>
                </a:solidFill>
              </a:ln>
            </p:spPr>
            <p:style>
              <a:lnRef idx="1">
                <a:schemeClr val="accent1"/>
              </a:lnRef>
              <a:fillRef idx="0">
                <a:schemeClr val="accent1"/>
              </a:fillRef>
              <a:effectRef idx="0">
                <a:schemeClr val="accent1"/>
              </a:effectRef>
              <a:fontRef idx="minor">
                <a:schemeClr val="tx1"/>
              </a:fontRef>
            </p:style>
          </p:cxnSp>
          <p:sp>
            <p:nvSpPr>
              <p:cNvPr id="305" name="Oval 304"/>
              <p:cNvSpPr/>
              <p:nvPr/>
            </p:nvSpPr>
            <p:spPr>
              <a:xfrm rot="10800000">
                <a:off x="9795754" y="6651656"/>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306" name="Oval 305"/>
              <p:cNvSpPr/>
              <p:nvPr/>
            </p:nvSpPr>
            <p:spPr>
              <a:xfrm rot="10800000">
                <a:off x="6083892" y="6662052"/>
                <a:ext cx="440361" cy="440361"/>
              </a:xfrm>
              <a:prstGeom prst="ellipse">
                <a:avLst/>
              </a:prstGeom>
              <a:solidFill>
                <a:srgbClr val="FEB8D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grpSp>
        <p:sp>
          <p:nvSpPr>
            <p:cNvPr id="143" name="TextBox 142"/>
            <p:cNvSpPr txBox="1"/>
            <p:nvPr/>
          </p:nvSpPr>
          <p:spPr>
            <a:xfrm>
              <a:off x="16510056" y="5161006"/>
              <a:ext cx="3133487" cy="461665"/>
            </a:xfrm>
            <a:prstGeom prst="rect">
              <a:avLst/>
            </a:prstGeom>
            <a:noFill/>
          </p:spPr>
          <p:txBody>
            <a:bodyPr wrap="none" rtlCol="0">
              <a:spAutoFit/>
            </a:bodyPr>
            <a:lstStyle/>
            <a:p>
              <a:r>
                <a:rPr lang="en-SG" sz="2400" dirty="0" smtClean="0">
                  <a:solidFill>
                    <a:schemeClr val="bg1"/>
                  </a:solidFill>
                </a:rPr>
                <a:t>Upside down setting up</a:t>
              </a:r>
            </a:p>
          </p:txBody>
        </p:sp>
      </p:grpSp>
    </p:spTree>
    <p:extLst>
      <p:ext uri="{BB962C8B-B14F-4D97-AF65-F5344CB8AC3E}">
        <p14:creationId xmlns:p14="http://schemas.microsoft.com/office/powerpoint/2010/main" val="2625054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50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4" name="Rectangle 143"/>
          <p:cNvSpPr/>
          <p:nvPr/>
        </p:nvSpPr>
        <p:spPr>
          <a:xfrm>
            <a:off x="1695450" y="15244507"/>
            <a:ext cx="11998325" cy="1200329"/>
          </a:xfrm>
          <a:prstGeom prst="rect">
            <a:avLst/>
          </a:prstGeom>
        </p:spPr>
        <p:txBody>
          <a:bodyPr>
            <a:spAutoFit/>
          </a:bodyPr>
          <a:lstStyle/>
          <a:p>
            <a:pPr lvl="0" defTabSz="914400" eaLnBrk="0" fontAlgn="base" hangingPunct="0">
              <a:spcBef>
                <a:spcPct val="0"/>
              </a:spcBef>
              <a:spcAft>
                <a:spcPct val="0"/>
              </a:spcAft>
            </a:pPr>
            <a:r>
              <a:rPr lang="en-US" altLang="en-US">
                <a:solidFill>
                  <a:srgbClr val="C44C22"/>
                </a:solidFill>
                <a:latin typeface="Arial" panose="020B0604020202020204" pitchFamily="34" charset="0"/>
                <a:ea typeface="Söhne"/>
              </a:rPr>
              <a:t>Meet fellow singles who share your love of adventure in the eerie domain. In this Haunted House edition, where ghostly singles unite to solve enigmatic cubes and find spectral connections. With our Game Masters as your love orchestrators, will leave you with unforgettable memories and, who knows, possibly even a special someone by your side.</a:t>
            </a:r>
            <a:endParaRPr lang="en-US" altLang="en-US">
              <a:solidFill>
                <a:srgbClr val="C44C22"/>
              </a:solidFill>
              <a:latin typeface="Arial" panose="020B0604020202020204" pitchFamily="34" charset="0"/>
            </a:endParaRPr>
          </a:p>
        </p:txBody>
      </p:sp>
      <p:sp>
        <p:nvSpPr>
          <p:cNvPr id="163" name="TextBox 162"/>
          <p:cNvSpPr txBox="1"/>
          <p:nvPr/>
        </p:nvSpPr>
        <p:spPr>
          <a:xfrm>
            <a:off x="-12516686" y="3996539"/>
            <a:ext cx="12057014" cy="1200329"/>
          </a:xfrm>
          <a:prstGeom prst="rect">
            <a:avLst/>
          </a:prstGeom>
          <a:noFill/>
        </p:spPr>
        <p:txBody>
          <a:bodyPr wrap="square" rtlCol="0">
            <a:spAutoFit/>
          </a:bodyPr>
          <a:lstStyle/>
          <a:p>
            <a:r>
              <a:rPr lang="zh-CN" altLang="en-US" sz="7200" smtClean="0">
                <a:solidFill>
                  <a:srgbClr val="FF0000"/>
                </a:solidFill>
                <a:latin typeface="Charlemagne Std" panose="04020705060702020204" pitchFamily="82" charset="0"/>
              </a:rPr>
              <a:t>万</a:t>
            </a:r>
            <a:r>
              <a:rPr lang="zh-CN" altLang="en-US" sz="7200">
                <a:solidFill>
                  <a:srgbClr val="FF0000"/>
                </a:solidFill>
                <a:latin typeface="Charlemagne Std" panose="04020705060702020204" pitchFamily="82" charset="0"/>
              </a:rPr>
              <a:t>圣节单身者魔方匹配游戏 </a:t>
            </a:r>
            <a:endParaRPr lang="en-SG" sz="7200">
              <a:solidFill>
                <a:srgbClr val="FF0000"/>
              </a:solidFill>
              <a:latin typeface="Charlemagne Std" panose="04020705060702020204" pitchFamily="82" charset="0"/>
            </a:endParaRPr>
          </a:p>
        </p:txBody>
      </p:sp>
      <p:sp>
        <p:nvSpPr>
          <p:cNvPr id="164" name="Rectangle 4"/>
          <p:cNvSpPr>
            <a:spLocks noChangeArrowheads="1"/>
          </p:cNvSpPr>
          <p:nvPr/>
        </p:nvSpPr>
        <p:spPr bwMode="auto">
          <a:xfrm>
            <a:off x="-12833569" y="5176101"/>
            <a:ext cx="12230055" cy="1815882"/>
          </a:xfrm>
          <a:prstGeom prst="rect">
            <a:avLst/>
          </a:prstGeom>
          <a:solidFill>
            <a:schemeClr val="tx1">
              <a:lumMod val="65000"/>
              <a:lumOff val="35000"/>
              <a:alpha val="50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en-US" sz="2800">
                <a:solidFill>
                  <a:schemeClr val="bg1"/>
                </a:solidFill>
                <a:latin typeface="Arial" panose="020B0604020202020204" pitchFamily="34" charset="0"/>
                <a:ea typeface="Söhne"/>
              </a:rPr>
              <a:t>快来</a:t>
            </a:r>
            <a:r>
              <a:rPr lang="zh-CN" altLang="en-US" sz="2800" smtClean="0">
                <a:solidFill>
                  <a:schemeClr val="bg1"/>
                </a:solidFill>
                <a:latin typeface="Arial" panose="020B0604020202020204" pitchFamily="34" charset="0"/>
                <a:ea typeface="Söhne"/>
              </a:rPr>
              <a:t>与同</a:t>
            </a:r>
            <a:r>
              <a:rPr lang="zh-CN" altLang="en-US" sz="2800">
                <a:solidFill>
                  <a:schemeClr val="bg1"/>
                </a:solidFill>
                <a:latin typeface="Arial" panose="020B0604020202020204" pitchFamily="34" charset="0"/>
                <a:ea typeface="Söhne"/>
              </a:rPr>
              <a:t>样热爱冒险的单身人士相遇，在阴森恐怖的领域中探寻奇异。在这个鬼屋版中，幽灵般的单身人士聚集在一起，解开谜一般的魔方，寻找灵魂的纽带。在我们的游戏大师指引下，留下难忘的记忆，说不定还会在你身旁找到特别的人。敢不敢来一场恐怖的灵魂匹配之旅</a:t>
            </a:r>
            <a:r>
              <a:rPr lang="zh-CN" altLang="en-US" sz="2400">
                <a:solidFill>
                  <a:schemeClr val="bg1"/>
                </a:solidFill>
                <a:latin typeface="Arial" panose="020B0604020202020204" pitchFamily="34" charset="0"/>
                <a:ea typeface="Söhne"/>
              </a:rPr>
              <a:t>？</a:t>
            </a:r>
            <a:endParaRPr kumimoji="0" lang="en-US" altLang="en-US" sz="2400" b="0" i="0" u="none" strike="noStrike" cap="none" normalizeH="0" baseline="0" smtClean="0">
              <a:ln>
                <a:noFill/>
              </a:ln>
              <a:solidFill>
                <a:schemeClr val="bg1"/>
              </a:solidFill>
              <a:effectLst/>
              <a:latin typeface="Arial" panose="020B0604020202020204" pitchFamily="34" charset="0"/>
            </a:endParaRPr>
          </a:p>
        </p:txBody>
      </p:sp>
      <p:grpSp>
        <p:nvGrpSpPr>
          <p:cNvPr id="21" name="Group 20"/>
          <p:cNvGrpSpPr/>
          <p:nvPr/>
        </p:nvGrpSpPr>
        <p:grpSpPr>
          <a:xfrm>
            <a:off x="1024382" y="3061029"/>
            <a:ext cx="21600000" cy="10815477"/>
            <a:chOff x="1024382" y="3061029"/>
            <a:chExt cx="21600000" cy="10815477"/>
          </a:xfrm>
        </p:grpSpPr>
        <p:sp>
          <p:nvSpPr>
            <p:cNvPr id="22" name="Rectangle 21"/>
            <p:cNvSpPr/>
            <p:nvPr/>
          </p:nvSpPr>
          <p:spPr>
            <a:xfrm>
              <a:off x="1024382" y="3061029"/>
              <a:ext cx="21600000" cy="10800000"/>
            </a:xfrm>
            <a:prstGeom prst="rect">
              <a:avLst/>
            </a:prstGeom>
            <a:gradFill flip="none" rotWithShape="1">
              <a:gsLst>
                <a:gs pos="0">
                  <a:srgbClr val="E6E6E6">
                    <a:shade val="30000"/>
                    <a:satMod val="115000"/>
                  </a:srgbClr>
                </a:gs>
                <a:gs pos="50000">
                  <a:srgbClr val="E6E6E6">
                    <a:shade val="67500"/>
                    <a:satMod val="115000"/>
                  </a:srgbClr>
                </a:gs>
                <a:gs pos="100000">
                  <a:srgbClr val="E6E6E6">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03" y="7889400"/>
              <a:ext cx="7494862" cy="5987106"/>
            </a:xfrm>
            <a:prstGeom prst="rect">
              <a:avLst/>
            </a:prstGeom>
          </p:spPr>
        </p:pic>
        <p:sp>
          <p:nvSpPr>
            <p:cNvPr id="24" name="TextBox 23"/>
            <p:cNvSpPr txBox="1"/>
            <p:nvPr/>
          </p:nvSpPr>
          <p:spPr>
            <a:xfrm>
              <a:off x="2239770" y="3382503"/>
              <a:ext cx="4389390" cy="369332"/>
            </a:xfrm>
            <a:prstGeom prst="rect">
              <a:avLst/>
            </a:prstGeom>
            <a:noFill/>
          </p:spPr>
          <p:txBody>
            <a:bodyPr wrap="square" rtlCol="0">
              <a:spAutoFit/>
            </a:bodyPr>
            <a:lstStyle/>
            <a:p>
              <a:pPr algn="ctr"/>
              <a:r>
                <a:rPr lang="en-SG" smtClean="0">
                  <a:solidFill>
                    <a:schemeClr val="bg1">
                      <a:lumMod val="75000"/>
                    </a:schemeClr>
                  </a:solidFill>
                  <a:latin typeface="Arial" panose="020B0604020202020204" pitchFamily="34" charset="0"/>
                  <a:cs typeface="Arial" panose="020B0604020202020204" pitchFamily="34" charset="0"/>
                </a:rPr>
                <a:t>INNER SOUL VERSE PRESENTS</a:t>
              </a:r>
            </a:p>
          </p:txBody>
        </p:sp>
        <p:sp>
          <p:nvSpPr>
            <p:cNvPr id="25" name="TextBox 24"/>
            <p:cNvSpPr txBox="1"/>
            <p:nvPr/>
          </p:nvSpPr>
          <p:spPr>
            <a:xfrm>
              <a:off x="5427378" y="4824748"/>
              <a:ext cx="12057014" cy="1107996"/>
            </a:xfrm>
            <a:prstGeom prst="rect">
              <a:avLst/>
            </a:prstGeom>
            <a:noFill/>
          </p:spPr>
          <p:txBody>
            <a:bodyPr wrap="square" rtlCol="0">
              <a:spAutoFit/>
            </a:bodyPr>
            <a:lstStyle/>
            <a:p>
              <a:pPr algn="ctr"/>
              <a:r>
                <a:rPr lang="en-SG" sz="6600" smtClean="0">
                  <a:solidFill>
                    <a:srgbClr val="FF0000"/>
                  </a:solidFill>
                  <a:latin typeface="Charlemagne Std" panose="04020705060702020204" pitchFamily="82" charset="0"/>
                </a:rPr>
                <a:t>Game </a:t>
              </a:r>
              <a:r>
                <a:rPr lang="en-SG" sz="6600">
                  <a:solidFill>
                    <a:srgbClr val="FF0000"/>
                  </a:solidFill>
                  <a:latin typeface="Charlemagne Std" panose="04020705060702020204" pitchFamily="82" charset="0"/>
                </a:rPr>
                <a:t>Cube</a:t>
              </a:r>
            </a:p>
          </p:txBody>
        </p:sp>
        <p:sp>
          <p:nvSpPr>
            <p:cNvPr id="26" name="Rectangle 4"/>
            <p:cNvSpPr>
              <a:spLocks noChangeArrowheads="1"/>
            </p:cNvSpPr>
            <p:nvPr/>
          </p:nvSpPr>
          <p:spPr bwMode="auto">
            <a:xfrm>
              <a:off x="5110495" y="6010679"/>
              <a:ext cx="12230055" cy="2677656"/>
            </a:xfrm>
            <a:prstGeom prst="rect">
              <a:avLst/>
            </a:prstGeom>
            <a:solidFill>
              <a:schemeClr val="tx1">
                <a:lumMod val="65000"/>
                <a:lumOff val="35000"/>
                <a:alpha val="65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zh-CN" sz="2800" smtClean="0">
                  <a:solidFill>
                    <a:schemeClr val="bg1"/>
                  </a:solidFill>
                  <a:latin typeface="Arial" panose="020B0604020202020204" pitchFamily="34" charset="0"/>
                  <a:ea typeface="Söhne"/>
                </a:rPr>
                <a:t>In </a:t>
              </a:r>
              <a:r>
                <a:rPr lang="en-US" altLang="zh-CN" sz="2800">
                  <a:solidFill>
                    <a:schemeClr val="bg1"/>
                  </a:solidFill>
                  <a:latin typeface="Arial" panose="020B0604020202020204" pitchFamily="34" charset="0"/>
                  <a:ea typeface="Söhne"/>
                </a:rPr>
                <a:t>this </a:t>
              </a:r>
              <a:r>
                <a:rPr lang="en-US" altLang="zh-CN" sz="2800" smtClean="0">
                  <a:solidFill>
                    <a:schemeClr val="bg1"/>
                  </a:solidFill>
                  <a:latin typeface="Arial" panose="020B0604020202020204" pitchFamily="34" charset="0"/>
                  <a:ea typeface="Söhne"/>
                </a:rPr>
                <a:t>Halloween, </a:t>
              </a:r>
              <a:r>
                <a:rPr lang="en-US" altLang="zh-CN" sz="2800">
                  <a:solidFill>
                    <a:schemeClr val="bg1"/>
                  </a:solidFill>
                  <a:latin typeface="Arial" panose="020B0604020202020204" pitchFamily="34" charset="0"/>
                  <a:ea typeface="Söhne"/>
                </a:rPr>
                <a:t>where ghostly singles unite to solve enigmatic cubes and find spectral connections. With our Game Masters as your love orchestrators, will leave you with unforgettable </a:t>
              </a:r>
              <a:r>
                <a:rPr lang="en-US" altLang="zh-CN" sz="2800" smtClean="0">
                  <a:solidFill>
                    <a:schemeClr val="bg1"/>
                  </a:solidFill>
                  <a:latin typeface="Arial" panose="020B0604020202020204" pitchFamily="34" charset="0"/>
                  <a:ea typeface="Söhne"/>
                </a:rPr>
                <a:t>memories.</a:t>
              </a:r>
            </a:p>
            <a:p>
              <a:pPr lvl="0" defTabSz="914400" eaLnBrk="0" fontAlgn="base" hangingPunct="0">
                <a:spcBef>
                  <a:spcPct val="0"/>
                </a:spcBef>
                <a:spcAft>
                  <a:spcPct val="0"/>
                </a:spcAft>
              </a:pPr>
              <a:r>
                <a:rPr lang="zh-CN" altLang="en-US" sz="2800">
                  <a:solidFill>
                    <a:schemeClr val="bg1"/>
                  </a:solidFill>
                  <a:latin typeface="Arial" panose="020B0604020202020204" pitchFamily="34" charset="0"/>
                  <a:ea typeface="Söhne"/>
                </a:rPr>
                <a:t>想要来一场不一样的万圣之旅吗？透过游戏大师的“穿针引线”，认识志同道合的朋友，一起寻幽探秘，解开重重谜底。在魔幻的游戏世界里，一同留下难忘的回忆。也许您正等待的那一个特别的他</a:t>
              </a:r>
              <a:r>
                <a:rPr lang="en-US" altLang="zh-CN" sz="2800">
                  <a:solidFill>
                    <a:schemeClr val="bg1"/>
                  </a:solidFill>
                  <a:latin typeface="Arial" panose="020B0604020202020204" pitchFamily="34" charset="0"/>
                  <a:ea typeface="Söhne"/>
                </a:rPr>
                <a:t>/</a:t>
              </a:r>
              <a:r>
                <a:rPr lang="zh-CN" altLang="en-US" sz="2800">
                  <a:solidFill>
                    <a:schemeClr val="bg1"/>
                  </a:solidFill>
                  <a:latin typeface="Arial" panose="020B0604020202020204" pitchFamily="34" charset="0"/>
                  <a:ea typeface="Söhne"/>
                </a:rPr>
                <a:t>她会在这一刻相遇？</a:t>
              </a:r>
              <a:endParaRPr lang="en-US" altLang="zh-CN" sz="2800">
                <a:solidFill>
                  <a:schemeClr val="bg1"/>
                </a:solidFill>
                <a:latin typeface="Arial" panose="020B0604020202020204" pitchFamily="34" charset="0"/>
                <a:ea typeface="Söhne"/>
              </a:endParaRPr>
            </a:p>
          </p:txBody>
        </p:sp>
        <p:sp>
          <p:nvSpPr>
            <p:cNvPr id="27" name="TextBox 26"/>
            <p:cNvSpPr txBox="1"/>
            <p:nvPr/>
          </p:nvSpPr>
          <p:spPr>
            <a:xfrm>
              <a:off x="17801275" y="4691445"/>
              <a:ext cx="3829213" cy="7848302"/>
            </a:xfrm>
            <a:prstGeom prst="rect">
              <a:avLst/>
            </a:prstGeom>
            <a:noFill/>
          </p:spPr>
          <p:txBody>
            <a:bodyPr wrap="square" rtlCol="0">
              <a:spAutoFit/>
            </a:bodyPr>
            <a:lstStyle/>
            <a:p>
              <a:r>
                <a:rPr lang="en-SG" sz="3600" b="1" smtClean="0">
                  <a:solidFill>
                    <a:srgbClr val="FA8F00"/>
                  </a:solidFill>
                  <a:latin typeface="Arial Narrow" panose="020B0606020202030204" pitchFamily="34" charset="0"/>
                  <a:ea typeface="Söhne"/>
                </a:rPr>
                <a:t>Singles</a:t>
              </a:r>
            </a:p>
            <a:p>
              <a:r>
                <a:rPr lang="en-SG" sz="3600" smtClean="0">
                  <a:solidFill>
                    <a:schemeClr val="bg2">
                      <a:lumMod val="50000"/>
                    </a:schemeClr>
                  </a:solidFill>
                  <a:latin typeface="Arial Narrow" panose="020B0606020202030204" pitchFamily="34" charset="0"/>
                  <a:ea typeface="Söhne"/>
                </a:rPr>
                <a:t>Male: 25 - 32</a:t>
              </a:r>
            </a:p>
            <a:p>
              <a:r>
                <a:rPr lang="en-SG" sz="3600" smtClean="0">
                  <a:solidFill>
                    <a:schemeClr val="bg2">
                      <a:lumMod val="50000"/>
                    </a:schemeClr>
                  </a:solidFill>
                  <a:latin typeface="Arial Narrow" panose="020B0606020202030204" pitchFamily="34" charset="0"/>
                  <a:ea typeface="Söhne"/>
                </a:rPr>
                <a:t>Female: 23 - 30</a:t>
              </a:r>
            </a:p>
            <a:p>
              <a:endParaRPr lang="en-SG" sz="3600">
                <a:solidFill>
                  <a:schemeClr val="bg1"/>
                </a:solidFill>
                <a:latin typeface="Arial Narrow" panose="020B0606020202030204" pitchFamily="34" charset="0"/>
                <a:ea typeface="Söhne"/>
              </a:endParaRPr>
            </a:p>
            <a:p>
              <a:r>
                <a:rPr lang="en-SG" sz="3600" b="1">
                  <a:solidFill>
                    <a:srgbClr val="FA8F00"/>
                  </a:solidFill>
                  <a:latin typeface="Arial Narrow" panose="020B0606020202030204" pitchFamily="34" charset="0"/>
                  <a:ea typeface="Söhne"/>
                </a:rPr>
                <a:t>When</a:t>
              </a:r>
            </a:p>
            <a:p>
              <a:r>
                <a:rPr lang="en-SG" sz="3600">
                  <a:solidFill>
                    <a:schemeClr val="bg2">
                      <a:lumMod val="50000"/>
                    </a:schemeClr>
                  </a:solidFill>
                  <a:latin typeface="Arial Narrow" panose="020B0606020202030204" pitchFamily="34" charset="0"/>
                  <a:ea typeface="Söhne"/>
                </a:rPr>
                <a:t>COMING THIS SEPT </a:t>
              </a:r>
            </a:p>
            <a:p>
              <a:endParaRPr lang="en-SG" sz="3600" smtClean="0">
                <a:solidFill>
                  <a:schemeClr val="bg1"/>
                </a:solidFill>
                <a:latin typeface="Arial Narrow" panose="020B0606020202030204" pitchFamily="34" charset="0"/>
                <a:ea typeface="Söhne"/>
              </a:endParaRPr>
            </a:p>
            <a:p>
              <a:r>
                <a:rPr lang="en-SG" sz="3600" b="1">
                  <a:solidFill>
                    <a:srgbClr val="FA8F00"/>
                  </a:solidFill>
                  <a:latin typeface="Arial Narrow" panose="020B0606020202030204" pitchFamily="34" charset="0"/>
                  <a:ea typeface="Söhne"/>
                </a:rPr>
                <a:t>Where:</a:t>
              </a:r>
            </a:p>
            <a:p>
              <a:r>
                <a:rPr lang="en-SG" sz="3600">
                  <a:solidFill>
                    <a:schemeClr val="bg2">
                      <a:lumMod val="50000"/>
                    </a:schemeClr>
                  </a:solidFill>
                  <a:latin typeface="Arial Narrow" panose="020B0606020202030204" pitchFamily="34" charset="0"/>
                </a:rPr>
                <a:t>Yorimichi Yakitori</a:t>
              </a:r>
            </a:p>
            <a:p>
              <a:r>
                <a:rPr lang="en-SG" sz="3600">
                  <a:solidFill>
                    <a:schemeClr val="bg2">
                      <a:lumMod val="50000"/>
                    </a:schemeClr>
                  </a:solidFill>
                  <a:latin typeface="Arial Narrow" panose="020B0606020202030204" pitchFamily="34" charset="0"/>
                </a:rPr>
                <a:t>Izayaka</a:t>
              </a:r>
            </a:p>
            <a:p>
              <a:r>
                <a:rPr lang="en-SG" sz="3600">
                  <a:solidFill>
                    <a:schemeClr val="bg2">
                      <a:lumMod val="50000"/>
                    </a:schemeClr>
                  </a:solidFill>
                  <a:latin typeface="Arial Narrow" panose="020B0606020202030204" pitchFamily="34" charset="0"/>
                </a:rPr>
                <a:t>@ Beach </a:t>
              </a:r>
              <a:r>
                <a:rPr lang="en-SG" sz="3600" smtClean="0">
                  <a:solidFill>
                    <a:schemeClr val="bg2">
                      <a:lumMod val="50000"/>
                    </a:schemeClr>
                  </a:solidFill>
                  <a:latin typeface="Arial Narrow" panose="020B0606020202030204" pitchFamily="34" charset="0"/>
                </a:rPr>
                <a:t>Rd</a:t>
              </a:r>
            </a:p>
            <a:p>
              <a:endParaRPr lang="en-SG" sz="3600">
                <a:solidFill>
                  <a:schemeClr val="bg2">
                    <a:lumMod val="50000"/>
                  </a:schemeClr>
                </a:solidFill>
                <a:latin typeface="Arial Narrow" panose="020B0606020202030204" pitchFamily="34" charset="0"/>
              </a:endParaRPr>
            </a:p>
            <a:p>
              <a:r>
                <a:rPr lang="en-SG" sz="2400">
                  <a:solidFill>
                    <a:schemeClr val="bg2">
                      <a:lumMod val="50000"/>
                    </a:schemeClr>
                  </a:solidFill>
                  <a:latin typeface="Arial Narrow" panose="020B0606020202030204" pitchFamily="34" charset="0"/>
                  <a:ea typeface="Söhne"/>
                </a:rPr>
                <a:t>Prices includes:</a:t>
              </a:r>
            </a:p>
            <a:p>
              <a:r>
                <a:rPr lang="en-SG" sz="2400">
                  <a:solidFill>
                    <a:schemeClr val="bg2">
                      <a:lumMod val="50000"/>
                    </a:schemeClr>
                  </a:solidFill>
                  <a:latin typeface="Arial Narrow" panose="020B0606020202030204" pitchFamily="34" charset="0"/>
                </a:rPr>
                <a:t>- Game facilitation </a:t>
              </a:r>
            </a:p>
            <a:p>
              <a:r>
                <a:rPr lang="en-SG" sz="2400">
                  <a:solidFill>
                    <a:schemeClr val="bg2">
                      <a:lumMod val="50000"/>
                    </a:schemeClr>
                  </a:solidFill>
                  <a:latin typeface="Arial Narrow" panose="020B0606020202030204" pitchFamily="34" charset="0"/>
                </a:rPr>
                <a:t>- Food and </a:t>
              </a:r>
              <a:r>
                <a:rPr lang="en-SG" sz="2400" smtClean="0">
                  <a:solidFill>
                    <a:schemeClr val="bg2">
                      <a:lumMod val="50000"/>
                    </a:schemeClr>
                  </a:solidFill>
                  <a:latin typeface="Arial Narrow" panose="020B0606020202030204" pitchFamily="34" charset="0"/>
                </a:rPr>
                <a:t>drinks</a:t>
              </a:r>
              <a:endParaRPr lang="en-SG" sz="3600">
                <a:solidFill>
                  <a:schemeClr val="bg1"/>
                </a:solidFill>
                <a:latin typeface="Arial Narrow" panose="020B0606020202030204" pitchFamily="34" charset="0"/>
                <a:ea typeface="Söhne"/>
              </a:endParaRPr>
            </a:p>
          </p:txBody>
        </p:sp>
        <p:sp>
          <p:nvSpPr>
            <p:cNvPr id="28" name="TextBox 27"/>
            <p:cNvSpPr txBox="1"/>
            <p:nvPr/>
          </p:nvSpPr>
          <p:spPr>
            <a:xfrm>
              <a:off x="9010368" y="3435714"/>
              <a:ext cx="4430308" cy="461665"/>
            </a:xfrm>
            <a:prstGeom prst="rect">
              <a:avLst/>
            </a:prstGeom>
            <a:noFill/>
          </p:spPr>
          <p:txBody>
            <a:bodyPr wrap="square" rtlCol="0">
              <a:spAutoFit/>
            </a:bodyPr>
            <a:lstStyle/>
            <a:p>
              <a:pPr algn="ctr"/>
              <a:r>
                <a:rPr lang="en-SG" sz="2400">
                  <a:solidFill>
                    <a:schemeClr val="bg2">
                      <a:lumMod val="50000"/>
                    </a:schemeClr>
                  </a:solidFill>
                  <a:latin typeface="Arial Narrow" panose="020B0606020202030204" pitchFamily="34" charset="0"/>
                  <a:ea typeface="Söhne"/>
                </a:rPr>
                <a:t>INNER SOUL VERSE PRESENTS</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777" y="6815572"/>
              <a:ext cx="6684628" cy="6754841"/>
            </a:xfrm>
            <a:prstGeom prst="rect">
              <a:avLst/>
            </a:prstGeom>
          </p:spPr>
        </p:pic>
        <p:grpSp>
          <p:nvGrpSpPr>
            <p:cNvPr id="30" name="Group 29"/>
            <p:cNvGrpSpPr/>
            <p:nvPr/>
          </p:nvGrpSpPr>
          <p:grpSpPr>
            <a:xfrm>
              <a:off x="1034003" y="3061029"/>
              <a:ext cx="3888095" cy="2037758"/>
              <a:chOff x="-2113199" y="464514"/>
              <a:chExt cx="3888095" cy="2111518"/>
            </a:xfrm>
          </p:grpSpPr>
          <p:sp>
            <p:nvSpPr>
              <p:cNvPr id="34" name="Parallelogram 33"/>
              <p:cNvSpPr/>
              <p:nvPr/>
            </p:nvSpPr>
            <p:spPr>
              <a:xfrm flipV="1">
                <a:off x="-2113199" y="464514"/>
                <a:ext cx="3580613" cy="2111518"/>
              </a:xfrm>
              <a:prstGeom prst="parallelogram">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5" name="TextBox 34"/>
              <p:cNvSpPr txBox="1"/>
              <p:nvPr/>
            </p:nvSpPr>
            <p:spPr>
              <a:xfrm>
                <a:off x="-1632692" y="770512"/>
                <a:ext cx="3407588" cy="1446550"/>
              </a:xfrm>
              <a:prstGeom prst="rect">
                <a:avLst/>
              </a:prstGeom>
              <a:noFill/>
            </p:spPr>
            <p:txBody>
              <a:bodyPr wrap="square" rtlCol="0">
                <a:spAutoFit/>
              </a:bodyPr>
              <a:lstStyle/>
              <a:p>
                <a:r>
                  <a:rPr lang="en-SG" sz="4400" smtClean="0">
                    <a:solidFill>
                      <a:schemeClr val="bg1"/>
                    </a:solidFill>
                    <a:latin typeface="Bauhaus 93" panose="04030905020B02020C02" pitchFamily="82" charset="0"/>
                    <a:ea typeface="Söhne"/>
                  </a:rPr>
                  <a:t>COMING THIS SEPT </a:t>
                </a:r>
              </a:p>
            </p:txBody>
          </p:sp>
        </p:grpSp>
        <p:sp>
          <p:nvSpPr>
            <p:cNvPr id="31" name="TextBox 30"/>
            <p:cNvSpPr txBox="1"/>
            <p:nvPr/>
          </p:nvSpPr>
          <p:spPr>
            <a:xfrm>
              <a:off x="5426352" y="3975314"/>
              <a:ext cx="12057014" cy="1107996"/>
            </a:xfrm>
            <a:prstGeom prst="rect">
              <a:avLst/>
            </a:prstGeom>
            <a:noFill/>
          </p:spPr>
          <p:txBody>
            <a:bodyPr wrap="square" rtlCol="0">
              <a:spAutoFit/>
            </a:bodyPr>
            <a:lstStyle/>
            <a:p>
              <a:pPr algn="ctr"/>
              <a:r>
                <a:rPr lang="en-SG" sz="6600">
                  <a:solidFill>
                    <a:srgbClr val="FF0000"/>
                  </a:solidFill>
                  <a:latin typeface="Charlemagne Std" panose="04020705060702020204" pitchFamily="82" charset="0"/>
                </a:rPr>
                <a:t>Halloween</a:t>
              </a:r>
              <a:endParaRPr lang="en-SG" sz="5400">
                <a:solidFill>
                  <a:schemeClr val="bg1"/>
                </a:solidFill>
                <a:latin typeface="Charlemagne Std" panose="04020705060702020204" pitchFamily="82" charset="0"/>
              </a:endParaRPr>
            </a:p>
          </p:txBody>
        </p:sp>
        <p:sp>
          <p:nvSpPr>
            <p:cNvPr id="32" name="TextBox 31"/>
            <p:cNvSpPr txBox="1"/>
            <p:nvPr/>
          </p:nvSpPr>
          <p:spPr>
            <a:xfrm>
              <a:off x="13109823" y="8688335"/>
              <a:ext cx="4308961" cy="523220"/>
            </a:xfrm>
            <a:prstGeom prst="rect">
              <a:avLst/>
            </a:prstGeom>
            <a:noFill/>
          </p:spPr>
          <p:txBody>
            <a:bodyPr wrap="square" rtlCol="0">
              <a:spAutoFit/>
            </a:bodyPr>
            <a:lstStyle/>
            <a:p>
              <a:pPr algn="r"/>
              <a:r>
                <a:rPr lang="en-SG" sz="2800" b="1" smtClean="0">
                  <a:solidFill>
                    <a:srgbClr val="FF0000"/>
                  </a:solidFill>
                  <a:latin typeface="Charlemagne Std" panose="04020705060702020204" pitchFamily="82" charset="0"/>
                </a:rPr>
                <a:t>Chinese VERSION</a:t>
              </a:r>
            </a:p>
          </p:txBody>
        </p:sp>
        <p:sp>
          <p:nvSpPr>
            <p:cNvPr id="33" name="TextBox 32"/>
            <p:cNvSpPr txBox="1"/>
            <p:nvPr/>
          </p:nvSpPr>
          <p:spPr>
            <a:xfrm>
              <a:off x="14008163" y="9609667"/>
              <a:ext cx="3519640" cy="1569660"/>
            </a:xfrm>
            <a:prstGeom prst="rect">
              <a:avLst/>
            </a:prstGeom>
            <a:noFill/>
          </p:spPr>
          <p:txBody>
            <a:bodyPr wrap="square" rtlCol="0">
              <a:spAutoFit/>
            </a:bodyPr>
            <a:lstStyle/>
            <a:p>
              <a:r>
                <a:rPr lang="en-SG" sz="2400" smtClean="0">
                  <a:solidFill>
                    <a:schemeClr val="bg2">
                      <a:lumMod val="25000"/>
                    </a:schemeClr>
                  </a:solidFill>
                  <a:latin typeface="Arial" panose="020B0604020202020204" pitchFamily="34" charset="0"/>
                  <a:ea typeface="Söhne"/>
                </a:rPr>
                <a:t>Note:</a:t>
              </a:r>
            </a:p>
            <a:p>
              <a:r>
                <a:rPr lang="en-SG" sz="2400" smtClean="0">
                  <a:solidFill>
                    <a:schemeClr val="bg2">
                      <a:lumMod val="25000"/>
                    </a:schemeClr>
                  </a:solidFill>
                  <a:latin typeface="Arial" panose="020B0604020202020204" pitchFamily="34" charset="0"/>
                  <a:ea typeface="Söhne"/>
                </a:rPr>
                <a:t>Game will be conducted in simple spoken mandarin</a:t>
              </a:r>
              <a:endParaRPr lang="en-SG" sz="2400">
                <a:solidFill>
                  <a:schemeClr val="bg2">
                    <a:lumMod val="25000"/>
                  </a:schemeClr>
                </a:solidFill>
                <a:latin typeface="Arial" panose="020B0604020202020204" pitchFamily="34" charset="0"/>
                <a:ea typeface="Söhne"/>
              </a:endParaRPr>
            </a:p>
          </p:txBody>
        </p:sp>
      </p:grpSp>
    </p:spTree>
    <p:extLst>
      <p:ext uri="{BB962C8B-B14F-4D97-AF65-F5344CB8AC3E}">
        <p14:creationId xmlns:p14="http://schemas.microsoft.com/office/powerpoint/2010/main" val="570769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10436</TotalTime>
  <Words>1403</Words>
  <Application>Microsoft Office PowerPoint</Application>
  <PresentationFormat>Custom</PresentationFormat>
  <Paragraphs>229</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等线</vt:lpstr>
      <vt:lpstr>Söhne</vt:lpstr>
      <vt:lpstr>Arial</vt:lpstr>
      <vt:lpstr>Arial Black</vt:lpstr>
      <vt:lpstr>Arial Narrow</vt:lpstr>
      <vt:lpstr>Bauhaus 93</vt:lpstr>
      <vt:lpstr>Calibri</vt:lpstr>
      <vt:lpstr>Calibri Light</vt:lpstr>
      <vt:lpstr>Charlemagne Std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856</cp:revision>
  <cp:lastPrinted>2023-05-29T11:19:09Z</cp:lastPrinted>
  <dcterms:created xsi:type="dcterms:W3CDTF">2023-05-08T13:35:56Z</dcterms:created>
  <dcterms:modified xsi:type="dcterms:W3CDTF">2023-07-28T16:52:07Z</dcterms:modified>
</cp:coreProperties>
</file>