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22"/>
  </p:notesMasterIdLst>
  <p:handoutMasterIdLst>
    <p:handoutMasterId r:id="rId23"/>
  </p:handoutMasterIdLst>
  <p:sldIdLst>
    <p:sldId id="256" r:id="rId5"/>
    <p:sldId id="276" r:id="rId6"/>
    <p:sldId id="300" r:id="rId7"/>
    <p:sldId id="277" r:id="rId8"/>
    <p:sldId id="289" r:id="rId9"/>
    <p:sldId id="290" r:id="rId10"/>
    <p:sldId id="294" r:id="rId11"/>
    <p:sldId id="288" r:id="rId12"/>
    <p:sldId id="291" r:id="rId13"/>
    <p:sldId id="295" r:id="rId14"/>
    <p:sldId id="293" r:id="rId15"/>
    <p:sldId id="292" r:id="rId16"/>
    <p:sldId id="296" r:id="rId17"/>
    <p:sldId id="297" r:id="rId18"/>
    <p:sldId id="298" r:id="rId19"/>
    <p:sldId id="299" r:id="rId20"/>
    <p:sldId id="28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6319DD-0521-4A09-9BF7-E4245EEA9174}" v="322" dt="2020-10-02T17:23:20.8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52" autoAdjust="0"/>
  </p:normalViewPr>
  <p:slideViewPr>
    <p:cSldViewPr snapToGrid="0" showGuides="1">
      <p:cViewPr varScale="1">
        <p:scale>
          <a:sx n="44" d="100"/>
          <a:sy n="44" d="100"/>
        </p:scale>
        <p:origin x="834" y="60"/>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pieChart>
        <c:varyColors val="1"/>
        <c:ser>
          <c:idx val="0"/>
          <c:order val="0"/>
          <c:tx>
            <c:strRef>
              <c:f>Sheet1!$B$1</c:f>
              <c:strCache>
                <c:ptCount val="1"/>
                <c:pt idx="0">
                  <c:v>Sales</c:v>
                </c:pt>
              </c:strCache>
            </c:strRef>
          </c:tx>
          <c:dPt>
            <c:idx val="0"/>
            <c:bubble3D val="0"/>
            <c:spPr>
              <a:gradFill rotWithShape="1">
                <a:gsLst>
                  <a:gs pos="0">
                    <a:schemeClr val="accent5">
                      <a:shade val="76000"/>
                      <a:satMod val="103000"/>
                      <a:lumMod val="102000"/>
                      <a:tint val="94000"/>
                    </a:schemeClr>
                  </a:gs>
                  <a:gs pos="50000">
                    <a:schemeClr val="accent5">
                      <a:shade val="76000"/>
                      <a:satMod val="110000"/>
                      <a:lumMod val="100000"/>
                      <a:shade val="100000"/>
                    </a:schemeClr>
                  </a:gs>
                  <a:gs pos="100000">
                    <a:schemeClr val="accent5">
                      <a:shade val="76000"/>
                      <a:lumMod val="99000"/>
                      <a:satMod val="120000"/>
                      <a:shade val="78000"/>
                    </a:schemeClr>
                  </a:gs>
                </a:gsLst>
                <a:lin ang="5400000" scaled="0"/>
              </a:gradFill>
              <a:ln>
                <a:noFill/>
              </a:ln>
              <a:effectLst>
                <a:outerShdw blurRad="38100" dist="25400" dir="5400000" rotWithShape="0">
                  <a:srgbClr val="000000">
                    <a:alpha val="45000"/>
                  </a:srgbClr>
                </a:outerShdw>
              </a:effectLst>
            </c:spPr>
            <c:extLst>
              <c:ext xmlns:c16="http://schemas.microsoft.com/office/drawing/2014/chart" uri="{C3380CC4-5D6E-409C-BE32-E72D297353CC}">
                <c16:uniqueId val="{00000001-C557-457B-AC7E-199042C5A2D8}"/>
              </c:ext>
            </c:extLst>
          </c:dPt>
          <c:dPt>
            <c:idx val="1"/>
            <c:bubble3D val="0"/>
            <c:spPr>
              <a:gradFill rotWithShape="1">
                <a:gsLst>
                  <a:gs pos="0">
                    <a:schemeClr val="accent5">
                      <a:tint val="77000"/>
                      <a:satMod val="103000"/>
                      <a:lumMod val="102000"/>
                      <a:tint val="94000"/>
                    </a:schemeClr>
                  </a:gs>
                  <a:gs pos="50000">
                    <a:schemeClr val="accent5">
                      <a:tint val="77000"/>
                      <a:satMod val="110000"/>
                      <a:lumMod val="100000"/>
                      <a:shade val="100000"/>
                    </a:schemeClr>
                  </a:gs>
                  <a:gs pos="100000">
                    <a:schemeClr val="accent5">
                      <a:tint val="77000"/>
                      <a:lumMod val="99000"/>
                      <a:satMod val="120000"/>
                      <a:shade val="78000"/>
                    </a:schemeClr>
                  </a:gs>
                </a:gsLst>
                <a:lin ang="5400000" scaled="0"/>
              </a:gradFill>
              <a:ln>
                <a:noFill/>
              </a:ln>
              <a:effectLst>
                <a:outerShdw blurRad="38100" dist="25400" dir="5400000" rotWithShape="0">
                  <a:srgbClr val="000000">
                    <a:alpha val="45000"/>
                  </a:srgbClr>
                </a:outerShdw>
              </a:effectLst>
            </c:spPr>
            <c:extLst>
              <c:ext xmlns:c16="http://schemas.microsoft.com/office/drawing/2014/chart" uri="{C3380CC4-5D6E-409C-BE32-E72D297353CC}">
                <c16:uniqueId val="{00000003-C557-457B-AC7E-199042C5A2D8}"/>
              </c:ext>
            </c:extLst>
          </c:dPt>
          <c:cat>
            <c:strRef>
              <c:f>Sheet1!$A$2:$A$3</c:f>
              <c:strCache>
                <c:ptCount val="2"/>
                <c:pt idx="0">
                  <c:v>1st Qtr</c:v>
                </c:pt>
                <c:pt idx="1">
                  <c:v>2nd Qtr</c:v>
                </c:pt>
              </c:strCache>
            </c:strRef>
          </c:cat>
          <c:val>
            <c:numRef>
              <c:f>Sheet1!$B$2:$B$3</c:f>
              <c:numCache>
                <c:formatCode>General</c:formatCode>
                <c:ptCount val="2"/>
                <c:pt idx="0">
                  <c:v>64</c:v>
                </c:pt>
                <c:pt idx="1">
                  <c:v>36</c:v>
                </c:pt>
              </c:numCache>
            </c:numRef>
          </c:val>
          <c:extLst>
            <c:ext xmlns:c16="http://schemas.microsoft.com/office/drawing/2014/chart" uri="{C3380CC4-5D6E-409C-BE32-E72D297353CC}">
              <c16:uniqueId val="{00000004-C557-457B-AC7E-199042C5A2D8}"/>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pieChart>
        <c:varyColors val="1"/>
        <c:ser>
          <c:idx val="0"/>
          <c:order val="0"/>
          <c:tx>
            <c:strRef>
              <c:f>Sheet1!$B$1</c:f>
              <c:strCache>
                <c:ptCount val="1"/>
                <c:pt idx="0">
                  <c:v>Sales</c:v>
                </c:pt>
              </c:strCache>
            </c:strRef>
          </c:tx>
          <c:dPt>
            <c:idx val="0"/>
            <c:bubble3D val="0"/>
            <c:spPr>
              <a:gradFill rotWithShape="1">
                <a:gsLst>
                  <a:gs pos="0">
                    <a:schemeClr val="accent5">
                      <a:shade val="76000"/>
                      <a:satMod val="103000"/>
                      <a:lumMod val="102000"/>
                      <a:tint val="94000"/>
                    </a:schemeClr>
                  </a:gs>
                  <a:gs pos="50000">
                    <a:schemeClr val="accent5">
                      <a:shade val="76000"/>
                      <a:satMod val="110000"/>
                      <a:lumMod val="100000"/>
                      <a:shade val="100000"/>
                    </a:schemeClr>
                  </a:gs>
                  <a:gs pos="100000">
                    <a:schemeClr val="accent5">
                      <a:shade val="76000"/>
                      <a:lumMod val="99000"/>
                      <a:satMod val="120000"/>
                      <a:shade val="78000"/>
                    </a:schemeClr>
                  </a:gs>
                </a:gsLst>
                <a:lin ang="5400000" scaled="0"/>
              </a:gradFill>
              <a:ln>
                <a:noFill/>
              </a:ln>
              <a:effectLst>
                <a:outerShdw blurRad="38100" dist="25400" dir="5400000" rotWithShape="0">
                  <a:srgbClr val="000000">
                    <a:alpha val="45000"/>
                  </a:srgbClr>
                </a:outerShdw>
              </a:effectLst>
            </c:spPr>
            <c:extLst>
              <c:ext xmlns:c16="http://schemas.microsoft.com/office/drawing/2014/chart" uri="{C3380CC4-5D6E-409C-BE32-E72D297353CC}">
                <c16:uniqueId val="{00000001-9D38-4BDD-BF55-6AFD9B372BCA}"/>
              </c:ext>
            </c:extLst>
          </c:dPt>
          <c:dPt>
            <c:idx val="1"/>
            <c:bubble3D val="0"/>
            <c:spPr>
              <a:gradFill rotWithShape="1">
                <a:gsLst>
                  <a:gs pos="0">
                    <a:schemeClr val="accent5">
                      <a:tint val="77000"/>
                      <a:satMod val="103000"/>
                      <a:lumMod val="102000"/>
                      <a:tint val="94000"/>
                    </a:schemeClr>
                  </a:gs>
                  <a:gs pos="50000">
                    <a:schemeClr val="accent5">
                      <a:tint val="77000"/>
                      <a:satMod val="110000"/>
                      <a:lumMod val="100000"/>
                      <a:shade val="100000"/>
                    </a:schemeClr>
                  </a:gs>
                  <a:gs pos="100000">
                    <a:schemeClr val="accent5">
                      <a:tint val="77000"/>
                      <a:lumMod val="99000"/>
                      <a:satMod val="120000"/>
                      <a:shade val="78000"/>
                    </a:schemeClr>
                  </a:gs>
                </a:gsLst>
                <a:lin ang="5400000" scaled="0"/>
              </a:gradFill>
              <a:ln>
                <a:noFill/>
              </a:ln>
              <a:effectLst>
                <a:outerShdw blurRad="38100" dist="25400" dir="5400000" rotWithShape="0">
                  <a:srgbClr val="000000">
                    <a:alpha val="45000"/>
                  </a:srgbClr>
                </a:outerShdw>
              </a:effectLst>
            </c:spPr>
            <c:extLst>
              <c:ext xmlns:c16="http://schemas.microsoft.com/office/drawing/2014/chart" uri="{C3380CC4-5D6E-409C-BE32-E72D297353CC}">
                <c16:uniqueId val="{00000003-9D38-4BDD-BF55-6AFD9B372BCA}"/>
              </c:ext>
            </c:extLst>
          </c:dPt>
          <c:cat>
            <c:strRef>
              <c:f>Sheet1!$A$2:$A$3</c:f>
              <c:strCache>
                <c:ptCount val="2"/>
                <c:pt idx="0">
                  <c:v>1st Qtr</c:v>
                </c:pt>
                <c:pt idx="1">
                  <c:v>2nd Qtr</c:v>
                </c:pt>
              </c:strCache>
            </c:strRef>
          </c:cat>
          <c:val>
            <c:numRef>
              <c:f>Sheet1!$B$2:$B$3</c:f>
              <c:numCache>
                <c:formatCode>General</c:formatCode>
                <c:ptCount val="2"/>
                <c:pt idx="0">
                  <c:v>93</c:v>
                </c:pt>
                <c:pt idx="1">
                  <c:v>7</c:v>
                </c:pt>
              </c:numCache>
            </c:numRef>
          </c:val>
          <c:extLst>
            <c:ext xmlns:c16="http://schemas.microsoft.com/office/drawing/2014/chart" uri="{C3380CC4-5D6E-409C-BE32-E72D297353CC}">
              <c16:uniqueId val="{00000004-9D38-4BDD-BF55-6AFD9B372BCA}"/>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2.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10/29/2020</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10/29/2020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584099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1463196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2718721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3944772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37544929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3927426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4127276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72729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4165136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962263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2961937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864196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9823906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10/29/2020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90349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10/29/2020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59336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10/29/2020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0374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10/29/2020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57508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10/29/2020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09327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10/29/2020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74196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10/29/2020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590308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dirty="0"/>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10/29/2020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885389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10/29/2020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74878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9C9CA7B-DFD4-44B5-8C60-D14B8CD1FB59}" type="datetimeFigureOut">
              <a:rPr lang="en-US" dirty="0"/>
              <a:t>10/29/2020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79878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10/29/2020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24367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3BDB8791-F1B0-41E7-B7FD-A781E65C4266}" type="datetimeFigureOut">
              <a:rPr lang="en-US" dirty="0"/>
              <a:t>10/29/2020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74881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FDD63B2-E120-4ED8-B27B-C685F510A5FE}" type="datetimeFigureOut">
              <a:rPr lang="en-US" dirty="0"/>
              <a:t>10/29/2020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23160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dirty="0"/>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10/29/2020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25662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10/29/2020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16722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10/29/2020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4019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10/29/2020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2476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10/29/2020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65705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chart" Target="../charts/chart2.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3993309"/>
            <a:ext cx="9144000" cy="2893100"/>
          </a:xfrm>
        </p:spPr>
        <p:txBody>
          <a:bodyPr lIns="0" tIns="0" rIns="0" bIns="0" anchor="t">
            <a:spAutoFit/>
          </a:bodyPr>
          <a:lstStyle/>
          <a:p>
            <a:r>
              <a:rPr lang="en-US" b="1" dirty="0">
                <a:solidFill>
                  <a:schemeClr val="bg1"/>
                </a:solidFill>
              </a:rPr>
              <a:t>Software Requirements</a:t>
            </a:r>
            <a:br>
              <a:rPr lang="en-US" dirty="0">
                <a:solidFill>
                  <a:schemeClr val="bg1"/>
                </a:solidFill>
              </a:rPr>
            </a:br>
            <a:r>
              <a:rPr lang="en-US" sz="4000" dirty="0">
                <a:solidFill>
                  <a:schemeClr val="accent4"/>
                </a:solidFill>
              </a:rPr>
              <a:t>Presentation</a:t>
            </a:r>
            <a:br>
              <a:rPr lang="en-US" sz="4000" dirty="0">
                <a:solidFill>
                  <a:schemeClr val="accent4"/>
                </a:solidFill>
              </a:rPr>
            </a:br>
            <a:br>
              <a:rPr lang="en-US" sz="4000" dirty="0">
                <a:solidFill>
                  <a:schemeClr val="accent4"/>
                </a:solidFill>
              </a:rPr>
            </a:b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677300" y="1720889"/>
            <a:ext cx="2607364" cy="2722383"/>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210239" y="587144"/>
            <a:ext cx="3541486" cy="299514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0525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Requirements 2.2</a:t>
            </a:r>
          </a:p>
          <a:p>
            <a:pPr algn="ctr"/>
            <a:r>
              <a:rPr lang="en-US" sz="2800" b="1" dirty="0">
                <a:solidFill>
                  <a:schemeClr val="tx1">
                    <a:lumMod val="75000"/>
                    <a:lumOff val="25000"/>
                  </a:schemeClr>
                </a:solidFill>
              </a:rPr>
              <a:t>Registering a Sale</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36574C5-82A4-48AF-9D08-08221C460932}"/>
              </a:ext>
            </a:extLst>
          </p:cNvPr>
          <p:cNvSpPr txBox="1"/>
          <p:nvPr/>
        </p:nvSpPr>
        <p:spPr>
          <a:xfrm>
            <a:off x="805543" y="1951672"/>
            <a:ext cx="10515600" cy="2031325"/>
          </a:xfrm>
          <a:prstGeom prst="rect">
            <a:avLst/>
          </a:prstGeom>
          <a:noFill/>
        </p:spPr>
        <p:txBody>
          <a:bodyPr wrap="square" rtlCol="0">
            <a:spAutoFit/>
          </a:bodyPr>
          <a:lstStyle/>
          <a:p>
            <a:pPr marL="285750" indent="-285750">
              <a:buFont typeface="Wingdings" panose="05000000000000000000" pitchFamily="2" charset="2"/>
              <a:buChar char="q"/>
            </a:pPr>
            <a:r>
              <a:rPr lang="en-JM" b="1" i="1" dirty="0"/>
              <a:t>Acceptance Criteria-  </a:t>
            </a:r>
            <a:r>
              <a:rPr lang="en-JM" dirty="0"/>
              <a:t>The user is able to register a sale 100 % of the time.</a:t>
            </a:r>
          </a:p>
          <a:p>
            <a:endParaRPr lang="en-JM" b="1" i="1" dirty="0"/>
          </a:p>
          <a:p>
            <a:pPr marL="285750" indent="-285750">
              <a:buFont typeface="Wingdings" panose="05000000000000000000" pitchFamily="2" charset="2"/>
              <a:buChar char="q"/>
            </a:pPr>
            <a:r>
              <a:rPr lang="en-JM" b="1" i="1" dirty="0"/>
              <a:t>Priority- </a:t>
            </a:r>
            <a:r>
              <a:rPr lang="en-JM" dirty="0"/>
              <a:t>High.</a:t>
            </a:r>
          </a:p>
          <a:p>
            <a:pPr marL="285750" indent="-285750">
              <a:buFont typeface="Wingdings" panose="05000000000000000000" pitchFamily="2" charset="2"/>
              <a:buChar char="q"/>
            </a:pPr>
            <a:endParaRPr lang="en-JM" dirty="0"/>
          </a:p>
          <a:p>
            <a:pPr marL="285750" indent="-285750">
              <a:buFont typeface="Wingdings" panose="05000000000000000000" pitchFamily="2" charset="2"/>
              <a:buChar char="q"/>
            </a:pPr>
            <a:r>
              <a:rPr lang="en-JM" b="1" i="1" dirty="0"/>
              <a:t>Relates to/ Dependencies- </a:t>
            </a:r>
            <a:r>
              <a:rPr lang="en-JM" dirty="0"/>
              <a:t>None</a:t>
            </a:r>
            <a:endParaRPr lang="en-JM" b="1" i="1" dirty="0"/>
          </a:p>
          <a:p>
            <a:endParaRPr lang="en-JM" b="1" i="1" dirty="0"/>
          </a:p>
          <a:p>
            <a:pPr marL="285750" indent="-285750">
              <a:buFont typeface="Wingdings" panose="05000000000000000000" pitchFamily="2" charset="2"/>
              <a:buChar char="q"/>
            </a:pPr>
            <a:r>
              <a:rPr lang="en-JM" b="1" i="1" dirty="0"/>
              <a:t>Team Owner- </a:t>
            </a:r>
            <a:r>
              <a:rPr lang="en-JM" dirty="0"/>
              <a:t>Matthew Johnson</a:t>
            </a:r>
            <a:endParaRPr lang="en-JM" b="1" i="1" dirty="0"/>
          </a:p>
        </p:txBody>
      </p:sp>
    </p:spTree>
    <p:extLst>
      <p:ext uri="{BB962C8B-B14F-4D97-AF65-F5344CB8AC3E}">
        <p14:creationId xmlns:p14="http://schemas.microsoft.com/office/powerpoint/2010/main" val="3731252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Requirements 2.3</a:t>
            </a:r>
          </a:p>
          <a:p>
            <a:pPr algn="ctr"/>
            <a:r>
              <a:rPr lang="en-US" sz="2800" b="1" dirty="0">
                <a:solidFill>
                  <a:schemeClr val="tx1">
                    <a:lumMod val="75000"/>
                    <a:lumOff val="25000"/>
                  </a:schemeClr>
                </a:solidFill>
              </a:rPr>
              <a:t>Displaying Trends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2920155" y="1350660"/>
            <a:ext cx="1367353" cy="7060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MONTH</a:t>
            </a:r>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6655761" y="3563965"/>
            <a:ext cx="1587003" cy="50016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NET PROFIT</a:t>
            </a:r>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4048698" y="3550252"/>
            <a:ext cx="1571938" cy="55954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TOTAL SALE</a:t>
            </a:r>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940991" y="3596215"/>
            <a:ext cx="1825907" cy="51568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EXPENDITURE</a:t>
            </a:r>
          </a:p>
        </p:txBody>
      </p: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p:cNvCxnSpPr>
          <p:nvPr/>
        </p:nvCxnSpPr>
        <p:spPr>
          <a:xfrm flipV="1">
            <a:off x="1438672" y="1727101"/>
            <a:ext cx="1287750" cy="15747"/>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stretch>
            <a:fillRect/>
          </a:stretch>
        </p:blipFill>
        <p:spPr>
          <a:xfrm>
            <a:off x="940991" y="1375370"/>
            <a:ext cx="262151" cy="621846"/>
          </a:xfrm>
          <a:prstGeom prst="rect">
            <a:avLst/>
          </a:prstGeom>
        </p:spPr>
      </p:pic>
      <p:cxnSp>
        <p:nvCxnSpPr>
          <p:cNvPr id="52" name="Straight Arrow Connector 51">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a:stCxn id="3" idx="4"/>
          </p:cNvCxnSpPr>
          <p:nvPr/>
        </p:nvCxnSpPr>
        <p:spPr>
          <a:xfrm flipH="1">
            <a:off x="3589454" y="2042288"/>
            <a:ext cx="14378" cy="600542"/>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8824324" y="772197"/>
            <a:ext cx="10919" cy="553395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Rectangle: Rounded Corners 27">
            <a:extLst>
              <a:ext uri="{FF2B5EF4-FFF2-40B4-BE49-F238E27FC236}">
                <a16:creationId xmlns:a16="http://schemas.microsoft.com/office/drawing/2014/main" id="{C917D965-B5BB-41DC-BB5E-C27AF802DD50}"/>
              </a:ext>
            </a:extLst>
          </p:cNvPr>
          <p:cNvSpPr/>
          <p:nvPr/>
        </p:nvSpPr>
        <p:spPr>
          <a:xfrm>
            <a:off x="9415333" y="1436003"/>
            <a:ext cx="1972763" cy="722306"/>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RATIONALE</a:t>
            </a:r>
          </a:p>
        </p:txBody>
      </p:sp>
      <p:sp>
        <p:nvSpPr>
          <p:cNvPr id="63" name="TextBox 62"/>
          <p:cNvSpPr txBox="1"/>
          <p:nvPr/>
        </p:nvSpPr>
        <p:spPr>
          <a:xfrm>
            <a:off x="9172163" y="2505043"/>
            <a:ext cx="2865695"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To provide the user with a comprehensive breakdown of the sales made and give them a better grasp of the performance of their business .</a:t>
            </a:r>
          </a:p>
        </p:txBody>
      </p:sp>
      <p:sp>
        <p:nvSpPr>
          <p:cNvPr id="65" name="TextBox 64"/>
          <p:cNvSpPr txBox="1"/>
          <p:nvPr/>
        </p:nvSpPr>
        <p:spPr>
          <a:xfrm>
            <a:off x="105817" y="2047416"/>
            <a:ext cx="2090174" cy="1015663"/>
          </a:xfrm>
          <a:prstGeom prst="rect">
            <a:avLst/>
          </a:prstGeom>
          <a:noFill/>
        </p:spPr>
        <p:txBody>
          <a:bodyPr wrap="square" lIns="91440" tIns="45720" rIns="91440" bIns="45720" rtlCol="0" anchor="t">
            <a:spAutoFit/>
          </a:bodyPr>
          <a:lstStyle/>
          <a:p>
            <a:pPr algn="ctr"/>
            <a:r>
              <a:rPr lang="en-US" sz="1200" dirty="0"/>
              <a:t>Owner:</a:t>
            </a:r>
          </a:p>
          <a:p>
            <a:pPr algn="ctr"/>
            <a:r>
              <a:rPr lang="en-US" sz="1200" dirty="0"/>
              <a:t>Bobbie bread and Dawn Egan</a:t>
            </a:r>
          </a:p>
          <a:p>
            <a:pPr algn="ctr"/>
            <a:r>
              <a:rPr lang="en-US" sz="1200" b="1" dirty="0"/>
              <a:t>(Managers)</a:t>
            </a:r>
          </a:p>
          <a:p>
            <a:pPr algn="ctr"/>
            <a:endParaRPr lang="en-US" sz="1200" dirty="0"/>
          </a:p>
        </p:txBody>
      </p:sp>
      <p:sp>
        <p:nvSpPr>
          <p:cNvPr id="6" name="Minus 5"/>
          <p:cNvSpPr/>
          <p:nvPr/>
        </p:nvSpPr>
        <p:spPr>
          <a:xfrm>
            <a:off x="2920155" y="3431097"/>
            <a:ext cx="1022671" cy="931178"/>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qual 8"/>
          <p:cNvSpPr/>
          <p:nvPr/>
        </p:nvSpPr>
        <p:spPr>
          <a:xfrm>
            <a:off x="5741361" y="3360092"/>
            <a:ext cx="914400" cy="9144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Oval 24">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1060194" y="4942857"/>
            <a:ext cx="1587500" cy="6981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TOTAL SALES</a:t>
            </a:r>
          </a:p>
        </p:txBody>
      </p:sp>
      <p:sp>
        <p:nvSpPr>
          <p:cNvPr id="31" name="Oval 30">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4086225" y="4942856"/>
            <a:ext cx="1587500" cy="6981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ITEM 1</a:t>
            </a:r>
          </a:p>
        </p:txBody>
      </p:sp>
      <p:sp>
        <p:nvSpPr>
          <p:cNvPr id="32" name="Oval 31">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4153861" y="5753702"/>
            <a:ext cx="1587500" cy="6981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ITEM2</a:t>
            </a:r>
          </a:p>
        </p:txBody>
      </p:sp>
      <p:sp>
        <p:nvSpPr>
          <p:cNvPr id="12" name="Double Bracket 11"/>
          <p:cNvSpPr/>
          <p:nvPr/>
        </p:nvSpPr>
        <p:spPr>
          <a:xfrm>
            <a:off x="830510" y="4790114"/>
            <a:ext cx="7656894" cy="1661705"/>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Oval 32">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1144928" y="5753702"/>
            <a:ext cx="1587500" cy="6981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TOTAL SALES</a:t>
            </a:r>
          </a:p>
        </p:txBody>
      </p:sp>
      <p:sp>
        <p:nvSpPr>
          <p:cNvPr id="35" name="Equal 34"/>
          <p:cNvSpPr/>
          <p:nvPr/>
        </p:nvSpPr>
        <p:spPr>
          <a:xfrm>
            <a:off x="5837716" y="4839302"/>
            <a:ext cx="914400" cy="9144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Equal 35"/>
          <p:cNvSpPr/>
          <p:nvPr/>
        </p:nvSpPr>
        <p:spPr>
          <a:xfrm>
            <a:off x="5880185" y="5645560"/>
            <a:ext cx="914400" cy="9144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Double Bracket 14"/>
          <p:cNvSpPr/>
          <p:nvPr/>
        </p:nvSpPr>
        <p:spPr>
          <a:xfrm>
            <a:off x="830510" y="3431097"/>
            <a:ext cx="7528153" cy="720903"/>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39" name="Chart 38" descr="Pie Chart Style"/>
          <p:cNvGraphicFramePr/>
          <p:nvPr>
            <p:extLst>
              <p:ext uri="{D42A27DB-BD31-4B8C-83A1-F6EECF244321}">
                <p14:modId xmlns:p14="http://schemas.microsoft.com/office/powerpoint/2010/main" val="3000581205"/>
              </p:ext>
            </p:extLst>
          </p:nvPr>
        </p:nvGraphicFramePr>
        <p:xfrm>
          <a:off x="6860456" y="4807930"/>
          <a:ext cx="1270029" cy="94577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0" name="Chart 39" descr="Pie Chart Style"/>
          <p:cNvGraphicFramePr/>
          <p:nvPr>
            <p:extLst>
              <p:ext uri="{D42A27DB-BD31-4B8C-83A1-F6EECF244321}">
                <p14:modId xmlns:p14="http://schemas.microsoft.com/office/powerpoint/2010/main" val="1922187963"/>
              </p:ext>
            </p:extLst>
          </p:nvPr>
        </p:nvGraphicFramePr>
        <p:xfrm>
          <a:off x="6887041" y="5620966"/>
          <a:ext cx="1351784" cy="906811"/>
        </p:xfrm>
        <a:graphic>
          <a:graphicData uri="http://schemas.openxmlformats.org/drawingml/2006/chart">
            <c:chart xmlns:c="http://schemas.openxmlformats.org/drawingml/2006/chart" xmlns:r="http://schemas.openxmlformats.org/officeDocument/2006/relationships" r:id="rId5"/>
          </a:graphicData>
        </a:graphic>
      </p:graphicFrame>
      <p:sp>
        <p:nvSpPr>
          <p:cNvPr id="17" name="Division Sign 16">
            <a:extLst>
              <a:ext uri="{FF2B5EF4-FFF2-40B4-BE49-F238E27FC236}">
                <a16:creationId xmlns:a16="http://schemas.microsoft.com/office/drawing/2014/main" id="{00C93A60-377B-4B99-9D4E-A1FB0974684F}"/>
              </a:ext>
            </a:extLst>
          </p:cNvPr>
          <p:cNvSpPr/>
          <p:nvPr/>
        </p:nvSpPr>
        <p:spPr>
          <a:xfrm>
            <a:off x="2995695" y="4957440"/>
            <a:ext cx="914400" cy="914400"/>
          </a:xfrm>
          <a:prstGeom prst="mathDivid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p>
        </p:txBody>
      </p:sp>
      <p:sp>
        <p:nvSpPr>
          <p:cNvPr id="18" name="Division Sign 17">
            <a:extLst>
              <a:ext uri="{FF2B5EF4-FFF2-40B4-BE49-F238E27FC236}">
                <a16:creationId xmlns:a16="http://schemas.microsoft.com/office/drawing/2014/main" id="{9D1D0F4A-BF9F-4C57-B41F-7A982848E479}"/>
              </a:ext>
            </a:extLst>
          </p:cNvPr>
          <p:cNvSpPr/>
          <p:nvPr/>
        </p:nvSpPr>
        <p:spPr>
          <a:xfrm>
            <a:off x="2995695" y="5759145"/>
            <a:ext cx="914400" cy="914400"/>
          </a:xfrm>
          <a:prstGeom prst="mathDivid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p>
        </p:txBody>
      </p:sp>
    </p:spTree>
    <p:extLst>
      <p:ext uri="{BB962C8B-B14F-4D97-AF65-F5344CB8AC3E}">
        <p14:creationId xmlns:p14="http://schemas.microsoft.com/office/powerpoint/2010/main" val="328430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heel(1)">
                                      <p:cBhvr>
                                        <p:cTn id="7" dur="2000"/>
                                        <p:tgtEl>
                                          <p:spTgt spid="39"/>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heel(1)">
                                      <p:cBhvr>
                                        <p:cTn id="11" dur="2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9" grpId="0">
        <p:bldAsOne/>
      </p:bldGraphic>
      <p:bldGraphic spid="40"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0525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Requirements 2.3</a:t>
            </a:r>
          </a:p>
          <a:p>
            <a:pPr algn="ctr"/>
            <a:r>
              <a:rPr lang="en-US" sz="2800" b="1" dirty="0">
                <a:solidFill>
                  <a:schemeClr val="tx1">
                    <a:lumMod val="75000"/>
                    <a:lumOff val="25000"/>
                  </a:schemeClr>
                </a:solidFill>
              </a:rPr>
              <a:t>Displaying Trends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USER REQUIREMENTS</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SYSTEM REQUIREMENTS</a:t>
            </a:r>
          </a:p>
        </p:txBody>
      </p: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408" y="2604467"/>
            <a:ext cx="4306998" cy="492443"/>
          </a:xfrm>
          <a:prstGeom prst="rect">
            <a:avLst/>
          </a:prstGeom>
        </p:spPr>
        <p:txBody>
          <a:bodyPr wrap="square" lIns="0" tIns="0" rIns="0" bIns="0" anchor="t">
            <a:spAutoFit/>
          </a:bodyPr>
          <a:lstStyle/>
          <a:p>
            <a:pPr marL="285750" indent="-285750">
              <a:spcBef>
                <a:spcPts val="1200"/>
              </a:spcBef>
              <a:buClr>
                <a:schemeClr val="tx2"/>
              </a:buClr>
              <a:buFont typeface="Arial" panose="020B0604020202020204" pitchFamily="34" charset="0"/>
              <a:buChar char="•"/>
            </a:pPr>
            <a:r>
              <a:rPr lang="en-US" sz="1600" b="1" dirty="0">
                <a:solidFill>
                  <a:schemeClr val="tx1">
                    <a:lumMod val="75000"/>
                    <a:lumOff val="25000"/>
                  </a:schemeClr>
                </a:solidFill>
                <a:cs typeface="Segoe UI" panose="020B0502040204020203" pitchFamily="34" charset="0"/>
              </a:rPr>
              <a:t>The system should allow the user to display trends.</a:t>
            </a: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604468"/>
            <a:ext cx="4162870" cy="3939540"/>
          </a:xfrm>
          <a:prstGeom prst="rect">
            <a:avLst/>
          </a:prstGeom>
        </p:spPr>
        <p:txBody>
          <a:bodyPr wrap="square" lIns="0" tIns="0" rIns="0" bIns="0" anchor="t">
            <a:spAutoFit/>
          </a:bodyPr>
          <a:lstStyle/>
          <a:p>
            <a:pPr marL="285750" indent="-285750">
              <a:buFont typeface="Arial" panose="020B0604020202020204" pitchFamily="34" charset="0"/>
              <a:buChar char="•"/>
            </a:pPr>
            <a:r>
              <a:rPr lang="en-US" sz="1600" b="1" dirty="0">
                <a:solidFill>
                  <a:schemeClr val="tx1">
                    <a:lumMod val="75000"/>
                    <a:lumOff val="25000"/>
                  </a:schemeClr>
                </a:solidFill>
                <a:cs typeface="Segoe UI" panose="020B0502040204020203" pitchFamily="34" charset="0"/>
              </a:rPr>
              <a:t>The system should accept the month in which they want to view trends from the user.</a:t>
            </a:r>
          </a:p>
          <a:p>
            <a:pPr marL="285750" indent="-285750">
              <a:buFont typeface="Arial" panose="020B0604020202020204" pitchFamily="34" charset="0"/>
              <a:buChar char="•"/>
            </a:pPr>
            <a:endParaRPr lang="en-US" sz="1600" b="1" dirty="0">
              <a:solidFill>
                <a:schemeClr val="tx1">
                  <a:lumMod val="75000"/>
                  <a:lumOff val="25000"/>
                </a:schemeClr>
              </a:solidFill>
              <a:cs typeface="Segoe UI" panose="020B0502040204020203" pitchFamily="34" charset="0"/>
            </a:endParaRPr>
          </a:p>
          <a:p>
            <a:pPr marL="285750" indent="-285750">
              <a:buFont typeface="Arial" panose="020B0604020202020204" pitchFamily="34" charset="0"/>
              <a:buChar char="•"/>
            </a:pPr>
            <a:r>
              <a:rPr lang="en-US" sz="1600" b="1" dirty="0">
                <a:solidFill>
                  <a:schemeClr val="tx1">
                    <a:lumMod val="75000"/>
                    <a:lumOff val="25000"/>
                  </a:schemeClr>
                </a:solidFill>
                <a:cs typeface="Segoe UI" panose="020B0502040204020203" pitchFamily="34" charset="0"/>
              </a:rPr>
              <a:t>The system shall subtract the </a:t>
            </a:r>
            <a:r>
              <a:rPr lang="en-US" sz="1600" b="1" i="1" u="sng" dirty="0">
                <a:solidFill>
                  <a:schemeClr val="tx1">
                    <a:lumMod val="75000"/>
                    <a:lumOff val="25000"/>
                  </a:schemeClr>
                </a:solidFill>
                <a:cs typeface="Segoe UI" panose="020B0502040204020203" pitchFamily="34" charset="0"/>
              </a:rPr>
              <a:t>total expenditure</a:t>
            </a:r>
            <a:r>
              <a:rPr lang="en-US" sz="1600" b="1" i="1" dirty="0">
                <a:solidFill>
                  <a:schemeClr val="tx1">
                    <a:lumMod val="75000"/>
                    <a:lumOff val="25000"/>
                  </a:schemeClr>
                </a:solidFill>
                <a:cs typeface="Segoe UI" panose="020B0502040204020203" pitchFamily="34" charset="0"/>
              </a:rPr>
              <a:t> </a:t>
            </a:r>
            <a:r>
              <a:rPr lang="en-US" sz="1600" b="1" dirty="0">
                <a:solidFill>
                  <a:schemeClr val="tx1">
                    <a:lumMod val="75000"/>
                    <a:lumOff val="25000"/>
                  </a:schemeClr>
                </a:solidFill>
                <a:cs typeface="Segoe UI" panose="020B0502040204020203" pitchFamily="34" charset="0"/>
              </a:rPr>
              <a:t>from the </a:t>
            </a:r>
            <a:r>
              <a:rPr lang="en-US" sz="1600" b="1" i="1" u="sng" dirty="0">
                <a:solidFill>
                  <a:schemeClr val="tx1">
                    <a:lumMod val="75000"/>
                    <a:lumOff val="25000"/>
                  </a:schemeClr>
                </a:solidFill>
                <a:cs typeface="Segoe UI" panose="020B0502040204020203" pitchFamily="34" charset="0"/>
              </a:rPr>
              <a:t>total sales</a:t>
            </a:r>
            <a:r>
              <a:rPr lang="en-US" sz="1600" b="1" dirty="0">
                <a:solidFill>
                  <a:schemeClr val="tx1">
                    <a:lumMod val="75000"/>
                    <a:lumOff val="25000"/>
                  </a:schemeClr>
                </a:solidFill>
                <a:cs typeface="Segoe UI" panose="020B0502040204020203" pitchFamily="34" charset="0"/>
              </a:rPr>
              <a:t> made, the result will be displayed to the user as their </a:t>
            </a:r>
            <a:r>
              <a:rPr lang="en-US" sz="1600" b="1" i="1" u="sng" dirty="0">
                <a:solidFill>
                  <a:schemeClr val="tx1">
                    <a:lumMod val="75000"/>
                    <a:lumOff val="25000"/>
                  </a:schemeClr>
                </a:solidFill>
                <a:cs typeface="Segoe UI" panose="020B0502040204020203" pitchFamily="34" charset="0"/>
              </a:rPr>
              <a:t>net profit.</a:t>
            </a:r>
          </a:p>
          <a:p>
            <a:pPr marL="285750" indent="-285750">
              <a:buFont typeface="Arial" panose="020B0604020202020204" pitchFamily="34" charset="0"/>
              <a:buChar char="•"/>
            </a:pPr>
            <a:endParaRPr lang="en-US" sz="1600" b="1" u="sng" dirty="0">
              <a:solidFill>
                <a:schemeClr val="tx1">
                  <a:lumMod val="75000"/>
                  <a:lumOff val="25000"/>
                </a:schemeClr>
              </a:solidFill>
              <a:cs typeface="Segoe UI" panose="020B0502040204020203" pitchFamily="34" charset="0"/>
            </a:endParaRPr>
          </a:p>
          <a:p>
            <a:pPr marL="285750" indent="-285750">
              <a:buFont typeface="Arial" panose="020B0604020202020204" pitchFamily="34" charset="0"/>
              <a:buChar char="•"/>
            </a:pPr>
            <a:r>
              <a:rPr lang="en-US" sz="1600" b="1" dirty="0">
                <a:solidFill>
                  <a:schemeClr val="tx1">
                    <a:lumMod val="75000"/>
                    <a:lumOff val="25000"/>
                  </a:schemeClr>
                </a:solidFill>
                <a:cs typeface="Segoe UI" panose="020B0502040204020203" pitchFamily="34" charset="0"/>
              </a:rPr>
              <a:t>The system shall then divide the </a:t>
            </a:r>
            <a:r>
              <a:rPr lang="en-US" sz="1600" b="1" i="1" u="sng" dirty="0">
                <a:solidFill>
                  <a:schemeClr val="tx1">
                    <a:lumMod val="75000"/>
                    <a:lumOff val="25000"/>
                  </a:schemeClr>
                </a:solidFill>
                <a:cs typeface="Segoe UI" panose="020B0502040204020203" pitchFamily="34" charset="0"/>
              </a:rPr>
              <a:t>total sales</a:t>
            </a:r>
            <a:r>
              <a:rPr lang="en-US" sz="1600" b="1" dirty="0">
                <a:solidFill>
                  <a:schemeClr val="tx1">
                    <a:lumMod val="75000"/>
                    <a:lumOff val="25000"/>
                  </a:schemeClr>
                </a:solidFill>
                <a:cs typeface="Segoe UI" panose="020B0502040204020203" pitchFamily="34" charset="0"/>
              </a:rPr>
              <a:t> of the month by the </a:t>
            </a:r>
            <a:r>
              <a:rPr lang="en-US" sz="1600" b="1" i="1" u="sng" dirty="0">
                <a:solidFill>
                  <a:schemeClr val="tx1">
                    <a:lumMod val="75000"/>
                    <a:lumOff val="25000"/>
                  </a:schemeClr>
                </a:solidFill>
                <a:cs typeface="Segoe UI" panose="020B0502040204020203" pitchFamily="34" charset="0"/>
              </a:rPr>
              <a:t>total item sale</a:t>
            </a:r>
            <a:r>
              <a:rPr lang="en-US" sz="1600" b="1" i="1" dirty="0">
                <a:solidFill>
                  <a:schemeClr val="tx1">
                    <a:lumMod val="75000"/>
                    <a:lumOff val="25000"/>
                  </a:schemeClr>
                </a:solidFill>
                <a:cs typeface="Segoe UI" panose="020B0502040204020203" pitchFamily="34" charset="0"/>
              </a:rPr>
              <a:t> </a:t>
            </a:r>
            <a:r>
              <a:rPr lang="en-US" sz="1600" b="1" dirty="0">
                <a:solidFill>
                  <a:schemeClr val="tx1">
                    <a:lumMod val="75000"/>
                    <a:lumOff val="25000"/>
                  </a:schemeClr>
                </a:solidFill>
                <a:cs typeface="Segoe UI" panose="020B0502040204020203" pitchFamily="34" charset="0"/>
              </a:rPr>
              <a:t>for each item.</a:t>
            </a:r>
          </a:p>
          <a:p>
            <a:pPr marL="285750" indent="-285750">
              <a:buFont typeface="Arial" panose="020B0604020202020204" pitchFamily="34" charset="0"/>
              <a:buChar char="•"/>
            </a:pPr>
            <a:endParaRPr lang="en-US" sz="1600" b="1" dirty="0">
              <a:solidFill>
                <a:schemeClr val="tx1">
                  <a:lumMod val="75000"/>
                  <a:lumOff val="25000"/>
                </a:schemeClr>
              </a:solidFill>
              <a:cs typeface="Segoe UI" panose="020B0502040204020203" pitchFamily="34" charset="0"/>
            </a:endParaRPr>
          </a:p>
          <a:p>
            <a:pPr marL="285750" indent="-285750">
              <a:buFont typeface="Arial" panose="020B0604020202020204" pitchFamily="34" charset="0"/>
              <a:buChar char="•"/>
            </a:pPr>
            <a:r>
              <a:rPr lang="en-US" sz="1600" b="1" dirty="0">
                <a:solidFill>
                  <a:schemeClr val="tx1">
                    <a:lumMod val="75000"/>
                    <a:lumOff val="25000"/>
                  </a:schemeClr>
                </a:solidFill>
                <a:cs typeface="Segoe UI" panose="020B0502040204020203" pitchFamily="34" charset="0"/>
              </a:rPr>
              <a:t>The system will then display each result as a percentage of the </a:t>
            </a:r>
            <a:r>
              <a:rPr lang="en-US" sz="1600" b="1" i="1" u="sng" dirty="0">
                <a:solidFill>
                  <a:schemeClr val="tx1">
                    <a:lumMod val="75000"/>
                    <a:lumOff val="25000"/>
                  </a:schemeClr>
                </a:solidFill>
                <a:cs typeface="Segoe UI" panose="020B0502040204020203" pitchFamily="34" charset="0"/>
              </a:rPr>
              <a:t>total sales</a:t>
            </a:r>
            <a:r>
              <a:rPr lang="en-US" sz="1600" b="1" dirty="0">
                <a:solidFill>
                  <a:schemeClr val="tx1">
                    <a:lumMod val="75000"/>
                    <a:lumOff val="25000"/>
                  </a:schemeClr>
                </a:solidFill>
                <a:cs typeface="Segoe UI" panose="020B0502040204020203" pitchFamily="34" charset="0"/>
              </a:rPr>
              <a:t> for that month.</a:t>
            </a:r>
          </a:p>
        </p:txBody>
      </p:sp>
    </p:spTree>
    <p:extLst>
      <p:ext uri="{BB962C8B-B14F-4D97-AF65-F5344CB8AC3E}">
        <p14:creationId xmlns:p14="http://schemas.microsoft.com/office/powerpoint/2010/main" val="92123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0525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Requirements 2.3</a:t>
            </a:r>
          </a:p>
          <a:p>
            <a:pPr algn="ctr"/>
            <a:r>
              <a:rPr lang="en-US" sz="2800" b="1" dirty="0">
                <a:solidFill>
                  <a:schemeClr val="tx1">
                    <a:lumMod val="75000"/>
                    <a:lumOff val="25000"/>
                  </a:schemeClr>
                </a:solidFill>
              </a:rPr>
              <a:t>Displaying Trends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68877EB-E590-42DD-AB0A-3FA34BFA059E}"/>
              </a:ext>
            </a:extLst>
          </p:cNvPr>
          <p:cNvSpPr txBox="1"/>
          <p:nvPr/>
        </p:nvSpPr>
        <p:spPr>
          <a:xfrm rot="10800000" flipV="1">
            <a:off x="979714" y="1698252"/>
            <a:ext cx="10689772" cy="2031325"/>
          </a:xfrm>
          <a:prstGeom prst="rect">
            <a:avLst/>
          </a:prstGeom>
          <a:noFill/>
        </p:spPr>
        <p:txBody>
          <a:bodyPr wrap="square" rtlCol="0">
            <a:spAutoFit/>
          </a:bodyPr>
          <a:lstStyle/>
          <a:p>
            <a:pPr marL="285750" indent="-285750">
              <a:buFont typeface="Wingdings" panose="05000000000000000000" pitchFamily="2" charset="2"/>
              <a:buChar char="q"/>
            </a:pPr>
            <a:r>
              <a:rPr lang="en-JM" b="1" i="1" dirty="0"/>
              <a:t>Acceptance Criteria- </a:t>
            </a:r>
            <a:r>
              <a:rPr lang="en-JM" dirty="0"/>
              <a:t>The user is able to select a month to view its trend 100 % of the time.</a:t>
            </a:r>
          </a:p>
          <a:p>
            <a:pPr marL="285750" indent="-285750">
              <a:buFont typeface="Wingdings" panose="05000000000000000000" pitchFamily="2" charset="2"/>
              <a:buChar char="q"/>
            </a:pPr>
            <a:endParaRPr lang="en-JM" b="1" i="1" dirty="0"/>
          </a:p>
          <a:p>
            <a:pPr marL="285750" indent="-285750">
              <a:buFont typeface="Wingdings" panose="05000000000000000000" pitchFamily="2" charset="2"/>
              <a:buChar char="q"/>
            </a:pPr>
            <a:r>
              <a:rPr lang="en-JM" b="1" i="1" dirty="0"/>
              <a:t>Priority- </a:t>
            </a:r>
            <a:r>
              <a:rPr lang="en-JM" dirty="0"/>
              <a:t>High</a:t>
            </a:r>
          </a:p>
          <a:p>
            <a:pPr marL="285750" indent="-285750">
              <a:buFont typeface="Wingdings" panose="05000000000000000000" pitchFamily="2" charset="2"/>
              <a:buChar char="q"/>
            </a:pPr>
            <a:endParaRPr lang="en-JM" dirty="0"/>
          </a:p>
          <a:p>
            <a:pPr marL="285750" indent="-285750">
              <a:buFont typeface="Wingdings" panose="05000000000000000000" pitchFamily="2" charset="2"/>
              <a:buChar char="q"/>
            </a:pPr>
            <a:r>
              <a:rPr lang="en-JM" b="1" i="1" dirty="0"/>
              <a:t>Relates to/ Dependencies- </a:t>
            </a:r>
            <a:r>
              <a:rPr lang="en-JM" dirty="0"/>
              <a:t>Relates to adding to the inventory and registering a sale. </a:t>
            </a:r>
            <a:endParaRPr lang="en-JM" b="1" i="1" dirty="0"/>
          </a:p>
          <a:p>
            <a:pPr marL="285750" indent="-285750">
              <a:buFont typeface="Wingdings" panose="05000000000000000000" pitchFamily="2" charset="2"/>
              <a:buChar char="q"/>
            </a:pPr>
            <a:endParaRPr lang="en-JM" b="1" i="1" dirty="0"/>
          </a:p>
          <a:p>
            <a:pPr marL="285750" indent="-285750">
              <a:buFont typeface="Wingdings" panose="05000000000000000000" pitchFamily="2" charset="2"/>
              <a:buChar char="q"/>
            </a:pPr>
            <a:r>
              <a:rPr lang="en-JM" b="1" i="1" dirty="0"/>
              <a:t>Team Owner- </a:t>
            </a:r>
            <a:r>
              <a:rPr lang="en-JM" dirty="0"/>
              <a:t>Fay McIntosh</a:t>
            </a:r>
            <a:endParaRPr lang="en-JM" b="1" i="1" dirty="0"/>
          </a:p>
        </p:txBody>
      </p:sp>
    </p:spTree>
    <p:extLst>
      <p:ext uri="{BB962C8B-B14F-4D97-AF65-F5344CB8AC3E}">
        <p14:creationId xmlns:p14="http://schemas.microsoft.com/office/powerpoint/2010/main" val="501082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0525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Requirements 2.4</a:t>
            </a:r>
          </a:p>
          <a:p>
            <a:pPr algn="ctr"/>
            <a:r>
              <a:rPr lang="en-US" sz="2800" b="1" dirty="0">
                <a:solidFill>
                  <a:schemeClr val="tx1">
                    <a:lumMod val="75000"/>
                    <a:lumOff val="25000"/>
                  </a:schemeClr>
                </a:solidFill>
              </a:rPr>
              <a:t>Interoperability</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0BE83499-13CC-41C6-AC45-B9D310DB0C77}"/>
              </a:ext>
            </a:extLst>
          </p:cNvPr>
          <p:cNvSpPr/>
          <p:nvPr/>
        </p:nvSpPr>
        <p:spPr>
          <a:xfrm>
            <a:off x="1153894" y="1417379"/>
            <a:ext cx="4942106" cy="688734"/>
          </a:xfrm>
          <a:prstGeom prst="roundRect">
            <a:avLst/>
          </a:prstGeom>
          <a:solidFill>
            <a:schemeClr val="accent3">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JM" b="1" dirty="0">
                <a:solidFill>
                  <a:schemeClr val="bg1"/>
                </a:solidFill>
              </a:rPr>
              <a:t>USER REQUIREMENTS</a:t>
            </a:r>
          </a:p>
        </p:txBody>
      </p:sp>
      <p:sp>
        <p:nvSpPr>
          <p:cNvPr id="3" name="Rectangle: Rounded Corners 2">
            <a:extLst>
              <a:ext uri="{FF2B5EF4-FFF2-40B4-BE49-F238E27FC236}">
                <a16:creationId xmlns:a16="http://schemas.microsoft.com/office/drawing/2014/main" id="{DF5CFE7B-780C-4944-839B-C63EF4C6770C}"/>
              </a:ext>
            </a:extLst>
          </p:cNvPr>
          <p:cNvSpPr/>
          <p:nvPr/>
        </p:nvSpPr>
        <p:spPr>
          <a:xfrm>
            <a:off x="6270170" y="1417379"/>
            <a:ext cx="4963886" cy="688735"/>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b="1" dirty="0"/>
              <a:t>SYSTEM REQUIREMENTS</a:t>
            </a:r>
          </a:p>
        </p:txBody>
      </p:sp>
      <p:cxnSp>
        <p:nvCxnSpPr>
          <p:cNvPr id="6" name="Straight Connector 5">
            <a:extLst>
              <a:ext uri="{FF2B5EF4-FFF2-40B4-BE49-F238E27FC236}">
                <a16:creationId xmlns:a16="http://schemas.microsoft.com/office/drawing/2014/main" id="{41171ADB-36DD-4766-A209-8ADE2476D110}"/>
              </a:ext>
            </a:extLst>
          </p:cNvPr>
          <p:cNvCxnSpPr>
            <a:cxnSpLocks/>
          </p:cNvCxnSpPr>
          <p:nvPr/>
        </p:nvCxnSpPr>
        <p:spPr>
          <a:xfrm>
            <a:off x="6183085" y="2280397"/>
            <a:ext cx="0" cy="4163946"/>
          </a:xfrm>
          <a:prstGeom prst="line">
            <a:avLst/>
          </a:prstGeom>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F46743BC-B491-4D59-B00A-C83C4E96049A}"/>
              </a:ext>
            </a:extLst>
          </p:cNvPr>
          <p:cNvSpPr txBox="1"/>
          <p:nvPr/>
        </p:nvSpPr>
        <p:spPr>
          <a:xfrm>
            <a:off x="1477055" y="2764969"/>
            <a:ext cx="3791628" cy="830997"/>
          </a:xfrm>
          <a:prstGeom prst="rect">
            <a:avLst/>
          </a:prstGeom>
          <a:noFill/>
        </p:spPr>
        <p:txBody>
          <a:bodyPr wrap="square" rtlCol="0">
            <a:spAutoFit/>
          </a:bodyPr>
          <a:lstStyle/>
          <a:p>
            <a:pPr marL="285750" indent="-285750">
              <a:buFont typeface="Arial" panose="020B0604020202020204" pitchFamily="34" charset="0"/>
              <a:buChar char="•"/>
            </a:pPr>
            <a:r>
              <a:rPr lang="en-JM" sz="1600" dirty="0"/>
              <a:t>The system shall allow the user to modify data across any platforms or device. </a:t>
            </a:r>
          </a:p>
        </p:txBody>
      </p:sp>
      <p:sp>
        <p:nvSpPr>
          <p:cNvPr id="21" name="TextBox 20">
            <a:extLst>
              <a:ext uri="{FF2B5EF4-FFF2-40B4-BE49-F238E27FC236}">
                <a16:creationId xmlns:a16="http://schemas.microsoft.com/office/drawing/2014/main" id="{678EC686-81E1-4C68-80D9-F35966919004}"/>
              </a:ext>
            </a:extLst>
          </p:cNvPr>
          <p:cNvSpPr txBox="1"/>
          <p:nvPr/>
        </p:nvSpPr>
        <p:spPr>
          <a:xfrm>
            <a:off x="6683828" y="2811135"/>
            <a:ext cx="4031115" cy="4031873"/>
          </a:xfrm>
          <a:prstGeom prst="rect">
            <a:avLst/>
          </a:prstGeom>
          <a:noFill/>
        </p:spPr>
        <p:txBody>
          <a:bodyPr wrap="square" rtlCol="0">
            <a:spAutoFit/>
          </a:bodyPr>
          <a:lstStyle/>
          <a:p>
            <a:pPr marL="285750" indent="-285750">
              <a:buFont typeface="Arial" panose="020B0604020202020204" pitchFamily="34" charset="0"/>
              <a:buChar char="•"/>
            </a:pPr>
            <a:r>
              <a:rPr lang="en-JM" sz="1600" dirty="0"/>
              <a:t>The system shall allow the user to login on any device by entering username and password.</a:t>
            </a:r>
          </a:p>
          <a:p>
            <a:pPr marL="285750" indent="-285750">
              <a:buFont typeface="Arial" panose="020B0604020202020204" pitchFamily="34" charset="0"/>
              <a:buChar char="•"/>
            </a:pPr>
            <a:endParaRPr lang="en-JM" sz="1600" dirty="0"/>
          </a:p>
          <a:p>
            <a:pPr marL="285750" indent="-285750">
              <a:buFont typeface="Arial" panose="020B0604020202020204" pitchFamily="34" charset="0"/>
              <a:buChar char="•"/>
            </a:pPr>
            <a:r>
              <a:rPr lang="en-JM" sz="1600" dirty="0"/>
              <a:t>The system shall allow the user to previously store data and allow the user to enter new data about an inventory irrespective of which device is used to access the system.</a:t>
            </a:r>
          </a:p>
          <a:p>
            <a:pPr marL="285750" indent="-285750">
              <a:buFont typeface="Arial" panose="020B0604020202020204" pitchFamily="34" charset="0"/>
              <a:buChar char="•"/>
            </a:pPr>
            <a:endParaRPr lang="en-JM" sz="1600" dirty="0"/>
          </a:p>
          <a:p>
            <a:pPr marL="285750" indent="-285750">
              <a:buFont typeface="Arial" panose="020B0604020202020204" pitchFamily="34" charset="0"/>
              <a:buChar char="•"/>
            </a:pPr>
            <a:r>
              <a:rPr lang="en-JM" sz="1600" dirty="0"/>
              <a:t>The system shall allow more than one user to gain access and be able to view the data at the same time.</a:t>
            </a:r>
          </a:p>
          <a:p>
            <a:pPr marL="285750" indent="-285750">
              <a:buFont typeface="Arial" panose="020B0604020202020204" pitchFamily="34" charset="0"/>
              <a:buChar char="•"/>
            </a:pPr>
            <a:endParaRPr lang="en-JM" sz="1600" dirty="0"/>
          </a:p>
          <a:p>
            <a:pPr marL="285750" indent="-285750">
              <a:buFont typeface="Arial" panose="020B0604020202020204" pitchFamily="34" charset="0"/>
              <a:buChar char="•"/>
            </a:pPr>
            <a:endParaRPr lang="en-JM" sz="1600" dirty="0"/>
          </a:p>
        </p:txBody>
      </p:sp>
    </p:spTree>
    <p:extLst>
      <p:ext uri="{BB962C8B-B14F-4D97-AF65-F5344CB8AC3E}">
        <p14:creationId xmlns:p14="http://schemas.microsoft.com/office/powerpoint/2010/main" val="4059938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0525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Requirements 2.4</a:t>
            </a:r>
          </a:p>
          <a:p>
            <a:pPr algn="ctr"/>
            <a:r>
              <a:rPr lang="en-US" sz="2800" b="1" dirty="0">
                <a:solidFill>
                  <a:schemeClr val="tx1">
                    <a:lumMod val="75000"/>
                    <a:lumOff val="25000"/>
                  </a:schemeClr>
                </a:solidFill>
              </a:rPr>
              <a:t>Interoperability</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0734D15-848F-4DEE-B2AF-C9C439D55F99}"/>
              </a:ext>
            </a:extLst>
          </p:cNvPr>
          <p:cNvSpPr txBox="1"/>
          <p:nvPr/>
        </p:nvSpPr>
        <p:spPr>
          <a:xfrm>
            <a:off x="942974" y="1951672"/>
            <a:ext cx="10487026" cy="2308324"/>
          </a:xfrm>
          <a:prstGeom prst="rect">
            <a:avLst/>
          </a:prstGeom>
          <a:noFill/>
        </p:spPr>
        <p:txBody>
          <a:bodyPr wrap="square" rtlCol="0">
            <a:spAutoFit/>
          </a:bodyPr>
          <a:lstStyle/>
          <a:p>
            <a:pPr marL="285750" indent="-285750">
              <a:buFont typeface="Wingdings" panose="05000000000000000000" pitchFamily="2" charset="2"/>
              <a:buChar char="q"/>
            </a:pPr>
            <a:r>
              <a:rPr lang="en-JM" b="1" i="1" dirty="0"/>
              <a:t>Acceptance Criteria- </a:t>
            </a:r>
            <a:r>
              <a:rPr lang="en-JM" dirty="0"/>
              <a:t>The user is able to access the system 100 % of the time also save and retrieve data.</a:t>
            </a:r>
            <a:endParaRPr lang="en-JM" b="1" i="1" dirty="0"/>
          </a:p>
          <a:p>
            <a:pPr marL="285750" indent="-285750">
              <a:buFont typeface="Wingdings" panose="05000000000000000000" pitchFamily="2" charset="2"/>
              <a:buChar char="q"/>
            </a:pPr>
            <a:endParaRPr lang="en-JM" b="1" i="1" dirty="0"/>
          </a:p>
          <a:p>
            <a:pPr marL="285750" indent="-285750">
              <a:buFont typeface="Wingdings" panose="05000000000000000000" pitchFamily="2" charset="2"/>
              <a:buChar char="q"/>
            </a:pPr>
            <a:r>
              <a:rPr lang="en-JM" b="1" i="1" dirty="0"/>
              <a:t>Priority- </a:t>
            </a:r>
            <a:r>
              <a:rPr lang="en-JM" dirty="0"/>
              <a:t>High</a:t>
            </a:r>
          </a:p>
          <a:p>
            <a:pPr marL="285750" indent="-285750">
              <a:buFont typeface="Wingdings" panose="05000000000000000000" pitchFamily="2" charset="2"/>
              <a:buChar char="q"/>
            </a:pPr>
            <a:endParaRPr lang="en-JM" b="1" i="1" dirty="0"/>
          </a:p>
          <a:p>
            <a:pPr marL="285750" indent="-285750">
              <a:buFont typeface="Wingdings" panose="05000000000000000000" pitchFamily="2" charset="2"/>
              <a:buChar char="q"/>
            </a:pPr>
            <a:r>
              <a:rPr lang="en-JM" b="1" i="1" dirty="0"/>
              <a:t>Relates to/ Dependencies- </a:t>
            </a:r>
            <a:r>
              <a:rPr lang="en-JM" dirty="0"/>
              <a:t>None</a:t>
            </a:r>
            <a:endParaRPr lang="en-JM" b="1" i="1" dirty="0"/>
          </a:p>
          <a:p>
            <a:pPr marL="285750" indent="-285750">
              <a:buFont typeface="Wingdings" panose="05000000000000000000" pitchFamily="2" charset="2"/>
              <a:buChar char="q"/>
            </a:pPr>
            <a:endParaRPr lang="en-JM" b="1" i="1" dirty="0"/>
          </a:p>
          <a:p>
            <a:pPr marL="285750" indent="-285750">
              <a:buFont typeface="Wingdings" panose="05000000000000000000" pitchFamily="2" charset="2"/>
              <a:buChar char="q"/>
            </a:pPr>
            <a:r>
              <a:rPr lang="en-JM" b="1" i="1" dirty="0"/>
              <a:t>Team Owner- </a:t>
            </a:r>
            <a:r>
              <a:rPr lang="en-JM" dirty="0"/>
              <a:t>Salena Calbert</a:t>
            </a:r>
            <a:endParaRPr lang="en-JM" b="1" i="1" dirty="0"/>
          </a:p>
        </p:txBody>
      </p:sp>
    </p:spTree>
    <p:extLst>
      <p:ext uri="{BB962C8B-B14F-4D97-AF65-F5344CB8AC3E}">
        <p14:creationId xmlns:p14="http://schemas.microsoft.com/office/powerpoint/2010/main" val="3451773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User Diagram</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9172D25-3585-400C-8202-E56CCC0EE70F}"/>
              </a:ext>
            </a:extLst>
          </p:cNvPr>
          <p:cNvSpPr/>
          <p:nvPr/>
        </p:nvSpPr>
        <p:spPr>
          <a:xfrm>
            <a:off x="4531040" y="1096963"/>
            <a:ext cx="3160249" cy="540942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JM" dirty="0"/>
          </a:p>
        </p:txBody>
      </p:sp>
      <p:grpSp>
        <p:nvGrpSpPr>
          <p:cNvPr id="10" name="Group 9">
            <a:extLst>
              <a:ext uri="{FF2B5EF4-FFF2-40B4-BE49-F238E27FC236}">
                <a16:creationId xmlns:a16="http://schemas.microsoft.com/office/drawing/2014/main" id="{650D80E6-84BE-44BB-AFE8-BEB5876C093A}"/>
              </a:ext>
            </a:extLst>
          </p:cNvPr>
          <p:cNvGrpSpPr/>
          <p:nvPr/>
        </p:nvGrpSpPr>
        <p:grpSpPr>
          <a:xfrm>
            <a:off x="2510643" y="3268345"/>
            <a:ext cx="360045" cy="894080"/>
            <a:chOff x="0" y="0"/>
            <a:chExt cx="360218" cy="894311"/>
          </a:xfrm>
        </p:grpSpPr>
        <p:sp>
          <p:nvSpPr>
            <p:cNvPr id="12" name="Oval 11">
              <a:extLst>
                <a:ext uri="{FF2B5EF4-FFF2-40B4-BE49-F238E27FC236}">
                  <a16:creationId xmlns:a16="http://schemas.microsoft.com/office/drawing/2014/main" id="{A5330D7C-30D6-44AB-9A40-09F626B69A46}"/>
                </a:ext>
              </a:extLst>
            </p:cNvPr>
            <p:cNvSpPr/>
            <p:nvPr/>
          </p:nvSpPr>
          <p:spPr>
            <a:xfrm>
              <a:off x="74814" y="0"/>
              <a:ext cx="259080" cy="25908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JM"/>
            </a:p>
          </p:txBody>
        </p:sp>
        <p:cxnSp>
          <p:nvCxnSpPr>
            <p:cNvPr id="13" name="Straight Connector 12">
              <a:extLst>
                <a:ext uri="{FF2B5EF4-FFF2-40B4-BE49-F238E27FC236}">
                  <a16:creationId xmlns:a16="http://schemas.microsoft.com/office/drawing/2014/main" id="{57C26372-4774-427F-95EF-0094DA3CC4C9}"/>
                </a:ext>
              </a:extLst>
            </p:cNvPr>
            <p:cNvCxnSpPr/>
            <p:nvPr/>
          </p:nvCxnSpPr>
          <p:spPr>
            <a:xfrm>
              <a:off x="199505" y="266008"/>
              <a:ext cx="7620"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BEDBB64-3ED0-4079-961F-528D5791A382}"/>
                </a:ext>
              </a:extLst>
            </p:cNvPr>
            <p:cNvCxnSpPr/>
            <p:nvPr/>
          </p:nvCxnSpPr>
          <p:spPr>
            <a:xfrm flipH="1">
              <a:off x="0" y="673331"/>
              <a:ext cx="213360" cy="2209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6BF18FB-F324-431B-9743-8F4AFC0E0D69}"/>
                </a:ext>
              </a:extLst>
            </p:cNvPr>
            <p:cNvCxnSpPr/>
            <p:nvPr/>
          </p:nvCxnSpPr>
          <p:spPr>
            <a:xfrm>
              <a:off x="199505" y="656706"/>
              <a:ext cx="15240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F46C9CD-534A-46B4-AAF4-F26F8368FDFA}"/>
                </a:ext>
              </a:extLst>
            </p:cNvPr>
            <p:cNvCxnSpPr/>
            <p:nvPr/>
          </p:nvCxnSpPr>
          <p:spPr>
            <a:xfrm>
              <a:off x="207818" y="365760"/>
              <a:ext cx="152400" cy="838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5C25463-DDAE-4466-A632-28B77B2890C9}"/>
                </a:ext>
              </a:extLst>
            </p:cNvPr>
            <p:cNvCxnSpPr/>
            <p:nvPr/>
          </p:nvCxnSpPr>
          <p:spPr>
            <a:xfrm flipH="1">
              <a:off x="99752" y="374073"/>
              <a:ext cx="114300" cy="685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id="{D0A058C6-49D9-4D2B-BDC4-96A300E33088}"/>
              </a:ext>
            </a:extLst>
          </p:cNvPr>
          <p:cNvSpPr/>
          <p:nvPr/>
        </p:nvSpPr>
        <p:spPr>
          <a:xfrm>
            <a:off x="4806632" y="1477038"/>
            <a:ext cx="2232660" cy="83058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JM" dirty="0"/>
              <a:t>Registering a sale</a:t>
            </a:r>
          </a:p>
        </p:txBody>
      </p:sp>
      <p:sp>
        <p:nvSpPr>
          <p:cNvPr id="20" name="Oval 19">
            <a:extLst>
              <a:ext uri="{FF2B5EF4-FFF2-40B4-BE49-F238E27FC236}">
                <a16:creationId xmlns:a16="http://schemas.microsoft.com/office/drawing/2014/main" id="{3B8C914F-265B-4850-81AD-EF94830BEC99}"/>
              </a:ext>
            </a:extLst>
          </p:cNvPr>
          <p:cNvSpPr/>
          <p:nvPr/>
        </p:nvSpPr>
        <p:spPr>
          <a:xfrm>
            <a:off x="4806239" y="2771400"/>
            <a:ext cx="2293620" cy="96876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JM" dirty="0"/>
              <a:t>Adding to the inventory</a:t>
            </a:r>
          </a:p>
        </p:txBody>
      </p:sp>
      <p:sp>
        <p:nvSpPr>
          <p:cNvPr id="21" name="Oval 20">
            <a:extLst>
              <a:ext uri="{FF2B5EF4-FFF2-40B4-BE49-F238E27FC236}">
                <a16:creationId xmlns:a16="http://schemas.microsoft.com/office/drawing/2014/main" id="{C41E060B-83DC-4CC9-800E-9A41235A82DF}"/>
              </a:ext>
            </a:extLst>
          </p:cNvPr>
          <p:cNvSpPr/>
          <p:nvPr/>
        </p:nvSpPr>
        <p:spPr>
          <a:xfrm>
            <a:off x="4884644" y="4075489"/>
            <a:ext cx="2247900" cy="83802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JM" dirty="0"/>
              <a:t>Displaying Trends</a:t>
            </a:r>
          </a:p>
        </p:txBody>
      </p:sp>
      <p:sp>
        <p:nvSpPr>
          <p:cNvPr id="4" name="Text Box 2">
            <a:extLst>
              <a:ext uri="{FF2B5EF4-FFF2-40B4-BE49-F238E27FC236}">
                <a16:creationId xmlns:a16="http://schemas.microsoft.com/office/drawing/2014/main" id="{3CE050FA-7A41-4058-93B6-006A4EB2D677}"/>
              </a:ext>
            </a:extLst>
          </p:cNvPr>
          <p:cNvSpPr txBox="1">
            <a:spLocks noChangeArrowheads="1"/>
          </p:cNvSpPr>
          <p:nvPr/>
        </p:nvSpPr>
        <p:spPr bwMode="auto">
          <a:xfrm>
            <a:off x="2384425" y="1096963"/>
            <a:ext cx="1447800" cy="45720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 Box 16">
            <a:extLst>
              <a:ext uri="{FF2B5EF4-FFF2-40B4-BE49-F238E27FC236}">
                <a16:creationId xmlns:a16="http://schemas.microsoft.com/office/drawing/2014/main" id="{A96794CD-6353-48E0-BA20-AA5E8044853D}"/>
              </a:ext>
            </a:extLst>
          </p:cNvPr>
          <p:cNvSpPr txBox="1">
            <a:spLocks noChangeArrowheads="1"/>
          </p:cNvSpPr>
          <p:nvPr/>
        </p:nvSpPr>
        <p:spPr bwMode="auto">
          <a:xfrm>
            <a:off x="2454275" y="1436688"/>
            <a:ext cx="1501775" cy="45720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 Box 17">
            <a:extLst>
              <a:ext uri="{FF2B5EF4-FFF2-40B4-BE49-F238E27FC236}">
                <a16:creationId xmlns:a16="http://schemas.microsoft.com/office/drawing/2014/main" id="{4E3ED521-2C35-438F-9D13-A668418278F6}"/>
              </a:ext>
            </a:extLst>
          </p:cNvPr>
          <p:cNvSpPr txBox="1">
            <a:spLocks noChangeArrowheads="1"/>
          </p:cNvSpPr>
          <p:nvPr/>
        </p:nvSpPr>
        <p:spPr bwMode="auto">
          <a:xfrm>
            <a:off x="2446338" y="2495550"/>
            <a:ext cx="1501775" cy="45720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22" name="Straight Connector 21">
            <a:extLst>
              <a:ext uri="{FF2B5EF4-FFF2-40B4-BE49-F238E27FC236}">
                <a16:creationId xmlns:a16="http://schemas.microsoft.com/office/drawing/2014/main" id="{8DCC9C81-E4F3-48AF-BD32-F6531122F699}"/>
              </a:ext>
            </a:extLst>
          </p:cNvPr>
          <p:cNvCxnSpPr>
            <a:cxnSpLocks/>
          </p:cNvCxnSpPr>
          <p:nvPr/>
        </p:nvCxnSpPr>
        <p:spPr>
          <a:xfrm flipV="1">
            <a:off x="2844377" y="2106264"/>
            <a:ext cx="1925033" cy="15521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DDF0965-E46C-4728-BFB4-51618F284C25}"/>
              </a:ext>
            </a:extLst>
          </p:cNvPr>
          <p:cNvCxnSpPr>
            <a:cxnSpLocks/>
          </p:cNvCxnSpPr>
          <p:nvPr/>
        </p:nvCxnSpPr>
        <p:spPr>
          <a:xfrm flipV="1">
            <a:off x="2844377" y="3499481"/>
            <a:ext cx="1962255" cy="2183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30F84F4-4752-4346-8BC9-6B265445FC6B}"/>
              </a:ext>
            </a:extLst>
          </p:cNvPr>
          <p:cNvCxnSpPr>
            <a:cxnSpLocks/>
          </p:cNvCxnSpPr>
          <p:nvPr/>
        </p:nvCxnSpPr>
        <p:spPr>
          <a:xfrm>
            <a:off x="2844377" y="3740165"/>
            <a:ext cx="1961862" cy="7729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D5DA8764-5952-4D25-B43E-20D479592A25}"/>
              </a:ext>
            </a:extLst>
          </p:cNvPr>
          <p:cNvGrpSpPr/>
          <p:nvPr/>
        </p:nvGrpSpPr>
        <p:grpSpPr>
          <a:xfrm>
            <a:off x="8438878" y="2290808"/>
            <a:ext cx="330200" cy="815340"/>
            <a:chOff x="0" y="0"/>
            <a:chExt cx="330430" cy="815340"/>
          </a:xfrm>
        </p:grpSpPr>
        <p:sp>
          <p:nvSpPr>
            <p:cNvPr id="26" name="Oval 25">
              <a:extLst>
                <a:ext uri="{FF2B5EF4-FFF2-40B4-BE49-F238E27FC236}">
                  <a16:creationId xmlns:a16="http://schemas.microsoft.com/office/drawing/2014/main" id="{2092F014-82B2-4445-BD92-1520CA19FF94}"/>
                </a:ext>
              </a:extLst>
            </p:cNvPr>
            <p:cNvSpPr/>
            <p:nvPr/>
          </p:nvSpPr>
          <p:spPr>
            <a:xfrm>
              <a:off x="33250" y="0"/>
              <a:ext cx="297180" cy="25146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JM"/>
            </a:p>
          </p:txBody>
        </p:sp>
        <p:cxnSp>
          <p:nvCxnSpPr>
            <p:cNvPr id="27" name="Straight Connector 26">
              <a:extLst>
                <a:ext uri="{FF2B5EF4-FFF2-40B4-BE49-F238E27FC236}">
                  <a16:creationId xmlns:a16="http://schemas.microsoft.com/office/drawing/2014/main" id="{8B863E78-9F6A-4665-9F3E-B0ACE2D95928}"/>
                </a:ext>
              </a:extLst>
            </p:cNvPr>
            <p:cNvCxnSpPr/>
            <p:nvPr/>
          </p:nvCxnSpPr>
          <p:spPr>
            <a:xfrm>
              <a:off x="174567" y="266007"/>
              <a:ext cx="0" cy="365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AFF6A9F-9341-46E7-A0EB-110FE62B4EAA}"/>
                </a:ext>
              </a:extLst>
            </p:cNvPr>
            <p:cNvCxnSpPr/>
            <p:nvPr/>
          </p:nvCxnSpPr>
          <p:spPr>
            <a:xfrm flipH="1">
              <a:off x="0" y="640080"/>
              <a:ext cx="182880" cy="1752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5018A97-D2E6-4FC8-8D4B-1F488DBC24A1}"/>
                </a:ext>
              </a:extLst>
            </p:cNvPr>
            <p:cNvCxnSpPr/>
            <p:nvPr/>
          </p:nvCxnSpPr>
          <p:spPr>
            <a:xfrm>
              <a:off x="182880" y="640080"/>
              <a:ext cx="137160" cy="160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5A204E7-C517-4C37-88CE-2EF1B84424FE}"/>
                </a:ext>
              </a:extLst>
            </p:cNvPr>
            <p:cNvCxnSpPr/>
            <p:nvPr/>
          </p:nvCxnSpPr>
          <p:spPr>
            <a:xfrm>
              <a:off x="182880" y="415636"/>
              <a:ext cx="144780" cy="838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5ABD685-9A0B-4776-AD5F-39B5CE571082}"/>
                </a:ext>
              </a:extLst>
            </p:cNvPr>
            <p:cNvCxnSpPr/>
            <p:nvPr/>
          </p:nvCxnSpPr>
          <p:spPr>
            <a:xfrm flipH="1">
              <a:off x="41563" y="432262"/>
              <a:ext cx="14478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C61972EB-A546-490D-9BD6-5079C8EE5F26}"/>
              </a:ext>
            </a:extLst>
          </p:cNvPr>
          <p:cNvCxnSpPr>
            <a:cxnSpLocks/>
          </p:cNvCxnSpPr>
          <p:nvPr/>
        </p:nvCxnSpPr>
        <p:spPr>
          <a:xfrm flipV="1">
            <a:off x="7168561" y="2816342"/>
            <a:ext cx="1186111" cy="1571049"/>
          </a:xfrm>
          <a:prstGeom prst="line">
            <a:avLst/>
          </a:prstGeom>
        </p:spPr>
        <p:style>
          <a:lnRef idx="1">
            <a:schemeClr val="dk1"/>
          </a:lnRef>
          <a:fillRef idx="0">
            <a:schemeClr val="dk1"/>
          </a:fillRef>
          <a:effectRef idx="0">
            <a:schemeClr val="dk1"/>
          </a:effectRef>
          <a:fontRef idx="minor">
            <a:schemeClr val="tx1"/>
          </a:fontRef>
        </p:style>
      </p:cxnSp>
      <p:sp>
        <p:nvSpPr>
          <p:cNvPr id="33" name="Text Box 209">
            <a:extLst>
              <a:ext uri="{FF2B5EF4-FFF2-40B4-BE49-F238E27FC236}">
                <a16:creationId xmlns:a16="http://schemas.microsoft.com/office/drawing/2014/main" id="{63A27899-AE0F-4491-8E5F-39F6DC30F04D}"/>
              </a:ext>
            </a:extLst>
          </p:cNvPr>
          <p:cNvSpPr txBox="1"/>
          <p:nvPr/>
        </p:nvSpPr>
        <p:spPr>
          <a:xfrm>
            <a:off x="1919605" y="3715385"/>
            <a:ext cx="307340" cy="207645"/>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JM" sz="900">
                <a:effectLst/>
                <a:ea typeface="Calibri" panose="020F0502020204030204" pitchFamily="34" charset="0"/>
                <a:cs typeface="Times New Roman" panose="02020603050405020304" pitchFamily="18" charset="0"/>
              </a:rPr>
              <a:t> </a:t>
            </a:r>
            <a:endParaRPr lang="en-JM" sz="1100">
              <a:effectLst/>
              <a:ea typeface="Calibri" panose="020F0502020204030204" pitchFamily="34" charset="0"/>
              <a:cs typeface="Times New Roman" panose="02020603050405020304" pitchFamily="18" charset="0"/>
            </a:endParaRPr>
          </a:p>
        </p:txBody>
      </p:sp>
      <p:sp>
        <p:nvSpPr>
          <p:cNvPr id="34" name="Text Box 211">
            <a:extLst>
              <a:ext uri="{FF2B5EF4-FFF2-40B4-BE49-F238E27FC236}">
                <a16:creationId xmlns:a16="http://schemas.microsoft.com/office/drawing/2014/main" id="{06167A69-4A83-4231-BF08-988E667AE1CA}"/>
              </a:ext>
            </a:extLst>
          </p:cNvPr>
          <p:cNvSpPr txBox="1">
            <a:spLocks noChangeArrowheads="1"/>
          </p:cNvSpPr>
          <p:nvPr/>
        </p:nvSpPr>
        <p:spPr bwMode="auto">
          <a:xfrm>
            <a:off x="5411788" y="1122363"/>
            <a:ext cx="839787" cy="323850"/>
          </a:xfrm>
          <a:prstGeom prst="rect">
            <a:avLst/>
          </a:prstGeom>
          <a:solidFill>
            <a:srgbClr val="FFFFFF"/>
          </a:solidFill>
          <a:ln w="6350">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35" name="Straight Connector 34">
            <a:extLst>
              <a:ext uri="{FF2B5EF4-FFF2-40B4-BE49-F238E27FC236}">
                <a16:creationId xmlns:a16="http://schemas.microsoft.com/office/drawing/2014/main" id="{D890C233-BB70-414B-862B-B0056C8C6DEC}"/>
              </a:ext>
            </a:extLst>
          </p:cNvPr>
          <p:cNvCxnSpPr>
            <a:cxnSpLocks/>
          </p:cNvCxnSpPr>
          <p:nvPr/>
        </p:nvCxnSpPr>
        <p:spPr>
          <a:xfrm flipV="1">
            <a:off x="7136940" y="2652741"/>
            <a:ext cx="1343472" cy="615606"/>
          </a:xfrm>
          <a:prstGeom prst="line">
            <a:avLst/>
          </a:prstGeom>
          <a:noFill/>
          <a:ln w="6350" cap="flat" cmpd="sng" algn="ctr">
            <a:solidFill>
              <a:sysClr val="windowText" lastClr="000000"/>
            </a:solidFill>
            <a:prstDash val="solid"/>
            <a:miter lim="800000"/>
          </a:ln>
          <a:effectLst/>
        </p:spPr>
      </p:cxnSp>
      <p:cxnSp>
        <p:nvCxnSpPr>
          <p:cNvPr id="36" name="Straight Connector 35">
            <a:extLst>
              <a:ext uri="{FF2B5EF4-FFF2-40B4-BE49-F238E27FC236}">
                <a16:creationId xmlns:a16="http://schemas.microsoft.com/office/drawing/2014/main" id="{7C138561-3411-49E7-899F-13CD875055F4}"/>
              </a:ext>
            </a:extLst>
          </p:cNvPr>
          <p:cNvCxnSpPr>
            <a:cxnSpLocks/>
          </p:cNvCxnSpPr>
          <p:nvPr/>
        </p:nvCxnSpPr>
        <p:spPr>
          <a:xfrm>
            <a:off x="7132544" y="1972930"/>
            <a:ext cx="1306334" cy="679811"/>
          </a:xfrm>
          <a:prstGeom prst="line">
            <a:avLst/>
          </a:prstGeom>
          <a:noFill/>
          <a:ln w="6350" cap="flat" cmpd="sng" algn="ctr">
            <a:solidFill>
              <a:sysClr val="windowText" lastClr="000000"/>
            </a:solidFill>
            <a:prstDash val="solid"/>
            <a:miter lim="800000"/>
          </a:ln>
          <a:effectLst/>
        </p:spPr>
      </p:cxnSp>
      <p:grpSp>
        <p:nvGrpSpPr>
          <p:cNvPr id="37" name="Group 36">
            <a:extLst>
              <a:ext uri="{FF2B5EF4-FFF2-40B4-BE49-F238E27FC236}">
                <a16:creationId xmlns:a16="http://schemas.microsoft.com/office/drawing/2014/main" id="{DA56D696-6602-4891-885C-8B1D5883753D}"/>
              </a:ext>
            </a:extLst>
          </p:cNvPr>
          <p:cNvGrpSpPr/>
          <p:nvPr/>
        </p:nvGrpSpPr>
        <p:grpSpPr>
          <a:xfrm>
            <a:off x="2505799" y="1348549"/>
            <a:ext cx="376555" cy="772795"/>
            <a:chOff x="0" y="0"/>
            <a:chExt cx="360218" cy="894311"/>
          </a:xfrm>
        </p:grpSpPr>
        <p:sp>
          <p:nvSpPr>
            <p:cNvPr id="38" name="Oval 37">
              <a:extLst>
                <a:ext uri="{FF2B5EF4-FFF2-40B4-BE49-F238E27FC236}">
                  <a16:creationId xmlns:a16="http://schemas.microsoft.com/office/drawing/2014/main" id="{4F5F6483-A855-4421-AD38-56DE4B6C6A4E}"/>
                </a:ext>
              </a:extLst>
            </p:cNvPr>
            <p:cNvSpPr/>
            <p:nvPr/>
          </p:nvSpPr>
          <p:spPr>
            <a:xfrm>
              <a:off x="74814" y="0"/>
              <a:ext cx="259080" cy="25908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JM"/>
            </a:p>
          </p:txBody>
        </p:sp>
        <p:cxnSp>
          <p:nvCxnSpPr>
            <p:cNvPr id="39" name="Straight Connector 38">
              <a:extLst>
                <a:ext uri="{FF2B5EF4-FFF2-40B4-BE49-F238E27FC236}">
                  <a16:creationId xmlns:a16="http://schemas.microsoft.com/office/drawing/2014/main" id="{D11B7A64-DB3B-41E9-BBFE-B6C82FE54FAF}"/>
                </a:ext>
              </a:extLst>
            </p:cNvPr>
            <p:cNvCxnSpPr/>
            <p:nvPr/>
          </p:nvCxnSpPr>
          <p:spPr>
            <a:xfrm>
              <a:off x="199505" y="266008"/>
              <a:ext cx="7620"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BDFCEA9-17BF-4938-ACCD-18596329DA18}"/>
                </a:ext>
              </a:extLst>
            </p:cNvPr>
            <p:cNvCxnSpPr/>
            <p:nvPr/>
          </p:nvCxnSpPr>
          <p:spPr>
            <a:xfrm flipH="1">
              <a:off x="0" y="673331"/>
              <a:ext cx="213360" cy="2209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88A1AA1-7050-4EBE-B99C-B154EC9C2A08}"/>
                </a:ext>
              </a:extLst>
            </p:cNvPr>
            <p:cNvCxnSpPr/>
            <p:nvPr/>
          </p:nvCxnSpPr>
          <p:spPr>
            <a:xfrm>
              <a:off x="199505" y="656706"/>
              <a:ext cx="15240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EA2E4D0-0146-44DB-B6EF-D2D8407750EB}"/>
                </a:ext>
              </a:extLst>
            </p:cNvPr>
            <p:cNvCxnSpPr/>
            <p:nvPr/>
          </p:nvCxnSpPr>
          <p:spPr>
            <a:xfrm>
              <a:off x="207818" y="365760"/>
              <a:ext cx="152400" cy="838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3413195-F2A9-49D2-ACF7-6E113AC705EB}"/>
                </a:ext>
              </a:extLst>
            </p:cNvPr>
            <p:cNvCxnSpPr/>
            <p:nvPr/>
          </p:nvCxnSpPr>
          <p:spPr>
            <a:xfrm flipH="1">
              <a:off x="99752" y="374073"/>
              <a:ext cx="114300" cy="685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4" name="Straight Connector 43">
            <a:extLst>
              <a:ext uri="{FF2B5EF4-FFF2-40B4-BE49-F238E27FC236}">
                <a16:creationId xmlns:a16="http://schemas.microsoft.com/office/drawing/2014/main" id="{FEECE061-BEED-40CC-90B9-FF33AF561C4B}"/>
              </a:ext>
            </a:extLst>
          </p:cNvPr>
          <p:cNvCxnSpPr>
            <a:cxnSpLocks/>
          </p:cNvCxnSpPr>
          <p:nvPr/>
        </p:nvCxnSpPr>
        <p:spPr>
          <a:xfrm>
            <a:off x="2724592" y="1780911"/>
            <a:ext cx="2049085" cy="0"/>
          </a:xfrm>
          <a:prstGeom prst="line">
            <a:avLst/>
          </a:prstGeom>
          <a:noFill/>
          <a:ln w="6350" cap="flat" cmpd="sng" algn="ctr">
            <a:solidFill>
              <a:sysClr val="windowText" lastClr="000000"/>
            </a:solidFill>
            <a:prstDash val="solid"/>
            <a:miter lim="800000"/>
          </a:ln>
          <a:effectLst/>
        </p:spPr>
      </p:cxnSp>
      <p:sp>
        <p:nvSpPr>
          <p:cNvPr id="45" name="Rectangle 38">
            <a:extLst>
              <a:ext uri="{FF2B5EF4-FFF2-40B4-BE49-F238E27FC236}">
                <a16:creationId xmlns:a16="http://schemas.microsoft.com/office/drawing/2014/main" id="{B113B015-7592-451A-93AC-1816EB74415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JM"/>
          </a:p>
        </p:txBody>
      </p:sp>
      <p:sp>
        <p:nvSpPr>
          <p:cNvPr id="46" name="Rectangle 39">
            <a:extLst>
              <a:ext uri="{FF2B5EF4-FFF2-40B4-BE49-F238E27FC236}">
                <a16:creationId xmlns:a16="http://schemas.microsoft.com/office/drawing/2014/main" id="{62C1B78E-223E-4023-AF69-A18D36B0148C}"/>
              </a:ext>
            </a:extLst>
          </p:cNvPr>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JM" altLang="en-US" sz="1800" b="0" i="0" u="none" strike="noStrike" cap="none" normalizeH="0" baseline="0">
                <a:ln>
                  <a:noFill/>
                </a:ln>
                <a:solidFill>
                  <a:schemeClr val="tx1"/>
                </a:solidFill>
                <a:effectLst/>
                <a:latin typeface="Arial" panose="020B0604020202020204" pitchFamily="34" charset="0"/>
              </a:rPr>
            </a:br>
            <a:endParaRPr kumimoji="0" lang="en-JM"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JM" altLang="en-US" sz="1800" b="0" i="0" u="none" strike="noStrike" cap="none" normalizeH="0" baseline="0">
              <a:ln>
                <a:noFill/>
              </a:ln>
              <a:solidFill>
                <a:schemeClr val="tx1"/>
              </a:solidFill>
              <a:effectLst/>
              <a:latin typeface="Arial" panose="020B0604020202020204" pitchFamily="34" charset="0"/>
            </a:endParaRPr>
          </a:p>
        </p:txBody>
      </p:sp>
      <p:sp>
        <p:nvSpPr>
          <p:cNvPr id="47" name="Rectangle 41">
            <a:extLst>
              <a:ext uri="{FF2B5EF4-FFF2-40B4-BE49-F238E27FC236}">
                <a16:creationId xmlns:a16="http://schemas.microsoft.com/office/drawing/2014/main" id="{A7E686A4-63BA-4E9F-A3D1-E280DA2E55DA}"/>
              </a:ext>
            </a:extLst>
          </p:cNvPr>
          <p:cNvSpPr>
            <a:spLocks noChangeArrowheads="1"/>
          </p:cNvSpPr>
          <p:nvPr/>
        </p:nvSpPr>
        <p:spPr bwMode="auto">
          <a:xfrm>
            <a:off x="0" y="283458"/>
            <a:ext cx="184731"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JM"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JM" altLang="en-US" sz="1800" b="0" i="0" u="none" strike="noStrike" cap="none" normalizeH="0" baseline="0" dirty="0">
                <a:ln>
                  <a:noFill/>
                </a:ln>
                <a:solidFill>
                  <a:schemeClr val="tx1"/>
                </a:solidFill>
                <a:effectLst/>
                <a:latin typeface="Arial" panose="020B0604020202020204" pitchFamily="34" charset="0"/>
              </a:rPr>
            </a:br>
            <a:endParaRPr kumimoji="0" lang="en-JM"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JM"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JM" altLang="en-US" sz="1800" b="0" i="0" u="none" strike="noStrike" cap="none" normalizeH="0" baseline="0" dirty="0">
              <a:ln>
                <a:noFill/>
              </a:ln>
              <a:solidFill>
                <a:schemeClr val="tx1"/>
              </a:solidFill>
              <a:effectLst/>
              <a:latin typeface="Arial" panose="020B0604020202020204" pitchFamily="34" charset="0"/>
            </a:endParaRPr>
          </a:p>
        </p:txBody>
      </p:sp>
      <p:sp>
        <p:nvSpPr>
          <p:cNvPr id="48" name="Rectangle 44">
            <a:extLst>
              <a:ext uri="{FF2B5EF4-FFF2-40B4-BE49-F238E27FC236}">
                <a16:creationId xmlns:a16="http://schemas.microsoft.com/office/drawing/2014/main" id="{98E20FCE-E4D2-4F52-9F28-9E236333C634}"/>
              </a:ext>
            </a:extLst>
          </p:cNvPr>
          <p:cNvSpPr>
            <a:spLocks noChangeArrowheads="1"/>
          </p:cNvSpPr>
          <p:nvPr/>
        </p:nvSpPr>
        <p:spPr bwMode="auto">
          <a:xfrm>
            <a:off x="0" y="914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754063" algn="l"/>
              </a:tabLst>
              <a:defRPr>
                <a:solidFill>
                  <a:schemeClr val="tx1"/>
                </a:solidFill>
                <a:latin typeface="Arial" panose="020B0604020202020204" pitchFamily="34" charset="0"/>
              </a:defRPr>
            </a:lvl1pPr>
            <a:lvl2pPr eaLnBrk="0" fontAlgn="base" hangingPunct="0">
              <a:spcBef>
                <a:spcPct val="0"/>
              </a:spcBef>
              <a:spcAft>
                <a:spcPct val="0"/>
              </a:spcAft>
              <a:tabLst>
                <a:tab pos="754063" algn="l"/>
              </a:tabLst>
              <a:defRPr>
                <a:solidFill>
                  <a:schemeClr val="tx1"/>
                </a:solidFill>
                <a:latin typeface="Arial" panose="020B0604020202020204" pitchFamily="34" charset="0"/>
              </a:defRPr>
            </a:lvl2pPr>
            <a:lvl3pPr eaLnBrk="0" fontAlgn="base" hangingPunct="0">
              <a:spcBef>
                <a:spcPct val="0"/>
              </a:spcBef>
              <a:spcAft>
                <a:spcPct val="0"/>
              </a:spcAft>
              <a:tabLst>
                <a:tab pos="754063" algn="l"/>
              </a:tabLst>
              <a:defRPr>
                <a:solidFill>
                  <a:schemeClr val="tx1"/>
                </a:solidFill>
                <a:latin typeface="Arial" panose="020B0604020202020204" pitchFamily="34" charset="0"/>
              </a:defRPr>
            </a:lvl3pPr>
            <a:lvl4pPr eaLnBrk="0" fontAlgn="base" hangingPunct="0">
              <a:spcBef>
                <a:spcPct val="0"/>
              </a:spcBef>
              <a:spcAft>
                <a:spcPct val="0"/>
              </a:spcAft>
              <a:tabLst>
                <a:tab pos="754063" algn="l"/>
              </a:tabLst>
              <a:defRPr>
                <a:solidFill>
                  <a:schemeClr val="tx1"/>
                </a:solidFill>
                <a:latin typeface="Arial" panose="020B0604020202020204" pitchFamily="34" charset="0"/>
              </a:defRPr>
            </a:lvl4pPr>
            <a:lvl5pPr eaLnBrk="0" fontAlgn="base" hangingPunct="0">
              <a:spcBef>
                <a:spcPct val="0"/>
              </a:spcBef>
              <a:spcAft>
                <a:spcPct val="0"/>
              </a:spcAft>
              <a:tabLst>
                <a:tab pos="754063" algn="l"/>
              </a:tabLst>
              <a:defRPr>
                <a:solidFill>
                  <a:schemeClr val="tx1"/>
                </a:solidFill>
                <a:latin typeface="Arial" panose="020B0604020202020204" pitchFamily="34" charset="0"/>
              </a:defRPr>
            </a:lvl5pPr>
            <a:lvl6pPr eaLnBrk="0" fontAlgn="base" hangingPunct="0">
              <a:spcBef>
                <a:spcPct val="0"/>
              </a:spcBef>
              <a:spcAft>
                <a:spcPct val="0"/>
              </a:spcAft>
              <a:tabLst>
                <a:tab pos="754063" algn="l"/>
              </a:tabLst>
              <a:defRPr>
                <a:solidFill>
                  <a:schemeClr val="tx1"/>
                </a:solidFill>
                <a:latin typeface="Arial" panose="020B0604020202020204" pitchFamily="34" charset="0"/>
              </a:defRPr>
            </a:lvl6pPr>
            <a:lvl7pPr eaLnBrk="0" fontAlgn="base" hangingPunct="0">
              <a:spcBef>
                <a:spcPct val="0"/>
              </a:spcBef>
              <a:spcAft>
                <a:spcPct val="0"/>
              </a:spcAft>
              <a:tabLst>
                <a:tab pos="754063" algn="l"/>
              </a:tabLst>
              <a:defRPr>
                <a:solidFill>
                  <a:schemeClr val="tx1"/>
                </a:solidFill>
                <a:latin typeface="Arial" panose="020B0604020202020204" pitchFamily="34" charset="0"/>
              </a:defRPr>
            </a:lvl7pPr>
            <a:lvl8pPr eaLnBrk="0" fontAlgn="base" hangingPunct="0">
              <a:spcBef>
                <a:spcPct val="0"/>
              </a:spcBef>
              <a:spcAft>
                <a:spcPct val="0"/>
              </a:spcAft>
              <a:tabLst>
                <a:tab pos="754063" algn="l"/>
              </a:tabLst>
              <a:defRPr>
                <a:solidFill>
                  <a:schemeClr val="tx1"/>
                </a:solidFill>
                <a:latin typeface="Arial" panose="020B0604020202020204" pitchFamily="34" charset="0"/>
              </a:defRPr>
            </a:lvl8pPr>
            <a:lvl9pPr eaLnBrk="0" fontAlgn="base" hangingPunct="0">
              <a:spcBef>
                <a:spcPct val="0"/>
              </a:spcBef>
              <a:spcAft>
                <a:spcPct val="0"/>
              </a:spcAft>
              <a:tabLst>
                <a:tab pos="7540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754063" algn="l"/>
              </a:tabLst>
            </a:pPr>
            <a:r>
              <a:rPr kumimoji="0" lang="en-JM"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JM"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54063" algn="l"/>
              </a:tabLst>
            </a:pPr>
            <a:endParaRPr kumimoji="0" lang="en-JM" altLang="en-US" sz="1800" b="0" i="0" u="none" strike="noStrike" cap="none" normalizeH="0" baseline="0">
              <a:ln>
                <a:noFill/>
              </a:ln>
              <a:solidFill>
                <a:schemeClr val="tx1"/>
              </a:solidFill>
              <a:effectLst/>
              <a:latin typeface="Arial" panose="020B0604020202020204" pitchFamily="34" charset="0"/>
            </a:endParaRPr>
          </a:p>
        </p:txBody>
      </p:sp>
      <p:sp>
        <p:nvSpPr>
          <p:cNvPr id="49" name="Rectangle 45">
            <a:extLst>
              <a:ext uri="{FF2B5EF4-FFF2-40B4-BE49-F238E27FC236}">
                <a16:creationId xmlns:a16="http://schemas.microsoft.com/office/drawing/2014/main" id="{B14B9242-98F5-4671-8514-4533ACD2273D}"/>
              </a:ext>
            </a:extLst>
          </p:cNvPr>
          <p:cNvSpPr>
            <a:spLocks noChangeArrowheads="1"/>
          </p:cNvSpPr>
          <p:nvPr/>
        </p:nvSpPr>
        <p:spPr bwMode="auto">
          <a:xfrm>
            <a:off x="0" y="914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860925" algn="l"/>
                <a:tab pos="5730875" algn="r"/>
              </a:tabLst>
              <a:defRPr>
                <a:solidFill>
                  <a:schemeClr val="tx1"/>
                </a:solidFill>
                <a:latin typeface="Arial" panose="020B0604020202020204" pitchFamily="34" charset="0"/>
              </a:defRPr>
            </a:lvl1pPr>
            <a:lvl2pPr eaLnBrk="0" fontAlgn="base" hangingPunct="0">
              <a:spcBef>
                <a:spcPct val="0"/>
              </a:spcBef>
              <a:spcAft>
                <a:spcPct val="0"/>
              </a:spcAft>
              <a:tabLst>
                <a:tab pos="4860925" algn="l"/>
                <a:tab pos="5730875" algn="r"/>
              </a:tabLst>
              <a:defRPr>
                <a:solidFill>
                  <a:schemeClr val="tx1"/>
                </a:solidFill>
                <a:latin typeface="Arial" panose="020B0604020202020204" pitchFamily="34" charset="0"/>
              </a:defRPr>
            </a:lvl2pPr>
            <a:lvl3pPr eaLnBrk="0" fontAlgn="base" hangingPunct="0">
              <a:spcBef>
                <a:spcPct val="0"/>
              </a:spcBef>
              <a:spcAft>
                <a:spcPct val="0"/>
              </a:spcAft>
              <a:tabLst>
                <a:tab pos="4860925" algn="l"/>
                <a:tab pos="5730875" algn="r"/>
              </a:tabLst>
              <a:defRPr>
                <a:solidFill>
                  <a:schemeClr val="tx1"/>
                </a:solidFill>
                <a:latin typeface="Arial" panose="020B0604020202020204" pitchFamily="34" charset="0"/>
              </a:defRPr>
            </a:lvl3pPr>
            <a:lvl4pPr eaLnBrk="0" fontAlgn="base" hangingPunct="0">
              <a:spcBef>
                <a:spcPct val="0"/>
              </a:spcBef>
              <a:spcAft>
                <a:spcPct val="0"/>
              </a:spcAft>
              <a:tabLst>
                <a:tab pos="4860925" algn="l"/>
                <a:tab pos="5730875" algn="r"/>
              </a:tabLst>
              <a:defRPr>
                <a:solidFill>
                  <a:schemeClr val="tx1"/>
                </a:solidFill>
                <a:latin typeface="Arial" panose="020B0604020202020204" pitchFamily="34" charset="0"/>
              </a:defRPr>
            </a:lvl4pPr>
            <a:lvl5pPr eaLnBrk="0" fontAlgn="base" hangingPunct="0">
              <a:spcBef>
                <a:spcPct val="0"/>
              </a:spcBef>
              <a:spcAft>
                <a:spcPct val="0"/>
              </a:spcAft>
              <a:tabLst>
                <a:tab pos="4860925" algn="l"/>
                <a:tab pos="5730875" algn="r"/>
              </a:tabLst>
              <a:defRPr>
                <a:solidFill>
                  <a:schemeClr val="tx1"/>
                </a:solidFill>
                <a:latin typeface="Arial" panose="020B0604020202020204" pitchFamily="34" charset="0"/>
              </a:defRPr>
            </a:lvl5pPr>
            <a:lvl6pPr eaLnBrk="0" fontAlgn="base" hangingPunct="0">
              <a:spcBef>
                <a:spcPct val="0"/>
              </a:spcBef>
              <a:spcAft>
                <a:spcPct val="0"/>
              </a:spcAft>
              <a:tabLst>
                <a:tab pos="4860925" algn="l"/>
                <a:tab pos="5730875" algn="r"/>
              </a:tabLst>
              <a:defRPr>
                <a:solidFill>
                  <a:schemeClr val="tx1"/>
                </a:solidFill>
                <a:latin typeface="Arial" panose="020B0604020202020204" pitchFamily="34" charset="0"/>
              </a:defRPr>
            </a:lvl6pPr>
            <a:lvl7pPr eaLnBrk="0" fontAlgn="base" hangingPunct="0">
              <a:spcBef>
                <a:spcPct val="0"/>
              </a:spcBef>
              <a:spcAft>
                <a:spcPct val="0"/>
              </a:spcAft>
              <a:tabLst>
                <a:tab pos="4860925" algn="l"/>
                <a:tab pos="5730875" algn="r"/>
              </a:tabLst>
              <a:defRPr>
                <a:solidFill>
                  <a:schemeClr val="tx1"/>
                </a:solidFill>
                <a:latin typeface="Arial" panose="020B0604020202020204" pitchFamily="34" charset="0"/>
              </a:defRPr>
            </a:lvl7pPr>
            <a:lvl8pPr eaLnBrk="0" fontAlgn="base" hangingPunct="0">
              <a:spcBef>
                <a:spcPct val="0"/>
              </a:spcBef>
              <a:spcAft>
                <a:spcPct val="0"/>
              </a:spcAft>
              <a:tabLst>
                <a:tab pos="4860925" algn="l"/>
                <a:tab pos="5730875" algn="r"/>
              </a:tabLst>
              <a:defRPr>
                <a:solidFill>
                  <a:schemeClr val="tx1"/>
                </a:solidFill>
                <a:latin typeface="Arial" panose="020B0604020202020204" pitchFamily="34" charset="0"/>
              </a:defRPr>
            </a:lvl8pPr>
            <a:lvl9pPr eaLnBrk="0" fontAlgn="base" hangingPunct="0">
              <a:spcBef>
                <a:spcPct val="0"/>
              </a:spcBef>
              <a:spcAft>
                <a:spcPct val="0"/>
              </a:spcAft>
              <a:tabLst>
                <a:tab pos="4860925" algn="l"/>
                <a:tab pos="5730875"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860925" algn="l"/>
                <a:tab pos="5730875" algn="r"/>
              </a:tabLst>
            </a:pPr>
            <a:r>
              <a:rPr kumimoji="0" lang="en-JM"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JM"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860925" algn="l"/>
                <a:tab pos="5730875" algn="r"/>
              </a:tabLst>
            </a:pPr>
            <a:endParaRPr kumimoji="0" lang="en-JM" altLang="en-US" sz="1800" b="0" i="0" u="none" strike="noStrike" cap="none" normalizeH="0" baseline="0">
              <a:ln>
                <a:noFill/>
              </a:ln>
              <a:solidFill>
                <a:schemeClr val="tx1"/>
              </a:solidFill>
              <a:effectLst/>
              <a:latin typeface="Arial" panose="020B0604020202020204" pitchFamily="34" charset="0"/>
            </a:endParaRPr>
          </a:p>
        </p:txBody>
      </p:sp>
      <p:sp>
        <p:nvSpPr>
          <p:cNvPr id="50" name="Rectangle 46">
            <a:extLst>
              <a:ext uri="{FF2B5EF4-FFF2-40B4-BE49-F238E27FC236}">
                <a16:creationId xmlns:a16="http://schemas.microsoft.com/office/drawing/2014/main" id="{25CF7AE5-8E91-4A27-B6C2-B47F839C935B}"/>
              </a:ext>
            </a:extLst>
          </p:cNvPr>
          <p:cNvSpPr>
            <a:spLocks noChangeArrowheads="1"/>
          </p:cNvSpPr>
          <p:nvPr/>
        </p:nvSpPr>
        <p:spPr bwMode="auto">
          <a:xfrm>
            <a:off x="0" y="914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830263" algn="l"/>
              </a:tabLst>
              <a:defRPr>
                <a:solidFill>
                  <a:schemeClr val="tx1"/>
                </a:solidFill>
                <a:latin typeface="Arial" panose="020B0604020202020204" pitchFamily="34" charset="0"/>
              </a:defRPr>
            </a:lvl1pPr>
            <a:lvl2pPr eaLnBrk="0" fontAlgn="base" hangingPunct="0">
              <a:spcBef>
                <a:spcPct val="0"/>
              </a:spcBef>
              <a:spcAft>
                <a:spcPct val="0"/>
              </a:spcAft>
              <a:tabLst>
                <a:tab pos="830263" algn="l"/>
              </a:tabLst>
              <a:defRPr>
                <a:solidFill>
                  <a:schemeClr val="tx1"/>
                </a:solidFill>
                <a:latin typeface="Arial" panose="020B0604020202020204" pitchFamily="34" charset="0"/>
              </a:defRPr>
            </a:lvl2pPr>
            <a:lvl3pPr eaLnBrk="0" fontAlgn="base" hangingPunct="0">
              <a:spcBef>
                <a:spcPct val="0"/>
              </a:spcBef>
              <a:spcAft>
                <a:spcPct val="0"/>
              </a:spcAft>
              <a:tabLst>
                <a:tab pos="830263" algn="l"/>
              </a:tabLst>
              <a:defRPr>
                <a:solidFill>
                  <a:schemeClr val="tx1"/>
                </a:solidFill>
                <a:latin typeface="Arial" panose="020B0604020202020204" pitchFamily="34" charset="0"/>
              </a:defRPr>
            </a:lvl3pPr>
            <a:lvl4pPr eaLnBrk="0" fontAlgn="base" hangingPunct="0">
              <a:spcBef>
                <a:spcPct val="0"/>
              </a:spcBef>
              <a:spcAft>
                <a:spcPct val="0"/>
              </a:spcAft>
              <a:tabLst>
                <a:tab pos="830263" algn="l"/>
              </a:tabLst>
              <a:defRPr>
                <a:solidFill>
                  <a:schemeClr val="tx1"/>
                </a:solidFill>
                <a:latin typeface="Arial" panose="020B0604020202020204" pitchFamily="34" charset="0"/>
              </a:defRPr>
            </a:lvl4pPr>
            <a:lvl5pPr eaLnBrk="0" fontAlgn="base" hangingPunct="0">
              <a:spcBef>
                <a:spcPct val="0"/>
              </a:spcBef>
              <a:spcAft>
                <a:spcPct val="0"/>
              </a:spcAft>
              <a:tabLst>
                <a:tab pos="830263" algn="l"/>
              </a:tabLst>
              <a:defRPr>
                <a:solidFill>
                  <a:schemeClr val="tx1"/>
                </a:solidFill>
                <a:latin typeface="Arial" panose="020B0604020202020204" pitchFamily="34" charset="0"/>
              </a:defRPr>
            </a:lvl5pPr>
            <a:lvl6pPr eaLnBrk="0" fontAlgn="base" hangingPunct="0">
              <a:spcBef>
                <a:spcPct val="0"/>
              </a:spcBef>
              <a:spcAft>
                <a:spcPct val="0"/>
              </a:spcAft>
              <a:tabLst>
                <a:tab pos="830263" algn="l"/>
              </a:tabLst>
              <a:defRPr>
                <a:solidFill>
                  <a:schemeClr val="tx1"/>
                </a:solidFill>
                <a:latin typeface="Arial" panose="020B0604020202020204" pitchFamily="34" charset="0"/>
              </a:defRPr>
            </a:lvl6pPr>
            <a:lvl7pPr eaLnBrk="0" fontAlgn="base" hangingPunct="0">
              <a:spcBef>
                <a:spcPct val="0"/>
              </a:spcBef>
              <a:spcAft>
                <a:spcPct val="0"/>
              </a:spcAft>
              <a:tabLst>
                <a:tab pos="830263" algn="l"/>
              </a:tabLst>
              <a:defRPr>
                <a:solidFill>
                  <a:schemeClr val="tx1"/>
                </a:solidFill>
                <a:latin typeface="Arial" panose="020B0604020202020204" pitchFamily="34" charset="0"/>
              </a:defRPr>
            </a:lvl7pPr>
            <a:lvl8pPr eaLnBrk="0" fontAlgn="base" hangingPunct="0">
              <a:spcBef>
                <a:spcPct val="0"/>
              </a:spcBef>
              <a:spcAft>
                <a:spcPct val="0"/>
              </a:spcAft>
              <a:tabLst>
                <a:tab pos="830263" algn="l"/>
              </a:tabLst>
              <a:defRPr>
                <a:solidFill>
                  <a:schemeClr val="tx1"/>
                </a:solidFill>
                <a:latin typeface="Arial" panose="020B0604020202020204" pitchFamily="34" charset="0"/>
              </a:defRPr>
            </a:lvl8pPr>
            <a:lvl9pPr eaLnBrk="0" fontAlgn="base" hangingPunct="0">
              <a:spcBef>
                <a:spcPct val="0"/>
              </a:spcBef>
              <a:spcAft>
                <a:spcPct val="0"/>
              </a:spcAft>
              <a:tabLst>
                <a:tab pos="8302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830263" algn="l"/>
              </a:tabLst>
            </a:pPr>
            <a:r>
              <a:rPr kumimoji="0" lang="en-JM"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JM"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830263" algn="l"/>
              </a:tabLst>
            </a:pPr>
            <a:endParaRPr kumimoji="0" lang="en-JM" altLang="en-US" sz="1800" b="0" i="0" u="none" strike="noStrike" cap="none" normalizeH="0" baseline="0">
              <a:ln>
                <a:noFill/>
              </a:ln>
              <a:solidFill>
                <a:schemeClr val="tx1"/>
              </a:solidFill>
              <a:effectLst/>
              <a:latin typeface="Arial" panose="020B0604020202020204" pitchFamily="34" charset="0"/>
            </a:endParaRPr>
          </a:p>
        </p:txBody>
      </p:sp>
      <p:sp>
        <p:nvSpPr>
          <p:cNvPr id="51" name="Rectangle 48">
            <a:extLst>
              <a:ext uri="{FF2B5EF4-FFF2-40B4-BE49-F238E27FC236}">
                <a16:creationId xmlns:a16="http://schemas.microsoft.com/office/drawing/2014/main" id="{F13109BD-5BDA-472F-A317-99AB22BB059F}"/>
              </a:ext>
            </a:extLst>
          </p:cNvPr>
          <p:cNvSpPr>
            <a:spLocks noChangeArrowheads="1"/>
          </p:cNvSpPr>
          <p:nvPr/>
        </p:nvSpPr>
        <p:spPr bwMode="auto">
          <a:xfrm>
            <a:off x="0" y="914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JM"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JM" altLang="en-US" sz="1800" b="0" i="0" u="none" strike="noStrike" cap="none" normalizeH="0" baseline="0">
                <a:ln>
                  <a:noFill/>
                </a:ln>
                <a:solidFill>
                  <a:schemeClr val="tx1"/>
                </a:solidFill>
                <a:effectLst/>
                <a:latin typeface="Arial" panose="020B0604020202020204" pitchFamily="34" charset="0"/>
              </a:rPr>
            </a:br>
            <a:endParaRPr kumimoji="0" lang="en-JM"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JM" altLang="en-US" sz="1800" b="0" i="0" u="none" strike="noStrike" cap="none" normalizeH="0" baseline="0">
              <a:ln>
                <a:noFill/>
              </a:ln>
              <a:solidFill>
                <a:schemeClr val="tx1"/>
              </a:solidFill>
              <a:effectLst/>
              <a:latin typeface="Arial" panose="020B0604020202020204" pitchFamily="34" charset="0"/>
            </a:endParaRPr>
          </a:p>
        </p:txBody>
      </p:sp>
      <p:sp>
        <p:nvSpPr>
          <p:cNvPr id="52" name="Rectangle 50">
            <a:extLst>
              <a:ext uri="{FF2B5EF4-FFF2-40B4-BE49-F238E27FC236}">
                <a16:creationId xmlns:a16="http://schemas.microsoft.com/office/drawing/2014/main" id="{C229EDA1-FDE0-4272-948A-FFD939604872}"/>
              </a:ext>
            </a:extLst>
          </p:cNvPr>
          <p:cNvSpPr>
            <a:spLocks noChangeArrowheads="1"/>
          </p:cNvSpPr>
          <p:nvPr/>
        </p:nvSpPr>
        <p:spPr bwMode="auto">
          <a:xfrm>
            <a:off x="0" y="914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52500" algn="l"/>
              </a:tabLst>
              <a:defRPr>
                <a:solidFill>
                  <a:schemeClr val="tx1"/>
                </a:solidFill>
                <a:latin typeface="Arial" panose="020B0604020202020204" pitchFamily="34" charset="0"/>
              </a:defRPr>
            </a:lvl1pPr>
            <a:lvl2pPr eaLnBrk="0" fontAlgn="base" hangingPunct="0">
              <a:spcBef>
                <a:spcPct val="0"/>
              </a:spcBef>
              <a:spcAft>
                <a:spcPct val="0"/>
              </a:spcAft>
              <a:tabLst>
                <a:tab pos="952500" algn="l"/>
              </a:tabLst>
              <a:defRPr>
                <a:solidFill>
                  <a:schemeClr val="tx1"/>
                </a:solidFill>
                <a:latin typeface="Arial" panose="020B0604020202020204" pitchFamily="34" charset="0"/>
              </a:defRPr>
            </a:lvl2pPr>
            <a:lvl3pPr eaLnBrk="0" fontAlgn="base" hangingPunct="0">
              <a:spcBef>
                <a:spcPct val="0"/>
              </a:spcBef>
              <a:spcAft>
                <a:spcPct val="0"/>
              </a:spcAft>
              <a:tabLst>
                <a:tab pos="952500" algn="l"/>
              </a:tabLst>
              <a:defRPr>
                <a:solidFill>
                  <a:schemeClr val="tx1"/>
                </a:solidFill>
                <a:latin typeface="Arial" panose="020B0604020202020204" pitchFamily="34" charset="0"/>
              </a:defRPr>
            </a:lvl3pPr>
            <a:lvl4pPr eaLnBrk="0" fontAlgn="base" hangingPunct="0">
              <a:spcBef>
                <a:spcPct val="0"/>
              </a:spcBef>
              <a:spcAft>
                <a:spcPct val="0"/>
              </a:spcAft>
              <a:tabLst>
                <a:tab pos="952500" algn="l"/>
              </a:tabLst>
              <a:defRPr>
                <a:solidFill>
                  <a:schemeClr val="tx1"/>
                </a:solidFill>
                <a:latin typeface="Arial" panose="020B0604020202020204" pitchFamily="34" charset="0"/>
              </a:defRPr>
            </a:lvl4pPr>
            <a:lvl5pPr eaLnBrk="0" fontAlgn="base" hangingPunct="0">
              <a:spcBef>
                <a:spcPct val="0"/>
              </a:spcBef>
              <a:spcAft>
                <a:spcPct val="0"/>
              </a:spcAft>
              <a:tabLst>
                <a:tab pos="952500" algn="l"/>
              </a:tabLst>
              <a:defRPr>
                <a:solidFill>
                  <a:schemeClr val="tx1"/>
                </a:solidFill>
                <a:latin typeface="Arial" panose="020B0604020202020204" pitchFamily="34" charset="0"/>
              </a:defRPr>
            </a:lvl5pPr>
            <a:lvl6pPr eaLnBrk="0" fontAlgn="base" hangingPunct="0">
              <a:spcBef>
                <a:spcPct val="0"/>
              </a:spcBef>
              <a:spcAft>
                <a:spcPct val="0"/>
              </a:spcAft>
              <a:tabLst>
                <a:tab pos="952500" algn="l"/>
              </a:tabLst>
              <a:defRPr>
                <a:solidFill>
                  <a:schemeClr val="tx1"/>
                </a:solidFill>
                <a:latin typeface="Arial" panose="020B0604020202020204" pitchFamily="34" charset="0"/>
              </a:defRPr>
            </a:lvl6pPr>
            <a:lvl7pPr eaLnBrk="0" fontAlgn="base" hangingPunct="0">
              <a:spcBef>
                <a:spcPct val="0"/>
              </a:spcBef>
              <a:spcAft>
                <a:spcPct val="0"/>
              </a:spcAft>
              <a:tabLst>
                <a:tab pos="952500" algn="l"/>
              </a:tabLst>
              <a:defRPr>
                <a:solidFill>
                  <a:schemeClr val="tx1"/>
                </a:solidFill>
                <a:latin typeface="Arial" panose="020B0604020202020204" pitchFamily="34" charset="0"/>
              </a:defRPr>
            </a:lvl7pPr>
            <a:lvl8pPr eaLnBrk="0" fontAlgn="base" hangingPunct="0">
              <a:spcBef>
                <a:spcPct val="0"/>
              </a:spcBef>
              <a:spcAft>
                <a:spcPct val="0"/>
              </a:spcAft>
              <a:tabLst>
                <a:tab pos="952500" algn="l"/>
              </a:tabLst>
              <a:defRPr>
                <a:solidFill>
                  <a:schemeClr val="tx1"/>
                </a:solidFill>
                <a:latin typeface="Arial" panose="020B0604020202020204" pitchFamily="34" charset="0"/>
              </a:defRPr>
            </a:lvl8pPr>
            <a:lvl9pPr eaLnBrk="0" fontAlgn="base" hangingPunct="0">
              <a:spcBef>
                <a:spcPct val="0"/>
              </a:spcBef>
              <a:spcAft>
                <a:spcPct val="0"/>
              </a:spcAft>
              <a:tabLst>
                <a:tab pos="9525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952500" algn="l"/>
              </a:tabLst>
            </a:pPr>
            <a:r>
              <a:rPr kumimoji="0" lang="en-JM"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JM"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952500" algn="l"/>
              </a:tabLst>
            </a:pPr>
            <a:endParaRPr kumimoji="0" lang="en-JM" altLang="en-US" sz="1800" b="0" i="0" u="none" strike="noStrike" cap="none" normalizeH="0" baseline="0" dirty="0">
              <a:ln>
                <a:noFill/>
              </a:ln>
              <a:solidFill>
                <a:schemeClr val="tx1"/>
              </a:solidFill>
              <a:effectLst/>
              <a:latin typeface="Arial" panose="020B0604020202020204" pitchFamily="34" charset="0"/>
            </a:endParaRPr>
          </a:p>
        </p:txBody>
      </p:sp>
      <p:sp>
        <p:nvSpPr>
          <p:cNvPr id="53" name="Rectangle 51">
            <a:extLst>
              <a:ext uri="{FF2B5EF4-FFF2-40B4-BE49-F238E27FC236}">
                <a16:creationId xmlns:a16="http://schemas.microsoft.com/office/drawing/2014/main" id="{8F594C25-1F6B-4C99-9377-1C69DB7D4809}"/>
              </a:ext>
            </a:extLst>
          </p:cNvPr>
          <p:cNvSpPr>
            <a:spLocks noChangeArrowheads="1"/>
          </p:cNvSpPr>
          <p:nvPr/>
        </p:nvSpPr>
        <p:spPr bwMode="auto">
          <a:xfrm>
            <a:off x="8795918" y="2652741"/>
            <a:ext cx="14879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JM" dirty="0"/>
              <a:t>Dawn Egan</a:t>
            </a:r>
          </a:p>
        </p:txBody>
      </p:sp>
      <p:sp>
        <p:nvSpPr>
          <p:cNvPr id="63" name="TextBox 62">
            <a:extLst>
              <a:ext uri="{FF2B5EF4-FFF2-40B4-BE49-F238E27FC236}">
                <a16:creationId xmlns:a16="http://schemas.microsoft.com/office/drawing/2014/main" id="{3A2FF006-1EB9-4D88-B8F7-1333A45CB16B}"/>
              </a:ext>
            </a:extLst>
          </p:cNvPr>
          <p:cNvSpPr txBox="1"/>
          <p:nvPr/>
        </p:nvSpPr>
        <p:spPr>
          <a:xfrm>
            <a:off x="935821" y="3658392"/>
            <a:ext cx="1638590" cy="369332"/>
          </a:xfrm>
          <a:prstGeom prst="rect">
            <a:avLst/>
          </a:prstGeom>
          <a:noFill/>
        </p:spPr>
        <p:txBody>
          <a:bodyPr wrap="none" rtlCol="0">
            <a:spAutoFit/>
          </a:bodyPr>
          <a:lstStyle/>
          <a:p>
            <a:r>
              <a:rPr lang="en-JM" dirty="0"/>
              <a:t>Bobby Beard</a:t>
            </a:r>
          </a:p>
        </p:txBody>
      </p:sp>
      <p:sp>
        <p:nvSpPr>
          <p:cNvPr id="64" name="TextBox 63">
            <a:extLst>
              <a:ext uri="{FF2B5EF4-FFF2-40B4-BE49-F238E27FC236}">
                <a16:creationId xmlns:a16="http://schemas.microsoft.com/office/drawing/2014/main" id="{27DB044F-4539-4EAF-BF29-D0721F59686A}"/>
              </a:ext>
            </a:extLst>
          </p:cNvPr>
          <p:cNvSpPr txBox="1"/>
          <p:nvPr/>
        </p:nvSpPr>
        <p:spPr>
          <a:xfrm>
            <a:off x="1636648" y="1636545"/>
            <a:ext cx="1026243" cy="369332"/>
          </a:xfrm>
          <a:prstGeom prst="rect">
            <a:avLst/>
          </a:prstGeom>
          <a:noFill/>
        </p:spPr>
        <p:txBody>
          <a:bodyPr wrap="none" rtlCol="0">
            <a:spAutoFit/>
          </a:bodyPr>
          <a:lstStyle/>
          <a:p>
            <a:r>
              <a:rPr lang="en-JM" dirty="0"/>
              <a:t>Cashier</a:t>
            </a:r>
          </a:p>
        </p:txBody>
      </p:sp>
      <p:sp>
        <p:nvSpPr>
          <p:cNvPr id="82" name="Oval 81">
            <a:extLst>
              <a:ext uri="{FF2B5EF4-FFF2-40B4-BE49-F238E27FC236}">
                <a16:creationId xmlns:a16="http://schemas.microsoft.com/office/drawing/2014/main" id="{2107626D-B2F8-449A-8047-50981B87A33E}"/>
              </a:ext>
            </a:extLst>
          </p:cNvPr>
          <p:cNvSpPr/>
          <p:nvPr/>
        </p:nvSpPr>
        <p:spPr>
          <a:xfrm>
            <a:off x="4884645" y="5423127"/>
            <a:ext cx="2247899" cy="91440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JM"/>
          </a:p>
        </p:txBody>
      </p:sp>
      <p:sp>
        <p:nvSpPr>
          <p:cNvPr id="83" name="TextBox 82">
            <a:extLst>
              <a:ext uri="{FF2B5EF4-FFF2-40B4-BE49-F238E27FC236}">
                <a16:creationId xmlns:a16="http://schemas.microsoft.com/office/drawing/2014/main" id="{BE5BB6EF-C3BF-4F59-8005-87ED1BEE6348}"/>
              </a:ext>
            </a:extLst>
          </p:cNvPr>
          <p:cNvSpPr txBox="1"/>
          <p:nvPr/>
        </p:nvSpPr>
        <p:spPr>
          <a:xfrm>
            <a:off x="5078691" y="5695661"/>
            <a:ext cx="1859805" cy="369332"/>
          </a:xfrm>
          <a:prstGeom prst="rect">
            <a:avLst/>
          </a:prstGeom>
          <a:noFill/>
        </p:spPr>
        <p:txBody>
          <a:bodyPr wrap="none" rtlCol="0">
            <a:spAutoFit/>
          </a:bodyPr>
          <a:lstStyle/>
          <a:p>
            <a:r>
              <a:rPr lang="en-JM" dirty="0"/>
              <a:t>Interoperability</a:t>
            </a:r>
          </a:p>
        </p:txBody>
      </p:sp>
      <p:cxnSp>
        <p:nvCxnSpPr>
          <p:cNvPr id="85" name="Straight Connector 84">
            <a:extLst>
              <a:ext uri="{FF2B5EF4-FFF2-40B4-BE49-F238E27FC236}">
                <a16:creationId xmlns:a16="http://schemas.microsoft.com/office/drawing/2014/main" id="{BA76F964-F8CB-4657-8171-063AADFA24F2}"/>
              </a:ext>
            </a:extLst>
          </p:cNvPr>
          <p:cNvCxnSpPr>
            <a:cxnSpLocks/>
          </p:cNvCxnSpPr>
          <p:nvPr/>
        </p:nvCxnSpPr>
        <p:spPr>
          <a:xfrm flipH="1">
            <a:off x="6988108" y="2706444"/>
            <a:ext cx="1450770" cy="2716683"/>
          </a:xfrm>
          <a:prstGeom prst="line">
            <a:avLst/>
          </a:prstGeom>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3CC03596-BEAF-4450-A0C4-0FDD634FE671}"/>
              </a:ext>
            </a:extLst>
          </p:cNvPr>
          <p:cNvCxnSpPr>
            <a:cxnSpLocks/>
          </p:cNvCxnSpPr>
          <p:nvPr/>
        </p:nvCxnSpPr>
        <p:spPr>
          <a:xfrm>
            <a:off x="2844377" y="3717809"/>
            <a:ext cx="2004254" cy="181351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48837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756578" y="1385916"/>
            <a:ext cx="4001561" cy="3769865"/>
            <a:chOff x="4325258" y="1229517"/>
            <a:chExt cx="4001561"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4001561" cy="305265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776377" y="5072630"/>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Team Members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A7FD41FA-F7BD-45D5-B622-6AFDA5FD09DA}"/>
              </a:ext>
            </a:extLst>
          </p:cNvPr>
          <p:cNvSpPr txBox="1"/>
          <p:nvPr/>
        </p:nvSpPr>
        <p:spPr>
          <a:xfrm>
            <a:off x="2820568" y="1323169"/>
            <a:ext cx="6550864" cy="3139321"/>
          </a:xfrm>
          <a:prstGeom prst="rect">
            <a:avLst/>
          </a:prstGeom>
          <a:noFill/>
        </p:spPr>
        <p:txBody>
          <a:bodyPr wrap="square" rtlCol="0">
            <a:spAutoFit/>
          </a:bodyPr>
          <a:lstStyle/>
          <a:p>
            <a:pPr marL="285750" indent="-285750">
              <a:buFont typeface="Arial" panose="020B0604020202020204" pitchFamily="34" charset="0"/>
              <a:buChar char="•"/>
            </a:pPr>
            <a:r>
              <a:rPr lang="en-US" b="1" i="1" dirty="0"/>
              <a:t>Patricia Surf – 620100929</a:t>
            </a:r>
          </a:p>
          <a:p>
            <a:endParaRPr lang="en-US" b="1" i="1" dirty="0"/>
          </a:p>
          <a:p>
            <a:pPr marL="285750" indent="-285750">
              <a:buFont typeface="Arial" panose="020B0604020202020204" pitchFamily="34" charset="0"/>
              <a:buChar char="•"/>
            </a:pPr>
            <a:r>
              <a:rPr lang="en-US" b="1" i="1" dirty="0"/>
              <a:t>Javier Stewart – 620100960</a:t>
            </a:r>
          </a:p>
          <a:p>
            <a:endParaRPr lang="en-US" b="1" i="1" dirty="0"/>
          </a:p>
          <a:p>
            <a:pPr marL="285750" indent="-285750">
              <a:buFont typeface="Arial" panose="020B0604020202020204" pitchFamily="34" charset="0"/>
              <a:buChar char="•"/>
            </a:pPr>
            <a:r>
              <a:rPr lang="en-US" b="1" i="1" dirty="0"/>
              <a:t>Salena Calbert – 620108244</a:t>
            </a:r>
          </a:p>
          <a:p>
            <a:endParaRPr lang="en-US" b="1" i="1" dirty="0"/>
          </a:p>
          <a:p>
            <a:pPr marL="285750" indent="-285750">
              <a:buFont typeface="Arial" panose="020B0604020202020204" pitchFamily="34" charset="0"/>
              <a:buChar char="•"/>
            </a:pPr>
            <a:r>
              <a:rPr lang="en-US" b="1" i="1" dirty="0"/>
              <a:t>Fay McIntosh – 620113856</a:t>
            </a:r>
          </a:p>
          <a:p>
            <a:endParaRPr lang="en-US" b="1" i="1" dirty="0"/>
          </a:p>
          <a:p>
            <a:pPr marL="285750" indent="-285750">
              <a:buFont typeface="Arial" panose="020B0604020202020204" pitchFamily="34" charset="0"/>
              <a:buChar char="•"/>
            </a:pPr>
            <a:r>
              <a:rPr lang="en-US" b="1" i="1" dirty="0"/>
              <a:t>Ronaldo Willie – 620099445</a:t>
            </a:r>
          </a:p>
          <a:p>
            <a:endParaRPr lang="en-US" b="1" i="1" dirty="0"/>
          </a:p>
          <a:p>
            <a:pPr marL="285750" indent="-285750">
              <a:buFont typeface="Arial" panose="020B0604020202020204" pitchFamily="34" charset="0"/>
              <a:buChar char="•"/>
            </a:pPr>
            <a:r>
              <a:rPr lang="en-US" b="1" i="1" dirty="0"/>
              <a:t>Matthew Johnson - 620098591</a:t>
            </a:r>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123516" y="2783405"/>
            <a:ext cx="1944968" cy="183194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SOFTWARE</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SPECIFICATION</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DESIGN</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DEVELOP</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ANALYSIS</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IMPLEMENT</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TESTING</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202163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451011"/>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Requirements</a:t>
            </a:r>
            <a:br>
              <a:rPr lang="en-US" sz="2800" dirty="0">
                <a:solidFill>
                  <a:schemeClr val="tx1">
                    <a:lumMod val="75000"/>
                    <a:lumOff val="25000"/>
                  </a:schemeClr>
                </a:solidFill>
              </a:rPr>
            </a:br>
            <a:r>
              <a:rPr lang="en-US" sz="2800" b="1" dirty="0">
                <a:solidFill>
                  <a:schemeClr val="tx1">
                    <a:lumMod val="75000"/>
                    <a:lumOff val="25000"/>
                  </a:schemeClr>
                </a:solidFill>
              </a:rPr>
              <a:t>Specification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334598" y="2525499"/>
            <a:ext cx="4336142" cy="2217213"/>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028732" y="2533731"/>
            <a:ext cx="4336142" cy="2174081"/>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5845433" y="2525499"/>
            <a:ext cx="4307388" cy="2217213"/>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4302575" y="2964707"/>
            <a:ext cx="1371600" cy="492443"/>
          </a:xfrm>
          <a:prstGeom prst="rect">
            <a:avLst/>
          </a:prstGeom>
        </p:spPr>
        <p:txBody>
          <a:bodyPr wrap="square" lIns="0" tIns="0" rIns="0" bIns="0">
            <a:spAutoFit/>
          </a:bodyPr>
          <a:lstStyle/>
          <a:p>
            <a:pPr algn="ctr"/>
            <a:r>
              <a:rPr lang="en-US" sz="1600" b="1" dirty="0">
                <a:solidFill>
                  <a:schemeClr val="bg1"/>
                </a:solidFill>
              </a:rPr>
              <a:t>Registering a Sale</a:t>
            </a:r>
          </a:p>
        </p:txBody>
      </p:sp>
      <p:sp>
        <p:nvSpPr>
          <p:cNvPr id="47" name="Rectangle 46">
            <a:extLst>
              <a:ext uri="{FF2B5EF4-FFF2-40B4-BE49-F238E27FC236}">
                <a16:creationId xmlns:a16="http://schemas.microsoft.com/office/drawing/2014/main" id="{1751D31D-3535-411D-8BAC-95CCC90AB185}"/>
              </a:ext>
            </a:extLst>
          </p:cNvPr>
          <p:cNvSpPr/>
          <p:nvPr/>
        </p:nvSpPr>
        <p:spPr>
          <a:xfrm>
            <a:off x="7060407" y="3036802"/>
            <a:ext cx="1371600" cy="492443"/>
          </a:xfrm>
          <a:prstGeom prst="rect">
            <a:avLst/>
          </a:prstGeom>
        </p:spPr>
        <p:txBody>
          <a:bodyPr wrap="square" lIns="0" tIns="0" rIns="0" bIns="0">
            <a:spAutoFit/>
          </a:bodyPr>
          <a:lstStyle/>
          <a:p>
            <a:pPr algn="ctr"/>
            <a:r>
              <a:rPr lang="en-US" sz="1600" b="1" dirty="0">
                <a:solidFill>
                  <a:schemeClr val="bg1"/>
                </a:solidFill>
              </a:rPr>
              <a:t>Displaying Trends</a:t>
            </a:r>
          </a:p>
        </p:txBody>
      </p:sp>
      <p:sp>
        <p:nvSpPr>
          <p:cNvPr id="49" name="Rectangle 48">
            <a:extLst>
              <a:ext uri="{FF2B5EF4-FFF2-40B4-BE49-F238E27FC236}">
                <a16:creationId xmlns:a16="http://schemas.microsoft.com/office/drawing/2014/main" id="{54AB9282-0505-49EB-AABF-998083225E3A}"/>
              </a:ext>
            </a:extLst>
          </p:cNvPr>
          <p:cNvSpPr/>
          <p:nvPr/>
        </p:nvSpPr>
        <p:spPr>
          <a:xfrm>
            <a:off x="1749579" y="2943895"/>
            <a:ext cx="1371600" cy="492443"/>
          </a:xfrm>
          <a:prstGeom prst="rect">
            <a:avLst/>
          </a:prstGeom>
        </p:spPr>
        <p:txBody>
          <a:bodyPr wrap="square" lIns="0" tIns="0" rIns="0" bIns="0">
            <a:spAutoFit/>
          </a:bodyPr>
          <a:lstStyle/>
          <a:p>
            <a:pPr algn="ctr"/>
            <a:r>
              <a:rPr lang="en-US" sz="1600" b="1" dirty="0">
                <a:solidFill>
                  <a:schemeClr val="bg1"/>
                </a:solidFill>
              </a:rPr>
              <a:t>Adding Inventory</a:t>
            </a:r>
          </a:p>
        </p:txBody>
      </p:sp>
      <p:sp>
        <p:nvSpPr>
          <p:cNvPr id="51" name="Rectangle 50">
            <a:extLst>
              <a:ext uri="{FF2B5EF4-FFF2-40B4-BE49-F238E27FC236}">
                <a16:creationId xmlns:a16="http://schemas.microsoft.com/office/drawing/2014/main" id="{8AA18108-5B8B-4147-84A7-D30A16BEC4EA}"/>
              </a:ext>
            </a:extLst>
          </p:cNvPr>
          <p:cNvSpPr/>
          <p:nvPr/>
        </p:nvSpPr>
        <p:spPr>
          <a:xfrm>
            <a:off x="4288613" y="3715436"/>
            <a:ext cx="1924570" cy="953531"/>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The user inputs a sale updating the database storing inventory. </a:t>
            </a:r>
          </a:p>
        </p:txBody>
      </p:sp>
      <p:sp>
        <p:nvSpPr>
          <p:cNvPr id="52" name="Rectangle 51">
            <a:extLst>
              <a:ext uri="{FF2B5EF4-FFF2-40B4-BE49-F238E27FC236}">
                <a16:creationId xmlns:a16="http://schemas.microsoft.com/office/drawing/2014/main" id="{A8534162-B6E2-4579-9DAD-AD8DE07459BC}"/>
              </a:ext>
            </a:extLst>
          </p:cNvPr>
          <p:cNvSpPr/>
          <p:nvPr/>
        </p:nvSpPr>
        <p:spPr>
          <a:xfrm>
            <a:off x="7020206" y="3802625"/>
            <a:ext cx="1752042" cy="70987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The user can view trends on sales and inventory.</a:t>
            </a:r>
          </a:p>
        </p:txBody>
      </p:sp>
      <p:sp>
        <p:nvSpPr>
          <p:cNvPr id="53" name="Rectangle 52">
            <a:extLst>
              <a:ext uri="{FF2B5EF4-FFF2-40B4-BE49-F238E27FC236}">
                <a16:creationId xmlns:a16="http://schemas.microsoft.com/office/drawing/2014/main" id="{E1535E1C-6EBC-45D8-BCE1-D5B947A61FB6}"/>
              </a:ext>
            </a:extLst>
          </p:cNvPr>
          <p:cNvSpPr/>
          <p:nvPr/>
        </p:nvSpPr>
        <p:spPr>
          <a:xfrm>
            <a:off x="9409882" y="3802625"/>
            <a:ext cx="2140230" cy="466218"/>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The user can view trends on sales and inventory.</a:t>
            </a:r>
          </a:p>
        </p:txBody>
      </p:sp>
      <p:sp>
        <p:nvSpPr>
          <p:cNvPr id="54" name="Rectangle 53">
            <a:extLst>
              <a:ext uri="{FF2B5EF4-FFF2-40B4-BE49-F238E27FC236}">
                <a16:creationId xmlns:a16="http://schemas.microsoft.com/office/drawing/2014/main" id="{28FF18A5-7B4E-4493-B38D-E732E033F82F}"/>
              </a:ext>
            </a:extLst>
          </p:cNvPr>
          <p:cNvSpPr/>
          <p:nvPr/>
        </p:nvSpPr>
        <p:spPr>
          <a:xfrm>
            <a:off x="1559358" y="3709551"/>
            <a:ext cx="1752042" cy="953531"/>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The user inputs the inventory and cost for each item in the system.</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2312502" y="2234292"/>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10596570" y="2526256"/>
            <a:ext cx="328764" cy="382447"/>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4909391" y="2402643"/>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10620440" y="2234292"/>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 name="Parallelogram 5">
            <a:extLst>
              <a:ext uri="{FF2B5EF4-FFF2-40B4-BE49-F238E27FC236}">
                <a16:creationId xmlns:a16="http://schemas.microsoft.com/office/drawing/2014/main" id="{8446DD65-4861-473C-AE84-4285F2065E1E}"/>
              </a:ext>
            </a:extLst>
          </p:cNvPr>
          <p:cNvSpPr/>
          <p:nvPr/>
        </p:nvSpPr>
        <p:spPr>
          <a:xfrm rot="16200000">
            <a:off x="8842151" y="2700560"/>
            <a:ext cx="3721390" cy="2029752"/>
          </a:xfrm>
          <a:custGeom>
            <a:avLst/>
            <a:gdLst>
              <a:gd name="connsiteX0" fmla="*/ 0 w 3937228"/>
              <a:gd name="connsiteY0" fmla="*/ 2029752 h 2029752"/>
              <a:gd name="connsiteX1" fmla="*/ 542411 w 3937228"/>
              <a:gd name="connsiteY1" fmla="*/ 0 h 2029752"/>
              <a:gd name="connsiteX2" fmla="*/ 3937228 w 3937228"/>
              <a:gd name="connsiteY2" fmla="*/ 0 h 2029752"/>
              <a:gd name="connsiteX3" fmla="*/ 3394817 w 3937228"/>
              <a:gd name="connsiteY3" fmla="*/ 2029752 h 2029752"/>
              <a:gd name="connsiteX4" fmla="*/ 0 w 3937228"/>
              <a:gd name="connsiteY4" fmla="*/ 2029752 h 2029752"/>
              <a:gd name="connsiteX0" fmla="*/ 0 w 3458256"/>
              <a:gd name="connsiteY0" fmla="*/ 1964437 h 2029752"/>
              <a:gd name="connsiteX1" fmla="*/ 63439 w 3458256"/>
              <a:gd name="connsiteY1" fmla="*/ 0 h 2029752"/>
              <a:gd name="connsiteX2" fmla="*/ 3458256 w 3458256"/>
              <a:gd name="connsiteY2" fmla="*/ 0 h 2029752"/>
              <a:gd name="connsiteX3" fmla="*/ 2915845 w 3458256"/>
              <a:gd name="connsiteY3" fmla="*/ 2029752 h 2029752"/>
              <a:gd name="connsiteX4" fmla="*/ 0 w 3458256"/>
              <a:gd name="connsiteY4" fmla="*/ 1964437 h 2029752"/>
              <a:gd name="connsiteX0" fmla="*/ 284904 w 3743160"/>
              <a:gd name="connsiteY0" fmla="*/ 2116837 h 2182152"/>
              <a:gd name="connsiteX1" fmla="*/ 0 w 3743160"/>
              <a:gd name="connsiteY1" fmla="*/ 0 h 2182152"/>
              <a:gd name="connsiteX2" fmla="*/ 3743160 w 3743160"/>
              <a:gd name="connsiteY2" fmla="*/ 152400 h 2182152"/>
              <a:gd name="connsiteX3" fmla="*/ 3200749 w 3743160"/>
              <a:gd name="connsiteY3" fmla="*/ 2182152 h 2182152"/>
              <a:gd name="connsiteX4" fmla="*/ 284904 w 3743160"/>
              <a:gd name="connsiteY4" fmla="*/ 2116837 h 2182152"/>
              <a:gd name="connsiteX0" fmla="*/ 263133 w 3721389"/>
              <a:gd name="connsiteY0" fmla="*/ 2007979 h 2073294"/>
              <a:gd name="connsiteX1" fmla="*/ 0 w 3721389"/>
              <a:gd name="connsiteY1" fmla="*/ 0 h 2073294"/>
              <a:gd name="connsiteX2" fmla="*/ 3721389 w 3721389"/>
              <a:gd name="connsiteY2" fmla="*/ 43542 h 2073294"/>
              <a:gd name="connsiteX3" fmla="*/ 3178978 w 3721389"/>
              <a:gd name="connsiteY3" fmla="*/ 2073294 h 2073294"/>
              <a:gd name="connsiteX4" fmla="*/ 263133 w 3721389"/>
              <a:gd name="connsiteY4" fmla="*/ 2007979 h 2073294"/>
              <a:gd name="connsiteX0" fmla="*/ 263134 w 3721390"/>
              <a:gd name="connsiteY0" fmla="*/ 1964437 h 2029752"/>
              <a:gd name="connsiteX1" fmla="*/ 0 w 3721390"/>
              <a:gd name="connsiteY1" fmla="*/ 4 h 2029752"/>
              <a:gd name="connsiteX2" fmla="*/ 3721390 w 3721390"/>
              <a:gd name="connsiteY2" fmla="*/ 0 h 2029752"/>
              <a:gd name="connsiteX3" fmla="*/ 3178979 w 3721390"/>
              <a:gd name="connsiteY3" fmla="*/ 2029752 h 2029752"/>
              <a:gd name="connsiteX4" fmla="*/ 263134 w 3721390"/>
              <a:gd name="connsiteY4" fmla="*/ 1964437 h 2029752"/>
              <a:gd name="connsiteX0" fmla="*/ 393763 w 3721390"/>
              <a:gd name="connsiteY0" fmla="*/ 1964437 h 2029752"/>
              <a:gd name="connsiteX1" fmla="*/ 0 w 3721390"/>
              <a:gd name="connsiteY1" fmla="*/ 4 h 2029752"/>
              <a:gd name="connsiteX2" fmla="*/ 3721390 w 3721390"/>
              <a:gd name="connsiteY2" fmla="*/ 0 h 2029752"/>
              <a:gd name="connsiteX3" fmla="*/ 3178979 w 3721390"/>
              <a:gd name="connsiteY3" fmla="*/ 2029752 h 2029752"/>
              <a:gd name="connsiteX4" fmla="*/ 393763 w 3721390"/>
              <a:gd name="connsiteY4" fmla="*/ 1964437 h 2029752"/>
              <a:gd name="connsiteX0" fmla="*/ 393763 w 3721390"/>
              <a:gd name="connsiteY0" fmla="*/ 1964437 h 2029752"/>
              <a:gd name="connsiteX1" fmla="*/ 0 w 3721390"/>
              <a:gd name="connsiteY1" fmla="*/ 4 h 2029752"/>
              <a:gd name="connsiteX2" fmla="*/ 3721390 w 3721390"/>
              <a:gd name="connsiteY2" fmla="*/ 0 h 2029752"/>
              <a:gd name="connsiteX3" fmla="*/ 3178979 w 3721390"/>
              <a:gd name="connsiteY3" fmla="*/ 2029752 h 2029752"/>
              <a:gd name="connsiteX4" fmla="*/ 393763 w 3721390"/>
              <a:gd name="connsiteY4" fmla="*/ 1964437 h 2029752"/>
              <a:gd name="connsiteX0" fmla="*/ 393763 w 3721390"/>
              <a:gd name="connsiteY0" fmla="*/ 1964437 h 2029752"/>
              <a:gd name="connsiteX1" fmla="*/ 0 w 3721390"/>
              <a:gd name="connsiteY1" fmla="*/ 4 h 2029752"/>
              <a:gd name="connsiteX2" fmla="*/ 3721390 w 3721390"/>
              <a:gd name="connsiteY2" fmla="*/ 0 h 2029752"/>
              <a:gd name="connsiteX3" fmla="*/ 3178979 w 3721390"/>
              <a:gd name="connsiteY3" fmla="*/ 2029752 h 2029752"/>
              <a:gd name="connsiteX4" fmla="*/ 393763 w 3721390"/>
              <a:gd name="connsiteY4" fmla="*/ 1964437 h 2029752"/>
              <a:gd name="connsiteX0" fmla="*/ 393763 w 3721390"/>
              <a:gd name="connsiteY0" fmla="*/ 1986208 h 2029752"/>
              <a:gd name="connsiteX1" fmla="*/ 0 w 3721390"/>
              <a:gd name="connsiteY1" fmla="*/ 4 h 2029752"/>
              <a:gd name="connsiteX2" fmla="*/ 3721390 w 3721390"/>
              <a:gd name="connsiteY2" fmla="*/ 0 h 2029752"/>
              <a:gd name="connsiteX3" fmla="*/ 3178979 w 3721390"/>
              <a:gd name="connsiteY3" fmla="*/ 2029752 h 2029752"/>
              <a:gd name="connsiteX4" fmla="*/ 393763 w 3721390"/>
              <a:gd name="connsiteY4" fmla="*/ 1986208 h 202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1390" h="2029752">
                <a:moveTo>
                  <a:pt x="393763" y="1986208"/>
                </a:moveTo>
                <a:lnTo>
                  <a:pt x="0" y="4"/>
                </a:lnTo>
                <a:lnTo>
                  <a:pt x="3721390" y="0"/>
                </a:lnTo>
                <a:lnTo>
                  <a:pt x="3178979" y="2029752"/>
                </a:lnTo>
                <a:cubicBezTo>
                  <a:pt x="2250574" y="2007980"/>
                  <a:pt x="1322168" y="2029752"/>
                  <a:pt x="393763" y="1986208"/>
                </a:cubicBez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JM" dirty="0"/>
          </a:p>
        </p:txBody>
      </p:sp>
      <p:sp>
        <p:nvSpPr>
          <p:cNvPr id="7" name="TextBox 6">
            <a:extLst>
              <a:ext uri="{FF2B5EF4-FFF2-40B4-BE49-F238E27FC236}">
                <a16:creationId xmlns:a16="http://schemas.microsoft.com/office/drawing/2014/main" id="{60FA8E69-9B5F-453A-98D4-C8459725E162}"/>
              </a:ext>
            </a:extLst>
          </p:cNvPr>
          <p:cNvSpPr txBox="1"/>
          <p:nvPr/>
        </p:nvSpPr>
        <p:spPr>
          <a:xfrm>
            <a:off x="9734798" y="3081480"/>
            <a:ext cx="1853690" cy="338554"/>
          </a:xfrm>
          <a:prstGeom prst="rect">
            <a:avLst/>
          </a:prstGeom>
          <a:noFill/>
        </p:spPr>
        <p:txBody>
          <a:bodyPr wrap="square" rtlCol="0">
            <a:spAutoFit/>
          </a:bodyPr>
          <a:lstStyle/>
          <a:p>
            <a:r>
              <a:rPr lang="en-JM" sz="1600" b="1" dirty="0">
                <a:solidFill>
                  <a:schemeClr val="bg1"/>
                </a:solidFill>
              </a:rPr>
              <a:t>Interoperability</a:t>
            </a:r>
          </a:p>
        </p:txBody>
      </p:sp>
      <p:sp>
        <p:nvSpPr>
          <p:cNvPr id="10" name="TextBox 9">
            <a:extLst>
              <a:ext uri="{FF2B5EF4-FFF2-40B4-BE49-F238E27FC236}">
                <a16:creationId xmlns:a16="http://schemas.microsoft.com/office/drawing/2014/main" id="{6B4735DE-3F2D-4BD6-B012-30A26C21D0E5}"/>
              </a:ext>
            </a:extLst>
          </p:cNvPr>
          <p:cNvSpPr txBox="1"/>
          <p:nvPr/>
        </p:nvSpPr>
        <p:spPr>
          <a:xfrm>
            <a:off x="9797883" y="3709551"/>
            <a:ext cx="1835279" cy="1169551"/>
          </a:xfrm>
          <a:prstGeom prst="rect">
            <a:avLst/>
          </a:prstGeom>
          <a:noFill/>
        </p:spPr>
        <p:txBody>
          <a:bodyPr wrap="square" rtlCol="0">
            <a:spAutoFit/>
          </a:bodyPr>
          <a:lstStyle/>
          <a:p>
            <a:r>
              <a:rPr lang="en-JM" sz="1400" dirty="0">
                <a:solidFill>
                  <a:schemeClr val="bg1"/>
                </a:solidFill>
              </a:rPr>
              <a:t>The user can access the database on any platform to add or view sales . </a:t>
            </a:r>
          </a:p>
        </p:txBody>
      </p:sp>
      <p:grpSp>
        <p:nvGrpSpPr>
          <p:cNvPr id="35" name="Group 34" descr="Icon of abacus. ">
            <a:extLst>
              <a:ext uri="{FF2B5EF4-FFF2-40B4-BE49-F238E27FC236}">
                <a16:creationId xmlns:a16="http://schemas.microsoft.com/office/drawing/2014/main" id="{201B668C-AA5F-454E-8E64-CEA32A839FB8}"/>
              </a:ext>
            </a:extLst>
          </p:cNvPr>
          <p:cNvGrpSpPr/>
          <p:nvPr/>
        </p:nvGrpSpPr>
        <p:grpSpPr>
          <a:xfrm>
            <a:off x="7554984" y="2406017"/>
            <a:ext cx="382446" cy="382447"/>
            <a:chOff x="877888" y="771525"/>
            <a:chExt cx="287338" cy="287338"/>
          </a:xfrm>
          <a:solidFill>
            <a:schemeClr val="bg1"/>
          </a:solidFill>
        </p:grpSpPr>
        <p:sp>
          <p:nvSpPr>
            <p:cNvPr id="36"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7"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8"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9"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40"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10372713" y="2563813"/>
            <a:ext cx="373996" cy="383542"/>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822569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Requirements 2.1</a:t>
            </a:r>
          </a:p>
          <a:p>
            <a:pPr algn="ctr"/>
            <a:r>
              <a:rPr lang="en-US" sz="2800" b="1" dirty="0">
                <a:solidFill>
                  <a:schemeClr val="tx1">
                    <a:lumMod val="75000"/>
                    <a:lumOff val="25000"/>
                  </a:schemeClr>
                </a:solidFill>
              </a:rPr>
              <a:t>Adding to Inventory</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2726422" y="949098"/>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ITEM</a:t>
            </a:r>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865599" y="3517510"/>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QUANTITY</a:t>
            </a:r>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3646014" y="3517510"/>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COST OF ITEM</a:t>
            </a:r>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851185" y="3546882"/>
            <a:ext cx="1901252" cy="1630632"/>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EXPENDITURE</a:t>
            </a:r>
          </a:p>
        </p:txBody>
      </p: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p:cNvCxnSpPr>
          <p:nvPr/>
        </p:nvCxnSpPr>
        <p:spPr>
          <a:xfrm flipV="1">
            <a:off x="1438672" y="1727101"/>
            <a:ext cx="1287750" cy="15747"/>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stretch>
            <a:fillRect/>
          </a:stretch>
        </p:blipFill>
        <p:spPr>
          <a:xfrm>
            <a:off x="940991" y="1375370"/>
            <a:ext cx="262151" cy="621846"/>
          </a:xfrm>
          <a:prstGeom prst="rect">
            <a:avLst/>
          </a:prstGeom>
        </p:spPr>
      </p:pic>
      <p:cxnSp>
        <p:nvCxnSpPr>
          <p:cNvPr id="50" name="Straight Arrow Connector 49">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p:cNvCxnSpPr>
          <p:nvPr/>
        </p:nvCxnSpPr>
        <p:spPr>
          <a:xfrm flipH="1">
            <a:off x="1841644" y="2263895"/>
            <a:ext cx="1099340" cy="987786"/>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p:cNvCxnSpPr>
          <p:nvPr/>
        </p:nvCxnSpPr>
        <p:spPr>
          <a:xfrm>
            <a:off x="4029738" y="2310895"/>
            <a:ext cx="501771" cy="991881"/>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7" name="Multiply 26"/>
          <p:cNvSpPr/>
          <p:nvPr/>
        </p:nvSpPr>
        <p:spPr>
          <a:xfrm>
            <a:off x="2592108" y="3854060"/>
            <a:ext cx="914400" cy="9144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Plus 28"/>
          <p:cNvSpPr/>
          <p:nvPr/>
        </p:nvSpPr>
        <p:spPr>
          <a:xfrm>
            <a:off x="5883192" y="3854060"/>
            <a:ext cx="914400" cy="9144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8824324" y="772197"/>
            <a:ext cx="10919" cy="553395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Rectangle: Rounded Corners 27">
            <a:extLst>
              <a:ext uri="{FF2B5EF4-FFF2-40B4-BE49-F238E27FC236}">
                <a16:creationId xmlns:a16="http://schemas.microsoft.com/office/drawing/2014/main" id="{C917D965-B5BB-41DC-BB5E-C27AF802DD50}"/>
              </a:ext>
            </a:extLst>
          </p:cNvPr>
          <p:cNvSpPr/>
          <p:nvPr/>
        </p:nvSpPr>
        <p:spPr>
          <a:xfrm>
            <a:off x="9415333" y="99030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RATIONALE</a:t>
            </a:r>
          </a:p>
        </p:txBody>
      </p:sp>
      <p:sp>
        <p:nvSpPr>
          <p:cNvPr id="63" name="TextBox 62"/>
          <p:cNvSpPr txBox="1"/>
          <p:nvPr/>
        </p:nvSpPr>
        <p:spPr>
          <a:xfrm>
            <a:off x="9172163" y="2533797"/>
            <a:ext cx="283694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To allow the user to update the database by recording their inventory.</a:t>
            </a:r>
          </a:p>
        </p:txBody>
      </p:sp>
      <p:sp>
        <p:nvSpPr>
          <p:cNvPr id="30" name="Double Bracket 29"/>
          <p:cNvSpPr/>
          <p:nvPr/>
        </p:nvSpPr>
        <p:spPr>
          <a:xfrm>
            <a:off x="658190" y="3374354"/>
            <a:ext cx="4882709" cy="2034445"/>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TextBox 64"/>
          <p:cNvSpPr txBox="1"/>
          <p:nvPr/>
        </p:nvSpPr>
        <p:spPr>
          <a:xfrm>
            <a:off x="105817" y="2047416"/>
            <a:ext cx="2090174" cy="1015663"/>
          </a:xfrm>
          <a:prstGeom prst="rect">
            <a:avLst/>
          </a:prstGeom>
          <a:noFill/>
        </p:spPr>
        <p:txBody>
          <a:bodyPr wrap="square" lIns="91440" tIns="45720" rIns="91440" bIns="45720" rtlCol="0" anchor="t">
            <a:spAutoFit/>
          </a:bodyPr>
          <a:lstStyle/>
          <a:p>
            <a:pPr algn="ctr"/>
            <a:r>
              <a:rPr lang="en-US" sz="1200" dirty="0"/>
              <a:t>Owner:</a:t>
            </a:r>
          </a:p>
          <a:p>
            <a:pPr algn="ctr"/>
            <a:r>
              <a:rPr lang="en-US" sz="1200" dirty="0"/>
              <a:t>Bobbie bread and Dawn Egan</a:t>
            </a:r>
          </a:p>
          <a:p>
            <a:pPr algn="ctr"/>
            <a:r>
              <a:rPr lang="en-US" sz="1200" b="1" dirty="0"/>
              <a:t>(Managers)</a:t>
            </a:r>
          </a:p>
          <a:p>
            <a:pPr algn="ctr"/>
            <a:endParaRPr lang="en-US" sz="1200" dirty="0"/>
          </a:p>
        </p:txBody>
      </p:sp>
    </p:spTree>
    <p:extLst>
      <p:ext uri="{BB962C8B-B14F-4D97-AF65-F5344CB8AC3E}">
        <p14:creationId xmlns:p14="http://schemas.microsoft.com/office/powerpoint/2010/main" val="3275441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Requirements 2.1</a:t>
            </a:r>
            <a:endParaRPr lang="en-US" sz="2800" dirty="0">
              <a:solidFill>
                <a:schemeClr val="tx1">
                  <a:lumMod val="75000"/>
                  <a:lumOff val="25000"/>
                </a:schemeClr>
              </a:solidFill>
            </a:endParaRPr>
          </a:p>
          <a:p>
            <a:pPr algn="ctr"/>
            <a:r>
              <a:rPr lang="en-US" sz="2800" b="1" dirty="0">
                <a:solidFill>
                  <a:schemeClr val="tx1">
                    <a:lumMod val="75000"/>
                    <a:lumOff val="25000"/>
                  </a:schemeClr>
                </a:solidFill>
              </a:rPr>
              <a:t>Adding to the Inventory</a:t>
            </a: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USER REQUIREMENTS</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SYSTEM REQUIREMENTS</a:t>
            </a:r>
          </a:p>
        </p:txBody>
      </p: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408" y="2604467"/>
            <a:ext cx="4306998" cy="492443"/>
          </a:xfrm>
          <a:prstGeom prst="rect">
            <a:avLst/>
          </a:prstGeom>
        </p:spPr>
        <p:txBody>
          <a:bodyPr wrap="square" lIns="0" tIns="0" rIns="0" bIns="0" anchor="t">
            <a:spAutoFit/>
          </a:bodyPr>
          <a:lstStyle/>
          <a:p>
            <a:pPr marL="285750" indent="-285750">
              <a:spcBef>
                <a:spcPts val="1200"/>
              </a:spcBef>
              <a:buClr>
                <a:schemeClr val="tx2"/>
              </a:buClr>
              <a:buFont typeface="Arial" panose="020B0604020202020204" pitchFamily="34" charset="0"/>
              <a:buChar char="•"/>
            </a:pPr>
            <a:r>
              <a:rPr lang="en-US" sz="1600" b="1" dirty="0">
                <a:solidFill>
                  <a:schemeClr val="tx1">
                    <a:lumMod val="75000"/>
                    <a:lumOff val="25000"/>
                  </a:schemeClr>
                </a:solidFill>
                <a:cs typeface="Segoe UI" panose="020B0502040204020203" pitchFamily="34" charset="0"/>
              </a:rPr>
              <a:t>The system will allow the user to add to the inventory.</a:t>
            </a: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604468"/>
            <a:ext cx="4162870" cy="4185761"/>
          </a:xfrm>
          <a:prstGeom prst="rect">
            <a:avLst/>
          </a:prstGeom>
        </p:spPr>
        <p:txBody>
          <a:bodyPr wrap="square" lIns="0" tIns="0" rIns="0" bIns="0" anchor="t">
            <a:spAutoFit/>
          </a:bodyPr>
          <a:lstStyle/>
          <a:p>
            <a:pPr marL="285750" indent="-285750">
              <a:buFont typeface="Arial" panose="020B0604020202020204" pitchFamily="34" charset="0"/>
              <a:buChar char="•"/>
            </a:pPr>
            <a:endParaRPr lang="en-US" sz="1600" b="1" dirty="0">
              <a:solidFill>
                <a:schemeClr val="tx1">
                  <a:lumMod val="75000"/>
                  <a:lumOff val="25000"/>
                </a:schemeClr>
              </a:solidFill>
              <a:cs typeface="Segoe UI" panose="020B0502040204020203" pitchFamily="34" charset="0"/>
            </a:endParaRPr>
          </a:p>
          <a:p>
            <a:pPr marL="285750" indent="-285750">
              <a:buFont typeface="Arial" panose="020B0604020202020204" pitchFamily="34" charset="0"/>
              <a:buChar char="•"/>
            </a:pPr>
            <a:r>
              <a:rPr lang="en-US" sz="1600" b="1" dirty="0">
                <a:solidFill>
                  <a:schemeClr val="tx1">
                    <a:lumMod val="75000"/>
                    <a:lumOff val="25000"/>
                  </a:schemeClr>
                </a:solidFill>
                <a:cs typeface="Segoe UI" panose="020B0502040204020203" pitchFamily="34" charset="0"/>
              </a:rPr>
              <a:t>The system shall allow the user to enter an item, the cost and quantity of the item and record it in the database.</a:t>
            </a:r>
          </a:p>
          <a:p>
            <a:pPr marL="285750" indent="-285750">
              <a:buFont typeface="Arial" panose="020B0604020202020204" pitchFamily="34" charset="0"/>
              <a:buChar char="•"/>
            </a:pPr>
            <a:endParaRPr lang="en-US" sz="1600" b="1" dirty="0">
              <a:solidFill>
                <a:schemeClr val="tx1">
                  <a:lumMod val="75000"/>
                  <a:lumOff val="25000"/>
                </a:schemeClr>
              </a:solidFill>
              <a:cs typeface="Segoe UI" panose="020B0502040204020203" pitchFamily="34" charset="0"/>
            </a:endParaRPr>
          </a:p>
          <a:p>
            <a:pPr marL="285750" indent="-285750">
              <a:buFont typeface="Arial" panose="020B0604020202020204" pitchFamily="34" charset="0"/>
              <a:buChar char="•"/>
            </a:pPr>
            <a:r>
              <a:rPr lang="en-US" sz="1600" b="1" dirty="0">
                <a:solidFill>
                  <a:schemeClr val="tx1">
                    <a:lumMod val="75000"/>
                    <a:lumOff val="25000"/>
                  </a:schemeClr>
                </a:solidFill>
                <a:cs typeface="Segoe UI" panose="020B0502040204020203" pitchFamily="34" charset="0"/>
              </a:rPr>
              <a:t>The system should accept the item, cost of the item and quantity of the item.</a:t>
            </a:r>
          </a:p>
          <a:p>
            <a:endParaRPr lang="en-US" sz="1600" b="1" dirty="0">
              <a:solidFill>
                <a:schemeClr val="tx1">
                  <a:lumMod val="75000"/>
                  <a:lumOff val="25000"/>
                </a:schemeClr>
              </a:solidFill>
              <a:cs typeface="Segoe UI" panose="020B0502040204020203" pitchFamily="34" charset="0"/>
            </a:endParaRPr>
          </a:p>
          <a:p>
            <a:pPr marL="285750" indent="-285750">
              <a:buFont typeface="Arial" panose="020B0604020202020204" pitchFamily="34" charset="0"/>
              <a:buChar char="•"/>
            </a:pPr>
            <a:r>
              <a:rPr lang="en-US" sz="1600" b="1" dirty="0">
                <a:solidFill>
                  <a:schemeClr val="tx1">
                    <a:lumMod val="75000"/>
                    <a:lumOff val="25000"/>
                  </a:schemeClr>
                </a:solidFill>
                <a:cs typeface="Segoe UI" panose="020B0502040204020203" pitchFamily="34" charset="0"/>
              </a:rPr>
              <a:t>The system shall add the item, the cost of the item and the quantity of the item to the database.</a:t>
            </a:r>
          </a:p>
          <a:p>
            <a:endParaRPr lang="en-US" sz="1600" b="1" dirty="0">
              <a:solidFill>
                <a:schemeClr val="tx1">
                  <a:lumMod val="75000"/>
                  <a:lumOff val="25000"/>
                </a:schemeClr>
              </a:solidFill>
              <a:cs typeface="Segoe UI" panose="020B0502040204020203" pitchFamily="34" charset="0"/>
            </a:endParaRPr>
          </a:p>
          <a:p>
            <a:pPr marL="285750" indent="-285750">
              <a:buFont typeface="Arial" panose="020B0604020202020204" pitchFamily="34" charset="0"/>
              <a:buChar char="•"/>
            </a:pPr>
            <a:r>
              <a:rPr lang="en-US" sz="1600" b="1" dirty="0">
                <a:solidFill>
                  <a:schemeClr val="tx1">
                    <a:lumMod val="75000"/>
                    <a:lumOff val="25000"/>
                  </a:schemeClr>
                </a:solidFill>
                <a:cs typeface="Segoe UI" panose="020B0502040204020203" pitchFamily="34" charset="0"/>
              </a:rPr>
              <a:t>The system shall then multiply the </a:t>
            </a:r>
            <a:r>
              <a:rPr lang="en-US" sz="1600" b="1" i="1" u="sng" dirty="0">
                <a:solidFill>
                  <a:schemeClr val="tx1">
                    <a:lumMod val="75000"/>
                    <a:lumOff val="25000"/>
                  </a:schemeClr>
                </a:solidFill>
                <a:cs typeface="Segoe UI" panose="020B0502040204020203" pitchFamily="34" charset="0"/>
              </a:rPr>
              <a:t>purchasing cost</a:t>
            </a:r>
            <a:r>
              <a:rPr lang="en-US" sz="1600" b="1" dirty="0">
                <a:solidFill>
                  <a:schemeClr val="tx1">
                    <a:lumMod val="75000"/>
                    <a:lumOff val="25000"/>
                  </a:schemeClr>
                </a:solidFill>
                <a:cs typeface="Segoe UI" panose="020B0502040204020203" pitchFamily="34" charset="0"/>
              </a:rPr>
              <a:t> with the quantity then add the result to the </a:t>
            </a:r>
            <a:r>
              <a:rPr lang="en-US" sz="1600" b="1" i="1" u="sng" dirty="0">
                <a:solidFill>
                  <a:schemeClr val="tx1">
                    <a:lumMod val="75000"/>
                    <a:lumOff val="25000"/>
                  </a:schemeClr>
                </a:solidFill>
                <a:cs typeface="Segoe UI" panose="020B0502040204020203" pitchFamily="34" charset="0"/>
              </a:rPr>
              <a:t>total expenditure</a:t>
            </a:r>
            <a:r>
              <a:rPr lang="en-US" sz="1600" b="1" dirty="0">
                <a:solidFill>
                  <a:schemeClr val="tx1">
                    <a:lumMod val="75000"/>
                    <a:lumOff val="25000"/>
                  </a:schemeClr>
                </a:solidFill>
                <a:cs typeface="Segoe UI" panose="020B0502040204020203" pitchFamily="34" charset="0"/>
              </a:rPr>
              <a:t> for that month. </a:t>
            </a:r>
          </a:p>
        </p:txBody>
      </p:sp>
    </p:spTree>
    <p:extLst>
      <p:ext uri="{BB962C8B-B14F-4D97-AF65-F5344CB8AC3E}">
        <p14:creationId xmlns:p14="http://schemas.microsoft.com/office/powerpoint/2010/main" val="399044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Requirements 2.1</a:t>
            </a:r>
            <a:endParaRPr lang="en-US" sz="2800" dirty="0">
              <a:solidFill>
                <a:schemeClr val="tx1">
                  <a:lumMod val="75000"/>
                  <a:lumOff val="25000"/>
                </a:schemeClr>
              </a:solidFill>
            </a:endParaRPr>
          </a:p>
          <a:p>
            <a:pPr algn="ctr"/>
            <a:r>
              <a:rPr lang="en-US" sz="2800" b="1" dirty="0">
                <a:solidFill>
                  <a:schemeClr val="tx1">
                    <a:lumMod val="75000"/>
                    <a:lumOff val="25000"/>
                  </a:schemeClr>
                </a:solidFill>
              </a:rPr>
              <a:t>Adding to the Inventory</a:t>
            </a: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CD0CF18-27E6-41AD-BF8C-635DB2960F41}"/>
              </a:ext>
            </a:extLst>
          </p:cNvPr>
          <p:cNvSpPr txBox="1"/>
          <p:nvPr/>
        </p:nvSpPr>
        <p:spPr>
          <a:xfrm>
            <a:off x="892628" y="1536175"/>
            <a:ext cx="10602685" cy="2031325"/>
          </a:xfrm>
          <a:prstGeom prst="rect">
            <a:avLst/>
          </a:prstGeom>
          <a:noFill/>
        </p:spPr>
        <p:txBody>
          <a:bodyPr wrap="square" rtlCol="0" anchor="ctr">
            <a:spAutoFit/>
          </a:bodyPr>
          <a:lstStyle/>
          <a:p>
            <a:pPr marL="285750" indent="-285750">
              <a:buFont typeface="Wingdings" panose="05000000000000000000" pitchFamily="2" charset="2"/>
              <a:buChar char="q"/>
            </a:pPr>
            <a:r>
              <a:rPr lang="en-JM" b="1" i="1" dirty="0"/>
              <a:t>Acceptance Criteria- </a:t>
            </a:r>
            <a:r>
              <a:rPr lang="en-JM" dirty="0"/>
              <a:t>The user is able to add data to the inventory 100 % of the time.</a:t>
            </a:r>
          </a:p>
          <a:p>
            <a:endParaRPr lang="en-JM" b="1" i="1" dirty="0"/>
          </a:p>
          <a:p>
            <a:pPr marL="285750" indent="-285750">
              <a:buFont typeface="Wingdings" panose="05000000000000000000" pitchFamily="2" charset="2"/>
              <a:buChar char="q"/>
            </a:pPr>
            <a:r>
              <a:rPr lang="en-JM" b="1" i="1" dirty="0"/>
              <a:t>Priority- </a:t>
            </a:r>
            <a:r>
              <a:rPr lang="en-JM" dirty="0"/>
              <a:t>High.</a:t>
            </a:r>
          </a:p>
          <a:p>
            <a:pPr marL="285750" indent="-285750">
              <a:buFont typeface="Wingdings" panose="05000000000000000000" pitchFamily="2" charset="2"/>
              <a:buChar char="q"/>
            </a:pPr>
            <a:endParaRPr lang="en-JM" dirty="0"/>
          </a:p>
          <a:p>
            <a:pPr marL="285750" indent="-285750">
              <a:buFont typeface="Wingdings" panose="05000000000000000000" pitchFamily="2" charset="2"/>
              <a:buChar char="q"/>
            </a:pPr>
            <a:r>
              <a:rPr lang="en-JM" b="1" i="1" dirty="0"/>
              <a:t>Relates to/ Dependencies- </a:t>
            </a:r>
            <a:r>
              <a:rPr lang="en-JM" dirty="0"/>
              <a:t>Relates to registering a sale.</a:t>
            </a:r>
            <a:endParaRPr lang="en-JM" b="1" i="1" dirty="0"/>
          </a:p>
          <a:p>
            <a:endParaRPr lang="en-JM" b="1" i="1" dirty="0"/>
          </a:p>
          <a:p>
            <a:pPr marL="285750" indent="-285750">
              <a:buFont typeface="Wingdings" panose="05000000000000000000" pitchFamily="2" charset="2"/>
              <a:buChar char="q"/>
            </a:pPr>
            <a:r>
              <a:rPr lang="en-JM" b="1" i="1" dirty="0"/>
              <a:t>Team Owner- </a:t>
            </a:r>
            <a:r>
              <a:rPr lang="en-JM" dirty="0"/>
              <a:t>Javier Stewart</a:t>
            </a:r>
            <a:endParaRPr lang="en-JM" b="1" i="1" dirty="0"/>
          </a:p>
        </p:txBody>
      </p:sp>
    </p:spTree>
    <p:extLst>
      <p:ext uri="{BB962C8B-B14F-4D97-AF65-F5344CB8AC3E}">
        <p14:creationId xmlns:p14="http://schemas.microsoft.com/office/powerpoint/2010/main" val="3677083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Requirements 2.2</a:t>
            </a:r>
          </a:p>
          <a:p>
            <a:pPr algn="ctr"/>
            <a:r>
              <a:rPr lang="en-US" sz="2800" b="1" dirty="0">
                <a:solidFill>
                  <a:schemeClr val="tx1">
                    <a:lumMod val="75000"/>
                    <a:lumOff val="25000"/>
                  </a:schemeClr>
                </a:solidFill>
              </a:rPr>
              <a:t>Registering a Sale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2476743" y="1427507"/>
            <a:ext cx="1526392" cy="73684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ITEM</a:t>
            </a:r>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881337" y="2980888"/>
            <a:ext cx="1445988" cy="7416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QUANTITY</a:t>
            </a:r>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3779600" y="3029424"/>
            <a:ext cx="1629649" cy="644603"/>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ITEM COST</a:t>
            </a:r>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533103" y="2913474"/>
            <a:ext cx="1610519" cy="79375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TOTAL SALE</a:t>
            </a:r>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4003135" y="4690563"/>
            <a:ext cx="1587500" cy="6981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TOTAL ITEM QUANTITY</a:t>
            </a:r>
          </a:p>
        </p:txBody>
      </p: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p:cNvCxnSpPr>
          <p:nvPr/>
        </p:nvCxnSpPr>
        <p:spPr>
          <a:xfrm>
            <a:off x="1544398" y="1707855"/>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pic>
        <p:nvPicPr>
          <p:cNvPr id="32" name="Picture 31"/>
          <p:cNvPicPr>
            <a:picLocks noChangeAspect="1"/>
          </p:cNvPicPr>
          <p:nvPr/>
        </p:nvPicPr>
        <p:blipFill>
          <a:blip r:embed="rId3"/>
          <a:stretch>
            <a:fillRect/>
          </a:stretch>
        </p:blipFill>
        <p:spPr>
          <a:xfrm>
            <a:off x="940991" y="1375370"/>
            <a:ext cx="262151" cy="621846"/>
          </a:xfrm>
          <a:prstGeom prst="rect">
            <a:avLst/>
          </a:prstGeom>
        </p:spPr>
      </p:pic>
      <p:cxnSp>
        <p:nvCxnSpPr>
          <p:cNvPr id="33" name="Straight Arrow Connector 32">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a:stCxn id="3" idx="3"/>
          </p:cNvCxnSpPr>
          <p:nvPr/>
        </p:nvCxnSpPr>
        <p:spPr>
          <a:xfrm flipH="1">
            <a:off x="2009457" y="2056445"/>
            <a:ext cx="690821" cy="712843"/>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a:stCxn id="3" idx="5"/>
          </p:cNvCxnSpPr>
          <p:nvPr/>
        </p:nvCxnSpPr>
        <p:spPr>
          <a:xfrm>
            <a:off x="3779600" y="2056445"/>
            <a:ext cx="649333" cy="796704"/>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9" name="Multiply 18"/>
          <p:cNvSpPr/>
          <p:nvPr/>
        </p:nvSpPr>
        <p:spPr>
          <a:xfrm>
            <a:off x="2523888" y="2853149"/>
            <a:ext cx="914400" cy="9144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uble Bracket 19"/>
          <p:cNvSpPr/>
          <p:nvPr/>
        </p:nvSpPr>
        <p:spPr>
          <a:xfrm>
            <a:off x="772592" y="2550581"/>
            <a:ext cx="4814475" cy="1602287"/>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Plus 21"/>
          <p:cNvSpPr/>
          <p:nvPr/>
        </p:nvSpPr>
        <p:spPr>
          <a:xfrm>
            <a:off x="5621526" y="2853149"/>
            <a:ext cx="914400" cy="9144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930826" y="4647004"/>
            <a:ext cx="1445988" cy="7416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QUANTITY</a:t>
            </a:r>
          </a:p>
        </p:txBody>
      </p:sp>
      <p:sp>
        <p:nvSpPr>
          <p:cNvPr id="23" name="Minus 22"/>
          <p:cNvSpPr/>
          <p:nvPr/>
        </p:nvSpPr>
        <p:spPr>
          <a:xfrm>
            <a:off x="2782739" y="4504963"/>
            <a:ext cx="914400" cy="914400"/>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a:stCxn id="41" idx="4"/>
          </p:cNvCxnSpPr>
          <p:nvPr/>
        </p:nvCxnSpPr>
        <p:spPr>
          <a:xfrm>
            <a:off x="1604331" y="3722564"/>
            <a:ext cx="0" cy="782399"/>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8824324" y="772197"/>
            <a:ext cx="10919" cy="553395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4" name="Rectangle: Rounded Corners 27">
            <a:extLst>
              <a:ext uri="{FF2B5EF4-FFF2-40B4-BE49-F238E27FC236}">
                <a16:creationId xmlns:a16="http://schemas.microsoft.com/office/drawing/2014/main" id="{C917D965-B5BB-41DC-BB5E-C27AF802DD50}"/>
              </a:ext>
            </a:extLst>
          </p:cNvPr>
          <p:cNvSpPr/>
          <p:nvPr/>
        </p:nvSpPr>
        <p:spPr>
          <a:xfrm>
            <a:off x="9415333" y="99030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RATIONALE</a:t>
            </a:r>
          </a:p>
        </p:txBody>
      </p:sp>
      <p:sp>
        <p:nvSpPr>
          <p:cNvPr id="55" name="TextBox 54"/>
          <p:cNvSpPr txBox="1"/>
          <p:nvPr/>
        </p:nvSpPr>
        <p:spPr>
          <a:xfrm>
            <a:off x="9172163" y="2505043"/>
            <a:ext cx="2578148"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To allow the user to update the inventory when a sale is made.</a:t>
            </a:r>
          </a:p>
        </p:txBody>
      </p:sp>
      <p:sp>
        <p:nvSpPr>
          <p:cNvPr id="26" name="Double Bracket 25"/>
          <p:cNvSpPr/>
          <p:nvPr/>
        </p:nvSpPr>
        <p:spPr>
          <a:xfrm>
            <a:off x="713064" y="4647004"/>
            <a:ext cx="5058562" cy="741676"/>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40169852-2E2A-487D-A54F-8021ECF91428}"/>
              </a:ext>
            </a:extLst>
          </p:cNvPr>
          <p:cNvSpPr txBox="1"/>
          <p:nvPr/>
        </p:nvSpPr>
        <p:spPr>
          <a:xfrm>
            <a:off x="50860" y="76972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Owners : Managers</a:t>
            </a:r>
          </a:p>
        </p:txBody>
      </p:sp>
    </p:spTree>
    <p:extLst>
      <p:ext uri="{BB962C8B-B14F-4D97-AF65-F5344CB8AC3E}">
        <p14:creationId xmlns:p14="http://schemas.microsoft.com/office/powerpoint/2010/main" val="2948729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0525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Requirements 2.2</a:t>
            </a:r>
          </a:p>
          <a:p>
            <a:pPr algn="ctr"/>
            <a:r>
              <a:rPr lang="en-US" sz="2800" b="1" dirty="0">
                <a:solidFill>
                  <a:schemeClr val="tx1">
                    <a:lumMod val="75000"/>
                    <a:lumOff val="25000"/>
                  </a:schemeClr>
                </a:solidFill>
              </a:rPr>
              <a:t>Registering a Sale</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USER REQUIREMENTS</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SYSTEM REQUIREMENTS</a:t>
            </a:r>
          </a:p>
        </p:txBody>
      </p: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408" y="2604467"/>
            <a:ext cx="4306998" cy="492443"/>
          </a:xfrm>
          <a:prstGeom prst="rect">
            <a:avLst/>
          </a:prstGeom>
        </p:spPr>
        <p:txBody>
          <a:bodyPr wrap="square" lIns="0" tIns="0" rIns="0" bIns="0" anchor="t">
            <a:spAutoFit/>
          </a:bodyPr>
          <a:lstStyle/>
          <a:p>
            <a:pPr marL="285750" indent="-285750">
              <a:spcBef>
                <a:spcPts val="1200"/>
              </a:spcBef>
              <a:buClr>
                <a:schemeClr val="tx2"/>
              </a:buClr>
              <a:buFont typeface="Arial" panose="020B0604020202020204" pitchFamily="34" charset="0"/>
              <a:buChar char="•"/>
            </a:pPr>
            <a:r>
              <a:rPr lang="en-US" sz="1600" b="1" dirty="0">
                <a:solidFill>
                  <a:schemeClr val="tx1">
                    <a:lumMod val="75000"/>
                    <a:lumOff val="25000"/>
                  </a:schemeClr>
                </a:solidFill>
                <a:cs typeface="Segoe UI" panose="020B0502040204020203" pitchFamily="34" charset="0"/>
              </a:rPr>
              <a:t>The system should allow the user to update the system.</a:t>
            </a: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604468"/>
            <a:ext cx="4162870" cy="4185761"/>
          </a:xfrm>
          <a:prstGeom prst="rect">
            <a:avLst/>
          </a:prstGeom>
        </p:spPr>
        <p:txBody>
          <a:bodyPr wrap="square" lIns="0" tIns="0" rIns="0" bIns="0" anchor="t">
            <a:spAutoFit/>
          </a:bodyPr>
          <a:lstStyle/>
          <a:p>
            <a:pPr marL="285750" indent="-285750">
              <a:buFont typeface="Arial" panose="020B0604020202020204" pitchFamily="34" charset="0"/>
              <a:buChar char="•"/>
            </a:pPr>
            <a:r>
              <a:rPr lang="en-US" sz="1600" b="1" dirty="0">
                <a:solidFill>
                  <a:schemeClr val="tx1">
                    <a:lumMod val="75000"/>
                    <a:lumOff val="25000"/>
                  </a:schemeClr>
                </a:solidFill>
                <a:cs typeface="Segoe UI" panose="020B0502040204020203" pitchFamily="34" charset="0"/>
              </a:rPr>
              <a:t>The system should accept the item and the quantity of the item that was sold.</a:t>
            </a:r>
          </a:p>
          <a:p>
            <a:endParaRPr lang="en-US" sz="1600" b="1" dirty="0">
              <a:solidFill>
                <a:schemeClr val="tx1">
                  <a:lumMod val="75000"/>
                  <a:lumOff val="25000"/>
                </a:schemeClr>
              </a:solidFill>
              <a:cs typeface="Segoe UI" panose="020B0502040204020203" pitchFamily="34" charset="0"/>
            </a:endParaRPr>
          </a:p>
          <a:p>
            <a:pPr marL="285750" indent="-285750">
              <a:buFont typeface="Arial" panose="020B0604020202020204" pitchFamily="34" charset="0"/>
              <a:buChar char="•"/>
            </a:pPr>
            <a:r>
              <a:rPr lang="en-US" sz="1600" b="1" dirty="0">
                <a:solidFill>
                  <a:schemeClr val="tx1">
                    <a:lumMod val="75000"/>
                    <a:lumOff val="25000"/>
                  </a:schemeClr>
                </a:solidFill>
                <a:cs typeface="Segoe UI" panose="020B0502040204020203" pitchFamily="34" charset="0"/>
              </a:rPr>
              <a:t>The system will then subtract the </a:t>
            </a:r>
            <a:r>
              <a:rPr lang="en-US" sz="1600" b="1" i="1" u="sng" dirty="0">
                <a:solidFill>
                  <a:schemeClr val="tx1">
                    <a:lumMod val="75000"/>
                    <a:lumOff val="25000"/>
                  </a:schemeClr>
                </a:solidFill>
                <a:cs typeface="Segoe UI" panose="020B0502040204020203" pitchFamily="34" charset="0"/>
              </a:rPr>
              <a:t>quantity of the items</a:t>
            </a:r>
            <a:r>
              <a:rPr lang="en-US" sz="1600" b="1" dirty="0">
                <a:solidFill>
                  <a:schemeClr val="tx1">
                    <a:lumMod val="75000"/>
                    <a:lumOff val="25000"/>
                  </a:schemeClr>
                </a:solidFill>
                <a:cs typeface="Segoe UI" panose="020B0502040204020203" pitchFamily="34" charset="0"/>
              </a:rPr>
              <a:t> being sold from the </a:t>
            </a:r>
            <a:r>
              <a:rPr lang="en-US" sz="1600" b="1" i="1" u="sng" dirty="0">
                <a:solidFill>
                  <a:schemeClr val="tx1">
                    <a:lumMod val="75000"/>
                    <a:lumOff val="25000"/>
                  </a:schemeClr>
                </a:solidFill>
                <a:cs typeface="Segoe UI" panose="020B0502040204020203" pitchFamily="34" charset="0"/>
              </a:rPr>
              <a:t>total quantity</a:t>
            </a:r>
            <a:r>
              <a:rPr lang="en-US" sz="1600" b="1" dirty="0">
                <a:solidFill>
                  <a:schemeClr val="tx1">
                    <a:lumMod val="75000"/>
                    <a:lumOff val="25000"/>
                  </a:schemeClr>
                </a:solidFill>
                <a:cs typeface="Segoe UI" panose="020B0502040204020203" pitchFamily="34" charset="0"/>
              </a:rPr>
              <a:t> of the items in the database.</a:t>
            </a:r>
          </a:p>
          <a:p>
            <a:endParaRPr lang="en-US" sz="1600" b="1" dirty="0">
              <a:solidFill>
                <a:schemeClr val="tx1">
                  <a:lumMod val="75000"/>
                  <a:lumOff val="25000"/>
                </a:schemeClr>
              </a:solidFill>
              <a:cs typeface="Segoe UI" panose="020B0502040204020203" pitchFamily="34" charset="0"/>
            </a:endParaRPr>
          </a:p>
          <a:p>
            <a:pPr marL="285750" indent="-285750">
              <a:buFont typeface="Arial" panose="020B0604020202020204" pitchFamily="34" charset="0"/>
              <a:buChar char="•"/>
            </a:pPr>
            <a:r>
              <a:rPr lang="en-US" sz="1600" b="1" dirty="0">
                <a:solidFill>
                  <a:schemeClr val="tx1">
                    <a:lumMod val="75000"/>
                    <a:lumOff val="25000"/>
                  </a:schemeClr>
                </a:solidFill>
                <a:cs typeface="Segoe UI" panose="020B0502040204020203" pitchFamily="34" charset="0"/>
              </a:rPr>
              <a:t>The system will then multiply the </a:t>
            </a:r>
            <a:r>
              <a:rPr lang="en-US" sz="1600" b="1" i="1" u="sng" dirty="0">
                <a:solidFill>
                  <a:schemeClr val="tx1">
                    <a:lumMod val="75000"/>
                    <a:lumOff val="25000"/>
                  </a:schemeClr>
                </a:solidFill>
                <a:cs typeface="Segoe UI" panose="020B0502040204020203" pitchFamily="34" charset="0"/>
              </a:rPr>
              <a:t>cost of the item</a:t>
            </a:r>
            <a:r>
              <a:rPr lang="en-US" sz="1600" b="1" dirty="0">
                <a:solidFill>
                  <a:schemeClr val="tx1">
                    <a:lumMod val="75000"/>
                    <a:lumOff val="25000"/>
                  </a:schemeClr>
                </a:solidFill>
                <a:cs typeface="Segoe UI" panose="020B0502040204020203" pitchFamily="34" charset="0"/>
              </a:rPr>
              <a:t> being sold with the </a:t>
            </a:r>
            <a:r>
              <a:rPr lang="en-US" sz="1600" b="1" i="1" u="sng" dirty="0">
                <a:solidFill>
                  <a:schemeClr val="tx1">
                    <a:lumMod val="75000"/>
                    <a:lumOff val="25000"/>
                  </a:schemeClr>
                </a:solidFill>
                <a:cs typeface="Segoe UI" panose="020B0502040204020203" pitchFamily="34" charset="0"/>
              </a:rPr>
              <a:t>quantity of that item </a:t>
            </a:r>
            <a:r>
              <a:rPr lang="en-US" sz="1600" b="1" dirty="0">
                <a:solidFill>
                  <a:schemeClr val="tx1">
                    <a:lumMod val="75000"/>
                    <a:lumOff val="25000"/>
                  </a:schemeClr>
                </a:solidFill>
                <a:cs typeface="Segoe UI" panose="020B0502040204020203" pitchFamily="34" charset="0"/>
              </a:rPr>
              <a:t>and add the results to the </a:t>
            </a:r>
            <a:r>
              <a:rPr lang="en-US" sz="1600" b="1" i="1" u="sng" dirty="0">
                <a:solidFill>
                  <a:schemeClr val="tx1">
                    <a:lumMod val="75000"/>
                    <a:lumOff val="25000"/>
                  </a:schemeClr>
                </a:solidFill>
                <a:cs typeface="Segoe UI" panose="020B0502040204020203" pitchFamily="34" charset="0"/>
              </a:rPr>
              <a:t>total item sale </a:t>
            </a:r>
            <a:r>
              <a:rPr lang="en-US" sz="1600" b="1" dirty="0">
                <a:solidFill>
                  <a:schemeClr val="tx1">
                    <a:lumMod val="75000"/>
                    <a:lumOff val="25000"/>
                  </a:schemeClr>
                </a:solidFill>
                <a:cs typeface="Segoe UI" panose="020B0502040204020203" pitchFamily="34" charset="0"/>
              </a:rPr>
              <a:t>of</a:t>
            </a:r>
            <a:r>
              <a:rPr lang="en-US" sz="1600" b="1" i="1" u="sng" dirty="0">
                <a:solidFill>
                  <a:schemeClr val="tx1">
                    <a:lumMod val="75000"/>
                    <a:lumOff val="25000"/>
                  </a:schemeClr>
                </a:solidFill>
                <a:cs typeface="Segoe UI" panose="020B0502040204020203" pitchFamily="34" charset="0"/>
              </a:rPr>
              <a:t> </a:t>
            </a:r>
            <a:r>
              <a:rPr lang="en-US" sz="1600" b="1" dirty="0">
                <a:solidFill>
                  <a:schemeClr val="tx1">
                    <a:lumMod val="75000"/>
                    <a:lumOff val="25000"/>
                  </a:schemeClr>
                </a:solidFill>
                <a:cs typeface="Segoe UI" panose="020B0502040204020203" pitchFamily="34" charset="0"/>
              </a:rPr>
              <a:t>that item for the week.</a:t>
            </a:r>
          </a:p>
          <a:p>
            <a:endParaRPr lang="en-US" sz="1600" b="1" dirty="0">
              <a:solidFill>
                <a:schemeClr val="tx1">
                  <a:lumMod val="75000"/>
                  <a:lumOff val="25000"/>
                </a:schemeClr>
              </a:solidFill>
              <a:cs typeface="Segoe UI" panose="020B0502040204020203" pitchFamily="34" charset="0"/>
            </a:endParaRPr>
          </a:p>
          <a:p>
            <a:pPr marL="285750" indent="-285750">
              <a:buFont typeface="Arial" panose="020B0604020202020204" pitchFamily="34" charset="0"/>
              <a:buChar char="•"/>
            </a:pPr>
            <a:r>
              <a:rPr lang="en-US" sz="1600" b="1" dirty="0">
                <a:solidFill>
                  <a:schemeClr val="tx1">
                    <a:lumMod val="75000"/>
                    <a:lumOff val="25000"/>
                  </a:schemeClr>
                </a:solidFill>
                <a:cs typeface="Segoe UI" panose="020B0502040204020203" pitchFamily="34" charset="0"/>
              </a:rPr>
              <a:t>The system shall also add the </a:t>
            </a:r>
            <a:r>
              <a:rPr lang="en-US" sz="1600" b="1" i="1" u="sng" dirty="0">
                <a:solidFill>
                  <a:schemeClr val="tx1">
                    <a:lumMod val="75000"/>
                    <a:lumOff val="25000"/>
                  </a:schemeClr>
                </a:solidFill>
                <a:cs typeface="Segoe UI" panose="020B0502040204020203" pitchFamily="34" charset="0"/>
              </a:rPr>
              <a:t>total item sale </a:t>
            </a:r>
            <a:r>
              <a:rPr lang="en-US" sz="1600" b="1" dirty="0">
                <a:solidFill>
                  <a:schemeClr val="tx1">
                    <a:lumMod val="75000"/>
                    <a:lumOff val="25000"/>
                  </a:schemeClr>
                </a:solidFill>
                <a:cs typeface="Segoe UI" panose="020B0502040204020203" pitchFamily="34" charset="0"/>
              </a:rPr>
              <a:t>of that item for the week to the </a:t>
            </a:r>
            <a:r>
              <a:rPr lang="en-US" sz="1600" b="1" i="1" u="sng" dirty="0">
                <a:solidFill>
                  <a:schemeClr val="tx1">
                    <a:lumMod val="75000"/>
                    <a:lumOff val="25000"/>
                  </a:schemeClr>
                </a:solidFill>
                <a:cs typeface="Segoe UI" panose="020B0502040204020203" pitchFamily="34" charset="0"/>
              </a:rPr>
              <a:t>total sales</a:t>
            </a:r>
            <a:r>
              <a:rPr lang="en-US" sz="1600" b="1" dirty="0">
                <a:solidFill>
                  <a:schemeClr val="tx1">
                    <a:lumMod val="75000"/>
                    <a:lumOff val="25000"/>
                  </a:schemeClr>
                </a:solidFill>
                <a:cs typeface="Segoe UI" panose="020B0502040204020203" pitchFamily="34" charset="0"/>
              </a:rPr>
              <a:t> for the month</a:t>
            </a:r>
          </a:p>
        </p:txBody>
      </p:sp>
    </p:spTree>
    <p:extLst>
      <p:ext uri="{BB962C8B-B14F-4D97-AF65-F5344CB8AC3E}">
        <p14:creationId xmlns:p14="http://schemas.microsoft.com/office/powerpoint/2010/main" val="33644942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EF609EDA-869E-4BE5-AE5D-B898C584B6FF}">
  <ds:schemaRefs>
    <ds:schemaRef ds:uri="http://purl.org/dc/terms/"/>
    <ds:schemaRef ds:uri="http://www.w3.org/XML/1998/namespace"/>
    <ds:schemaRef ds:uri="http://schemas.microsoft.com/office/2006/documentManagement/types"/>
    <ds:schemaRef ds:uri="http://purl.org/dc/elements/1.1/"/>
    <ds:schemaRef ds:uri="16c05727-aa75-4e4a-9b5f-8a80a1165891"/>
    <ds:schemaRef ds:uri="http://schemas.microsoft.com/office/infopath/2007/PartnerControls"/>
    <ds:schemaRef ds:uri="http://purl.org/dc/dcmitype/"/>
    <ds:schemaRef ds:uri="http://schemas.openxmlformats.org/package/2006/metadata/core-properties"/>
    <ds:schemaRef ds:uri="71af3243-3dd4-4a8d-8c0d-dd76da1f02a5"/>
    <ds:schemaRef ds:uri="http://schemas.microsoft.com/office/2006/metadata/properties"/>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928</Words>
  <Application>Microsoft Office PowerPoint</Application>
  <PresentationFormat>Widescreen</PresentationFormat>
  <Paragraphs>202</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Wingdings</vt:lpstr>
      <vt:lpstr>Wingdings 3</vt:lpstr>
      <vt:lpstr>Ion Boardroom</vt:lpstr>
      <vt:lpstr>Software Requirements Presentation  </vt:lpstr>
      <vt:lpstr>Project analysis slide 2</vt:lpstr>
      <vt:lpstr>Project analysis slide 2</vt:lpstr>
      <vt:lpstr>Project analysis slide 3</vt:lpstr>
      <vt:lpstr>Project analysis slide 4</vt:lpstr>
      <vt:lpstr>Project analysis slide 8</vt:lpstr>
      <vt:lpstr>Project analysis slide 8</vt:lpstr>
      <vt:lpstr>Project analysis slide 4</vt:lpstr>
      <vt:lpstr>Project analysis slide 8</vt:lpstr>
      <vt:lpstr>Project analysis slide 8</vt:lpstr>
      <vt:lpstr>Project analysis slide 4</vt:lpstr>
      <vt:lpstr>Project analysis slide 8</vt:lpstr>
      <vt:lpstr>Project analysis slide 8</vt:lpstr>
      <vt:lpstr>Project analysis slide 8</vt:lpstr>
      <vt:lpstr>Project analysis slide 8</vt:lpstr>
      <vt:lpstr>Project analysis slide 8</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Requirements Presentation</dc:title>
  <dc:creator/>
  <cp:lastModifiedBy/>
  <cp:revision>130</cp:revision>
  <dcterms:created xsi:type="dcterms:W3CDTF">2019-10-21T20:42:27Z</dcterms:created>
  <dcterms:modified xsi:type="dcterms:W3CDTF">2020-10-29T17:37:47Z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