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bookmarkIdSeed="5">
  <p:sldMasterIdLst>
    <p:sldMasterId id="2147483840" r:id="rId4"/>
  </p:sldMasterIdLst>
  <p:notesMasterIdLst>
    <p:notesMasterId r:id="rId52"/>
  </p:notesMasterIdLst>
  <p:handoutMasterIdLst>
    <p:handoutMasterId r:id="rId53"/>
  </p:handoutMasterIdLst>
  <p:sldIdLst>
    <p:sldId id="256" r:id="rId5"/>
    <p:sldId id="257" r:id="rId6"/>
    <p:sldId id="258" r:id="rId7"/>
    <p:sldId id="259" r:id="rId8"/>
    <p:sldId id="264" r:id="rId9"/>
    <p:sldId id="261" r:id="rId10"/>
    <p:sldId id="262"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1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10/29/2022</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10/29/2022</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10/29/2022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10/29/2022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10/29/2022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10/29/2022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10/29/2022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10/29/2022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10/29/2022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10/29/2022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10/29/2022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10/29/2022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10/29/2022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10/29/2022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10/29/2022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10/29/2022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10/29/2022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10/29/2022</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1154955" y="1110343"/>
            <a:ext cx="8825658" cy="2181497"/>
          </a:xfrm>
        </p:spPr>
        <p:txBody>
          <a:bodyPr/>
          <a:lstStyle/>
          <a:p>
            <a:pPr algn="ctr"/>
            <a:r>
              <a:rPr lang="fr-FR" dirty="0">
                <a:solidFill>
                  <a:schemeClr val="bg1"/>
                </a:solidFill>
              </a:rPr>
              <a:t>Projet de  Modélisation Orientée Objet-UML</a:t>
            </a:r>
            <a:endParaRPr lang="en-US" dirty="0">
              <a:solidFill>
                <a:schemeClr val="bg1"/>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1154955" y="3722913"/>
            <a:ext cx="9778656" cy="2560321"/>
          </a:xfrm>
        </p:spPr>
        <p:txBody>
          <a:bodyPr>
            <a:normAutofit fontScale="25000" lnSpcReduction="20000"/>
          </a:bodyPr>
          <a:lstStyle/>
          <a:p>
            <a:endParaRPr lang="fr-FR" b="1" u="sng" dirty="0">
              <a:solidFill>
                <a:schemeClr val="tx1"/>
              </a:solidFill>
            </a:endParaRPr>
          </a:p>
          <a:p>
            <a:endParaRPr lang="fr-FR" b="1" u="sng" dirty="0" smtClean="0">
              <a:solidFill>
                <a:schemeClr val="tx1"/>
              </a:solidFill>
            </a:endParaRPr>
          </a:p>
          <a:p>
            <a:r>
              <a:rPr lang="fr-FR" sz="3100" b="1" dirty="0" smtClean="0">
                <a:solidFill>
                  <a:schemeClr val="tx1"/>
                </a:solidFill>
              </a:rPr>
              <a:t>                                                                                         	    </a:t>
            </a:r>
            <a:r>
              <a:rPr lang="fr-FR" sz="11100" b="1" dirty="0">
                <a:solidFill>
                  <a:schemeClr val="tx1"/>
                </a:solidFill>
              </a:rPr>
              <a:t>Réalisé par </a:t>
            </a:r>
            <a:r>
              <a:rPr lang="fr-FR" sz="6200" b="1" dirty="0">
                <a:solidFill>
                  <a:schemeClr val="tx1"/>
                </a:solidFill>
              </a:rPr>
              <a:t>:</a:t>
            </a:r>
            <a:r>
              <a:rPr lang="fr-FR" sz="6200" u="sng" dirty="0">
                <a:solidFill>
                  <a:schemeClr val="tx1"/>
                </a:solidFill>
              </a:rPr>
              <a:t> </a:t>
            </a:r>
            <a:endParaRPr lang="fr-FR" sz="6200" dirty="0">
              <a:solidFill>
                <a:schemeClr val="tx1"/>
              </a:solidFill>
            </a:endParaRPr>
          </a:p>
          <a:p>
            <a:endParaRPr lang="fr-FR" sz="1700" b="1" u="sng" dirty="0" smtClean="0">
              <a:solidFill>
                <a:schemeClr val="tx1"/>
              </a:solidFill>
            </a:endParaRPr>
          </a:p>
          <a:p>
            <a:r>
              <a:rPr lang="fr-FR" sz="8000" b="1" dirty="0" smtClean="0"/>
              <a:t>						</a:t>
            </a:r>
            <a:r>
              <a:rPr lang="fr-FR" sz="8000" b="1" dirty="0" err="1" smtClean="0"/>
              <a:t>Gouaiche</a:t>
            </a:r>
            <a:r>
              <a:rPr lang="fr-FR" sz="8000" b="1" dirty="0" smtClean="0"/>
              <a:t> Oussama</a:t>
            </a:r>
            <a:r>
              <a:rPr lang="fr-FR" sz="8000" dirty="0" smtClean="0"/>
              <a:t>.</a:t>
            </a:r>
          </a:p>
          <a:p>
            <a:r>
              <a:rPr lang="en-US" sz="8000" b="1" dirty="0" smtClean="0"/>
              <a:t>			</a:t>
            </a:r>
            <a:r>
              <a:rPr lang="en-US" sz="8000" b="1" smtClean="0"/>
              <a:t>			Jamal </a:t>
            </a:r>
            <a:r>
              <a:rPr lang="en-US" sz="8000" b="1" dirty="0"/>
              <a:t>–</a:t>
            </a:r>
            <a:r>
              <a:rPr lang="en-US" sz="8000" b="1" dirty="0" err="1"/>
              <a:t>eddyn</a:t>
            </a:r>
            <a:r>
              <a:rPr lang="en-US" sz="8000" b="1" dirty="0"/>
              <a:t> </a:t>
            </a:r>
            <a:r>
              <a:rPr lang="en-US" sz="8000" b="1" dirty="0" err="1"/>
              <a:t>Aimane</a:t>
            </a:r>
            <a:endParaRPr lang="fr-FR" sz="9600" dirty="0"/>
          </a:p>
          <a:p>
            <a:endParaRPr lang="fr-FR" sz="8000" dirty="0" smtClean="0"/>
          </a:p>
          <a:p>
            <a:r>
              <a:rPr lang="fr-FR" sz="2400" dirty="0" smtClean="0"/>
              <a:t>                                                                                                                                                                                                                                                                                   </a:t>
            </a:r>
            <a:endParaRPr lang="fr-FR" sz="2400" dirty="0"/>
          </a:p>
          <a:p>
            <a:endParaRPr lang="fr-FR" sz="2200" b="1" dirty="0" smtClean="0"/>
          </a:p>
          <a:p>
            <a:r>
              <a:rPr lang="fr-FR" b="1" dirty="0" smtClean="0">
                <a:solidFill>
                  <a:schemeClr val="tx1"/>
                </a:solidFill>
              </a:rPr>
              <a:t>                                                                                                                                                                                  </a:t>
            </a:r>
          </a:p>
          <a:p>
            <a:r>
              <a:rPr lang="fr-FR" b="1" dirty="0" smtClean="0">
                <a:solidFill>
                  <a:schemeClr val="tx1"/>
                </a:solidFill>
              </a:rPr>
              <a:t>                                                                                                                </a:t>
            </a:r>
            <a:endParaRPr lang="fr-FR" dirty="0"/>
          </a:p>
          <a:p>
            <a:endParaRPr lang="fr-FR" b="1" dirty="0"/>
          </a:p>
          <a:p>
            <a:endParaRPr lang="en-US" dirty="0">
              <a:solidFill>
                <a:schemeClr val="bg1"/>
              </a:solidFill>
            </a:endParaRPr>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Diagrammes</a:t>
            </a:r>
            <a:r>
              <a:rPr lang="en-US" b="1" dirty="0"/>
              <a:t> de </a:t>
            </a:r>
            <a:r>
              <a:rPr lang="en-US" b="1" dirty="0" err="1"/>
              <a:t>Séquence</a:t>
            </a:r>
            <a:r>
              <a:rPr lang="en-US" b="1" dirty="0"/>
              <a:t> </a:t>
            </a:r>
            <a:r>
              <a:rPr lang="en-US" b="1" dirty="0" err="1" smtClean="0"/>
              <a:t>système</a:t>
            </a:r>
            <a:r>
              <a:rPr lang="en-US" b="1" dirty="0" smtClean="0"/>
              <a:t>:</a:t>
            </a:r>
            <a:endParaRPr lang="fr-FR"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fr-FR" sz="2000" b="1" dirty="0">
                <a:solidFill>
                  <a:srgbClr val="002060"/>
                </a:solidFill>
              </a:rPr>
              <a:t>Cas d’utilisation Demande stage </a:t>
            </a:r>
            <a:r>
              <a:rPr lang="fr-FR" sz="2000" b="1" dirty="0" smtClean="0">
                <a:solidFill>
                  <a:srgbClr val="002060"/>
                </a:solidFill>
              </a:rPr>
              <a:t>:</a:t>
            </a:r>
          </a:p>
          <a:p>
            <a:pPr marL="0" indent="0">
              <a:buNone/>
            </a:pPr>
            <a:r>
              <a:rPr lang="fr-FR" sz="2000" b="1" dirty="0">
                <a:solidFill>
                  <a:srgbClr val="002060"/>
                </a:solidFill>
              </a:rPr>
              <a:t> </a:t>
            </a:r>
            <a:r>
              <a:rPr lang="fr-FR" sz="2000" b="1" dirty="0" smtClean="0">
                <a:solidFill>
                  <a:srgbClr val="002060"/>
                </a:solidFill>
              </a:rPr>
              <a:t>           </a:t>
            </a:r>
            <a:endParaRPr lang="fr-FR" sz="2000" b="1" dirty="0">
              <a:solidFill>
                <a:srgbClr val="002060"/>
              </a:solidFill>
            </a:endParaRPr>
          </a:p>
          <a:p>
            <a:pPr marL="457200" indent="-457200">
              <a:buFont typeface="+mj-lt"/>
              <a:buAutoNum type="arabicPeriod"/>
            </a:pPr>
            <a:endParaRPr lang="fr-FR" sz="200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10</a:t>
            </a:fld>
            <a:endParaRPr lang="en-US" noProof="0" dirty="0"/>
          </a:p>
        </p:txBody>
      </p:sp>
      <p:pic>
        <p:nvPicPr>
          <p:cNvPr id="5" name="Picture 4"/>
          <p:cNvPicPr/>
          <p:nvPr/>
        </p:nvPicPr>
        <p:blipFill rotWithShape="1">
          <a:blip r:embed="rId2">
            <a:extLst>
              <a:ext uri="{28A0092B-C50C-407E-A947-70E740481C1C}">
                <a14:useLocalDpi xmlns:a14="http://schemas.microsoft.com/office/drawing/2010/main" val="0"/>
              </a:ext>
            </a:extLst>
          </a:blip>
          <a:srcRect l="8258" t="25312" r="7097" b="16667"/>
          <a:stretch/>
        </p:blipFill>
        <p:spPr bwMode="auto">
          <a:xfrm>
            <a:off x="3088005" y="3082835"/>
            <a:ext cx="5467350" cy="34355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80149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Diagrammes</a:t>
            </a:r>
            <a:r>
              <a:rPr lang="en-US" b="1" dirty="0"/>
              <a:t> de </a:t>
            </a:r>
            <a:r>
              <a:rPr lang="en-US" b="1" dirty="0" err="1"/>
              <a:t>Séquence</a:t>
            </a:r>
            <a:r>
              <a:rPr lang="en-US" b="1" dirty="0"/>
              <a:t> </a:t>
            </a:r>
            <a:r>
              <a:rPr lang="en-US" b="1" dirty="0" err="1"/>
              <a:t>système</a:t>
            </a:r>
            <a:r>
              <a:rPr lang="en-US" b="1" dirty="0"/>
              <a:t>:</a:t>
            </a:r>
            <a:endParaRPr lang="fr-FR" b="1" dirty="0"/>
          </a:p>
        </p:txBody>
      </p:sp>
      <p:sp>
        <p:nvSpPr>
          <p:cNvPr id="3" name="Content Placeholder 2"/>
          <p:cNvSpPr>
            <a:spLocks noGrp="1"/>
          </p:cNvSpPr>
          <p:nvPr>
            <p:ph idx="1"/>
          </p:nvPr>
        </p:nvSpPr>
        <p:spPr/>
        <p:txBody>
          <a:bodyPr/>
          <a:lstStyle/>
          <a:p>
            <a:pPr marL="457200" indent="-457200">
              <a:buFont typeface="+mj-lt"/>
              <a:buAutoNum type="arabicPeriod" startAt="2"/>
            </a:pPr>
            <a:r>
              <a:rPr lang="fr-FR" sz="2000" b="1" dirty="0" smtClean="0">
                <a:solidFill>
                  <a:srgbClr val="002060"/>
                </a:solidFill>
              </a:rPr>
              <a:t>Cas </a:t>
            </a:r>
            <a:r>
              <a:rPr lang="fr-FR" sz="2000" b="1" dirty="0">
                <a:solidFill>
                  <a:srgbClr val="002060"/>
                </a:solidFill>
              </a:rPr>
              <a:t>d’utilisation Consulter liste </a:t>
            </a:r>
            <a:r>
              <a:rPr lang="fr-FR" b="1" dirty="0" smtClean="0"/>
              <a:t>:</a:t>
            </a:r>
          </a:p>
          <a:p>
            <a:pPr marL="457200" indent="-457200">
              <a:buFont typeface="+mj-lt"/>
              <a:buAutoNum type="arabicPeriod" startAt="2"/>
            </a:pPr>
            <a:endParaRPr lang="fr-FR" b="1" dirty="0"/>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11</a:t>
            </a:fld>
            <a:endParaRPr lang="en-US" noProof="0"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0345" t="33996" r="9442" b="29782"/>
          <a:stretch/>
        </p:blipFill>
        <p:spPr bwMode="auto">
          <a:xfrm>
            <a:off x="2987721" y="3106511"/>
            <a:ext cx="5095875" cy="3257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4256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Diagrammes</a:t>
            </a:r>
            <a:r>
              <a:rPr lang="en-US" b="1" dirty="0"/>
              <a:t> de </a:t>
            </a:r>
            <a:r>
              <a:rPr lang="en-US" b="1" dirty="0" err="1"/>
              <a:t>Séquence</a:t>
            </a:r>
            <a:r>
              <a:rPr lang="en-US" b="1" dirty="0"/>
              <a:t> </a:t>
            </a:r>
            <a:r>
              <a:rPr lang="en-US" b="1" dirty="0" err="1"/>
              <a:t>système</a:t>
            </a:r>
            <a:r>
              <a:rPr lang="en-US" b="1" dirty="0"/>
              <a:t>:</a:t>
            </a:r>
            <a:endParaRPr lang="fr-FR"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fr-FR" sz="2000" b="1" dirty="0">
                <a:solidFill>
                  <a:srgbClr val="002060"/>
                </a:solidFill>
              </a:rPr>
              <a:t>Cas d’utilisation</a:t>
            </a:r>
            <a:r>
              <a:rPr lang="en-US" sz="2000" b="1" dirty="0">
                <a:solidFill>
                  <a:srgbClr val="002060"/>
                </a:solidFill>
              </a:rPr>
              <a:t> </a:t>
            </a:r>
            <a:r>
              <a:rPr lang="en-US" sz="2000" b="1" dirty="0" err="1">
                <a:solidFill>
                  <a:srgbClr val="002060"/>
                </a:solidFill>
              </a:rPr>
              <a:t>Chercher</a:t>
            </a:r>
            <a:r>
              <a:rPr lang="en-US" sz="2000" b="1" dirty="0">
                <a:solidFill>
                  <a:srgbClr val="002060"/>
                </a:solidFill>
              </a:rPr>
              <a:t> stage</a:t>
            </a:r>
            <a:r>
              <a:rPr lang="fr-FR" sz="2000" b="1" dirty="0">
                <a:solidFill>
                  <a:srgbClr val="002060"/>
                </a:solidFill>
              </a:rPr>
              <a:t> :</a:t>
            </a:r>
          </a:p>
          <a:p>
            <a:endParaRPr lang="fr-FR" sz="2000" dirty="0">
              <a:solidFill>
                <a:srgbClr val="002060"/>
              </a:solidFill>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12</a:t>
            </a:fld>
            <a:endParaRPr lang="en-US" noProof="0" dirty="0"/>
          </a:p>
        </p:txBody>
      </p:sp>
      <p:pic>
        <p:nvPicPr>
          <p:cNvPr id="5" name="Picture 4"/>
          <p:cNvPicPr/>
          <p:nvPr/>
        </p:nvPicPr>
        <p:blipFill rotWithShape="1">
          <a:blip r:embed="rId2">
            <a:extLst>
              <a:ext uri="{28A0092B-C50C-407E-A947-70E740481C1C}">
                <a14:useLocalDpi xmlns:a14="http://schemas.microsoft.com/office/drawing/2010/main" val="0"/>
              </a:ext>
            </a:extLst>
          </a:blip>
          <a:srcRect l="5622" t="8523" r="7905" b="5186"/>
          <a:stretch/>
        </p:blipFill>
        <p:spPr bwMode="auto">
          <a:xfrm>
            <a:off x="5894567" y="2603500"/>
            <a:ext cx="4981575" cy="40494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5745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Diagrammes</a:t>
            </a:r>
            <a:r>
              <a:rPr lang="en-US" b="1" dirty="0"/>
              <a:t> de </a:t>
            </a:r>
            <a:r>
              <a:rPr lang="en-US" b="1" dirty="0" err="1"/>
              <a:t>Séquence</a:t>
            </a:r>
            <a:r>
              <a:rPr lang="en-US" b="1" dirty="0"/>
              <a:t> </a:t>
            </a:r>
            <a:r>
              <a:rPr lang="en-US" b="1" dirty="0" err="1"/>
              <a:t>système</a:t>
            </a:r>
            <a:r>
              <a:rPr lang="en-US" b="1" dirty="0"/>
              <a:t>:</a:t>
            </a:r>
            <a:endParaRPr lang="fr-FR" dirty="0"/>
          </a:p>
        </p:txBody>
      </p:sp>
      <p:sp>
        <p:nvSpPr>
          <p:cNvPr id="3" name="Content Placeholder 2"/>
          <p:cNvSpPr>
            <a:spLocks noGrp="1"/>
          </p:cNvSpPr>
          <p:nvPr>
            <p:ph idx="1"/>
          </p:nvPr>
        </p:nvSpPr>
        <p:spPr>
          <a:xfrm>
            <a:off x="1154955" y="2603499"/>
            <a:ext cx="8761412" cy="4058557"/>
          </a:xfrm>
        </p:spPr>
        <p:txBody>
          <a:bodyPr/>
          <a:lstStyle/>
          <a:p>
            <a:pPr marL="457200" indent="-457200">
              <a:buFont typeface="+mj-lt"/>
              <a:buAutoNum type="arabicPeriod" startAt="4"/>
            </a:pPr>
            <a:r>
              <a:rPr lang="fr-FR" sz="2000" b="1" dirty="0">
                <a:solidFill>
                  <a:srgbClr val="002060"/>
                </a:solidFill>
              </a:rPr>
              <a:t>Cas d’utilisation Inscrire Etudiant </a:t>
            </a:r>
            <a:r>
              <a:rPr lang="fr-FR" sz="2000" b="1" dirty="0" smtClean="0">
                <a:solidFill>
                  <a:srgbClr val="002060"/>
                </a:solidFill>
              </a:rPr>
              <a:t>:</a:t>
            </a:r>
          </a:p>
          <a:p>
            <a:pPr marL="457200" indent="-457200">
              <a:buFont typeface="+mj-lt"/>
              <a:buAutoNum type="arabicPeriod" startAt="4"/>
            </a:pPr>
            <a:endParaRPr lang="fr-FR" sz="2000" b="1" dirty="0">
              <a:solidFill>
                <a:srgbClr val="002060"/>
              </a:solidFill>
            </a:endParaRP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13</a:t>
            </a:fld>
            <a:endParaRPr lang="en-US" noProof="0" dirty="0"/>
          </a:p>
        </p:txBody>
      </p:sp>
      <p:pic>
        <p:nvPicPr>
          <p:cNvPr id="6" name="Picture 5"/>
          <p:cNvPicPr/>
          <p:nvPr/>
        </p:nvPicPr>
        <p:blipFill rotWithShape="1">
          <a:blip r:embed="rId2"/>
          <a:srcRect l="8929" t="13239" r="9556" b="12650"/>
          <a:stretch/>
        </p:blipFill>
        <p:spPr bwMode="auto">
          <a:xfrm>
            <a:off x="3303950" y="3143271"/>
            <a:ext cx="4695825" cy="34142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8139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Diagrammes</a:t>
            </a:r>
            <a:r>
              <a:rPr lang="en-US" b="1" dirty="0"/>
              <a:t> de </a:t>
            </a:r>
            <a:r>
              <a:rPr lang="en-US" b="1" dirty="0" err="1"/>
              <a:t>Séquence</a:t>
            </a:r>
            <a:r>
              <a:rPr lang="en-US" b="1" dirty="0"/>
              <a:t> </a:t>
            </a:r>
            <a:r>
              <a:rPr lang="en-US" b="1" dirty="0" err="1"/>
              <a:t>système</a:t>
            </a:r>
            <a:r>
              <a:rPr lang="en-US" b="1" dirty="0"/>
              <a:t>:</a:t>
            </a:r>
            <a:endParaRPr lang="fr-FR" dirty="0"/>
          </a:p>
        </p:txBody>
      </p:sp>
      <p:sp>
        <p:nvSpPr>
          <p:cNvPr id="3" name="Content Placeholder 2"/>
          <p:cNvSpPr>
            <a:spLocks noGrp="1"/>
          </p:cNvSpPr>
          <p:nvPr>
            <p:ph idx="1"/>
          </p:nvPr>
        </p:nvSpPr>
        <p:spPr>
          <a:xfrm>
            <a:off x="1154955" y="2603499"/>
            <a:ext cx="8761412" cy="3993243"/>
          </a:xfrm>
        </p:spPr>
        <p:txBody>
          <a:bodyPr/>
          <a:lstStyle/>
          <a:p>
            <a:pPr marL="457200" indent="-457200">
              <a:buFont typeface="+mj-lt"/>
              <a:buAutoNum type="arabicPeriod" startAt="5"/>
            </a:pPr>
            <a:r>
              <a:rPr lang="fr-FR" sz="2000" b="1" dirty="0">
                <a:solidFill>
                  <a:srgbClr val="002060"/>
                </a:solidFill>
              </a:rPr>
              <a:t>Cas d’utilisation envoyer Attestation :</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14</a:t>
            </a:fld>
            <a:endParaRPr lang="en-US" noProof="0" dirty="0"/>
          </a:p>
        </p:txBody>
      </p:sp>
      <p:pic>
        <p:nvPicPr>
          <p:cNvPr id="5" name="Picture 4"/>
          <p:cNvPicPr/>
          <p:nvPr/>
        </p:nvPicPr>
        <p:blipFill rotWithShape="1">
          <a:blip r:embed="rId2"/>
          <a:srcRect l="18703" t="35812" r="22961" b="26606"/>
          <a:stretch/>
        </p:blipFill>
        <p:spPr bwMode="auto">
          <a:xfrm>
            <a:off x="3983491" y="3171825"/>
            <a:ext cx="3571875" cy="3257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8077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Diagrammes</a:t>
            </a:r>
            <a:r>
              <a:rPr lang="en-US" b="1" dirty="0"/>
              <a:t> de </a:t>
            </a:r>
            <a:r>
              <a:rPr lang="en-US" b="1" dirty="0" err="1"/>
              <a:t>Séquence</a:t>
            </a:r>
            <a:r>
              <a:rPr lang="en-US" b="1" dirty="0"/>
              <a:t> </a:t>
            </a:r>
            <a:r>
              <a:rPr lang="en-US" b="1" dirty="0" err="1"/>
              <a:t>système</a:t>
            </a:r>
            <a:r>
              <a:rPr lang="en-US" b="1" dirty="0"/>
              <a:t>:</a:t>
            </a:r>
            <a:endParaRPr lang="fr-FR" dirty="0"/>
          </a:p>
        </p:txBody>
      </p:sp>
      <p:sp>
        <p:nvSpPr>
          <p:cNvPr id="3" name="Content Placeholder 2"/>
          <p:cNvSpPr>
            <a:spLocks noGrp="1"/>
          </p:cNvSpPr>
          <p:nvPr>
            <p:ph idx="1"/>
          </p:nvPr>
        </p:nvSpPr>
        <p:spPr>
          <a:xfrm>
            <a:off x="1154955" y="2455817"/>
            <a:ext cx="8761412" cy="4153989"/>
          </a:xfrm>
        </p:spPr>
        <p:txBody>
          <a:bodyPr/>
          <a:lstStyle/>
          <a:p>
            <a:pPr marL="457200" indent="-457200">
              <a:buFont typeface="+mj-lt"/>
              <a:buAutoNum type="arabicPeriod" startAt="6"/>
            </a:pPr>
            <a:r>
              <a:rPr lang="en-US" sz="2000" b="1" dirty="0" err="1">
                <a:solidFill>
                  <a:srgbClr val="002060"/>
                </a:solidFill>
              </a:rPr>
              <a:t>Cas</a:t>
            </a:r>
            <a:r>
              <a:rPr lang="en-US" sz="2000" b="1" dirty="0">
                <a:solidFill>
                  <a:srgbClr val="002060"/>
                </a:solidFill>
              </a:rPr>
              <a:t> </a:t>
            </a:r>
            <a:r>
              <a:rPr lang="en-US" sz="2000" b="1" dirty="0" err="1">
                <a:solidFill>
                  <a:srgbClr val="002060"/>
                </a:solidFill>
              </a:rPr>
              <a:t>d’utilisation</a:t>
            </a:r>
            <a:r>
              <a:rPr lang="en-US" sz="2000" b="1" dirty="0">
                <a:solidFill>
                  <a:srgbClr val="002060"/>
                </a:solidFill>
              </a:rPr>
              <a:t> </a:t>
            </a:r>
            <a:r>
              <a:rPr lang="en-US" sz="2000" b="1" dirty="0" err="1">
                <a:solidFill>
                  <a:srgbClr val="002060"/>
                </a:solidFill>
              </a:rPr>
              <a:t>envoyer</a:t>
            </a:r>
            <a:r>
              <a:rPr lang="en-US" sz="2000" b="1" dirty="0">
                <a:solidFill>
                  <a:srgbClr val="002060"/>
                </a:solidFill>
              </a:rPr>
              <a:t> Evaluation :</a:t>
            </a:r>
            <a:endParaRPr lang="fr-FR" sz="2000" b="1" dirty="0">
              <a:solidFill>
                <a:srgbClr val="002060"/>
              </a:solidFill>
            </a:endParaRPr>
          </a:p>
          <a:p>
            <a:pPr marL="0" indent="0">
              <a:buNone/>
            </a:pPr>
            <a:endParaRPr lang="en-US" sz="2000" b="1" dirty="0" smtClean="0">
              <a:solidFill>
                <a:srgbClr val="002060"/>
              </a:solidFill>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15</a:t>
            </a:fld>
            <a:endParaRPr lang="en-US" noProof="0" dirty="0"/>
          </a:p>
        </p:txBody>
      </p:sp>
      <p:pic>
        <p:nvPicPr>
          <p:cNvPr id="5" name="Picture 4"/>
          <p:cNvPicPr/>
          <p:nvPr/>
        </p:nvPicPr>
        <p:blipFill rotWithShape="1">
          <a:blip r:embed="rId2"/>
          <a:srcRect l="11905" t="13042" r="4266" b="10847"/>
          <a:stretch/>
        </p:blipFill>
        <p:spPr bwMode="auto">
          <a:xfrm>
            <a:off x="3380966" y="2948396"/>
            <a:ext cx="4829175" cy="33909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8257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a:xfrm>
            <a:off x="1154955" y="2603500"/>
            <a:ext cx="9674154" cy="4006306"/>
          </a:xfrm>
        </p:spPr>
        <p:txBody>
          <a:bodyPr>
            <a:normAutofit/>
          </a:bodyPr>
          <a:lstStyle/>
          <a:p>
            <a:pPr algn="just"/>
            <a:r>
              <a:rPr lang="fr-FR" dirty="0"/>
              <a:t>Le diagramme de classes participantes est particulièrement important puisqu'il effectue la jonction entre, d'une part, les cas d'utilisation, le modèle du domaine  et la maquette, et d'autre part, les diagrammes de conception logicielle que sont les diagrammes d'interaction et le diagramme de classes de conception .</a:t>
            </a:r>
          </a:p>
          <a:p>
            <a:pPr algn="just"/>
            <a:r>
              <a:rPr lang="fr-FR" dirty="0"/>
              <a:t>Il n'est pas souhaitable que les utilisateurs interagissent directement avec les instances des classes du domaine par le biais de l'interface graphique. En effet, le modèle du domaine doit être indépendant des utilisateurs et de l'interface graphique. De même, l'interface graphique du logiciel doit pouvoir évoluer sans répercussion sur le cœur de l'application. C'est le principe fondamental du découpage en couches d'une application. Ainsi, le diagramme de classes  </a:t>
            </a:r>
            <a:r>
              <a:rPr lang="fr-FR" dirty="0" smtClean="0"/>
              <a:t>participantes </a:t>
            </a:r>
            <a:r>
              <a:rPr lang="fr-FR" dirty="0"/>
              <a:t>modélise trois types de classes d'analyse, les </a:t>
            </a:r>
            <a:r>
              <a:rPr lang="fr-FR" i="1" dirty="0"/>
              <a:t>dialogues</a:t>
            </a:r>
            <a:r>
              <a:rPr lang="fr-FR" dirty="0"/>
              <a:t>, les </a:t>
            </a:r>
            <a:r>
              <a:rPr lang="fr-FR" i="1" dirty="0"/>
              <a:t>contrôles</a:t>
            </a:r>
            <a:r>
              <a:rPr lang="fr-FR" dirty="0"/>
              <a:t> et les </a:t>
            </a:r>
            <a:r>
              <a:rPr lang="fr-FR" i="1" dirty="0"/>
              <a:t>entités</a:t>
            </a:r>
            <a:r>
              <a:rPr lang="fr-FR" dirty="0"/>
              <a:t> ainsi que leurs relations.</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16</a:t>
            </a:fld>
            <a:endParaRPr lang="en-US" noProof="0" dirty="0"/>
          </a:p>
        </p:txBody>
      </p:sp>
    </p:spTree>
    <p:extLst>
      <p:ext uri="{BB962C8B-B14F-4D97-AF65-F5344CB8AC3E}">
        <p14:creationId xmlns:p14="http://schemas.microsoft.com/office/powerpoint/2010/main" val="193822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a:xfrm>
            <a:off x="757646" y="2603500"/>
            <a:ext cx="9797143" cy="4006306"/>
          </a:xfrm>
        </p:spPr>
        <p:txBody>
          <a:bodyPr>
            <a:normAutofit fontScale="85000" lnSpcReduction="20000"/>
          </a:bodyPr>
          <a:lstStyle/>
          <a:p>
            <a:pPr algn="just"/>
            <a:r>
              <a:rPr lang="fr-FR" b="1" dirty="0"/>
              <a:t>Les classes de dialogues</a:t>
            </a:r>
            <a:endParaRPr lang="fr-FR" dirty="0"/>
          </a:p>
          <a:p>
            <a:pPr marL="0" lvl="0" indent="0" algn="just">
              <a:buNone/>
            </a:pPr>
            <a:r>
              <a:rPr lang="fr-FR" dirty="0" smtClean="0"/>
              <a:t>Les classes qui permettent les interactions entre l'IHM et les utilisateurs sont qualifiées de </a:t>
            </a:r>
            <a:r>
              <a:rPr lang="fr-FR" i="1" dirty="0" smtClean="0"/>
              <a:t>dialogues</a:t>
            </a:r>
            <a:r>
              <a:rPr lang="fr-FR" dirty="0" smtClean="0"/>
              <a:t>. Ces classes sont directement issues de l'analyse de la maquette présentée Il y a au moins un dialogue pour chaque association entre un acteur et un cas d'utilisation du diagramme de cas d'utilisation. En général, les dialogues </a:t>
            </a:r>
            <a:r>
              <a:rPr lang="fr-FR" dirty="0"/>
              <a:t>vivent seulement le temps du déroulement du cas d'utilisation concerné.</a:t>
            </a:r>
          </a:p>
          <a:p>
            <a:pPr algn="just"/>
            <a:r>
              <a:rPr lang="fr-FR" b="1" dirty="0"/>
              <a:t>Les classes de contrôles</a:t>
            </a:r>
            <a:endParaRPr lang="fr-FR" dirty="0"/>
          </a:p>
          <a:p>
            <a:pPr marL="0" lvl="0" indent="0" algn="just">
              <a:buNone/>
            </a:pPr>
            <a:r>
              <a:rPr lang="fr-FR" dirty="0"/>
              <a:t>Les classes qui modélisent la cinématique de l'application sont appelées </a:t>
            </a:r>
            <a:r>
              <a:rPr lang="fr-FR" i="1" dirty="0"/>
              <a:t>contrôles</a:t>
            </a:r>
            <a:r>
              <a:rPr lang="fr-FR" dirty="0"/>
              <a:t>. Elles font la jonction entre les dialogues et les classes métier en permettant aux différentes vues de l'application de manipuler des informations détenues par un ou plusieurs objets métier. Elles contiennent les règles applicatives et les isolent à la fois des dialogues et des entités.</a:t>
            </a:r>
          </a:p>
          <a:p>
            <a:pPr algn="just"/>
            <a:r>
              <a:rPr lang="fr-FR" b="1" dirty="0"/>
              <a:t>Les classes entités</a:t>
            </a:r>
            <a:endParaRPr lang="fr-FR" dirty="0"/>
          </a:p>
          <a:p>
            <a:pPr marL="0" lvl="0" indent="0" algn="just">
              <a:buNone/>
            </a:pPr>
            <a:r>
              <a:rPr lang="fr-FR" dirty="0"/>
              <a:t>Les classes métier, qui proviennent directement du modèle du domaine sont qualifiées d'</a:t>
            </a:r>
            <a:r>
              <a:rPr lang="fr-FR" i="1" dirty="0"/>
              <a:t>entités</a:t>
            </a:r>
            <a:r>
              <a:rPr lang="fr-FR" dirty="0"/>
              <a:t>. Ces classes sont généralement persistantes, c'est-à-dire qu'elles survivent à l'exécution d'un cas d'utilisation particulier et qu'elles permettent à des données et des relations d'être stockées dans des fichiers ou des bases de données. Lors de l'implémentation, ces classes peuvent ne passe concrétiser par des classes, mais par des relations, au sens des bases de données relationnelles .</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17</a:t>
            </a:fld>
            <a:endParaRPr lang="en-US" noProof="0" dirty="0"/>
          </a:p>
        </p:txBody>
      </p:sp>
    </p:spTree>
    <p:extLst>
      <p:ext uri="{BB962C8B-B14F-4D97-AF65-F5344CB8AC3E}">
        <p14:creationId xmlns:p14="http://schemas.microsoft.com/office/powerpoint/2010/main" val="4094859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p:txBody>
          <a:bodyPr/>
          <a:lstStyle/>
          <a:p>
            <a:pPr>
              <a:buFont typeface="+mj-lt"/>
              <a:buAutoNum type="arabicPeriod"/>
            </a:pPr>
            <a:r>
              <a:rPr lang="fr-FR" sz="2000" b="1" dirty="0">
                <a:solidFill>
                  <a:srgbClr val="002060"/>
                </a:solidFill>
              </a:rPr>
              <a:t>Cas d’utilisation créer demande :</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18</a:t>
            </a:fld>
            <a:endParaRPr lang="en-US" noProof="0" dirty="0"/>
          </a:p>
        </p:txBody>
      </p:sp>
      <p:pic>
        <p:nvPicPr>
          <p:cNvPr id="5" name="Picture 4"/>
          <p:cNvPicPr/>
          <p:nvPr/>
        </p:nvPicPr>
        <p:blipFill>
          <a:blip r:embed="rId2"/>
          <a:stretch>
            <a:fillRect/>
          </a:stretch>
        </p:blipFill>
        <p:spPr>
          <a:xfrm>
            <a:off x="2653937" y="3017520"/>
            <a:ext cx="6738257" cy="3500846"/>
          </a:xfrm>
          <a:prstGeom prst="rect">
            <a:avLst/>
          </a:prstGeom>
        </p:spPr>
      </p:pic>
    </p:spTree>
    <p:extLst>
      <p:ext uri="{BB962C8B-B14F-4D97-AF65-F5344CB8AC3E}">
        <p14:creationId xmlns:p14="http://schemas.microsoft.com/office/powerpoint/2010/main" val="2779901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p:txBody>
          <a:bodyPr/>
          <a:lstStyle/>
          <a:p>
            <a:pPr marL="457200" indent="-457200">
              <a:buFont typeface="+mj-lt"/>
              <a:buAutoNum type="arabicPeriod" startAt="2"/>
            </a:pPr>
            <a:r>
              <a:rPr lang="fr-FR" sz="2000" b="1" dirty="0">
                <a:solidFill>
                  <a:srgbClr val="002060"/>
                </a:solidFill>
              </a:rPr>
              <a:t>Cas d’utilisation traite demande :</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19</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75126" y="3083378"/>
            <a:ext cx="6840855" cy="2781300"/>
          </a:xfrm>
          <a:prstGeom prst="rect">
            <a:avLst/>
          </a:prstGeom>
        </p:spPr>
      </p:pic>
    </p:spTree>
    <p:extLst>
      <p:ext uri="{BB962C8B-B14F-4D97-AF65-F5344CB8AC3E}">
        <p14:creationId xmlns:p14="http://schemas.microsoft.com/office/powerpoint/2010/main" val="516152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smtClean="0"/>
              <a:t>                INTRODUCTION:</a:t>
            </a:r>
            <a:endParaRPr lang="fr-FR" b="1"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a:t>
            </a:fld>
            <a:endParaRPr lang="en-US" noProof="0" dirty="0"/>
          </a:p>
        </p:txBody>
      </p:sp>
      <p:sp>
        <p:nvSpPr>
          <p:cNvPr id="6" name="Content Placeholder 5"/>
          <p:cNvSpPr>
            <a:spLocks noGrp="1"/>
          </p:cNvSpPr>
          <p:nvPr>
            <p:ph idx="1"/>
          </p:nvPr>
        </p:nvSpPr>
        <p:spPr/>
        <p:txBody>
          <a:bodyPr>
            <a:normAutofit/>
          </a:bodyPr>
          <a:lstStyle/>
          <a:p>
            <a:endParaRPr lang="fr-FR" sz="2000" dirty="0">
              <a:latin typeface="+mj-lt"/>
            </a:endParaRPr>
          </a:p>
          <a:p>
            <a:r>
              <a:rPr lang="en-US" sz="2400" dirty="0" smtClean="0">
                <a:latin typeface="+mj-lt"/>
              </a:rPr>
              <a:t>Pour </a:t>
            </a:r>
            <a:r>
              <a:rPr lang="en-US" sz="2400" dirty="0">
                <a:latin typeface="+mj-lt"/>
              </a:rPr>
              <a:t>programmer </a:t>
            </a:r>
            <a:r>
              <a:rPr lang="en-US" sz="2400" dirty="0" err="1">
                <a:latin typeface="+mj-lt"/>
              </a:rPr>
              <a:t>une</a:t>
            </a:r>
            <a:r>
              <a:rPr lang="en-US" sz="2400" dirty="0">
                <a:latin typeface="+mj-lt"/>
              </a:rPr>
              <a:t> application, </a:t>
            </a:r>
            <a:r>
              <a:rPr lang="en-US" sz="2400" dirty="0" err="1">
                <a:latin typeface="+mj-lt"/>
              </a:rPr>
              <a:t>il</a:t>
            </a:r>
            <a:r>
              <a:rPr lang="en-US" sz="2400" dirty="0">
                <a:latin typeface="+mj-lt"/>
              </a:rPr>
              <a:t> ne </a:t>
            </a:r>
            <a:r>
              <a:rPr lang="en-US" sz="2400" dirty="0" err="1">
                <a:latin typeface="+mj-lt"/>
              </a:rPr>
              <a:t>convient</a:t>
            </a:r>
            <a:r>
              <a:rPr lang="en-US" sz="2400" dirty="0">
                <a:latin typeface="+mj-lt"/>
              </a:rPr>
              <a:t> pas de se lancer tête </a:t>
            </a:r>
            <a:r>
              <a:rPr lang="en-US" sz="2400" dirty="0" err="1">
                <a:latin typeface="+mj-lt"/>
              </a:rPr>
              <a:t>baissée</a:t>
            </a:r>
            <a:r>
              <a:rPr lang="en-US" sz="2400" dirty="0">
                <a:latin typeface="+mj-lt"/>
              </a:rPr>
              <a:t> </a:t>
            </a:r>
            <a:r>
              <a:rPr lang="en-US" sz="2400" dirty="0" err="1">
                <a:latin typeface="+mj-lt"/>
              </a:rPr>
              <a:t>dans</a:t>
            </a:r>
            <a:r>
              <a:rPr lang="en-US" sz="2400" dirty="0">
                <a:latin typeface="+mj-lt"/>
              </a:rPr>
              <a:t> </a:t>
            </a:r>
            <a:r>
              <a:rPr lang="en-US" sz="2400" dirty="0" err="1">
                <a:latin typeface="+mj-lt"/>
              </a:rPr>
              <a:t>l'écriture</a:t>
            </a:r>
            <a:r>
              <a:rPr lang="en-US" sz="2400" dirty="0">
                <a:latin typeface="+mj-lt"/>
              </a:rPr>
              <a:t> du code : </a:t>
            </a:r>
            <a:r>
              <a:rPr lang="en-US" sz="2400" dirty="0" err="1">
                <a:latin typeface="+mj-lt"/>
              </a:rPr>
              <a:t>il</a:t>
            </a:r>
            <a:r>
              <a:rPr lang="en-US" sz="2400" dirty="0">
                <a:latin typeface="+mj-lt"/>
              </a:rPr>
              <a:t> </a:t>
            </a:r>
            <a:r>
              <a:rPr lang="en-US" sz="2400" dirty="0" err="1">
                <a:latin typeface="+mj-lt"/>
              </a:rPr>
              <a:t>faut</a:t>
            </a:r>
            <a:r>
              <a:rPr lang="en-US" sz="2400" dirty="0">
                <a:latin typeface="+mj-lt"/>
              </a:rPr>
              <a:t> </a:t>
            </a:r>
            <a:r>
              <a:rPr lang="en-US" sz="2400" dirty="0" err="1">
                <a:latin typeface="+mj-lt"/>
              </a:rPr>
              <a:t>d'abord</a:t>
            </a:r>
            <a:r>
              <a:rPr lang="en-US" sz="2400" dirty="0">
                <a:latin typeface="+mj-lt"/>
              </a:rPr>
              <a:t> </a:t>
            </a:r>
            <a:r>
              <a:rPr lang="en-US" sz="2400" dirty="0" err="1">
                <a:latin typeface="+mj-lt"/>
              </a:rPr>
              <a:t>organiser</a:t>
            </a:r>
            <a:r>
              <a:rPr lang="en-US" sz="2400" dirty="0">
                <a:latin typeface="+mj-lt"/>
              </a:rPr>
              <a:t> </a:t>
            </a:r>
            <a:r>
              <a:rPr lang="en-US" sz="2400" dirty="0" err="1">
                <a:latin typeface="+mj-lt"/>
              </a:rPr>
              <a:t>ses</a:t>
            </a:r>
            <a:r>
              <a:rPr lang="en-US" sz="2400" dirty="0">
                <a:latin typeface="+mj-lt"/>
              </a:rPr>
              <a:t> </a:t>
            </a:r>
            <a:r>
              <a:rPr lang="en-US" sz="2400" dirty="0" err="1">
                <a:latin typeface="+mj-lt"/>
              </a:rPr>
              <a:t>idées</a:t>
            </a:r>
            <a:r>
              <a:rPr lang="en-US" sz="2400" dirty="0">
                <a:latin typeface="+mj-lt"/>
              </a:rPr>
              <a:t>, les documenter, </a:t>
            </a:r>
            <a:r>
              <a:rPr lang="en-US" sz="2400" dirty="0" err="1">
                <a:latin typeface="+mj-lt"/>
              </a:rPr>
              <a:t>puis</a:t>
            </a:r>
            <a:r>
              <a:rPr lang="en-US" sz="2400" dirty="0">
                <a:latin typeface="+mj-lt"/>
              </a:rPr>
              <a:t> </a:t>
            </a:r>
            <a:r>
              <a:rPr lang="en-US" sz="2400" dirty="0" err="1">
                <a:latin typeface="+mj-lt"/>
              </a:rPr>
              <a:t>organiser</a:t>
            </a:r>
            <a:r>
              <a:rPr lang="en-US" sz="2400" dirty="0">
                <a:latin typeface="+mj-lt"/>
              </a:rPr>
              <a:t> la </a:t>
            </a:r>
            <a:r>
              <a:rPr lang="en-US" sz="2400" dirty="0" err="1">
                <a:latin typeface="+mj-lt"/>
              </a:rPr>
              <a:t>réalisation</a:t>
            </a:r>
            <a:r>
              <a:rPr lang="en-US" sz="2400" dirty="0">
                <a:latin typeface="+mj-lt"/>
              </a:rPr>
              <a:t> </a:t>
            </a:r>
            <a:r>
              <a:rPr lang="en-US" sz="2400" dirty="0" err="1">
                <a:latin typeface="+mj-lt"/>
              </a:rPr>
              <a:t>en</a:t>
            </a:r>
            <a:r>
              <a:rPr lang="en-US" sz="2400" dirty="0">
                <a:latin typeface="+mj-lt"/>
              </a:rPr>
              <a:t> </a:t>
            </a:r>
            <a:r>
              <a:rPr lang="en-US" sz="2400" dirty="0" err="1">
                <a:latin typeface="+mj-lt"/>
              </a:rPr>
              <a:t>définissant</a:t>
            </a:r>
            <a:r>
              <a:rPr lang="en-US" sz="2400" dirty="0">
                <a:latin typeface="+mj-lt"/>
              </a:rPr>
              <a:t> les modules et </a:t>
            </a:r>
            <a:r>
              <a:rPr lang="en-US" sz="2400" dirty="0" err="1">
                <a:latin typeface="+mj-lt"/>
              </a:rPr>
              <a:t>étapes</a:t>
            </a:r>
            <a:r>
              <a:rPr lang="en-US" sz="2400" dirty="0">
                <a:latin typeface="+mj-lt"/>
              </a:rPr>
              <a:t> de la </a:t>
            </a:r>
            <a:r>
              <a:rPr lang="en-US" sz="2400" dirty="0" err="1">
                <a:latin typeface="+mj-lt"/>
              </a:rPr>
              <a:t>réalisation</a:t>
            </a:r>
            <a:r>
              <a:rPr lang="en-US" sz="2400" dirty="0">
                <a:latin typeface="+mj-lt"/>
              </a:rPr>
              <a:t>. </a:t>
            </a:r>
            <a:r>
              <a:rPr lang="en-US" sz="2400" dirty="0" err="1">
                <a:latin typeface="+mj-lt"/>
              </a:rPr>
              <a:t>C'est</a:t>
            </a:r>
            <a:r>
              <a:rPr lang="en-US" sz="2400" dirty="0">
                <a:latin typeface="+mj-lt"/>
              </a:rPr>
              <a:t> </a:t>
            </a:r>
            <a:r>
              <a:rPr lang="en-US" sz="2400" dirty="0" err="1">
                <a:latin typeface="+mj-lt"/>
              </a:rPr>
              <a:t>cette</a:t>
            </a:r>
            <a:r>
              <a:rPr lang="en-US" sz="2400" dirty="0">
                <a:latin typeface="+mj-lt"/>
              </a:rPr>
              <a:t> </a:t>
            </a:r>
            <a:r>
              <a:rPr lang="en-US" sz="2400" dirty="0" err="1">
                <a:latin typeface="+mj-lt"/>
              </a:rPr>
              <a:t>démarche</a:t>
            </a:r>
            <a:r>
              <a:rPr lang="en-US" sz="2400" dirty="0">
                <a:latin typeface="+mj-lt"/>
              </a:rPr>
              <a:t> </a:t>
            </a:r>
            <a:r>
              <a:rPr lang="en-US" sz="2400" dirty="0" err="1">
                <a:latin typeface="+mj-lt"/>
              </a:rPr>
              <a:t>antérieure</a:t>
            </a:r>
            <a:r>
              <a:rPr lang="en-US" sz="2400" dirty="0">
                <a:latin typeface="+mj-lt"/>
              </a:rPr>
              <a:t> à </a:t>
            </a:r>
            <a:r>
              <a:rPr lang="en-US" sz="2400" dirty="0" err="1">
                <a:latin typeface="+mj-lt"/>
              </a:rPr>
              <a:t>l'écriture</a:t>
            </a:r>
            <a:r>
              <a:rPr lang="en-US" sz="2400" dirty="0">
                <a:latin typeface="+mj-lt"/>
              </a:rPr>
              <a:t> que </a:t>
            </a:r>
            <a:r>
              <a:rPr lang="en-US" sz="2400" dirty="0" err="1">
                <a:latin typeface="+mj-lt"/>
              </a:rPr>
              <a:t>l'on</a:t>
            </a:r>
            <a:r>
              <a:rPr lang="en-US" sz="2400" dirty="0">
                <a:latin typeface="+mj-lt"/>
              </a:rPr>
              <a:t> </a:t>
            </a:r>
            <a:r>
              <a:rPr lang="en-US" sz="2400" dirty="0" err="1">
                <a:latin typeface="+mj-lt"/>
              </a:rPr>
              <a:t>appelle</a:t>
            </a:r>
            <a:r>
              <a:rPr lang="en-US" sz="2400" dirty="0">
                <a:latin typeface="+mj-lt"/>
              </a:rPr>
              <a:t> </a:t>
            </a:r>
            <a:r>
              <a:rPr lang="en-US" sz="2400" i="1" dirty="0" err="1">
                <a:latin typeface="+mj-lt"/>
              </a:rPr>
              <a:t>modélisation</a:t>
            </a:r>
            <a:r>
              <a:rPr lang="en-US" sz="2400" i="1" dirty="0">
                <a:latin typeface="+mj-lt"/>
              </a:rPr>
              <a:t> </a:t>
            </a:r>
            <a:r>
              <a:rPr lang="en-US" sz="2400" dirty="0">
                <a:latin typeface="+mj-lt"/>
              </a:rPr>
              <a:t>; son </a:t>
            </a:r>
            <a:r>
              <a:rPr lang="en-US" sz="2400" dirty="0" err="1">
                <a:latin typeface="+mj-lt"/>
              </a:rPr>
              <a:t>produit</a:t>
            </a:r>
            <a:r>
              <a:rPr lang="en-US" sz="2400" dirty="0">
                <a:latin typeface="+mj-lt"/>
              </a:rPr>
              <a:t> </a:t>
            </a:r>
            <a:r>
              <a:rPr lang="en-US" sz="2400" dirty="0" err="1">
                <a:latin typeface="+mj-lt"/>
              </a:rPr>
              <a:t>est</a:t>
            </a:r>
            <a:r>
              <a:rPr lang="en-US" sz="2400" dirty="0">
                <a:latin typeface="+mj-lt"/>
              </a:rPr>
              <a:t> un </a:t>
            </a:r>
            <a:r>
              <a:rPr lang="en-US" sz="2400" i="1" dirty="0" err="1" smtClean="0">
                <a:latin typeface="+mj-lt"/>
              </a:rPr>
              <a:t>modèle</a:t>
            </a:r>
            <a:r>
              <a:rPr lang="en-US" sz="2400" i="1" dirty="0" smtClean="0">
                <a:latin typeface="+mj-lt"/>
              </a:rPr>
              <a:t> </a:t>
            </a:r>
            <a:endParaRPr lang="fr-FR" sz="2400" dirty="0">
              <a:latin typeface="+mj-lt"/>
            </a:endParaRPr>
          </a:p>
        </p:txBody>
      </p:sp>
    </p:spTree>
    <p:extLst>
      <p:ext uri="{BB962C8B-B14F-4D97-AF65-F5344CB8AC3E}">
        <p14:creationId xmlns:p14="http://schemas.microsoft.com/office/powerpoint/2010/main" val="2628569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p:txBody>
          <a:bodyPr/>
          <a:lstStyle/>
          <a:p>
            <a:pPr marL="457200" indent="-457200">
              <a:buFont typeface="+mj-lt"/>
              <a:buAutoNum type="arabicPeriod" startAt="3"/>
            </a:pPr>
            <a:r>
              <a:rPr lang="fr-FR" sz="2000" b="1" dirty="0">
                <a:solidFill>
                  <a:srgbClr val="002060"/>
                </a:solidFill>
              </a:rPr>
              <a:t>Cas d’utilisation cherche stage </a:t>
            </a:r>
            <a:r>
              <a:rPr lang="fr-FR" sz="2000" b="1" dirty="0" smtClean="0">
                <a:solidFill>
                  <a:srgbClr val="002060"/>
                </a:solidFill>
              </a:rPr>
              <a:t>:</a:t>
            </a:r>
          </a:p>
          <a:p>
            <a:pPr marL="0" indent="0">
              <a:buNone/>
            </a:pPr>
            <a:endParaRPr lang="fr-FR" sz="2000" b="1" dirty="0">
              <a:solidFill>
                <a:srgbClr val="002060"/>
              </a:solidFill>
            </a:endParaRP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20</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06659" y="3423511"/>
            <a:ext cx="6858000" cy="2884805"/>
          </a:xfrm>
          <a:prstGeom prst="rect">
            <a:avLst/>
          </a:prstGeom>
        </p:spPr>
      </p:pic>
    </p:spTree>
    <p:extLst>
      <p:ext uri="{BB962C8B-B14F-4D97-AF65-F5344CB8AC3E}">
        <p14:creationId xmlns:p14="http://schemas.microsoft.com/office/powerpoint/2010/main" val="3976382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fr-FR" sz="2000" b="1" dirty="0">
                <a:solidFill>
                  <a:srgbClr val="002060"/>
                </a:solidFill>
              </a:rPr>
              <a:t>Cas </a:t>
            </a:r>
            <a:r>
              <a:rPr lang="fr-FR" sz="2000" b="1" dirty="0" smtClean="0">
                <a:solidFill>
                  <a:srgbClr val="002060"/>
                </a:solidFill>
              </a:rPr>
              <a:t>d’utilisation inscrire Etudiant:</a:t>
            </a:r>
          </a:p>
          <a:p>
            <a:pPr marL="0" indent="0">
              <a:buNone/>
            </a:pPr>
            <a:endParaRPr lang="fr-FR" sz="2000" b="1" dirty="0">
              <a:solidFill>
                <a:srgbClr val="002060"/>
              </a:solidFill>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21</a:t>
            </a:fld>
            <a:endParaRPr lang="en-US" noProof="0" dirty="0"/>
          </a:p>
        </p:txBody>
      </p:sp>
      <p:pic>
        <p:nvPicPr>
          <p:cNvPr id="14" name="Picture 13"/>
          <p:cNvPicPr/>
          <p:nvPr/>
        </p:nvPicPr>
        <p:blipFill>
          <a:blip r:embed="rId2">
            <a:extLst>
              <a:ext uri="{28A0092B-C50C-407E-A947-70E740481C1C}">
                <a14:useLocalDpi xmlns:a14="http://schemas.microsoft.com/office/drawing/2010/main" val="0"/>
              </a:ext>
            </a:extLst>
          </a:blip>
          <a:stretch>
            <a:fillRect/>
          </a:stretch>
        </p:blipFill>
        <p:spPr>
          <a:xfrm>
            <a:off x="2000795" y="3349444"/>
            <a:ext cx="6858000" cy="2797810"/>
          </a:xfrm>
          <a:prstGeom prst="rect">
            <a:avLst/>
          </a:prstGeom>
        </p:spPr>
      </p:pic>
    </p:spTree>
    <p:extLst>
      <p:ext uri="{BB962C8B-B14F-4D97-AF65-F5344CB8AC3E}">
        <p14:creationId xmlns:p14="http://schemas.microsoft.com/office/powerpoint/2010/main" val="1566551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p:txBody>
          <a:bodyPr/>
          <a:lstStyle/>
          <a:p>
            <a:pPr marL="457200" indent="-457200">
              <a:buFont typeface="+mj-lt"/>
              <a:buAutoNum type="arabicPeriod" startAt="5"/>
            </a:pPr>
            <a:r>
              <a:rPr lang="fr-FR" sz="2000" b="1" dirty="0">
                <a:solidFill>
                  <a:srgbClr val="002060"/>
                </a:solidFill>
              </a:rPr>
              <a:t>Cas d’utilisation envoyer </a:t>
            </a:r>
            <a:r>
              <a:rPr lang="fr-FR" sz="2000" b="1" dirty="0" err="1">
                <a:solidFill>
                  <a:srgbClr val="002060"/>
                </a:solidFill>
              </a:rPr>
              <a:t>A</a:t>
            </a:r>
            <a:r>
              <a:rPr lang="fr-FR" sz="2000" b="1" dirty="0" err="1" smtClean="0">
                <a:solidFill>
                  <a:srgbClr val="002060"/>
                </a:solidFill>
              </a:rPr>
              <a:t>ttéstation</a:t>
            </a:r>
            <a:r>
              <a:rPr lang="fr-FR" sz="2000" b="1" dirty="0">
                <a:solidFill>
                  <a:srgbClr val="002060"/>
                </a:solidFill>
              </a:rPr>
              <a:t> </a:t>
            </a:r>
            <a:r>
              <a:rPr lang="fr-FR" sz="2000" b="1" dirty="0" smtClean="0">
                <a:solidFill>
                  <a:srgbClr val="002060"/>
                </a:solidFill>
              </a:rPr>
              <a:t>:</a:t>
            </a:r>
          </a:p>
          <a:p>
            <a:pPr marL="0" indent="0">
              <a:buNone/>
            </a:pPr>
            <a:endParaRPr lang="fr-FR" sz="2000" b="1" dirty="0">
              <a:solidFill>
                <a:srgbClr val="002060"/>
              </a:solidFill>
            </a:endParaRP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22</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14303" y="3109595"/>
            <a:ext cx="6858000" cy="2910205"/>
          </a:xfrm>
          <a:prstGeom prst="rect">
            <a:avLst/>
          </a:prstGeom>
        </p:spPr>
      </p:pic>
    </p:spTree>
    <p:extLst>
      <p:ext uri="{BB962C8B-B14F-4D97-AF65-F5344CB8AC3E}">
        <p14:creationId xmlns:p14="http://schemas.microsoft.com/office/powerpoint/2010/main" val="2718943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p:txBody>
          <a:bodyPr/>
          <a:lstStyle/>
          <a:p>
            <a:pPr marL="457200" indent="-457200">
              <a:buFont typeface="+mj-lt"/>
              <a:buAutoNum type="arabicPeriod" startAt="6"/>
            </a:pPr>
            <a:r>
              <a:rPr lang="fr-FR" sz="2000" b="1" dirty="0">
                <a:solidFill>
                  <a:srgbClr val="002060"/>
                </a:solidFill>
              </a:rPr>
              <a:t>Cas d’utilisation poser rapport :</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23</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06659" y="3033304"/>
            <a:ext cx="6858000" cy="3482340"/>
          </a:xfrm>
          <a:prstGeom prst="rect">
            <a:avLst/>
          </a:prstGeom>
        </p:spPr>
      </p:pic>
    </p:spTree>
    <p:extLst>
      <p:ext uri="{BB962C8B-B14F-4D97-AF65-F5344CB8AC3E}">
        <p14:creationId xmlns:p14="http://schemas.microsoft.com/office/powerpoint/2010/main" val="592823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classes </a:t>
            </a:r>
            <a:r>
              <a:rPr lang="en-US" b="1" dirty="0" err="1"/>
              <a:t>participantes</a:t>
            </a:r>
            <a:r>
              <a:rPr lang="en-US" b="1" dirty="0"/>
              <a:t>:</a:t>
            </a:r>
            <a:r>
              <a:rPr lang="fr-FR" b="1" dirty="0"/>
              <a:t/>
            </a:r>
            <a:br>
              <a:rPr lang="fr-FR" b="1" dirty="0"/>
            </a:br>
            <a:endParaRPr lang="fr-FR" dirty="0"/>
          </a:p>
        </p:txBody>
      </p:sp>
      <p:sp>
        <p:nvSpPr>
          <p:cNvPr id="3" name="Content Placeholder 2"/>
          <p:cNvSpPr>
            <a:spLocks noGrp="1"/>
          </p:cNvSpPr>
          <p:nvPr>
            <p:ph idx="1"/>
          </p:nvPr>
        </p:nvSpPr>
        <p:spPr/>
        <p:txBody>
          <a:bodyPr/>
          <a:lstStyle/>
          <a:p>
            <a:pPr marL="457200" indent="-457200">
              <a:buFont typeface="+mj-lt"/>
              <a:buAutoNum type="arabicPeriod" startAt="7"/>
            </a:pPr>
            <a:r>
              <a:rPr lang="fr-FR" sz="2000" b="1" dirty="0">
                <a:solidFill>
                  <a:srgbClr val="002060"/>
                </a:solidFill>
              </a:rPr>
              <a:t>Cas d’utilisation Evaluation :</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24</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18806" y="3021421"/>
            <a:ext cx="6858000" cy="3610610"/>
          </a:xfrm>
          <a:prstGeom prst="rect">
            <a:avLst/>
          </a:prstGeom>
        </p:spPr>
      </p:pic>
    </p:spTree>
    <p:extLst>
      <p:ext uri="{BB962C8B-B14F-4D97-AF65-F5344CB8AC3E}">
        <p14:creationId xmlns:p14="http://schemas.microsoft.com/office/powerpoint/2010/main" val="4008824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smtClean="0"/>
              <a:t/>
            </a:r>
            <a:br>
              <a:rPr lang="fr-FR" b="1" dirty="0" smtClean="0"/>
            </a:br>
            <a:r>
              <a:rPr lang="fr-FR" b="1" dirty="0" smtClean="0"/>
              <a:t>Diagramme d'</a:t>
            </a:r>
            <a:r>
              <a:rPr lang="fr-FR" b="1" dirty="0" err="1" smtClean="0"/>
              <a:t>intéraction</a:t>
            </a:r>
            <a:r>
              <a:rPr lang="fr-FR" b="1" dirty="0"/>
              <a:t>:</a:t>
            </a:r>
            <a:br>
              <a:rPr lang="fr-FR" b="1" dirty="0"/>
            </a:br>
            <a:endParaRPr lang="fr-FR" b="1" dirty="0"/>
          </a:p>
        </p:txBody>
      </p:sp>
      <p:sp>
        <p:nvSpPr>
          <p:cNvPr id="3" name="Content Placeholder 2"/>
          <p:cNvSpPr>
            <a:spLocks noGrp="1"/>
          </p:cNvSpPr>
          <p:nvPr>
            <p:ph idx="1"/>
          </p:nvPr>
        </p:nvSpPr>
        <p:spPr>
          <a:xfrm>
            <a:off x="1154954" y="2603499"/>
            <a:ext cx="9197585" cy="4063591"/>
          </a:xfrm>
        </p:spPr>
        <p:txBody>
          <a:bodyPr/>
          <a:lstStyle/>
          <a:p>
            <a:pPr marL="457200" lvl="0" indent="-457200">
              <a:buFont typeface="+mj-lt"/>
              <a:buAutoNum type="arabicPeriod"/>
            </a:pPr>
            <a:r>
              <a:rPr lang="fr-FR" sz="2000" b="1" dirty="0">
                <a:solidFill>
                  <a:srgbClr val="002060"/>
                </a:solidFill>
              </a:rPr>
              <a:t>Cas d’utilisation Demande stage :</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25</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528604" y="3064736"/>
            <a:ext cx="4533900" cy="3602355"/>
          </a:xfrm>
          <a:prstGeom prst="rect">
            <a:avLst/>
          </a:prstGeom>
        </p:spPr>
      </p:pic>
    </p:spTree>
    <p:extLst>
      <p:ext uri="{BB962C8B-B14F-4D97-AF65-F5344CB8AC3E}">
        <p14:creationId xmlns:p14="http://schemas.microsoft.com/office/powerpoint/2010/main" val="1132914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
            </a:r>
            <a:br>
              <a:rPr lang="fr-FR" b="1" dirty="0"/>
            </a:br>
            <a:r>
              <a:rPr lang="fr-FR" b="1" dirty="0"/>
              <a:t>Diagramme d'</a:t>
            </a:r>
            <a:r>
              <a:rPr lang="fr-FR" b="1" dirty="0" err="1"/>
              <a:t>intéraction</a:t>
            </a:r>
            <a:r>
              <a:rPr lang="fr-FR" b="1" dirty="0"/>
              <a:t>:</a:t>
            </a:r>
            <a:br>
              <a:rPr lang="fr-FR" b="1" dirty="0"/>
            </a:br>
            <a:endParaRPr lang="fr-FR" dirty="0"/>
          </a:p>
        </p:txBody>
      </p:sp>
      <p:sp>
        <p:nvSpPr>
          <p:cNvPr id="3" name="Content Placeholder 2"/>
          <p:cNvSpPr>
            <a:spLocks noGrp="1"/>
          </p:cNvSpPr>
          <p:nvPr>
            <p:ph idx="1"/>
          </p:nvPr>
        </p:nvSpPr>
        <p:spPr>
          <a:xfrm>
            <a:off x="1154954" y="2603500"/>
            <a:ext cx="9517399" cy="4077018"/>
          </a:xfrm>
        </p:spPr>
        <p:txBody>
          <a:bodyPr/>
          <a:lstStyle/>
          <a:p>
            <a:pPr marL="457200" indent="-457200">
              <a:buFont typeface="+mj-lt"/>
              <a:buAutoNum type="arabicPeriod" startAt="2"/>
            </a:pPr>
            <a:r>
              <a:rPr lang="fr-FR" sz="2000" b="1" dirty="0">
                <a:solidFill>
                  <a:srgbClr val="002060"/>
                </a:solidFill>
              </a:rPr>
              <a:t> </a:t>
            </a:r>
            <a:r>
              <a:rPr lang="en-US" sz="2000" b="1" dirty="0" err="1">
                <a:solidFill>
                  <a:srgbClr val="002060"/>
                </a:solidFill>
              </a:rPr>
              <a:t>Cas</a:t>
            </a:r>
            <a:r>
              <a:rPr lang="en-US" sz="2000" b="1" dirty="0">
                <a:solidFill>
                  <a:srgbClr val="002060"/>
                </a:solidFill>
              </a:rPr>
              <a:t> </a:t>
            </a:r>
            <a:r>
              <a:rPr lang="en-US" sz="2000" b="1" dirty="0" err="1">
                <a:solidFill>
                  <a:srgbClr val="002060"/>
                </a:solidFill>
              </a:rPr>
              <a:t>d’utilisation</a:t>
            </a:r>
            <a:r>
              <a:rPr lang="en-US" sz="2000" b="1" dirty="0">
                <a:solidFill>
                  <a:srgbClr val="002060"/>
                </a:solidFill>
              </a:rPr>
              <a:t> </a:t>
            </a:r>
            <a:r>
              <a:rPr lang="en-US" sz="2000" b="1" dirty="0" err="1">
                <a:solidFill>
                  <a:srgbClr val="002060"/>
                </a:solidFill>
              </a:rPr>
              <a:t>traite</a:t>
            </a:r>
            <a:r>
              <a:rPr lang="en-US" sz="2000" b="1" dirty="0">
                <a:solidFill>
                  <a:srgbClr val="002060"/>
                </a:solidFill>
              </a:rPr>
              <a:t> </a:t>
            </a:r>
            <a:r>
              <a:rPr lang="en-US" sz="2000" b="1" dirty="0" err="1">
                <a:solidFill>
                  <a:srgbClr val="002060"/>
                </a:solidFill>
              </a:rPr>
              <a:t>demande</a:t>
            </a:r>
            <a:r>
              <a:rPr lang="en-US" sz="2000" b="1" dirty="0">
                <a:solidFill>
                  <a:srgbClr val="002060"/>
                </a:solidFill>
              </a:rPr>
              <a:t> :</a:t>
            </a:r>
            <a:endParaRPr lang="fr-FR" sz="2000" b="1" dirty="0">
              <a:solidFill>
                <a:srgbClr val="002060"/>
              </a:solidFill>
            </a:endParaRP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26</a:t>
            </a:fld>
            <a:endParaRPr lang="en-US" noProof="0" dirty="0"/>
          </a:p>
        </p:txBody>
      </p:sp>
      <p:pic>
        <p:nvPicPr>
          <p:cNvPr id="5" name="Picture 4"/>
          <p:cNvPicPr/>
          <p:nvPr/>
        </p:nvPicPr>
        <p:blipFill rotWithShape="1">
          <a:blip r:embed="rId2">
            <a:extLst>
              <a:ext uri="{28A0092B-C50C-407E-A947-70E740481C1C}">
                <a14:useLocalDpi xmlns:a14="http://schemas.microsoft.com/office/drawing/2010/main" val="0"/>
              </a:ext>
            </a:extLst>
          </a:blip>
          <a:srcRect t="-847" r="442" b="13782"/>
          <a:stretch/>
        </p:blipFill>
        <p:spPr bwMode="auto">
          <a:xfrm>
            <a:off x="3642224" y="2920683"/>
            <a:ext cx="4829175" cy="37598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0110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
            </a:r>
            <a:br>
              <a:rPr lang="fr-FR" b="1" dirty="0"/>
            </a:br>
            <a:r>
              <a:rPr lang="fr-FR" b="1" dirty="0"/>
              <a:t>Diagramme d'</a:t>
            </a:r>
            <a:r>
              <a:rPr lang="fr-FR" b="1" dirty="0" err="1"/>
              <a:t>intéraction</a:t>
            </a:r>
            <a:r>
              <a:rPr lang="fr-FR" b="1" dirty="0"/>
              <a:t>:</a:t>
            </a:r>
            <a:br>
              <a:rPr lang="fr-FR" b="1" dirty="0"/>
            </a:br>
            <a:endParaRPr lang="fr-FR" dirty="0"/>
          </a:p>
        </p:txBody>
      </p:sp>
      <p:sp>
        <p:nvSpPr>
          <p:cNvPr id="3" name="Content Placeholder 2"/>
          <p:cNvSpPr>
            <a:spLocks noGrp="1"/>
          </p:cNvSpPr>
          <p:nvPr>
            <p:ph idx="1"/>
          </p:nvPr>
        </p:nvSpPr>
        <p:spPr>
          <a:xfrm>
            <a:off x="1154954" y="2603499"/>
            <a:ext cx="9661091" cy="4136933"/>
          </a:xfrm>
        </p:spPr>
        <p:txBody>
          <a:bodyPr/>
          <a:lstStyle/>
          <a:p>
            <a:pPr marL="457200" indent="-457200">
              <a:buFont typeface="+mj-lt"/>
              <a:buAutoNum type="arabicPeriod" startAt="3"/>
            </a:pPr>
            <a:r>
              <a:rPr lang="fr-FR" sz="2000" b="1" dirty="0">
                <a:solidFill>
                  <a:srgbClr val="002060"/>
                </a:solidFill>
              </a:rPr>
              <a:t>Cas d’utilisation mise à jour :</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27</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553776" y="3056708"/>
            <a:ext cx="5267325" cy="3683725"/>
          </a:xfrm>
          <a:prstGeom prst="rect">
            <a:avLst/>
          </a:prstGeom>
        </p:spPr>
      </p:pic>
    </p:spTree>
    <p:extLst>
      <p:ext uri="{BB962C8B-B14F-4D97-AF65-F5344CB8AC3E}">
        <p14:creationId xmlns:p14="http://schemas.microsoft.com/office/powerpoint/2010/main" val="4006865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Diagramme d'</a:t>
            </a:r>
            <a:r>
              <a:rPr lang="fr-FR" b="1" dirty="0" err="1"/>
              <a:t>intéraction</a:t>
            </a:r>
            <a:r>
              <a:rPr lang="fr-FR" b="1" dirty="0"/>
              <a:t>:</a:t>
            </a:r>
            <a:endParaRPr lang="fr-FR" dirty="0"/>
          </a:p>
        </p:txBody>
      </p:sp>
      <p:sp>
        <p:nvSpPr>
          <p:cNvPr id="3" name="Content Placeholder 2"/>
          <p:cNvSpPr>
            <a:spLocks noGrp="1"/>
          </p:cNvSpPr>
          <p:nvPr>
            <p:ph idx="1"/>
          </p:nvPr>
        </p:nvSpPr>
        <p:spPr>
          <a:xfrm>
            <a:off x="1154955" y="2603499"/>
            <a:ext cx="10418736" cy="4006307"/>
          </a:xfrm>
        </p:spPr>
        <p:txBody>
          <a:bodyPr/>
          <a:lstStyle/>
          <a:p>
            <a:pPr>
              <a:buFont typeface="+mj-lt"/>
              <a:buAutoNum type="arabicPeriod" startAt="4"/>
            </a:pPr>
            <a:r>
              <a:rPr lang="en-US" sz="2000" b="1" dirty="0" err="1">
                <a:solidFill>
                  <a:srgbClr val="002060"/>
                </a:solidFill>
              </a:rPr>
              <a:t>Cas</a:t>
            </a:r>
            <a:r>
              <a:rPr lang="en-US" sz="2000" b="1" dirty="0">
                <a:solidFill>
                  <a:srgbClr val="002060"/>
                </a:solidFill>
              </a:rPr>
              <a:t> </a:t>
            </a:r>
            <a:r>
              <a:rPr lang="en-US" sz="2000" b="1" dirty="0" err="1">
                <a:solidFill>
                  <a:srgbClr val="002060"/>
                </a:solidFill>
              </a:rPr>
              <a:t>d’utilisation</a:t>
            </a:r>
            <a:r>
              <a:rPr lang="en-US" sz="2000" b="1" dirty="0">
                <a:solidFill>
                  <a:srgbClr val="002060"/>
                </a:solidFill>
              </a:rPr>
              <a:t> </a:t>
            </a:r>
            <a:r>
              <a:rPr lang="en-US" sz="2000" b="1" dirty="0" err="1">
                <a:solidFill>
                  <a:srgbClr val="002060"/>
                </a:solidFill>
              </a:rPr>
              <a:t>chercher</a:t>
            </a:r>
            <a:r>
              <a:rPr lang="en-US" sz="2000" b="1" dirty="0">
                <a:solidFill>
                  <a:srgbClr val="002060"/>
                </a:solidFill>
              </a:rPr>
              <a:t> stage:</a:t>
            </a:r>
            <a:endParaRPr lang="fr-FR" sz="2000" b="1" dirty="0">
              <a:solidFill>
                <a:srgbClr val="002060"/>
              </a:solidFill>
            </a:endParaRPr>
          </a:p>
          <a:p>
            <a:pPr>
              <a:buFont typeface="+mj-lt"/>
              <a:buAutoNum type="arabicPeriod" startAt="4"/>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28</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549435" y="3044372"/>
            <a:ext cx="6858000" cy="3565434"/>
          </a:xfrm>
          <a:prstGeom prst="rect">
            <a:avLst/>
          </a:prstGeom>
        </p:spPr>
      </p:pic>
    </p:spTree>
    <p:extLst>
      <p:ext uri="{BB962C8B-B14F-4D97-AF65-F5344CB8AC3E}">
        <p14:creationId xmlns:p14="http://schemas.microsoft.com/office/powerpoint/2010/main" val="1177366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Diagramme d'</a:t>
            </a:r>
            <a:r>
              <a:rPr lang="fr-FR" b="1" dirty="0" err="1"/>
              <a:t>intéraction</a:t>
            </a:r>
            <a:r>
              <a:rPr lang="fr-FR" b="1" dirty="0"/>
              <a:t>:</a:t>
            </a:r>
            <a:endParaRPr lang="fr-FR" dirty="0"/>
          </a:p>
        </p:txBody>
      </p:sp>
      <p:sp>
        <p:nvSpPr>
          <p:cNvPr id="3" name="Content Placeholder 2"/>
          <p:cNvSpPr>
            <a:spLocks noGrp="1"/>
          </p:cNvSpPr>
          <p:nvPr>
            <p:ph idx="1"/>
          </p:nvPr>
        </p:nvSpPr>
        <p:spPr/>
        <p:txBody>
          <a:bodyPr/>
          <a:lstStyle/>
          <a:p>
            <a:pPr marL="457200" indent="-457200">
              <a:buFont typeface="+mj-lt"/>
              <a:buAutoNum type="arabicPeriod" startAt="5"/>
            </a:pPr>
            <a:r>
              <a:rPr lang="fr-FR" sz="2000" b="1" dirty="0">
                <a:solidFill>
                  <a:srgbClr val="002060"/>
                </a:solidFill>
              </a:rPr>
              <a:t>Cas d’utilisation Inscrire Etudiant:</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29</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290343" y="3011760"/>
            <a:ext cx="5344206" cy="3493543"/>
          </a:xfrm>
          <a:prstGeom prst="rect">
            <a:avLst/>
          </a:prstGeom>
        </p:spPr>
      </p:pic>
    </p:spTree>
    <p:extLst>
      <p:ext uri="{BB962C8B-B14F-4D97-AF65-F5344CB8AC3E}">
        <p14:creationId xmlns:p14="http://schemas.microsoft.com/office/powerpoint/2010/main" val="826685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770" y="843039"/>
            <a:ext cx="8761413" cy="706964"/>
          </a:xfrm>
        </p:spPr>
        <p:txBody>
          <a:bodyPr/>
          <a:lstStyle/>
          <a:p>
            <a:pPr algn="ctr"/>
            <a:r>
              <a:rPr lang="fr-FR" b="1" dirty="0" smtClean="0"/>
              <a:t>La </a:t>
            </a:r>
            <a:r>
              <a:rPr lang="en-US" b="1" dirty="0" err="1"/>
              <a:t>Méthode</a:t>
            </a:r>
            <a:r>
              <a:rPr lang="en-US" b="1" dirty="0"/>
              <a:t> </a:t>
            </a:r>
            <a:r>
              <a:rPr lang="en-US" b="1" dirty="0" err="1"/>
              <a:t>Minimale</a:t>
            </a:r>
            <a:r>
              <a:rPr lang="en-US" b="1" dirty="0"/>
              <a:t>:</a:t>
            </a:r>
            <a:endParaRPr lang="fr-FR" dirty="0"/>
          </a:p>
        </p:txBody>
      </p:sp>
      <p:sp>
        <p:nvSpPr>
          <p:cNvPr id="3" name="Content Placeholder 2"/>
          <p:cNvSpPr>
            <a:spLocks noGrp="1"/>
          </p:cNvSpPr>
          <p:nvPr>
            <p:ph idx="1"/>
          </p:nvPr>
        </p:nvSpPr>
        <p:spPr/>
        <p:txBody>
          <a:bodyPr/>
          <a:lstStyle/>
          <a:p>
            <a:r>
              <a:rPr lang="fr-FR" b="1" dirty="0"/>
              <a:t>Objectif</a:t>
            </a:r>
            <a:r>
              <a:rPr lang="fr-FR" dirty="0" smtClean="0"/>
              <a:t>:</a:t>
            </a:r>
          </a:p>
          <a:p>
            <a:pPr marL="0" indent="0">
              <a:buNone/>
            </a:pPr>
            <a:r>
              <a:rPr lang="fr-FR" dirty="0"/>
              <a:t> </a:t>
            </a:r>
            <a:r>
              <a:rPr lang="fr-FR" dirty="0" smtClean="0"/>
              <a:t>      Résoudre </a:t>
            </a:r>
            <a:r>
              <a:rPr lang="fr-FR" dirty="0"/>
              <a:t>80% des </a:t>
            </a:r>
            <a:r>
              <a:rPr lang="fr-FR" dirty="0" err="1"/>
              <a:t>problems</a:t>
            </a:r>
            <a:r>
              <a:rPr lang="fr-FR" dirty="0"/>
              <a:t> avec 20% de l'UML.</a:t>
            </a:r>
          </a:p>
          <a:p>
            <a:pPr marL="0" indent="0">
              <a:buNone/>
            </a:pPr>
            <a:r>
              <a:rPr lang="fr-FR" dirty="0" smtClean="0"/>
              <a:t> </a:t>
            </a:r>
            <a:r>
              <a:rPr lang="fr-FR" b="1" dirty="0" smtClean="0">
                <a:solidFill>
                  <a:srgbClr val="002060"/>
                </a:solidFill>
              </a:rPr>
              <a:t>Proposition </a:t>
            </a:r>
            <a:r>
              <a:rPr lang="fr-FR" b="1" dirty="0">
                <a:solidFill>
                  <a:srgbClr val="002060"/>
                </a:solidFill>
              </a:rPr>
              <a:t>d'une méthode archi-minimale</a:t>
            </a:r>
            <a:r>
              <a:rPr lang="fr-FR" dirty="0" smtClean="0"/>
              <a:t>:</a:t>
            </a:r>
            <a:endParaRPr lang="fr-FR" dirty="0"/>
          </a:p>
          <a:p>
            <a:pPr lvl="0"/>
            <a:r>
              <a:rPr lang="fr-FR" dirty="0" smtClean="0"/>
              <a:t>Très  simple</a:t>
            </a:r>
            <a:r>
              <a:rPr lang="fr-FR" dirty="0"/>
              <a:t>.</a:t>
            </a:r>
          </a:p>
          <a:p>
            <a:pPr lvl="0"/>
            <a:r>
              <a:rPr lang="fr-FR" dirty="0" smtClean="0"/>
              <a:t>Adaptée </a:t>
            </a:r>
            <a:r>
              <a:rPr lang="fr-FR" dirty="0"/>
              <a:t>pour à projets modestes.</a:t>
            </a:r>
          </a:p>
          <a:p>
            <a:pPr lvl="0"/>
            <a:r>
              <a:rPr lang="fr-FR" dirty="0"/>
              <a:t>Minimum vital pour qui prétend utiliser un peu UML.</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a:t>
            </a:fld>
            <a:endParaRPr lang="en-US" noProof="0" dirty="0"/>
          </a:p>
        </p:txBody>
      </p:sp>
    </p:spTree>
    <p:extLst>
      <p:ext uri="{BB962C8B-B14F-4D97-AF65-F5344CB8AC3E}">
        <p14:creationId xmlns:p14="http://schemas.microsoft.com/office/powerpoint/2010/main" val="2517802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Diagramme d'</a:t>
            </a:r>
            <a:r>
              <a:rPr lang="fr-FR" b="1" dirty="0" err="1"/>
              <a:t>intéraction</a:t>
            </a:r>
            <a:r>
              <a:rPr lang="fr-FR" b="1" dirty="0"/>
              <a:t>:</a:t>
            </a:r>
            <a:endParaRPr lang="fr-FR" dirty="0"/>
          </a:p>
        </p:txBody>
      </p:sp>
      <p:sp>
        <p:nvSpPr>
          <p:cNvPr id="3" name="Content Placeholder 2"/>
          <p:cNvSpPr>
            <a:spLocks noGrp="1"/>
          </p:cNvSpPr>
          <p:nvPr>
            <p:ph idx="1"/>
          </p:nvPr>
        </p:nvSpPr>
        <p:spPr/>
        <p:txBody>
          <a:bodyPr/>
          <a:lstStyle/>
          <a:p>
            <a:pPr marL="457200" indent="-457200">
              <a:buFont typeface="+mj-lt"/>
              <a:buAutoNum type="arabicPeriod" startAt="6"/>
            </a:pPr>
            <a:r>
              <a:rPr lang="fr-FR" sz="2000" b="1" dirty="0">
                <a:solidFill>
                  <a:srgbClr val="002060"/>
                </a:solidFill>
              </a:rPr>
              <a:t>Cas d’utilisation Annuler Inscription :</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30</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57103" y="3056300"/>
            <a:ext cx="6858000" cy="3331845"/>
          </a:xfrm>
          <a:prstGeom prst="rect">
            <a:avLst/>
          </a:prstGeom>
        </p:spPr>
      </p:pic>
    </p:spTree>
    <p:extLst>
      <p:ext uri="{BB962C8B-B14F-4D97-AF65-F5344CB8AC3E}">
        <p14:creationId xmlns:p14="http://schemas.microsoft.com/office/powerpoint/2010/main" val="1298004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Diagramme d'</a:t>
            </a:r>
            <a:r>
              <a:rPr lang="fr-FR" b="1" dirty="0" err="1"/>
              <a:t>intéraction</a:t>
            </a:r>
            <a:r>
              <a:rPr lang="fr-FR" b="1" dirty="0"/>
              <a:t>:</a:t>
            </a:r>
            <a:endParaRPr lang="fr-FR" dirty="0"/>
          </a:p>
        </p:txBody>
      </p:sp>
      <p:sp>
        <p:nvSpPr>
          <p:cNvPr id="3" name="Content Placeholder 2"/>
          <p:cNvSpPr>
            <a:spLocks noGrp="1"/>
          </p:cNvSpPr>
          <p:nvPr>
            <p:ph idx="1"/>
          </p:nvPr>
        </p:nvSpPr>
        <p:spPr>
          <a:xfrm>
            <a:off x="1154955" y="2603499"/>
            <a:ext cx="9321456" cy="3901803"/>
          </a:xfrm>
        </p:spPr>
        <p:txBody>
          <a:bodyPr/>
          <a:lstStyle/>
          <a:p>
            <a:pPr>
              <a:buFont typeface="+mj-lt"/>
              <a:buAutoNum type="arabicPeriod" startAt="7"/>
            </a:pPr>
            <a:r>
              <a:rPr lang="fr-FR" sz="2000" b="1" dirty="0">
                <a:solidFill>
                  <a:srgbClr val="002060"/>
                </a:solidFill>
              </a:rPr>
              <a:t>Cas d’utilisation envoyer </a:t>
            </a:r>
            <a:r>
              <a:rPr lang="fr-FR" sz="2000" b="1" dirty="0" err="1">
                <a:solidFill>
                  <a:srgbClr val="002060"/>
                </a:solidFill>
              </a:rPr>
              <a:t>attéstation</a:t>
            </a:r>
            <a:r>
              <a:rPr lang="fr-FR" sz="2000" b="1" dirty="0">
                <a:solidFill>
                  <a:srgbClr val="002060"/>
                </a:solidFill>
              </a:rPr>
              <a:t> </a:t>
            </a:r>
            <a:r>
              <a:rPr lang="fr-FR" sz="2000" b="1" dirty="0" smtClean="0">
                <a:solidFill>
                  <a:srgbClr val="002060"/>
                </a:solidFill>
              </a:rPr>
              <a:t>:</a:t>
            </a:r>
          </a:p>
          <a:p>
            <a:pPr marL="0" indent="0">
              <a:buNone/>
            </a:pPr>
            <a:endParaRPr lang="fr-FR" sz="2000" b="1" dirty="0">
              <a:solidFill>
                <a:srgbClr val="002060"/>
              </a:solidFill>
            </a:endParaRP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31</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84863" y="2973207"/>
            <a:ext cx="5334000" cy="3184525"/>
          </a:xfrm>
          <a:prstGeom prst="rect">
            <a:avLst/>
          </a:prstGeom>
        </p:spPr>
      </p:pic>
    </p:spTree>
    <p:extLst>
      <p:ext uri="{BB962C8B-B14F-4D97-AF65-F5344CB8AC3E}">
        <p14:creationId xmlns:p14="http://schemas.microsoft.com/office/powerpoint/2010/main" val="3621717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Diagramme d'</a:t>
            </a:r>
            <a:r>
              <a:rPr lang="fr-FR" b="1" dirty="0" err="1"/>
              <a:t>intéraction</a:t>
            </a:r>
            <a:r>
              <a:rPr lang="fr-FR" b="1" dirty="0"/>
              <a:t>:</a:t>
            </a:r>
            <a:endParaRPr lang="fr-FR" dirty="0"/>
          </a:p>
        </p:txBody>
      </p:sp>
      <p:sp>
        <p:nvSpPr>
          <p:cNvPr id="3" name="Content Placeholder 2"/>
          <p:cNvSpPr>
            <a:spLocks noGrp="1"/>
          </p:cNvSpPr>
          <p:nvPr>
            <p:ph idx="1"/>
          </p:nvPr>
        </p:nvSpPr>
        <p:spPr>
          <a:xfrm>
            <a:off x="1154954" y="2603500"/>
            <a:ext cx="9817845" cy="4163060"/>
          </a:xfrm>
        </p:spPr>
        <p:txBody>
          <a:bodyPr/>
          <a:lstStyle/>
          <a:p>
            <a:pPr marL="457200" indent="-457200">
              <a:buFont typeface="+mj-lt"/>
              <a:buAutoNum type="arabicPeriod" startAt="8"/>
            </a:pPr>
            <a:r>
              <a:rPr lang="fr-FR" sz="2000" b="1" dirty="0">
                <a:solidFill>
                  <a:srgbClr val="002060"/>
                </a:solidFill>
              </a:rPr>
              <a:t>Cas d’utilisation</a:t>
            </a:r>
            <a:r>
              <a:rPr lang="en-US" sz="2000" b="1" dirty="0">
                <a:solidFill>
                  <a:srgbClr val="002060"/>
                </a:solidFill>
              </a:rPr>
              <a:t> Evaluation</a:t>
            </a:r>
            <a:r>
              <a:rPr lang="fr-FR" sz="2000" b="1" dirty="0">
                <a:solidFill>
                  <a:srgbClr val="002060"/>
                </a:solidFill>
              </a:rPr>
              <a:t> :</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32</a:t>
            </a:fld>
            <a:endParaRPr lang="en-US" noProof="0" dirty="0"/>
          </a:p>
        </p:txBody>
      </p:sp>
      <p:pic>
        <p:nvPicPr>
          <p:cNvPr id="6" name="Picture 5"/>
          <p:cNvPicPr>
            <a:picLocks noChangeAspect="1"/>
          </p:cNvPicPr>
          <p:nvPr/>
        </p:nvPicPr>
        <p:blipFill>
          <a:blip r:embed="rId2"/>
          <a:stretch>
            <a:fillRect/>
          </a:stretch>
        </p:blipFill>
        <p:spPr>
          <a:xfrm>
            <a:off x="1953265" y="3012050"/>
            <a:ext cx="8221222" cy="3345960"/>
          </a:xfrm>
          <a:prstGeom prst="rect">
            <a:avLst/>
          </a:prstGeom>
        </p:spPr>
      </p:pic>
    </p:spTree>
    <p:extLst>
      <p:ext uri="{BB962C8B-B14F-4D97-AF65-F5344CB8AC3E}">
        <p14:creationId xmlns:p14="http://schemas.microsoft.com/office/powerpoint/2010/main" val="3561213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Diagramme</a:t>
            </a:r>
            <a:r>
              <a:rPr lang="en-US" b="1" dirty="0" smtClean="0"/>
              <a:t> </a:t>
            </a:r>
            <a:r>
              <a:rPr lang="en-US" b="1" dirty="0"/>
              <a:t>de conception:</a:t>
            </a:r>
            <a:r>
              <a:rPr lang="fr-FR" b="1" dirty="0"/>
              <a:t/>
            </a:r>
            <a:br>
              <a:rPr lang="fr-FR" b="1" dirty="0"/>
            </a:br>
            <a:endParaRPr lang="fr-FR" dirty="0"/>
          </a:p>
        </p:txBody>
      </p:sp>
      <p:sp>
        <p:nvSpPr>
          <p:cNvPr id="3" name="Content Placeholder 2"/>
          <p:cNvSpPr>
            <a:spLocks noGrp="1"/>
          </p:cNvSpPr>
          <p:nvPr>
            <p:ph idx="1"/>
          </p:nvPr>
        </p:nvSpPr>
        <p:spPr/>
        <p:txBody>
          <a:bodyPr/>
          <a:lstStyle/>
          <a:p>
            <a:r>
              <a:rPr lang="en-US" dirty="0" err="1"/>
              <a:t>L'objectif</a:t>
            </a:r>
            <a:r>
              <a:rPr lang="en-US" dirty="0"/>
              <a:t> de </a:t>
            </a:r>
            <a:r>
              <a:rPr lang="en-US" dirty="0" err="1"/>
              <a:t>cette</a:t>
            </a:r>
            <a:r>
              <a:rPr lang="en-US" dirty="0"/>
              <a:t> </a:t>
            </a:r>
            <a:r>
              <a:rPr lang="en-US" dirty="0" err="1"/>
              <a:t>étape</a:t>
            </a:r>
            <a:r>
              <a:rPr lang="en-US" dirty="0"/>
              <a:t> </a:t>
            </a:r>
            <a:r>
              <a:rPr lang="en-US" dirty="0" err="1"/>
              <a:t>est</a:t>
            </a:r>
            <a:r>
              <a:rPr lang="en-US" dirty="0"/>
              <a:t> de </a:t>
            </a:r>
            <a:r>
              <a:rPr lang="en-US" dirty="0" err="1"/>
              <a:t>produire</a:t>
            </a:r>
            <a:r>
              <a:rPr lang="en-US" dirty="0"/>
              <a:t> le </a:t>
            </a:r>
            <a:r>
              <a:rPr lang="en-US" dirty="0" err="1"/>
              <a:t>diagramme</a:t>
            </a:r>
            <a:r>
              <a:rPr lang="en-US" dirty="0"/>
              <a:t> de classes qui </a:t>
            </a:r>
            <a:r>
              <a:rPr lang="en-US" dirty="0" err="1"/>
              <a:t>servira</a:t>
            </a:r>
            <a:r>
              <a:rPr lang="en-US" dirty="0"/>
              <a:t> pour </a:t>
            </a:r>
            <a:r>
              <a:rPr lang="en-US" dirty="0" err="1"/>
              <a:t>l'implémentation</a:t>
            </a:r>
            <a:r>
              <a:rPr lang="en-US" dirty="0"/>
              <a:t>. </a:t>
            </a:r>
            <a:r>
              <a:rPr lang="en-US" dirty="0" err="1"/>
              <a:t>Une</a:t>
            </a:r>
            <a:r>
              <a:rPr lang="en-US" dirty="0"/>
              <a:t> première </a:t>
            </a:r>
            <a:r>
              <a:rPr lang="en-US" dirty="0" err="1"/>
              <a:t>ébauche</a:t>
            </a:r>
            <a:r>
              <a:rPr lang="en-US" dirty="0"/>
              <a:t> du </a:t>
            </a:r>
            <a:r>
              <a:rPr lang="en-US" dirty="0" err="1"/>
              <a:t>diagramme</a:t>
            </a:r>
            <a:r>
              <a:rPr lang="en-US" dirty="0"/>
              <a:t> de classes de conception a déjà </a:t>
            </a:r>
            <a:r>
              <a:rPr lang="en-US" dirty="0" err="1"/>
              <a:t>été</a:t>
            </a:r>
            <a:r>
              <a:rPr lang="en-US" dirty="0"/>
              <a:t> </a:t>
            </a:r>
            <a:r>
              <a:rPr lang="en-US" dirty="0" err="1"/>
              <a:t>élaborée</a:t>
            </a:r>
            <a:r>
              <a:rPr lang="en-US" dirty="0"/>
              <a:t> </a:t>
            </a:r>
            <a:r>
              <a:rPr lang="en-US" dirty="0" err="1"/>
              <a:t>en</a:t>
            </a:r>
            <a:r>
              <a:rPr lang="en-US" dirty="0"/>
              <a:t> </a:t>
            </a:r>
            <a:r>
              <a:rPr lang="en-US" dirty="0" err="1"/>
              <a:t>parallèle</a:t>
            </a:r>
            <a:r>
              <a:rPr lang="en-US" dirty="0"/>
              <a:t> du </a:t>
            </a:r>
            <a:r>
              <a:rPr lang="en-US" dirty="0" err="1"/>
              <a:t>diagramme</a:t>
            </a:r>
            <a:r>
              <a:rPr lang="en-US" dirty="0"/>
              <a:t> </a:t>
            </a:r>
            <a:r>
              <a:rPr lang="en-US" dirty="0" err="1"/>
              <a:t>d'interaction</a:t>
            </a:r>
            <a:r>
              <a:rPr lang="en-US" dirty="0"/>
              <a:t> Il </a:t>
            </a:r>
            <a:r>
              <a:rPr lang="en-US" dirty="0" err="1"/>
              <a:t>faut</a:t>
            </a:r>
            <a:r>
              <a:rPr lang="en-US" dirty="0"/>
              <a:t> </a:t>
            </a:r>
            <a:r>
              <a:rPr lang="en-US" dirty="0" err="1"/>
              <a:t>maintenant</a:t>
            </a:r>
            <a:r>
              <a:rPr lang="en-US" dirty="0"/>
              <a:t> le </a:t>
            </a:r>
            <a:r>
              <a:rPr lang="en-US" dirty="0" err="1"/>
              <a:t>compléter</a:t>
            </a:r>
            <a:r>
              <a:rPr lang="en-US" dirty="0"/>
              <a:t> </a:t>
            </a:r>
            <a:r>
              <a:rPr lang="en-US" dirty="0" err="1"/>
              <a:t>en</a:t>
            </a:r>
            <a:r>
              <a:rPr lang="en-US" dirty="0"/>
              <a:t> </a:t>
            </a:r>
            <a:r>
              <a:rPr lang="en-US" dirty="0" err="1"/>
              <a:t>précisant</a:t>
            </a:r>
            <a:r>
              <a:rPr lang="en-US" dirty="0"/>
              <a:t> les </a:t>
            </a:r>
            <a:r>
              <a:rPr lang="en-US" dirty="0" err="1"/>
              <a:t>opérations</a:t>
            </a:r>
            <a:r>
              <a:rPr lang="en-US" dirty="0"/>
              <a:t> </a:t>
            </a:r>
            <a:r>
              <a:rPr lang="en-US" dirty="0" err="1"/>
              <a:t>privées</a:t>
            </a:r>
            <a:r>
              <a:rPr lang="en-US" dirty="0"/>
              <a:t> des </a:t>
            </a:r>
            <a:r>
              <a:rPr lang="en-US" dirty="0" err="1" smtClean="0"/>
              <a:t>différentes</a:t>
            </a:r>
            <a:r>
              <a:rPr lang="en-US" dirty="0" smtClean="0"/>
              <a:t> classes.</a:t>
            </a:r>
          </a:p>
          <a:p>
            <a:r>
              <a:rPr lang="en-US" dirty="0"/>
              <a:t>Pour </a:t>
            </a:r>
            <a:r>
              <a:rPr lang="en-US" dirty="0" err="1"/>
              <a:t>une</a:t>
            </a:r>
            <a:r>
              <a:rPr lang="en-US" dirty="0"/>
              <a:t> </a:t>
            </a:r>
            <a:r>
              <a:rPr lang="en-US" dirty="0" err="1"/>
              <a:t>classe</a:t>
            </a:r>
            <a:r>
              <a:rPr lang="en-US" dirty="0"/>
              <a:t>, le </a:t>
            </a:r>
            <a:r>
              <a:rPr lang="en-US" i="1" dirty="0" err="1"/>
              <a:t>couplage</a:t>
            </a:r>
            <a:r>
              <a:rPr lang="en-US" dirty="0"/>
              <a:t> </a:t>
            </a:r>
            <a:r>
              <a:rPr lang="en-US" dirty="0" err="1"/>
              <a:t>est</a:t>
            </a:r>
            <a:r>
              <a:rPr lang="en-US" dirty="0"/>
              <a:t> la </a:t>
            </a:r>
            <a:r>
              <a:rPr lang="en-US" dirty="0" err="1"/>
              <a:t>mesure</a:t>
            </a:r>
            <a:r>
              <a:rPr lang="en-US" dirty="0"/>
              <a:t> de la </a:t>
            </a:r>
            <a:r>
              <a:rPr lang="en-US" dirty="0" err="1"/>
              <a:t>quantité</a:t>
            </a:r>
            <a:r>
              <a:rPr lang="en-US" dirty="0"/>
              <a:t> </a:t>
            </a:r>
            <a:r>
              <a:rPr lang="en-US" dirty="0" err="1"/>
              <a:t>d'autres</a:t>
            </a:r>
            <a:r>
              <a:rPr lang="en-US" dirty="0"/>
              <a:t> classes </a:t>
            </a:r>
            <a:r>
              <a:rPr lang="en-US" dirty="0" smtClean="0"/>
              <a:t>aux </a:t>
            </a:r>
            <a:r>
              <a:rPr lang="en-US" dirty="0" err="1" smtClean="0"/>
              <a:t>quelles</a:t>
            </a:r>
            <a:r>
              <a:rPr lang="en-US" dirty="0" smtClean="0"/>
              <a:t> </a:t>
            </a:r>
            <a:r>
              <a:rPr lang="en-US" dirty="0" err="1"/>
              <a:t>elle</a:t>
            </a:r>
            <a:r>
              <a:rPr lang="en-US" dirty="0"/>
              <a:t> </a:t>
            </a:r>
            <a:r>
              <a:rPr lang="en-US" dirty="0" err="1"/>
              <a:t>est</a:t>
            </a:r>
            <a:r>
              <a:rPr lang="en-US" dirty="0"/>
              <a:t> </a:t>
            </a:r>
            <a:r>
              <a:rPr lang="en-US" dirty="0" err="1"/>
              <a:t>connectée</a:t>
            </a:r>
            <a:r>
              <a:rPr lang="en-US" dirty="0"/>
              <a:t> par des associations, des relations de </a:t>
            </a:r>
            <a:r>
              <a:rPr lang="en-US" dirty="0" err="1"/>
              <a:t>dépendances</a:t>
            </a:r>
            <a:r>
              <a:rPr lang="en-US" dirty="0"/>
              <a:t>, etc. Durant </a:t>
            </a:r>
            <a:r>
              <a:rPr lang="en-US" dirty="0" err="1"/>
              <a:t>toute</a:t>
            </a:r>
            <a:r>
              <a:rPr lang="en-US" dirty="0"/>
              <a:t> </a:t>
            </a:r>
            <a:r>
              <a:rPr lang="en-US" dirty="0" err="1"/>
              <a:t>l'élaboration</a:t>
            </a:r>
            <a:r>
              <a:rPr lang="en-US" dirty="0"/>
              <a:t> du </a:t>
            </a:r>
            <a:r>
              <a:rPr lang="en-US" dirty="0" err="1"/>
              <a:t>diagramme</a:t>
            </a:r>
            <a:r>
              <a:rPr lang="en-US" dirty="0"/>
              <a:t> de classes de conception, </a:t>
            </a:r>
            <a:r>
              <a:rPr lang="en-US" dirty="0" err="1"/>
              <a:t>il</a:t>
            </a:r>
            <a:r>
              <a:rPr lang="en-US" dirty="0"/>
              <a:t> </a:t>
            </a:r>
            <a:r>
              <a:rPr lang="en-US" dirty="0" err="1"/>
              <a:t>faut</a:t>
            </a:r>
            <a:r>
              <a:rPr lang="en-US" dirty="0"/>
              <a:t> </a:t>
            </a:r>
            <a:r>
              <a:rPr lang="en-US" dirty="0" err="1"/>
              <a:t>veiller</a:t>
            </a:r>
            <a:r>
              <a:rPr lang="en-US" dirty="0"/>
              <a:t> à conserver un </a:t>
            </a:r>
            <a:r>
              <a:rPr lang="en-US" dirty="0" err="1"/>
              <a:t>couplage</a:t>
            </a:r>
            <a:r>
              <a:rPr lang="en-US" dirty="0"/>
              <a:t> </a:t>
            </a:r>
            <a:r>
              <a:rPr lang="en-US" dirty="0" err="1"/>
              <a:t>faible</a:t>
            </a:r>
            <a:r>
              <a:rPr lang="en-US" dirty="0"/>
              <a:t> pour </a:t>
            </a:r>
            <a:r>
              <a:rPr lang="en-US" dirty="0" err="1"/>
              <a:t>obtenir</a:t>
            </a:r>
            <a:r>
              <a:rPr lang="en-US" dirty="0"/>
              <a:t> </a:t>
            </a:r>
            <a:r>
              <a:rPr lang="en-US" dirty="0" err="1"/>
              <a:t>une</a:t>
            </a:r>
            <a:r>
              <a:rPr lang="en-US" dirty="0"/>
              <a:t> application plus </a:t>
            </a:r>
            <a:r>
              <a:rPr lang="en-US" dirty="0" err="1"/>
              <a:t>évolutive</a:t>
            </a:r>
            <a:r>
              <a:rPr lang="en-US" dirty="0"/>
              <a:t> et plus facile à </a:t>
            </a:r>
            <a:r>
              <a:rPr lang="en-US" dirty="0" err="1"/>
              <a:t>maintenir</a:t>
            </a:r>
            <a:r>
              <a:rPr lang="en-US" dirty="0"/>
              <a:t>.</a:t>
            </a: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33</a:t>
            </a:fld>
            <a:endParaRPr lang="en-US" noProof="0" dirty="0"/>
          </a:p>
        </p:txBody>
      </p:sp>
    </p:spTree>
    <p:extLst>
      <p:ext uri="{BB962C8B-B14F-4D97-AF65-F5344CB8AC3E}">
        <p14:creationId xmlns:p14="http://schemas.microsoft.com/office/powerpoint/2010/main" val="633153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a:t>
            </a:r>
            <a:r>
              <a:rPr lang="en-US" b="1" dirty="0"/>
              <a:t> de conception:</a:t>
            </a:r>
            <a:endParaRPr lang="fr-FR" dirty="0"/>
          </a:p>
        </p:txBody>
      </p:sp>
      <p:sp>
        <p:nvSpPr>
          <p:cNvPr id="3" name="Content Placeholder 2"/>
          <p:cNvSpPr>
            <a:spLocks noGrp="1"/>
          </p:cNvSpPr>
          <p:nvPr>
            <p:ph idx="1"/>
          </p:nvPr>
        </p:nvSpPr>
        <p:spPr>
          <a:xfrm>
            <a:off x="1154955" y="2603499"/>
            <a:ext cx="9491274" cy="4058557"/>
          </a:xfrm>
        </p:spPr>
        <p:txBody>
          <a:bodyPr/>
          <a:lstStyle/>
          <a:p>
            <a:pPr marL="457200" indent="-457200">
              <a:buFont typeface="+mj-lt"/>
              <a:buAutoNum type="arabicPeriod"/>
            </a:pPr>
            <a:r>
              <a:rPr lang="en-US" sz="2000" b="1" dirty="0"/>
              <a:t>Les </a:t>
            </a:r>
            <a:r>
              <a:rPr lang="en-US" sz="2000" b="1" dirty="0" err="1"/>
              <a:t>Cas</a:t>
            </a:r>
            <a:r>
              <a:rPr lang="en-US" sz="2000" b="1" dirty="0"/>
              <a:t> </a:t>
            </a:r>
            <a:r>
              <a:rPr lang="en-US" sz="2000" b="1" dirty="0" err="1"/>
              <a:t>d’utilisation</a:t>
            </a:r>
            <a:r>
              <a:rPr lang="en-US" sz="2000" b="1" dirty="0"/>
              <a:t> </a:t>
            </a:r>
            <a:r>
              <a:rPr lang="en-US" sz="2000" b="1" dirty="0" err="1"/>
              <a:t>d’etudiant</a:t>
            </a:r>
            <a:r>
              <a:rPr lang="en-US" sz="2000" b="1" dirty="0"/>
              <a:t> :</a:t>
            </a:r>
            <a:endParaRPr lang="fr-FR" sz="2000" b="1" dirty="0"/>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34</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669994" y="3135086"/>
            <a:ext cx="5311412" cy="3239588"/>
          </a:xfrm>
          <a:prstGeom prst="rect">
            <a:avLst/>
          </a:prstGeom>
        </p:spPr>
      </p:pic>
    </p:spTree>
    <p:extLst>
      <p:ext uri="{BB962C8B-B14F-4D97-AF65-F5344CB8AC3E}">
        <p14:creationId xmlns:p14="http://schemas.microsoft.com/office/powerpoint/2010/main" val="1626123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a:t>
            </a:r>
            <a:r>
              <a:rPr lang="en-US" b="1" dirty="0"/>
              <a:t> de conception:</a:t>
            </a:r>
            <a:endParaRPr lang="fr-FR" dirty="0"/>
          </a:p>
        </p:txBody>
      </p:sp>
      <p:sp>
        <p:nvSpPr>
          <p:cNvPr id="3" name="Content Placeholder 2"/>
          <p:cNvSpPr>
            <a:spLocks noGrp="1"/>
          </p:cNvSpPr>
          <p:nvPr>
            <p:ph idx="1"/>
          </p:nvPr>
        </p:nvSpPr>
        <p:spPr>
          <a:xfrm>
            <a:off x="1154955" y="2603500"/>
            <a:ext cx="9399834" cy="3852500"/>
          </a:xfrm>
        </p:spPr>
        <p:txBody>
          <a:bodyPr/>
          <a:lstStyle/>
          <a:p>
            <a:pPr marL="457200" indent="-457200">
              <a:buFont typeface="+mj-lt"/>
              <a:buAutoNum type="arabicPeriod" startAt="2"/>
            </a:pPr>
            <a:r>
              <a:rPr lang="fr-FR" sz="2000" b="1" dirty="0">
                <a:solidFill>
                  <a:srgbClr val="002060"/>
                </a:solidFill>
              </a:rPr>
              <a:t>Cas d’utilisation traite demande :</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35</a:t>
            </a:fld>
            <a:endParaRPr lang="en-US" noProof="0" dirty="0"/>
          </a:p>
        </p:txBody>
      </p:sp>
      <p:pic>
        <p:nvPicPr>
          <p:cNvPr id="5" name="Picture 4"/>
          <p:cNvPicPr/>
          <p:nvPr/>
        </p:nvPicPr>
        <p:blipFill>
          <a:blip r:embed="rId2"/>
          <a:stretch>
            <a:fillRect/>
          </a:stretch>
        </p:blipFill>
        <p:spPr>
          <a:xfrm>
            <a:off x="2340429" y="3119075"/>
            <a:ext cx="6858000" cy="3336925"/>
          </a:xfrm>
          <a:prstGeom prst="rect">
            <a:avLst/>
          </a:prstGeom>
        </p:spPr>
      </p:pic>
    </p:spTree>
    <p:extLst>
      <p:ext uri="{BB962C8B-B14F-4D97-AF65-F5344CB8AC3E}">
        <p14:creationId xmlns:p14="http://schemas.microsoft.com/office/powerpoint/2010/main" val="3207952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a:t>
            </a:r>
            <a:r>
              <a:rPr lang="en-US" b="1" dirty="0"/>
              <a:t> de conception:</a:t>
            </a:r>
            <a:endParaRPr lang="fr-FR" dirty="0"/>
          </a:p>
        </p:txBody>
      </p:sp>
      <p:sp>
        <p:nvSpPr>
          <p:cNvPr id="3" name="Content Placeholder 2"/>
          <p:cNvSpPr>
            <a:spLocks noGrp="1"/>
          </p:cNvSpPr>
          <p:nvPr>
            <p:ph idx="1"/>
          </p:nvPr>
        </p:nvSpPr>
        <p:spPr>
          <a:xfrm>
            <a:off x="1154954" y="2603499"/>
            <a:ext cx="9197585" cy="3940991"/>
          </a:xfrm>
        </p:spPr>
        <p:txBody>
          <a:bodyPr/>
          <a:lstStyle/>
          <a:p>
            <a:pPr marL="457200" indent="-457200">
              <a:buFont typeface="+mj-lt"/>
              <a:buAutoNum type="arabicPeriod" startAt="3"/>
            </a:pPr>
            <a:r>
              <a:rPr lang="fr-FR" sz="2000" b="1" dirty="0">
                <a:solidFill>
                  <a:srgbClr val="002060"/>
                </a:solidFill>
              </a:rPr>
              <a:t>Cas d’utilisation chercher stage:</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36</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27366" y="3037477"/>
            <a:ext cx="6858000" cy="3317240"/>
          </a:xfrm>
          <a:prstGeom prst="rect">
            <a:avLst/>
          </a:prstGeom>
        </p:spPr>
      </p:pic>
    </p:spTree>
    <p:extLst>
      <p:ext uri="{BB962C8B-B14F-4D97-AF65-F5344CB8AC3E}">
        <p14:creationId xmlns:p14="http://schemas.microsoft.com/office/powerpoint/2010/main" val="10482117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a:t>
            </a:r>
            <a:r>
              <a:rPr lang="en-US" b="1" dirty="0"/>
              <a:t> de conception:</a:t>
            </a:r>
            <a:endParaRPr lang="fr-FR" dirty="0"/>
          </a:p>
        </p:txBody>
      </p:sp>
      <p:sp>
        <p:nvSpPr>
          <p:cNvPr id="3" name="Content Placeholder 2"/>
          <p:cNvSpPr>
            <a:spLocks noGrp="1"/>
          </p:cNvSpPr>
          <p:nvPr>
            <p:ph idx="1"/>
          </p:nvPr>
        </p:nvSpPr>
        <p:spPr>
          <a:xfrm>
            <a:off x="1154955" y="2603499"/>
            <a:ext cx="9556588" cy="3940991"/>
          </a:xfrm>
        </p:spPr>
        <p:txBody>
          <a:bodyPr/>
          <a:lstStyle/>
          <a:p>
            <a:pPr marL="457200" indent="-457200">
              <a:buFont typeface="+mj-lt"/>
              <a:buAutoNum type="arabicPeriod" startAt="4"/>
            </a:pPr>
            <a:r>
              <a:rPr lang="fr-FR" sz="2000" b="1" dirty="0">
                <a:solidFill>
                  <a:srgbClr val="002060"/>
                </a:solidFill>
              </a:rPr>
              <a:t>Cas d’utilisation</a:t>
            </a:r>
            <a:r>
              <a:rPr lang="en-US" sz="2000" b="1" dirty="0">
                <a:solidFill>
                  <a:srgbClr val="002060"/>
                </a:solidFill>
              </a:rPr>
              <a:t> </a:t>
            </a:r>
            <a:r>
              <a:rPr lang="en-US" sz="2000" b="1" dirty="0" err="1">
                <a:solidFill>
                  <a:srgbClr val="002060"/>
                </a:solidFill>
              </a:rPr>
              <a:t>inscrire</a:t>
            </a:r>
            <a:r>
              <a:rPr lang="fr-FR" sz="2000" b="1" dirty="0">
                <a:solidFill>
                  <a:srgbClr val="002060"/>
                </a:solidFill>
              </a:rPr>
              <a:t> Etudiant:</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37</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18806" y="3008948"/>
            <a:ext cx="6858000" cy="3431041"/>
          </a:xfrm>
          <a:prstGeom prst="rect">
            <a:avLst/>
          </a:prstGeom>
        </p:spPr>
      </p:pic>
    </p:spTree>
    <p:extLst>
      <p:ext uri="{BB962C8B-B14F-4D97-AF65-F5344CB8AC3E}">
        <p14:creationId xmlns:p14="http://schemas.microsoft.com/office/powerpoint/2010/main" val="30119879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Diagramme</a:t>
            </a:r>
            <a:r>
              <a:rPr lang="en-US" b="1" dirty="0"/>
              <a:t> de conception:</a:t>
            </a:r>
            <a:endParaRPr lang="fr-FR" dirty="0"/>
          </a:p>
        </p:txBody>
      </p:sp>
      <p:sp>
        <p:nvSpPr>
          <p:cNvPr id="3" name="Content Placeholder 2"/>
          <p:cNvSpPr>
            <a:spLocks noGrp="1"/>
          </p:cNvSpPr>
          <p:nvPr>
            <p:ph idx="1"/>
          </p:nvPr>
        </p:nvSpPr>
        <p:spPr>
          <a:xfrm>
            <a:off x="1154955" y="2603500"/>
            <a:ext cx="9778656" cy="4045494"/>
          </a:xfrm>
        </p:spPr>
        <p:txBody>
          <a:bodyPr/>
          <a:lstStyle/>
          <a:p>
            <a:pPr marL="457200" indent="-457200">
              <a:buFont typeface="+mj-lt"/>
              <a:buAutoNum type="arabicPeriod" startAt="5"/>
            </a:pPr>
            <a:r>
              <a:rPr lang="fr-FR" sz="2000" b="1" dirty="0">
                <a:solidFill>
                  <a:srgbClr val="002060"/>
                </a:solidFill>
              </a:rPr>
              <a:t>Cas d’utilisation Poser rapport :</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38</a:t>
            </a:fld>
            <a:endParaRPr lang="en-US" noProof="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825796" y="3119574"/>
            <a:ext cx="5419725" cy="3257550"/>
          </a:xfrm>
          <a:prstGeom prst="rect">
            <a:avLst/>
          </a:prstGeom>
        </p:spPr>
      </p:pic>
    </p:spTree>
    <p:extLst>
      <p:ext uri="{BB962C8B-B14F-4D97-AF65-F5344CB8AC3E}">
        <p14:creationId xmlns:p14="http://schemas.microsoft.com/office/powerpoint/2010/main" val="8081522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08353"/>
            <a:ext cx="8761413" cy="706964"/>
          </a:xfrm>
        </p:spPr>
        <p:txBody>
          <a:bodyPr/>
          <a:lstStyle/>
          <a:p>
            <a:pPr algn="ctr"/>
            <a:r>
              <a:rPr lang="en-US" b="1" dirty="0" err="1"/>
              <a:t>Diagramme</a:t>
            </a:r>
            <a:r>
              <a:rPr lang="en-US" b="1" dirty="0"/>
              <a:t> de conception:</a:t>
            </a:r>
            <a:endParaRPr lang="fr-FR" dirty="0"/>
          </a:p>
        </p:txBody>
      </p:sp>
      <p:sp>
        <p:nvSpPr>
          <p:cNvPr id="3" name="Content Placeholder 2"/>
          <p:cNvSpPr>
            <a:spLocks noGrp="1"/>
          </p:cNvSpPr>
          <p:nvPr>
            <p:ph idx="1"/>
          </p:nvPr>
        </p:nvSpPr>
        <p:spPr>
          <a:xfrm>
            <a:off x="1154955" y="2603499"/>
            <a:ext cx="9857034" cy="4058557"/>
          </a:xfrm>
        </p:spPr>
        <p:txBody>
          <a:bodyPr/>
          <a:lstStyle/>
          <a:p>
            <a:pPr marL="457200" indent="-457200">
              <a:buFont typeface="+mj-lt"/>
              <a:buAutoNum type="arabicPeriod" startAt="6"/>
            </a:pPr>
            <a:r>
              <a:rPr lang="fr-FR" sz="2000" b="1" dirty="0">
                <a:solidFill>
                  <a:srgbClr val="002060"/>
                </a:solidFill>
              </a:rPr>
              <a:t>Cas d’utilisation Evaluation :</a:t>
            </a:r>
          </a:p>
          <a:p>
            <a:pPr marL="0" indent="0">
              <a:buNone/>
            </a:pP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39</a:t>
            </a:fld>
            <a:endParaRPr lang="en-US" noProof="0" dirty="0"/>
          </a:p>
        </p:txBody>
      </p:sp>
      <p:pic>
        <p:nvPicPr>
          <p:cNvPr id="5" name="Picture 4"/>
          <p:cNvPicPr/>
          <p:nvPr/>
        </p:nvPicPr>
        <p:blipFill>
          <a:blip r:embed="rId2"/>
          <a:stretch>
            <a:fillRect/>
          </a:stretch>
        </p:blipFill>
        <p:spPr>
          <a:xfrm>
            <a:off x="2497183" y="2991393"/>
            <a:ext cx="6858000" cy="3448596"/>
          </a:xfrm>
          <a:prstGeom prst="rect">
            <a:avLst/>
          </a:prstGeom>
        </p:spPr>
      </p:pic>
    </p:spTree>
    <p:extLst>
      <p:ext uri="{BB962C8B-B14F-4D97-AF65-F5344CB8AC3E}">
        <p14:creationId xmlns:p14="http://schemas.microsoft.com/office/powerpoint/2010/main" val="1147593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t>La </a:t>
            </a:r>
            <a:r>
              <a:rPr lang="en-US" b="1" dirty="0" err="1"/>
              <a:t>Méthode</a:t>
            </a:r>
            <a:r>
              <a:rPr lang="en-US" b="1" dirty="0"/>
              <a:t> </a:t>
            </a:r>
            <a:r>
              <a:rPr lang="en-US" b="1" dirty="0" err="1"/>
              <a:t>Minimale</a:t>
            </a:r>
            <a:r>
              <a:rPr lang="en-US" b="1" dirty="0"/>
              <a:t>:</a:t>
            </a: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4</a:t>
            </a:fld>
            <a:endParaRPr lang="en-US" noProof="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65656" y="2603500"/>
            <a:ext cx="7541501" cy="3416300"/>
          </a:xfrm>
          <a:prstGeom prst="rect">
            <a:avLst/>
          </a:prstGeom>
        </p:spPr>
      </p:pic>
    </p:spTree>
    <p:extLst>
      <p:ext uri="{BB962C8B-B14F-4D97-AF65-F5344CB8AC3E}">
        <p14:creationId xmlns:p14="http://schemas.microsoft.com/office/powerpoint/2010/main" val="3020321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smtClean="0"/>
              <a:t/>
            </a:r>
            <a:br>
              <a:rPr lang="fr-FR" b="1" dirty="0" smtClean="0"/>
            </a:br>
            <a:r>
              <a:rPr lang="fr-FR" b="1" dirty="0" smtClean="0"/>
              <a:t>Diagramme </a:t>
            </a:r>
            <a:r>
              <a:rPr lang="fr-FR" b="1" dirty="0"/>
              <a:t>de communication :</a:t>
            </a:r>
            <a:br>
              <a:rPr lang="fr-FR" b="1" dirty="0"/>
            </a:br>
            <a:endParaRPr lang="fr-FR" dirty="0"/>
          </a:p>
        </p:txBody>
      </p:sp>
      <p:pic>
        <p:nvPicPr>
          <p:cNvPr id="5" name="Content Placeholder 4"/>
          <p:cNvPicPr>
            <a:picLocks noGrp="1" noChangeAspect="1"/>
          </p:cNvPicPr>
          <p:nvPr>
            <p:ph idx="1"/>
          </p:nvPr>
        </p:nvPicPr>
        <p:blipFill>
          <a:blip r:embed="rId2"/>
          <a:stretch>
            <a:fillRect/>
          </a:stretch>
        </p:blipFill>
        <p:spPr>
          <a:xfrm>
            <a:off x="2529394" y="2603500"/>
            <a:ext cx="6014024" cy="3416300"/>
          </a:xfrm>
          <a:prstGeom prst="rect">
            <a:avLst/>
          </a:prstGeom>
        </p:spPr>
      </p:pic>
      <p:sp>
        <p:nvSpPr>
          <p:cNvPr id="4" name="Slide Number Placeholder 3"/>
          <p:cNvSpPr>
            <a:spLocks noGrp="1"/>
          </p:cNvSpPr>
          <p:nvPr>
            <p:ph type="sldNum" sz="quarter" idx="12"/>
          </p:nvPr>
        </p:nvSpPr>
        <p:spPr/>
        <p:txBody>
          <a:bodyPr/>
          <a:lstStyle/>
          <a:p>
            <a:fld id="{9FF96B15-8338-45D5-A943-561235072D66}" type="slidenum">
              <a:rPr lang="en-US" noProof="0" smtClean="0"/>
              <a:t>40</a:t>
            </a:fld>
            <a:endParaRPr lang="en-US" noProof="0" dirty="0"/>
          </a:p>
        </p:txBody>
      </p:sp>
    </p:spTree>
    <p:extLst>
      <p:ext uri="{BB962C8B-B14F-4D97-AF65-F5344CB8AC3E}">
        <p14:creationId xmlns:p14="http://schemas.microsoft.com/office/powerpoint/2010/main" val="300333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 </a:t>
            </a:r>
            <a:r>
              <a:rPr lang="en-US" b="1" dirty="0" err="1" smtClean="0"/>
              <a:t>Maquette</a:t>
            </a:r>
            <a:r>
              <a:rPr lang="en-US" b="1" dirty="0" smtClean="0"/>
              <a:t>:</a:t>
            </a:r>
            <a:endParaRPr lang="fr-FR" b="1" dirty="0"/>
          </a:p>
        </p:txBody>
      </p:sp>
      <p:sp>
        <p:nvSpPr>
          <p:cNvPr id="3" name="Content Placeholder 2"/>
          <p:cNvSpPr>
            <a:spLocks noGrp="1"/>
          </p:cNvSpPr>
          <p:nvPr>
            <p:ph idx="1"/>
          </p:nvPr>
        </p:nvSpPr>
        <p:spPr>
          <a:xfrm>
            <a:off x="1031967" y="2603499"/>
            <a:ext cx="8884400" cy="4149998"/>
          </a:xfrm>
        </p:spPr>
        <p:txBody>
          <a:bodyPr>
            <a:noAutofit/>
          </a:bodyPr>
          <a:lstStyle/>
          <a:p>
            <a:pPr marL="0" indent="0">
              <a:buNone/>
            </a:pPr>
            <a:r>
              <a:rPr lang="fr-FR" sz="2400" dirty="0"/>
              <a:t>Une maquette d'IHM (Interface Homme-Machine) est un produit jetable permettant aux utilisateurs d'avoir une vue concrète, mais non définitive de la future interface de l'application La maquette peut très bien consister en un ensemble de dessins produits par un logiciel de présentation ou de dessin. Par la suite, la maquette pourra intégrer des </a:t>
            </a:r>
            <a:r>
              <a:rPr lang="fr-FR" sz="2400" dirty="0" smtClean="0"/>
              <a:t>fonctionnalités </a:t>
            </a:r>
            <a:r>
              <a:rPr lang="fr-FR" sz="2400" dirty="0"/>
              <a:t>de navigation permettant à l'utilisateur de tester l'enchaînement des écrans ou des menus, même si les fonctionnalités restent fictives. La maquette doit être développée rapidement afin de provoquer des retours de la part des utilisateurs.</a:t>
            </a:r>
          </a:p>
          <a:p>
            <a:pPr marL="0" indent="0">
              <a:buNone/>
            </a:pPr>
            <a:endParaRPr lang="fr-FR" sz="240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41</a:t>
            </a:fld>
            <a:endParaRPr lang="en-US" noProof="0" dirty="0"/>
          </a:p>
        </p:txBody>
      </p:sp>
    </p:spTree>
    <p:extLst>
      <p:ext uri="{BB962C8B-B14F-4D97-AF65-F5344CB8AC3E}">
        <p14:creationId xmlns:p14="http://schemas.microsoft.com/office/powerpoint/2010/main" val="10568111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 </a:t>
            </a:r>
            <a:r>
              <a:rPr lang="en-US" b="1" dirty="0" err="1"/>
              <a:t>Maquette</a:t>
            </a:r>
            <a:r>
              <a:rPr lang="en-US" b="1" dirty="0"/>
              <a:t>:</a:t>
            </a: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42</a:t>
            </a:fld>
            <a:endParaRPr lang="en-US" noProof="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7327" y="2603500"/>
            <a:ext cx="6858158" cy="3416300"/>
          </a:xfrm>
        </p:spPr>
      </p:pic>
    </p:spTree>
    <p:extLst>
      <p:ext uri="{BB962C8B-B14F-4D97-AF65-F5344CB8AC3E}">
        <p14:creationId xmlns:p14="http://schemas.microsoft.com/office/powerpoint/2010/main" val="24768061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 </a:t>
            </a:r>
            <a:r>
              <a:rPr lang="en-US" b="1" dirty="0" err="1"/>
              <a:t>Maquette</a:t>
            </a:r>
            <a:r>
              <a:rPr lang="en-US" b="1" dirty="0"/>
              <a:t>:</a:t>
            </a: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43</a:t>
            </a:fld>
            <a:endParaRPr lang="en-US" noProof="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6072" y="2603500"/>
            <a:ext cx="5760668" cy="3416300"/>
          </a:xfrm>
        </p:spPr>
      </p:pic>
    </p:spTree>
    <p:extLst>
      <p:ext uri="{BB962C8B-B14F-4D97-AF65-F5344CB8AC3E}">
        <p14:creationId xmlns:p14="http://schemas.microsoft.com/office/powerpoint/2010/main" val="38207083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 </a:t>
            </a:r>
            <a:r>
              <a:rPr lang="en-US" b="1" dirty="0" err="1"/>
              <a:t>Maquette</a:t>
            </a:r>
            <a:r>
              <a:rPr lang="en-US" b="1" dirty="0"/>
              <a:t>:</a:t>
            </a: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44</a:t>
            </a:fld>
            <a:endParaRPr lang="en-US" noProof="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3714" y="2603500"/>
            <a:ext cx="6865385" cy="3416300"/>
          </a:xfrm>
        </p:spPr>
      </p:pic>
    </p:spTree>
    <p:extLst>
      <p:ext uri="{BB962C8B-B14F-4D97-AF65-F5344CB8AC3E}">
        <p14:creationId xmlns:p14="http://schemas.microsoft.com/office/powerpoint/2010/main" val="3315864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 </a:t>
            </a:r>
            <a:r>
              <a:rPr lang="en-US" b="1" dirty="0" err="1"/>
              <a:t>Maquette</a:t>
            </a:r>
            <a:r>
              <a:rPr lang="en-US" b="1" dirty="0"/>
              <a:t>:</a:t>
            </a: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45</a:t>
            </a:fld>
            <a:endParaRPr lang="en-US" noProof="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7327" y="2603500"/>
            <a:ext cx="6858158" cy="3416300"/>
          </a:xfrm>
        </p:spPr>
      </p:pic>
    </p:spTree>
    <p:extLst>
      <p:ext uri="{BB962C8B-B14F-4D97-AF65-F5344CB8AC3E}">
        <p14:creationId xmlns:p14="http://schemas.microsoft.com/office/powerpoint/2010/main" val="13126903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 </a:t>
            </a:r>
            <a:r>
              <a:rPr lang="en-US" b="1" dirty="0" err="1"/>
              <a:t>Maquette</a:t>
            </a:r>
            <a:r>
              <a:rPr lang="en-US" b="1" dirty="0"/>
              <a:t>:</a:t>
            </a:r>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46</a:t>
            </a:fld>
            <a:endParaRPr lang="en-US" noProof="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3714" y="2603500"/>
            <a:ext cx="6865385" cy="3416300"/>
          </a:xfrm>
        </p:spPr>
      </p:pic>
    </p:spTree>
    <p:extLst>
      <p:ext uri="{BB962C8B-B14F-4D97-AF65-F5344CB8AC3E}">
        <p14:creationId xmlns:p14="http://schemas.microsoft.com/office/powerpoint/2010/main" val="1650238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47</a:t>
            </a:fld>
            <a:endParaRPr lang="en-US" noProof="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 t="27238" r="603"/>
          <a:stretch/>
        </p:blipFill>
        <p:spPr>
          <a:xfrm>
            <a:off x="2392680" y="1063416"/>
            <a:ext cx="6816634" cy="4990011"/>
          </a:xfrm>
          <a:prstGeom prst="rect">
            <a:avLst/>
          </a:prstGeom>
        </p:spPr>
      </p:pic>
    </p:spTree>
    <p:extLst>
      <p:ext uri="{BB962C8B-B14F-4D97-AF65-F5344CB8AC3E}">
        <p14:creationId xmlns:p14="http://schemas.microsoft.com/office/powerpoint/2010/main" val="3555484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3" name="Rectangle 2"/>
          <p:cNvSpPr/>
          <p:nvPr/>
        </p:nvSpPr>
        <p:spPr>
          <a:xfrm>
            <a:off x="1423851" y="1548998"/>
            <a:ext cx="7720149" cy="3888244"/>
          </a:xfrm>
          <a:prstGeom prst="rect">
            <a:avLst/>
          </a:prstGeom>
        </p:spPr>
        <p:txBody>
          <a:bodyPr wrap="square">
            <a:spAutoFit/>
          </a:bodyPr>
          <a:lstStyle/>
          <a:p>
            <a:pPr>
              <a:spcBef>
                <a:spcPts val="1000"/>
              </a:spcBef>
            </a:pPr>
            <a:r>
              <a:rPr lang="fr-FR" b="1" dirty="0">
                <a:solidFill>
                  <a:srgbClr val="404040"/>
                </a:solidFill>
                <a:latin typeface="Century Gothic" panose="020B0502020202020204" pitchFamily="34" charset="0"/>
              </a:rPr>
              <a:t>Dans notre projet on va utiliser la méthode minimale  qui va nous permettre de </a:t>
            </a:r>
            <a:r>
              <a:rPr lang="fr-FR" b="1" dirty="0" err="1">
                <a:solidFill>
                  <a:srgbClr val="404040"/>
                </a:solidFill>
                <a:latin typeface="Century Gothic" panose="020B0502020202020204" pitchFamily="34" charset="0"/>
              </a:rPr>
              <a:t>moséliser</a:t>
            </a:r>
            <a:r>
              <a:rPr lang="fr-FR" b="1" dirty="0">
                <a:solidFill>
                  <a:srgbClr val="404040"/>
                </a:solidFill>
                <a:latin typeface="Century Gothic" panose="020B0502020202020204" pitchFamily="34" charset="0"/>
              </a:rPr>
              <a:t> le besoin à l’aide des diagrammes suivant:</a:t>
            </a:r>
            <a:endParaRPr lang="fr-FR" dirty="0"/>
          </a:p>
          <a:p>
            <a:pPr marL="347472" indent="-347472">
              <a:spcBef>
                <a:spcPts val="1000"/>
              </a:spcBef>
            </a:pPr>
            <a:endParaRPr lang="fr-FR" dirty="0">
              <a:solidFill>
                <a:srgbClr val="404040"/>
              </a:solidFill>
              <a:latin typeface="Century Gothic" panose="020B0502020202020204" pitchFamily="34" charset="0"/>
            </a:endParaRPr>
          </a:p>
          <a:p>
            <a:pPr marL="347472" indent="-347472">
              <a:spcBef>
                <a:spcPts val="1000"/>
              </a:spcBef>
              <a:buFont typeface="Arial" panose="020B0604020202020204" pitchFamily="34" charset="0"/>
              <a:buChar char="•"/>
            </a:pPr>
            <a:r>
              <a:rPr lang="fr-FR" dirty="0" smtClean="0">
                <a:solidFill>
                  <a:srgbClr val="404040"/>
                </a:solidFill>
                <a:latin typeface="Century Gothic" panose="020B0502020202020204" pitchFamily="34" charset="0"/>
              </a:rPr>
              <a:t>Diagramme </a:t>
            </a:r>
            <a:r>
              <a:rPr lang="fr-FR" dirty="0">
                <a:solidFill>
                  <a:srgbClr val="404040"/>
                </a:solidFill>
                <a:latin typeface="Century Gothic" panose="020B0502020202020204" pitchFamily="34" charset="0"/>
              </a:rPr>
              <a:t>de cas d'utilisation.</a:t>
            </a:r>
            <a:endParaRPr lang="fr-FR" dirty="0"/>
          </a:p>
          <a:p>
            <a:pPr marL="347472" indent="-347472">
              <a:spcBef>
                <a:spcPts val="1000"/>
              </a:spcBef>
              <a:buFont typeface="Arial" panose="020B0604020202020204" pitchFamily="34" charset="0"/>
              <a:buChar char="•"/>
            </a:pPr>
            <a:r>
              <a:rPr lang="fr-FR" dirty="0" err="1">
                <a:solidFill>
                  <a:srgbClr val="404040"/>
                </a:solidFill>
                <a:latin typeface="Century Gothic" panose="020B0502020202020204" pitchFamily="34" charset="0"/>
              </a:rPr>
              <a:t>Modèe</a:t>
            </a:r>
            <a:r>
              <a:rPr lang="fr-FR" dirty="0">
                <a:solidFill>
                  <a:srgbClr val="404040"/>
                </a:solidFill>
                <a:latin typeface="Century Gothic" panose="020B0502020202020204" pitchFamily="34" charset="0"/>
              </a:rPr>
              <a:t> de domaine.</a:t>
            </a:r>
            <a:endParaRPr lang="fr-FR" dirty="0"/>
          </a:p>
          <a:p>
            <a:pPr marL="347472" indent="-347472">
              <a:spcBef>
                <a:spcPts val="1000"/>
              </a:spcBef>
              <a:buFont typeface="Arial" panose="020B0604020202020204" pitchFamily="34" charset="0"/>
              <a:buChar char="•"/>
            </a:pPr>
            <a:r>
              <a:rPr lang="fr-FR" dirty="0">
                <a:solidFill>
                  <a:srgbClr val="404040"/>
                </a:solidFill>
                <a:latin typeface="Century Gothic" panose="020B0502020202020204" pitchFamily="34" charset="0"/>
              </a:rPr>
              <a:t>Diagramme de Séquence système.</a:t>
            </a:r>
            <a:endParaRPr lang="fr-FR" dirty="0"/>
          </a:p>
          <a:p>
            <a:pPr marL="347472" indent="-347472">
              <a:spcBef>
                <a:spcPts val="1000"/>
              </a:spcBef>
              <a:buFont typeface="Arial" panose="020B0604020202020204" pitchFamily="34" charset="0"/>
              <a:buChar char="•"/>
            </a:pPr>
            <a:r>
              <a:rPr lang="fr-FR" dirty="0">
                <a:solidFill>
                  <a:srgbClr val="404040"/>
                </a:solidFill>
                <a:latin typeface="Century Gothic" panose="020B0502020202020204" pitchFamily="34" charset="0"/>
              </a:rPr>
              <a:t>Diagramme de classes participantes.</a:t>
            </a:r>
            <a:endParaRPr lang="fr-FR" dirty="0"/>
          </a:p>
          <a:p>
            <a:pPr marL="347472" indent="-347472">
              <a:spcBef>
                <a:spcPts val="1000"/>
              </a:spcBef>
              <a:buFont typeface="Arial" panose="020B0604020202020204" pitchFamily="34" charset="0"/>
              <a:buChar char="•"/>
            </a:pPr>
            <a:r>
              <a:rPr lang="fr-FR" dirty="0">
                <a:solidFill>
                  <a:srgbClr val="404040"/>
                </a:solidFill>
                <a:latin typeface="Century Gothic" panose="020B0502020202020204" pitchFamily="34" charset="0"/>
              </a:rPr>
              <a:t>Diagramme d'</a:t>
            </a:r>
            <a:r>
              <a:rPr lang="fr-FR" dirty="0" err="1">
                <a:solidFill>
                  <a:srgbClr val="404040"/>
                </a:solidFill>
                <a:latin typeface="Century Gothic" panose="020B0502020202020204" pitchFamily="34" charset="0"/>
              </a:rPr>
              <a:t>intéraction</a:t>
            </a:r>
            <a:r>
              <a:rPr lang="fr-FR" dirty="0">
                <a:solidFill>
                  <a:srgbClr val="404040"/>
                </a:solidFill>
                <a:latin typeface="Century Gothic" panose="020B0502020202020204" pitchFamily="34" charset="0"/>
              </a:rPr>
              <a:t>.</a:t>
            </a:r>
            <a:endParaRPr lang="fr-FR" dirty="0"/>
          </a:p>
          <a:p>
            <a:pPr marL="347472" indent="-347472">
              <a:spcBef>
                <a:spcPts val="1000"/>
              </a:spcBef>
              <a:buFont typeface="Arial" panose="020B0604020202020204" pitchFamily="34" charset="0"/>
              <a:buChar char="•"/>
            </a:pPr>
            <a:r>
              <a:rPr lang="fr-FR" dirty="0">
                <a:solidFill>
                  <a:srgbClr val="404040"/>
                </a:solidFill>
                <a:latin typeface="Century Gothic" panose="020B0502020202020204" pitchFamily="34" charset="0"/>
              </a:rPr>
              <a:t>Diagramme de conception.</a:t>
            </a:r>
            <a:endParaRPr lang="fr-FR" dirty="0"/>
          </a:p>
          <a:p>
            <a:pPr marL="347472" indent="-347472">
              <a:spcBef>
                <a:spcPts val="1000"/>
              </a:spcBef>
              <a:buFont typeface="Arial" panose="020B0604020202020204" pitchFamily="34" charset="0"/>
              <a:buChar char="•"/>
            </a:pPr>
            <a:r>
              <a:rPr lang="fr-FR" dirty="0">
                <a:solidFill>
                  <a:srgbClr val="404040"/>
                </a:solidFill>
                <a:latin typeface="Century Gothic" panose="020B0502020202020204" pitchFamily="34" charset="0"/>
              </a:rPr>
              <a:t>Diagramme de communication.</a:t>
            </a:r>
            <a:endParaRPr lang="fr-FR" dirty="0">
              <a:effectLst/>
            </a:endParaRPr>
          </a:p>
        </p:txBody>
      </p:sp>
    </p:spTree>
    <p:extLst>
      <p:ext uri="{BB962C8B-B14F-4D97-AF65-F5344CB8AC3E}">
        <p14:creationId xmlns:p14="http://schemas.microsoft.com/office/powerpoint/2010/main" val="339196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9" y="973668"/>
            <a:ext cx="8871337" cy="706964"/>
          </a:xfrm>
        </p:spPr>
        <p:txBody>
          <a:bodyPr/>
          <a:lstStyle/>
          <a:p>
            <a:r>
              <a:rPr lang="en-US" b="1" dirty="0" smtClean="0"/>
              <a:t>                    Cahier </a:t>
            </a:r>
            <a:r>
              <a:rPr lang="en-US" b="1" dirty="0"/>
              <a:t>des </a:t>
            </a:r>
            <a:r>
              <a:rPr lang="en-US" b="1" dirty="0" smtClean="0"/>
              <a:t>charge:</a:t>
            </a:r>
            <a:endParaRPr lang="fr-FR" b="1" dirty="0"/>
          </a:p>
        </p:txBody>
      </p:sp>
      <p:sp>
        <p:nvSpPr>
          <p:cNvPr id="3" name="Content Placeholder 2"/>
          <p:cNvSpPr>
            <a:spLocks noGrp="1"/>
          </p:cNvSpPr>
          <p:nvPr>
            <p:ph idx="1"/>
          </p:nvPr>
        </p:nvSpPr>
        <p:spPr>
          <a:xfrm>
            <a:off x="1154955" y="2603500"/>
            <a:ext cx="9556588" cy="4110810"/>
          </a:xfrm>
        </p:spPr>
        <p:txBody>
          <a:bodyPr>
            <a:normAutofit fontScale="40000" lnSpcReduction="20000"/>
          </a:bodyPr>
          <a:lstStyle/>
          <a:p>
            <a:pPr marL="0" indent="0" algn="just">
              <a:buNone/>
            </a:pPr>
            <a:r>
              <a:rPr lang="fr-FR" dirty="0"/>
              <a:t> </a:t>
            </a:r>
            <a:r>
              <a:rPr lang="fr-FR" dirty="0" smtClean="0"/>
              <a:t> </a:t>
            </a:r>
            <a:r>
              <a:rPr lang="fr-FR" sz="4500" dirty="0" smtClean="0"/>
              <a:t>Notre </a:t>
            </a:r>
            <a:r>
              <a:rPr lang="fr-FR" sz="4500" dirty="0"/>
              <a:t>école souhaite modéliser avec UML le processus des stages de ses étudiants. Le processus des stages est initialisé quand le  </a:t>
            </a:r>
            <a:r>
              <a:rPr lang="fr-FR" sz="4500" dirty="0" smtClean="0"/>
              <a:t>responsable </a:t>
            </a:r>
            <a:r>
              <a:rPr lang="fr-FR" sz="4500" dirty="0"/>
              <a:t>de la cellule des stages reçoit une demande de stage d’un étudiant. Ce dernier peut éventuellement consulter la liste des stages offerts par les organismes agréés  </a:t>
            </a:r>
            <a:r>
              <a:rPr lang="fr-FR" sz="4500" dirty="0" smtClean="0"/>
              <a:t>par </a:t>
            </a:r>
            <a:r>
              <a:rPr lang="fr-FR" sz="4500" dirty="0"/>
              <a:t>l’ENSA. Cette demande est instruite par le responsable qui transmet son accord ou son refus à l’étudiant. En cas d’accord, le responsable cherche le stage adéquat dans la liste des stages agréés qu’il tient à jour (ajouter de nouveaux stages, modifier des stages..). Il informe l'étudiant du contenu du stage et lui soumet les différentes plages horaires proposés pour ledit stage. L'étudiant communique son choix, le responsable l'inscrit à la période retenue auprès de l’organisme de stage concerné. En cas d’empêchement l'étudiant doit avertir au plus vite le responsable de stage pour que celui-ci demande l’annulation de l’inscription. A la fin du stage, l'encadrant externe transmet au responsable une appréciation sur le travail de l'étudiant et un document attestant sa présence. L'étudiant dépose son rapport de stage imprimé chez le responsable et une autre version électronique via l'application qui sera vérifiée par un jury composé de trois professeurs. Ce jury assigne une note finale au stage qui sera transmise au responsable de la cellule des </a:t>
            </a:r>
            <a:r>
              <a:rPr lang="fr-FR" sz="4500" dirty="0" smtClean="0"/>
              <a:t>stages.</a:t>
            </a:r>
            <a:endParaRPr lang="fr-FR" sz="450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6</a:t>
            </a:fld>
            <a:endParaRPr lang="en-US" noProof="0" dirty="0"/>
          </a:p>
        </p:txBody>
      </p:sp>
    </p:spTree>
    <p:extLst>
      <p:ext uri="{BB962C8B-B14F-4D97-AF65-F5344CB8AC3E}">
        <p14:creationId xmlns:p14="http://schemas.microsoft.com/office/powerpoint/2010/main" val="111577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600891"/>
            <a:ext cx="8761413" cy="1001364"/>
          </a:xfrm>
        </p:spPr>
        <p:txBody>
          <a:bodyPr/>
          <a:lstStyle/>
          <a:p>
            <a:pPr algn="ctr"/>
            <a:r>
              <a:rPr lang="en-US" b="1" dirty="0" smtClean="0"/>
              <a:t/>
            </a:r>
            <a:br>
              <a:rPr lang="en-US" b="1" dirty="0" smtClean="0"/>
            </a:br>
            <a:r>
              <a:rPr lang="en-US" b="1" dirty="0" err="1" smtClean="0"/>
              <a:t>Diagramme</a:t>
            </a:r>
            <a:r>
              <a:rPr lang="en-US" b="1" dirty="0" smtClean="0"/>
              <a:t> </a:t>
            </a:r>
            <a:r>
              <a:rPr lang="en-US" b="1" dirty="0"/>
              <a:t>de </a:t>
            </a:r>
            <a:r>
              <a:rPr lang="en-US" b="1" dirty="0" err="1"/>
              <a:t>Cas</a:t>
            </a:r>
            <a:r>
              <a:rPr lang="en-US" b="1" dirty="0"/>
              <a:t> </a:t>
            </a:r>
            <a:r>
              <a:rPr lang="en-US" b="1" dirty="0" err="1" smtClean="0"/>
              <a:t>d'utilisation</a:t>
            </a:r>
            <a:r>
              <a:rPr lang="en-US" b="1" dirty="0" smtClean="0"/>
              <a:t>:</a:t>
            </a:r>
            <a:r>
              <a:rPr lang="fr-FR" b="1" dirty="0"/>
              <a:t/>
            </a:r>
            <a:br>
              <a:rPr lang="fr-FR" b="1" dirty="0"/>
            </a:br>
            <a:endParaRPr lang="fr-FR" b="1"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7</a:t>
            </a:fld>
            <a:endParaRPr lang="en-US" noProof="0" dirty="0"/>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l="3551" t="5021" r="4039" b="2771"/>
          <a:stretch/>
        </p:blipFill>
        <p:spPr bwMode="auto">
          <a:xfrm>
            <a:off x="2269947" y="2233747"/>
            <a:ext cx="6531428" cy="44021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1961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err="1" smtClean="0"/>
              <a:t>Modéle</a:t>
            </a:r>
            <a:r>
              <a:rPr lang="en-US" b="1" dirty="0" smtClean="0"/>
              <a:t> </a:t>
            </a:r>
            <a:r>
              <a:rPr lang="en-US" b="1" dirty="0"/>
              <a:t>du </a:t>
            </a:r>
            <a:r>
              <a:rPr lang="en-US" b="1" dirty="0" smtClean="0"/>
              <a:t>Domaine:</a:t>
            </a:r>
            <a:r>
              <a:rPr lang="fr-FR" b="1" dirty="0"/>
              <a:t/>
            </a:r>
            <a:br>
              <a:rPr lang="fr-FR" b="1" dirty="0"/>
            </a:br>
            <a:endParaRPr lang="fr-FR" dirty="0"/>
          </a:p>
        </p:txBody>
      </p:sp>
      <p:sp>
        <p:nvSpPr>
          <p:cNvPr id="3" name="Content Placeholder 2"/>
          <p:cNvSpPr>
            <a:spLocks noGrp="1"/>
          </p:cNvSpPr>
          <p:nvPr>
            <p:ph idx="1"/>
          </p:nvPr>
        </p:nvSpPr>
        <p:spPr/>
        <p:txBody>
          <a:bodyPr/>
          <a:lstStyle/>
          <a:p>
            <a:pPr marL="0" indent="0">
              <a:buNone/>
            </a:pPr>
            <a:r>
              <a:rPr lang="fr-FR" dirty="0" smtClean="0"/>
              <a:t>Les </a:t>
            </a:r>
            <a:r>
              <a:rPr lang="fr-FR" dirty="0"/>
              <a:t>classes du modèle du domaine ne doivent pas contenir d'opération, </a:t>
            </a:r>
            <a:r>
              <a:rPr lang="fr-FR" dirty="0" smtClean="0"/>
              <a:t>    mais </a:t>
            </a:r>
            <a:r>
              <a:rPr lang="fr-FR" dirty="0"/>
              <a:t>seulement des attributs. Les étapes à suivre pour établir ce diagramme sont  :</a:t>
            </a:r>
          </a:p>
          <a:p>
            <a:pPr marL="0" indent="0">
              <a:buNone/>
            </a:pPr>
            <a:r>
              <a:rPr lang="fr-FR" dirty="0"/>
              <a:t> </a:t>
            </a:r>
          </a:p>
          <a:p>
            <a:pPr lvl="0"/>
            <a:r>
              <a:rPr lang="fr-FR" dirty="0"/>
              <a:t>identifier les entités ou concepts du domaine ;</a:t>
            </a:r>
          </a:p>
          <a:p>
            <a:pPr lvl="0"/>
            <a:r>
              <a:rPr lang="fr-FR" dirty="0"/>
              <a:t>identifier et ajouter les associations et les attributs ;</a:t>
            </a:r>
          </a:p>
          <a:p>
            <a:pPr lvl="0"/>
            <a:r>
              <a:rPr lang="fr-FR" dirty="0"/>
              <a:t>organiser et simplifier le modèle en éliminant les classes redondantes et en utilisant l'héritage ;</a:t>
            </a:r>
          </a:p>
          <a:p>
            <a:endParaRPr lang="fr-FR"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8</a:t>
            </a:fld>
            <a:endParaRPr lang="en-US" noProof="0" dirty="0"/>
          </a:p>
        </p:txBody>
      </p:sp>
    </p:spTree>
    <p:extLst>
      <p:ext uri="{BB962C8B-B14F-4D97-AF65-F5344CB8AC3E}">
        <p14:creationId xmlns:p14="http://schemas.microsoft.com/office/powerpoint/2010/main" val="2241207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Modéle</a:t>
            </a:r>
            <a:r>
              <a:rPr lang="en-US" b="1" dirty="0"/>
              <a:t> du Domaine:</a:t>
            </a:r>
            <a:endParaRPr lang="fr-FR" b="1"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9</a:t>
            </a:fld>
            <a:endParaRPr lang="en-US" noProof="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4034" y="2603500"/>
            <a:ext cx="9261566" cy="3416300"/>
          </a:xfrm>
          <a:prstGeom prst="rect">
            <a:avLst/>
          </a:prstGeom>
        </p:spPr>
      </p:pic>
    </p:spTree>
    <p:extLst>
      <p:ext uri="{BB962C8B-B14F-4D97-AF65-F5344CB8AC3E}">
        <p14:creationId xmlns:p14="http://schemas.microsoft.com/office/powerpoint/2010/main" val="1550008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purl.org/dc/dcmitype/"/>
    <ds:schemaRef ds:uri="http://purl.org/dc/term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1469</Words>
  <Application>Microsoft Office PowerPoint</Application>
  <PresentationFormat>Widescreen</PresentationFormat>
  <Paragraphs>164</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Century Gothic</vt:lpstr>
      <vt:lpstr>Wingdings 3</vt:lpstr>
      <vt:lpstr>Ion Boardroom</vt:lpstr>
      <vt:lpstr>Projet de  Modélisation Orientée Objet-UML</vt:lpstr>
      <vt:lpstr>                INTRODUCTION:</vt:lpstr>
      <vt:lpstr>La Méthode Minimale:</vt:lpstr>
      <vt:lpstr>La Méthode Minimale:</vt:lpstr>
      <vt:lpstr>PowerPoint Presentation</vt:lpstr>
      <vt:lpstr>                    Cahier des charge:</vt:lpstr>
      <vt:lpstr> Diagramme de Cas d'utilisation: </vt:lpstr>
      <vt:lpstr> Modéle du Domaine: </vt:lpstr>
      <vt:lpstr>Modéle du Domaine:</vt:lpstr>
      <vt:lpstr>Diagrammes de Séquence système:</vt:lpstr>
      <vt:lpstr>Diagrammes de Séquence système:</vt:lpstr>
      <vt:lpstr>Diagrammes de Séquence système:</vt:lpstr>
      <vt:lpstr>Diagrammes de Séquence système:</vt:lpstr>
      <vt:lpstr>Diagrammes de Séquence système:</vt:lpstr>
      <vt:lpstr>Diagrammes de Séquence système:</vt:lpstr>
      <vt:lpstr> Diagramme classes participantes: </vt:lpstr>
      <vt:lpstr> Diagramme classes participantes: </vt:lpstr>
      <vt:lpstr> Diagramme classes participantes: </vt:lpstr>
      <vt:lpstr> Diagramme classes participantes: </vt:lpstr>
      <vt:lpstr> Diagramme classes participantes: </vt:lpstr>
      <vt:lpstr> Diagramme classes participantes: </vt:lpstr>
      <vt:lpstr> Diagramme classes participantes: </vt:lpstr>
      <vt:lpstr> Diagramme classes participantes: </vt:lpstr>
      <vt:lpstr> Diagramme classes participantes: </vt:lpstr>
      <vt:lpstr> Diagramme d'intéraction: </vt:lpstr>
      <vt:lpstr> Diagramme d'intéraction: </vt:lpstr>
      <vt:lpstr> Diagramme d'intéraction: </vt:lpstr>
      <vt:lpstr>Diagramme d'intéraction:</vt:lpstr>
      <vt:lpstr>Diagramme d'intéraction:</vt:lpstr>
      <vt:lpstr>Diagramme d'intéraction:</vt:lpstr>
      <vt:lpstr>Diagramme d'intéraction:</vt:lpstr>
      <vt:lpstr>Diagramme d'intéraction:</vt:lpstr>
      <vt:lpstr> Diagramme de conception: </vt:lpstr>
      <vt:lpstr>Diagramme de conception:</vt:lpstr>
      <vt:lpstr>Diagramme de conception:</vt:lpstr>
      <vt:lpstr>Diagramme de conception:</vt:lpstr>
      <vt:lpstr>Diagramme de conception:</vt:lpstr>
      <vt:lpstr>Diagramme de conception:</vt:lpstr>
      <vt:lpstr>Diagramme de conception:</vt:lpstr>
      <vt:lpstr> Diagramme de communication : </vt:lpstr>
      <vt:lpstr>La Maquette:</vt:lpstr>
      <vt:lpstr>La Maquette:</vt:lpstr>
      <vt:lpstr>La Maquette:</vt:lpstr>
      <vt:lpstr>La Maquette:</vt:lpstr>
      <vt:lpstr>La Maquette:</vt:lpstr>
      <vt:lpstr>La Maquette: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2021-12-24T19:35:58Z</dcterms:created>
  <dcterms:modified xsi:type="dcterms:W3CDTF">2022-10-29T11:17:32Z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