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00r8YD7wXSQomv6hhYaUQKcp/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snapToGrid="0">
      <p:cViewPr varScale="1">
        <p:scale>
          <a:sx n="93" d="100"/>
          <a:sy n="93" d="100"/>
        </p:scale>
        <p:origin x="726" y="84"/>
      </p:cViewPr>
      <p:guideLst>
        <p:guide orient="horz" pos="164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5"/>
          <p:cNvSpPr txBox="1">
            <a:spLocks noGrp="1"/>
          </p:cNvSpPr>
          <p:nvPr>
            <p:ph type="body" idx="1"/>
          </p:nvPr>
        </p:nvSpPr>
        <p:spPr>
          <a:xfrm>
            <a:off x="311700" y="1182231"/>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dirty="0"/>
          </a:p>
        </p:txBody>
      </p:sp>
      <p:pic>
        <p:nvPicPr>
          <p:cNvPr id="13" name="Picture 12" descr="6.jpg"/>
          <p:cNvPicPr>
            <a:picLocks noChangeAspect="1"/>
          </p:cNvPicPr>
          <p:nvPr userDrawn="1"/>
        </p:nvPicPr>
        <p:blipFill rotWithShape="1">
          <a:blip r:embed="rId2"/>
          <a:srcRect t="39671" b="38318"/>
          <a:stretch/>
        </p:blipFill>
        <p:spPr>
          <a:xfrm>
            <a:off x="7544050" y="4643159"/>
            <a:ext cx="797017" cy="322725"/>
          </a:xfrm>
          <a:prstGeom prst="rect">
            <a:avLst/>
          </a:prstGeom>
        </p:spPr>
      </p:pic>
      <p:pic>
        <p:nvPicPr>
          <p:cNvPr id="8" name="Picture 7" descr="1.jpg"/>
          <p:cNvPicPr>
            <a:picLocks noChangeAspect="1"/>
          </p:cNvPicPr>
          <p:nvPr userDrawn="1"/>
        </p:nvPicPr>
        <p:blipFill rotWithShape="1">
          <a:blip r:embed="rId3"/>
          <a:srcRect l="6425" t="32047" r="11167" b="35578"/>
          <a:stretch/>
        </p:blipFill>
        <p:spPr>
          <a:xfrm>
            <a:off x="2822424" y="4580092"/>
            <a:ext cx="999105" cy="563408"/>
          </a:xfrm>
          <a:prstGeom prst="rect">
            <a:avLst/>
          </a:prstGeom>
        </p:spPr>
      </p:pic>
      <p:pic>
        <p:nvPicPr>
          <p:cNvPr id="9" name="Picture 8" descr="2.jpg"/>
          <p:cNvPicPr>
            <a:picLocks noChangeAspect="1"/>
          </p:cNvPicPr>
          <p:nvPr userDrawn="1"/>
        </p:nvPicPr>
        <p:blipFill>
          <a:blip r:embed="rId4"/>
          <a:stretch>
            <a:fillRect/>
          </a:stretch>
        </p:blipFill>
        <p:spPr>
          <a:xfrm>
            <a:off x="3875350" y="4599619"/>
            <a:ext cx="1011035" cy="400813"/>
          </a:xfrm>
          <a:prstGeom prst="rect">
            <a:avLst/>
          </a:prstGeom>
        </p:spPr>
      </p:pic>
      <p:pic>
        <p:nvPicPr>
          <p:cNvPr id="10" name="Picture 9" descr="3.jpg"/>
          <p:cNvPicPr>
            <a:picLocks noChangeAspect="1"/>
          </p:cNvPicPr>
          <p:nvPr userDrawn="1"/>
        </p:nvPicPr>
        <p:blipFill>
          <a:blip r:embed="rId5"/>
          <a:stretch>
            <a:fillRect/>
          </a:stretch>
        </p:blipFill>
        <p:spPr>
          <a:xfrm>
            <a:off x="4951311" y="4584792"/>
            <a:ext cx="913692" cy="448247"/>
          </a:xfrm>
          <a:prstGeom prst="rect">
            <a:avLst/>
          </a:prstGeom>
        </p:spPr>
      </p:pic>
      <p:pic>
        <p:nvPicPr>
          <p:cNvPr id="11" name="Picture 10" descr="4.jpg"/>
          <p:cNvPicPr>
            <a:picLocks noChangeAspect="1"/>
          </p:cNvPicPr>
          <p:nvPr userDrawn="1"/>
        </p:nvPicPr>
        <p:blipFill>
          <a:blip r:embed="rId6"/>
          <a:stretch>
            <a:fillRect/>
          </a:stretch>
        </p:blipFill>
        <p:spPr>
          <a:xfrm>
            <a:off x="5922986" y="4643159"/>
            <a:ext cx="752549" cy="367876"/>
          </a:xfrm>
          <a:prstGeom prst="rect">
            <a:avLst/>
          </a:prstGeom>
        </p:spPr>
      </p:pic>
      <p:pic>
        <p:nvPicPr>
          <p:cNvPr id="12" name="Picture 11" descr="5.jpg"/>
          <p:cNvPicPr>
            <a:picLocks noChangeAspect="1"/>
          </p:cNvPicPr>
          <p:nvPr userDrawn="1"/>
        </p:nvPicPr>
        <p:blipFill>
          <a:blip r:embed="rId7"/>
          <a:stretch>
            <a:fillRect/>
          </a:stretch>
        </p:blipFill>
        <p:spPr>
          <a:xfrm>
            <a:off x="6733518" y="4623780"/>
            <a:ext cx="712589" cy="387257"/>
          </a:xfrm>
          <a:prstGeom prst="rect">
            <a:avLst/>
          </a:prstGeom>
        </p:spPr>
      </p:pic>
      <p:pic>
        <p:nvPicPr>
          <p:cNvPr id="14" name="Picture 1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28812" y="4532702"/>
            <a:ext cx="1080014" cy="610798"/>
          </a:xfrm>
          <a:prstGeom prst="rect">
            <a:avLst/>
          </a:prstGeom>
        </p:spPr>
      </p:pic>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5070" r="16543" b="7579"/>
          <a:stretch/>
        </p:blipFill>
        <p:spPr>
          <a:xfrm>
            <a:off x="1759315" y="4624306"/>
            <a:ext cx="1002346" cy="437109"/>
          </a:xfrm>
          <a:prstGeom prst="rect">
            <a:avLst/>
          </a:prstGeom>
        </p:spPr>
      </p:pic>
      <p:sp>
        <p:nvSpPr>
          <p:cNvPr id="19" name="Google Shape;22;p16"/>
          <p:cNvSpPr txBox="1">
            <a:spLocks noGrp="1"/>
          </p:cNvSpPr>
          <p:nvPr userDrawn="1">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A955-52A8-2836-2FC7-D21C686A554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C4D17523-500F-F5E2-D0E1-EF5F60411F6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FFD8E4-4F4C-CF85-4FC7-A449582EE277}"/>
              </a:ext>
            </a:extLst>
          </p:cNvPr>
          <p:cNvSpPr>
            <a:spLocks noGrp="1"/>
          </p:cNvSpPr>
          <p:nvPr>
            <p:ph type="dt" sz="half" idx="10"/>
          </p:nvPr>
        </p:nvSpPr>
        <p:spPr/>
        <p:txBody>
          <a:bodyPr/>
          <a:lstStyle/>
          <a:p>
            <a:fld id="{B81D7647-57AD-4A2D-B9FA-087DD9E1E23B}" type="datetimeFigureOut">
              <a:rPr lang="en-IN" smtClean="0"/>
              <a:t>10-08-2024</a:t>
            </a:fld>
            <a:endParaRPr lang="en-IN"/>
          </a:p>
        </p:txBody>
      </p:sp>
      <p:sp>
        <p:nvSpPr>
          <p:cNvPr id="5" name="Footer Placeholder 4">
            <a:extLst>
              <a:ext uri="{FF2B5EF4-FFF2-40B4-BE49-F238E27FC236}">
                <a16:creationId xmlns:a16="http://schemas.microsoft.com/office/drawing/2014/main" id="{53E2CDD8-3417-4E43-17AB-A045C7941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D72DC-71B8-270D-BE61-F1A39E9C2EEC}"/>
              </a:ext>
            </a:extLst>
          </p:cNvPr>
          <p:cNvSpPr>
            <a:spLocks noGrp="1"/>
          </p:cNvSpPr>
          <p:nvPr>
            <p:ph type="sldNum" sz="quarter" idx="12"/>
          </p:nvPr>
        </p:nvSpPr>
        <p:spPr/>
        <p:txBody>
          <a:bodyPr/>
          <a:lstStyle/>
          <a:p>
            <a:fld id="{AE45AD41-EB6F-44F5-AB09-FBD72806977F}" type="slidenum">
              <a:rPr lang="en-IN" smtClean="0"/>
              <a:t>‹#›</a:t>
            </a:fld>
            <a:endParaRPr lang="en-IN"/>
          </a:p>
        </p:txBody>
      </p:sp>
      <p:grpSp>
        <p:nvGrpSpPr>
          <p:cNvPr id="7" name="Group 6">
            <a:extLst>
              <a:ext uri="{FF2B5EF4-FFF2-40B4-BE49-F238E27FC236}">
                <a16:creationId xmlns:a16="http://schemas.microsoft.com/office/drawing/2014/main" id="{CC6AEBC7-5297-0247-E3D6-85C506426ECB}"/>
              </a:ext>
            </a:extLst>
          </p:cNvPr>
          <p:cNvGrpSpPr/>
          <p:nvPr userDrawn="1"/>
        </p:nvGrpSpPr>
        <p:grpSpPr>
          <a:xfrm>
            <a:off x="1248083" y="168080"/>
            <a:ext cx="6647831" cy="4202130"/>
            <a:chOff x="20" y="10"/>
            <a:chExt cx="12191980" cy="6857989"/>
          </a:xfrm>
        </p:grpSpPr>
        <p:pic>
          <p:nvPicPr>
            <p:cNvPr id="8" name="Picture 7" descr="A logo for a company&#10;&#10;Description automatically generated">
              <a:extLst>
                <a:ext uri="{FF2B5EF4-FFF2-40B4-BE49-F238E27FC236}">
                  <a16:creationId xmlns:a16="http://schemas.microsoft.com/office/drawing/2014/main" id="{8E8DE7F0-9F68-45BA-E247-6C2A873EDD28}"/>
                </a:ext>
              </a:extLst>
            </p:cNvPr>
            <p:cNvPicPr>
              <a:picLocks noChangeAspect="1"/>
            </p:cNvPicPr>
            <p:nvPr/>
          </p:nvPicPr>
          <p:blipFill>
            <a:blip r:embed="rId2">
              <a:extLst>
                <a:ext uri="{28A0092B-C50C-407E-A947-70E740481C1C}">
                  <a14:useLocalDpi xmlns:a14="http://schemas.microsoft.com/office/drawing/2010/main" val="0"/>
                </a:ext>
              </a:extLst>
            </a:blip>
            <a:srcRect t="10000"/>
            <a:stretch/>
          </p:blipFill>
          <p:spPr>
            <a:xfrm>
              <a:off x="20" y="10"/>
              <a:ext cx="12191980" cy="6857989"/>
            </a:xfrm>
            <a:prstGeom prst="rect">
              <a:avLst/>
            </a:prstGeom>
          </p:spPr>
        </p:pic>
        <p:pic>
          <p:nvPicPr>
            <p:cNvPr id="9" name="Picture 8" descr="A black background with yellow and blue text&#10;&#10;Description automatically generated">
              <a:extLst>
                <a:ext uri="{FF2B5EF4-FFF2-40B4-BE49-F238E27FC236}">
                  <a16:creationId xmlns:a16="http://schemas.microsoft.com/office/drawing/2014/main" id="{138CF601-2528-F1D0-DA6B-073DFCDF2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85" y="707921"/>
              <a:ext cx="6273965" cy="3529106"/>
            </a:xfrm>
            <a:prstGeom prst="rect">
              <a:avLst/>
            </a:prstGeom>
          </p:spPr>
        </p:pic>
      </p:grpSp>
      <p:sp>
        <p:nvSpPr>
          <p:cNvPr id="10" name="TextBox 9">
            <a:extLst>
              <a:ext uri="{FF2B5EF4-FFF2-40B4-BE49-F238E27FC236}">
                <a16:creationId xmlns:a16="http://schemas.microsoft.com/office/drawing/2014/main" id="{5F12B34B-E407-1C36-6D4D-9BEEE1BD640D}"/>
              </a:ext>
            </a:extLst>
          </p:cNvPr>
          <p:cNvSpPr txBox="1"/>
          <p:nvPr userDrawn="1"/>
        </p:nvSpPr>
        <p:spPr>
          <a:xfrm>
            <a:off x="2711501" y="4016267"/>
            <a:ext cx="3720997" cy="707886"/>
          </a:xfrm>
          <a:prstGeom prst="rect">
            <a:avLst/>
          </a:prstGeom>
          <a:noFill/>
        </p:spPr>
        <p:txBody>
          <a:bodyPr wrap="square" rtlCol="0">
            <a:spAutoFit/>
          </a:bodyPr>
          <a:lstStyle/>
          <a:p>
            <a:pPr algn="ctr"/>
            <a:r>
              <a:rPr lang="en-US" sz="4000" b="1" dirty="0">
                <a:solidFill>
                  <a:srgbClr val="153074"/>
                </a:solidFill>
                <a:latin typeface="Times New Roman" panose="02020603050405020304" pitchFamily="18" charset="0"/>
                <a:cs typeface="Times New Roman" panose="02020603050405020304" pitchFamily="18" charset="0"/>
              </a:rPr>
              <a:t>Tamilnadu</a:t>
            </a:r>
            <a:endParaRPr lang="en-IN" sz="4000" b="1" dirty="0">
              <a:solidFill>
                <a:srgbClr val="15307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8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6" name="Google Shape;4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0" name="Google Shape;5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ideo" Target="https://www.youtube.com/embed/LN1wOkzfAmM" TargetMode="External"/><Relationship Id="rId5" Type="http://schemas.openxmlformats.org/officeDocument/2006/relationships/image" Target="../media/image16.jpeg"/><Relationship Id="rId4" Type="http://schemas.openxmlformats.org/officeDocument/2006/relationships/hyperlink" Target="https://youtu.be/LN1wOkzfAmM?si=JY2HL38GBufn-JX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671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dirty="0"/>
              <a:t>Dependencies of your solution: </a:t>
            </a:r>
            <a:br>
              <a:rPr lang="en-GB" sz="3000" b="1" dirty="0"/>
            </a:br>
            <a:r>
              <a:rPr lang="en-GB" sz="3000" b="1" dirty="0"/>
              <a:t/>
            </a:r>
            <a:br>
              <a:rPr lang="en-GB" sz="3000" b="1" dirty="0"/>
            </a:br>
            <a:endParaRPr sz="3000" b="1" dirty="0"/>
          </a:p>
        </p:txBody>
      </p:sp>
      <p:sp>
        <p:nvSpPr>
          <p:cNvPr id="115" name="Google Shape;115;p10"/>
          <p:cNvSpPr txBox="1"/>
          <p:nvPr/>
        </p:nvSpPr>
        <p:spPr>
          <a:xfrm>
            <a:off x="417423" y="1106805"/>
            <a:ext cx="8171773" cy="1600398"/>
          </a:xfrm>
          <a:prstGeom prst="rect">
            <a:avLst/>
          </a:prstGeom>
          <a:noFill/>
          <a:ln>
            <a:noFill/>
          </a:ln>
        </p:spPr>
        <p:txBody>
          <a:bodyPr spcFirstLastPara="1" wrap="square" lIns="91425" tIns="45700" rIns="91425" bIns="45700" anchor="t" anchorCtr="0">
            <a:spAutoFit/>
          </a:bodyPr>
          <a:lstStyle/>
          <a:p>
            <a:pPr lvl="0">
              <a:buSzPts val="1400"/>
            </a:pPr>
            <a:r>
              <a:rPr lang="en-US" dirty="0" smtClean="0"/>
              <a:t>	On </a:t>
            </a:r>
            <a:r>
              <a:rPr lang="en-US" dirty="0"/>
              <a:t>page 6, the diagram illustrates the </a:t>
            </a:r>
            <a:r>
              <a:rPr lang="en-US" dirty="0" smtClean="0"/>
              <a:t>load </a:t>
            </a:r>
            <a:r>
              <a:rPr lang="en-US" dirty="0"/>
              <a:t>mechanical system where the </a:t>
            </a:r>
            <a:r>
              <a:rPr lang="en-US" dirty="0" smtClean="0"/>
              <a:t>load </a:t>
            </a:r>
            <a:r>
              <a:rPr lang="en-US" dirty="0"/>
              <a:t>pulls a </a:t>
            </a:r>
            <a:r>
              <a:rPr lang="en-US" dirty="0" smtClean="0"/>
              <a:t>cell. </a:t>
            </a:r>
            <a:r>
              <a:rPr lang="en-US" dirty="0"/>
              <a:t>When the glucose bottle is </a:t>
            </a:r>
            <a:r>
              <a:rPr lang="en-US" dirty="0" smtClean="0"/>
              <a:t>full. When the bottle gets empty the cell detect it </a:t>
            </a:r>
            <a:r>
              <a:rPr lang="en-US" dirty="0"/>
              <a:t>then sends a signal to the Arduino </a:t>
            </a:r>
            <a:r>
              <a:rPr lang="en-US" dirty="0" err="1"/>
              <a:t>WiFi</a:t>
            </a:r>
            <a:r>
              <a:rPr lang="en-US" dirty="0"/>
              <a:t> module. Subsequently, the Arduino </a:t>
            </a:r>
            <a:r>
              <a:rPr lang="en-US" dirty="0" err="1"/>
              <a:t>WiFi</a:t>
            </a:r>
            <a:r>
              <a:rPr lang="en-US" dirty="0"/>
              <a:t> module initiates the transmission of messages to doctors and nurses. This system ensures that healthcare providers are promptly notified when the glucose supply needs replenishing, thereby optimizing patient care and preventing complications such as unintended blood drawing. The integration of these components demonstrates our project's commitment to enhancing medical efficiency through innovative technological solutions.</a:t>
            </a:r>
            <a:endParaRPr sz="1400" b="0" i="0" u="none" strike="noStrike" cap="none" dirty="0">
              <a:solidFill>
                <a:srgbClr val="000000"/>
              </a:solidFill>
              <a:latin typeface="Arial"/>
              <a:ea typeface="Arial"/>
              <a:cs typeface="Arial"/>
              <a:sym typeface="Arial"/>
            </a:endParaRPr>
          </a:p>
        </p:txBody>
      </p:sp>
      <p:sp>
        <p:nvSpPr>
          <p:cNvPr id="116" name="Google Shape;11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dirty="0"/>
              <a:t>Components used:</a:t>
            </a:r>
            <a:endParaRPr sz="3000" b="1"/>
          </a:p>
        </p:txBody>
      </p:sp>
      <p:sp>
        <p:nvSpPr>
          <p:cNvPr id="122" name="Google Shape;12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11</a:t>
            </a:fld>
            <a:endParaRPr/>
          </a:p>
        </p:txBody>
      </p:sp>
      <p:sp>
        <p:nvSpPr>
          <p:cNvPr id="3" name="Rectangle 2"/>
          <p:cNvSpPr/>
          <p:nvPr/>
        </p:nvSpPr>
        <p:spPr>
          <a:xfrm>
            <a:off x="446926" y="1293670"/>
            <a:ext cx="4572000" cy="1446550"/>
          </a:xfrm>
          <a:prstGeom prst="rect">
            <a:avLst/>
          </a:prstGeom>
        </p:spPr>
        <p:txBody>
          <a:bodyPr>
            <a:spAutoFit/>
          </a:bodyPr>
          <a:lstStyle/>
          <a:p>
            <a:r>
              <a:rPr lang="en-US" sz="1600" b="1" u="sng" dirty="0"/>
              <a:t>HARDWARE:</a:t>
            </a:r>
          </a:p>
          <a:p>
            <a:endParaRPr lang="en-US" sz="1600" b="1" u="sng" dirty="0"/>
          </a:p>
          <a:p>
            <a:pPr marL="285750" indent="-285750">
              <a:buFont typeface="Arial" panose="020B0604020202020204" pitchFamily="34" charset="0"/>
              <a:buChar char="•"/>
            </a:pPr>
            <a:r>
              <a:rPr lang="en-US" dirty="0"/>
              <a:t>WOMEN D1 (ESP8622) </a:t>
            </a:r>
            <a:endParaRPr lang="en-US" dirty="0" smtClean="0"/>
          </a:p>
          <a:p>
            <a:pPr marL="285750" indent="-285750">
              <a:buFont typeface="Arial" panose="020B0604020202020204" pitchFamily="34" charset="0"/>
              <a:buChar char="•"/>
            </a:pPr>
            <a:r>
              <a:rPr lang="en-US" dirty="0" smtClean="0"/>
              <a:t>BUZZER</a:t>
            </a:r>
            <a:endParaRPr lang="en-US" dirty="0"/>
          </a:p>
          <a:p>
            <a:pPr marL="285750" indent="-285750">
              <a:buFont typeface="Arial" panose="020B0604020202020204" pitchFamily="34" charset="0"/>
              <a:buChar char="•"/>
            </a:pPr>
            <a:r>
              <a:rPr lang="en-US" dirty="0" smtClean="0"/>
              <a:t>LOAD CELL (OR) IR SENSER</a:t>
            </a:r>
            <a:endParaRPr lang="en-US" dirty="0"/>
          </a:p>
          <a:p>
            <a:pPr marL="285750" indent="-285750">
              <a:buFont typeface="Arial" panose="020B0604020202020204" pitchFamily="34" charset="0"/>
              <a:buChar char="•"/>
            </a:pPr>
            <a:r>
              <a:rPr lang="en-US" dirty="0"/>
              <a:t>POWER SUPPLY </a:t>
            </a:r>
          </a:p>
        </p:txBody>
      </p:sp>
      <p:sp>
        <p:nvSpPr>
          <p:cNvPr id="4" name="Rectangle 3"/>
          <p:cNvSpPr/>
          <p:nvPr/>
        </p:nvSpPr>
        <p:spPr>
          <a:xfrm>
            <a:off x="4340832" y="1293670"/>
            <a:ext cx="4572000" cy="1384995"/>
          </a:xfrm>
          <a:prstGeom prst="rect">
            <a:avLst/>
          </a:prstGeom>
        </p:spPr>
        <p:txBody>
          <a:bodyPr>
            <a:spAutoFit/>
          </a:bodyPr>
          <a:lstStyle/>
          <a:p>
            <a:r>
              <a:rPr lang="en-US" b="1" u="sng" dirty="0"/>
              <a:t>SOFTWARE: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AURDINO </a:t>
            </a:r>
            <a:r>
              <a:rPr lang="en-US" dirty="0" smtClean="0"/>
              <a:t>IDE</a:t>
            </a:r>
          </a:p>
          <a:p>
            <a:pPr marL="285750" indent="-285750">
              <a:buFont typeface="Arial" panose="020B0604020202020204" pitchFamily="34" charset="0"/>
              <a:buChar char="•"/>
            </a:pPr>
            <a:r>
              <a:rPr lang="en-US" dirty="0" smtClean="0"/>
              <a:t>FIREBASE</a:t>
            </a:r>
          </a:p>
          <a:p>
            <a:pPr marL="285750" indent="-285750">
              <a:buFont typeface="Arial" panose="020B0604020202020204" pitchFamily="34" charset="0"/>
              <a:buChar char="•"/>
            </a:pPr>
            <a:r>
              <a:rPr lang="en-US" dirty="0" smtClean="0"/>
              <a:t>CUSTOM APP USING ANDROID STUDIO “GLUCOSE NOTIFY”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title"/>
          </p:nvPr>
        </p:nvSpPr>
        <p:spPr>
          <a:xfrm>
            <a:off x="277195" y="411789"/>
            <a:ext cx="8520600" cy="5727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GB" sz="3000" b="1" dirty="0"/>
              <a:t>YouTube link for Project demo</a:t>
            </a:r>
            <a:endParaRPr sz="3000" dirty="0"/>
          </a:p>
        </p:txBody>
      </p:sp>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12</a:t>
            </a:fld>
            <a:endParaRPr/>
          </a:p>
        </p:txBody>
      </p:sp>
      <p:sp>
        <p:nvSpPr>
          <p:cNvPr id="4" name="Rectangle 3"/>
          <p:cNvSpPr/>
          <p:nvPr/>
        </p:nvSpPr>
        <p:spPr>
          <a:xfrm>
            <a:off x="386356" y="1139892"/>
            <a:ext cx="2284925" cy="338554"/>
          </a:xfrm>
          <a:prstGeom prst="rect">
            <a:avLst/>
          </a:prstGeom>
        </p:spPr>
        <p:txBody>
          <a:bodyPr wrap="square">
            <a:spAutoFit/>
          </a:bodyPr>
          <a:lstStyle/>
          <a:p>
            <a:pPr lvl="0" algn="just">
              <a:buSzPts val="1400"/>
            </a:pPr>
            <a:r>
              <a:rPr lang="en-IN" sz="1600" dirty="0" smtClean="0">
                <a:hlinkClick r:id="rId4"/>
              </a:rPr>
              <a:t>GLUCOSE NOTIFIER </a:t>
            </a:r>
            <a:endParaRPr lang="en-IN" sz="1600" dirty="0"/>
          </a:p>
        </p:txBody>
      </p:sp>
      <p:sp>
        <p:nvSpPr>
          <p:cNvPr id="2" name="TextBox 1"/>
          <p:cNvSpPr txBox="1"/>
          <p:nvPr/>
        </p:nvSpPr>
        <p:spPr>
          <a:xfrm>
            <a:off x="3010328" y="1139892"/>
            <a:ext cx="5363111" cy="338554"/>
          </a:xfrm>
          <a:prstGeom prst="rect">
            <a:avLst/>
          </a:prstGeom>
          <a:noFill/>
        </p:spPr>
        <p:txBody>
          <a:bodyPr wrap="square" rtlCol="0">
            <a:spAutoFit/>
          </a:bodyPr>
          <a:lstStyle/>
          <a:p>
            <a:r>
              <a:rPr lang="en-US" sz="1600" dirty="0">
                <a:hlinkClick r:id="rId4"/>
              </a:rPr>
              <a:t>https://youtu.be/LN1wOkzfAmM?si=JY2HL38GBufn-JXx</a:t>
            </a:r>
            <a:endParaRPr lang="en-US" sz="1600" dirty="0"/>
          </a:p>
        </p:txBody>
      </p:sp>
      <p:pic>
        <p:nvPicPr>
          <p:cNvPr id="3" name="LN1wOkzfAmM"/>
          <p:cNvPicPr>
            <a:picLocks noRot="1" noChangeAspect="1"/>
          </p:cNvPicPr>
          <p:nvPr>
            <a:videoFile r:link="rId1"/>
          </p:nvPr>
        </p:nvPicPr>
        <p:blipFill>
          <a:blip r:embed="rId5"/>
          <a:stretch>
            <a:fillRect/>
          </a:stretch>
        </p:blipFill>
        <p:spPr>
          <a:xfrm>
            <a:off x="2251495" y="1633849"/>
            <a:ext cx="4572000" cy="2571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title"/>
          </p:nvPr>
        </p:nvSpPr>
        <p:spPr>
          <a:xfrm>
            <a:off x="311700" y="19990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6600" b="1"/>
              <a:t>Thank you</a:t>
            </a:r>
            <a:endParaRPr/>
          </a:p>
        </p:txBody>
      </p:sp>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2</a:t>
            </a:fld>
            <a:endParaRPr/>
          </a:p>
        </p:txBody>
      </p:sp>
      <p:sp>
        <p:nvSpPr>
          <p:cNvPr id="63" name="Google Shape;63;p2"/>
          <p:cNvSpPr txBox="1"/>
          <p:nvPr/>
        </p:nvSpPr>
        <p:spPr>
          <a:xfrm>
            <a:off x="311700" y="290275"/>
            <a:ext cx="8520600" cy="98441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Arial"/>
              <a:buNone/>
            </a:pPr>
            <a:r>
              <a:rPr lang="en-GB" sz="3600" b="1" i="0" u="none" strike="noStrike" cap="none" dirty="0">
                <a:solidFill>
                  <a:schemeClr val="dk1"/>
                </a:solidFill>
                <a:latin typeface="Arial"/>
                <a:ea typeface="Arial"/>
                <a:cs typeface="Arial"/>
                <a:sym typeface="Arial"/>
              </a:rPr>
              <a:t>Team name</a:t>
            </a:r>
            <a:r>
              <a:rPr lang="en-GB" sz="3600" b="1" i="0" u="none" strike="noStrike" cap="none" dirty="0" smtClean="0">
                <a:solidFill>
                  <a:schemeClr val="dk1"/>
                </a:solidFill>
                <a:latin typeface="Arial"/>
                <a:ea typeface="Arial"/>
                <a:cs typeface="Arial"/>
                <a:sym typeface="Arial"/>
              </a:rPr>
              <a:t>:</a:t>
            </a:r>
            <a:endParaRPr lang="en-GB" sz="1600" dirty="0">
              <a:solidFill>
                <a:schemeClr val="dk1"/>
              </a:solidFill>
            </a:endParaRPr>
          </a:p>
          <a:p>
            <a:pPr marL="0" marR="0" lvl="0" indent="0" algn="ctr" rtl="0">
              <a:lnSpc>
                <a:spcPct val="100000"/>
              </a:lnSpc>
              <a:spcBef>
                <a:spcPts val="0"/>
              </a:spcBef>
              <a:spcAft>
                <a:spcPts val="0"/>
              </a:spcAft>
              <a:buClr>
                <a:schemeClr val="dk1"/>
              </a:buClr>
              <a:buSzPts val="5200"/>
              <a:buFont typeface="Arial"/>
              <a:buNone/>
            </a:pPr>
            <a:r>
              <a:rPr lang="en-GB" sz="1600" dirty="0" smtClean="0">
                <a:solidFill>
                  <a:schemeClr val="dk1"/>
                </a:solidFill>
              </a:rPr>
              <a:t>BLACK SQUAD</a:t>
            </a:r>
            <a:endParaRPr dirty="0"/>
          </a:p>
        </p:txBody>
      </p:sp>
      <p:sp>
        <p:nvSpPr>
          <p:cNvPr id="64" name="Google Shape;64;p2"/>
          <p:cNvSpPr txBox="1"/>
          <p:nvPr/>
        </p:nvSpPr>
        <p:spPr>
          <a:xfrm>
            <a:off x="383890" y="1735954"/>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Arial"/>
              <a:buNone/>
            </a:pPr>
            <a:endParaRPr sz="18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2800"/>
              <a:buFont typeface="Arial"/>
              <a:buNone/>
            </a:pPr>
            <a:r>
              <a:rPr lang="en-GB" sz="1800" b="1" i="0" u="none" strike="noStrike" cap="none" dirty="0">
                <a:solidFill>
                  <a:schemeClr val="dk1"/>
                </a:solidFill>
                <a:latin typeface="Arial"/>
                <a:ea typeface="Arial"/>
                <a:cs typeface="Arial"/>
                <a:sym typeface="Arial"/>
              </a:rPr>
              <a:t>Team members details:</a:t>
            </a:r>
            <a:endParaRPr dirty="0"/>
          </a:p>
          <a:p>
            <a:pPr marL="0" marR="0" lvl="0" indent="0" algn="ctr" rtl="0">
              <a:lnSpc>
                <a:spcPct val="100000"/>
              </a:lnSpc>
              <a:spcBef>
                <a:spcPts val="0"/>
              </a:spcBef>
              <a:spcAft>
                <a:spcPts val="0"/>
              </a:spcAft>
              <a:buClr>
                <a:schemeClr val="dk2"/>
              </a:buClr>
              <a:buSzPts val="2800"/>
              <a:buFont typeface="Arial"/>
              <a:buNone/>
            </a:pPr>
            <a:r>
              <a:rPr lang="en-GB" sz="1800" b="0" i="0" u="none" strike="noStrike" cap="none" dirty="0">
                <a:solidFill>
                  <a:schemeClr val="dk1"/>
                </a:solidFill>
                <a:latin typeface="Arial"/>
                <a:ea typeface="Arial"/>
                <a:cs typeface="Arial"/>
                <a:sym typeface="Arial"/>
              </a:rPr>
              <a:t> </a:t>
            </a:r>
            <a:r>
              <a:rPr lang="en-GB" sz="1800" dirty="0" smtClean="0">
                <a:solidFill>
                  <a:schemeClr val="dk1"/>
                </a:solidFill>
              </a:rPr>
              <a:t>D.JAMAL ASRAF </a:t>
            </a:r>
          </a:p>
          <a:p>
            <a:pPr marL="0" marR="0" lvl="0" indent="0" algn="ctr" rtl="0">
              <a:lnSpc>
                <a:spcPct val="100000"/>
              </a:lnSpc>
              <a:spcBef>
                <a:spcPts val="0"/>
              </a:spcBef>
              <a:spcAft>
                <a:spcPts val="0"/>
              </a:spcAft>
              <a:buClr>
                <a:schemeClr val="dk2"/>
              </a:buClr>
              <a:buSzPts val="2800"/>
              <a:buFont typeface="Arial"/>
              <a:buNone/>
            </a:pPr>
            <a:r>
              <a:rPr lang="en-GB" sz="1800" dirty="0" smtClean="0">
                <a:solidFill>
                  <a:schemeClr val="dk1"/>
                </a:solidFill>
              </a:rPr>
              <a:t>G.SANJAI</a:t>
            </a:r>
          </a:p>
          <a:p>
            <a:pPr marL="0" marR="0" lvl="0" indent="0" algn="ctr" rtl="0">
              <a:lnSpc>
                <a:spcPct val="100000"/>
              </a:lnSpc>
              <a:spcBef>
                <a:spcPts val="0"/>
              </a:spcBef>
              <a:spcAft>
                <a:spcPts val="0"/>
              </a:spcAft>
              <a:buClr>
                <a:schemeClr val="dk2"/>
              </a:buClr>
              <a:buSzPts val="2800"/>
              <a:buFont typeface="Arial"/>
              <a:buNone/>
            </a:pPr>
            <a:r>
              <a:rPr lang="en-GB" sz="1800" dirty="0" smtClean="0">
                <a:solidFill>
                  <a:schemeClr val="dk1"/>
                </a:solidFill>
              </a:rPr>
              <a:t>M.MUTHARASU</a:t>
            </a:r>
          </a:p>
          <a:p>
            <a:pPr marL="0" marR="0" lvl="0" indent="0" algn="ctr" rtl="0">
              <a:lnSpc>
                <a:spcPct val="100000"/>
              </a:lnSpc>
              <a:spcBef>
                <a:spcPts val="0"/>
              </a:spcBef>
              <a:spcAft>
                <a:spcPts val="0"/>
              </a:spcAft>
              <a:buClr>
                <a:schemeClr val="dk2"/>
              </a:buClr>
              <a:buSzPts val="2800"/>
              <a:buFont typeface="Arial"/>
              <a:buNone/>
            </a:pPr>
            <a:r>
              <a:rPr lang="en-GB" sz="1800" dirty="0" smtClean="0">
                <a:solidFill>
                  <a:schemeClr val="dk1"/>
                </a:solidFill>
              </a:rPr>
              <a:t>S.SIVARAMAN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3</a:t>
            </a:fld>
            <a:endParaRPr/>
          </a:p>
        </p:txBody>
      </p:sp>
      <p:sp>
        <p:nvSpPr>
          <p:cNvPr id="70" name="Google Shape;70;p3"/>
          <p:cNvSpPr txBox="1"/>
          <p:nvPr/>
        </p:nvSpPr>
        <p:spPr>
          <a:xfrm>
            <a:off x="311700" y="3019404"/>
            <a:ext cx="8520600" cy="1356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3000" b="1" i="0" u="none" strike="noStrike" cap="none" dirty="0">
                <a:solidFill>
                  <a:schemeClr val="dk1"/>
                </a:solidFill>
                <a:latin typeface="Arial"/>
                <a:ea typeface="Arial"/>
                <a:cs typeface="Arial"/>
                <a:sym typeface="Arial"/>
              </a:rPr>
              <a:t>Explain the problem statement in your own words:</a:t>
            </a:r>
            <a:endParaRPr dirty="0"/>
          </a:p>
          <a:p>
            <a:pPr lvl="0">
              <a:buClr>
                <a:schemeClr val="dk1"/>
              </a:buClr>
              <a:buSzPts val="5200"/>
            </a:pPr>
            <a:r>
              <a:rPr lang="en-GB" sz="1400" b="0" i="0" u="none" strike="noStrike" cap="none" dirty="0">
                <a:solidFill>
                  <a:schemeClr val="dk1"/>
                </a:solidFill>
                <a:latin typeface="Arial"/>
                <a:ea typeface="Arial"/>
                <a:cs typeface="Arial"/>
                <a:sym typeface="Arial"/>
              </a:rPr>
              <a:t/>
            </a:r>
            <a:br>
              <a:rPr lang="en-GB" sz="1400" b="0" i="0" u="none" strike="noStrike" cap="none" dirty="0">
                <a:solidFill>
                  <a:schemeClr val="dk1"/>
                </a:solidFill>
                <a:latin typeface="Arial"/>
                <a:ea typeface="Arial"/>
                <a:cs typeface="Arial"/>
                <a:sym typeface="Arial"/>
              </a:rPr>
            </a:br>
            <a:r>
              <a:rPr lang="en-GB" dirty="0">
                <a:solidFill>
                  <a:schemeClr val="dk1"/>
                </a:solidFill>
              </a:rPr>
              <a:t>	</a:t>
            </a:r>
            <a:r>
              <a:rPr lang="en-US" dirty="0" smtClean="0">
                <a:solidFill>
                  <a:schemeClr val="dk1"/>
                </a:solidFill>
              </a:rPr>
              <a:t> </a:t>
            </a:r>
            <a:r>
              <a:rPr lang="en-US" dirty="0">
                <a:solidFill>
                  <a:schemeClr val="dk1"/>
                </a:solidFill>
              </a:rPr>
              <a:t>The problem arises when empty glucose bottles inadvertently draw blood after delivering glucose, posing potential health risks such as unintended blood loss and discomfort for </a:t>
            </a:r>
            <a:r>
              <a:rPr lang="en-US" dirty="0" smtClean="0">
                <a:solidFill>
                  <a:schemeClr val="dk1"/>
                </a:solidFill>
              </a:rPr>
              <a:t>patients If its go long hand gets injured more blood loss and risk dieses may arises. </a:t>
            </a:r>
            <a:r>
              <a:rPr lang="en-US" dirty="0">
                <a:solidFill>
                  <a:schemeClr val="dk1"/>
                </a:solidFill>
              </a:rPr>
              <a:t>Our project addresses this issue by implementing a sensor-based alert system that notifies healthcare providers to replace the bottle promptly, thereby preventing these complications and ensuring patient safety.</a:t>
            </a:r>
            <a:endParaRPr sz="1400" b="0" i="0" u="none" strike="noStrike" cap="none" dirty="0">
              <a:solidFill>
                <a:schemeClr val="dk1"/>
              </a:solidFill>
              <a:latin typeface="Arial"/>
              <a:ea typeface="Arial"/>
              <a:cs typeface="Arial"/>
              <a:sym typeface="Arial"/>
            </a:endParaRPr>
          </a:p>
        </p:txBody>
      </p:sp>
      <p:sp>
        <p:nvSpPr>
          <p:cNvPr id="71" name="Google Shape;71;p3"/>
          <p:cNvSpPr txBox="1"/>
          <p:nvPr/>
        </p:nvSpPr>
        <p:spPr>
          <a:xfrm>
            <a:off x="311700" y="337234"/>
            <a:ext cx="8520600" cy="79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GB" sz="3000" b="1" i="0" u="none" strike="noStrike" cap="none" dirty="0">
                <a:solidFill>
                  <a:schemeClr val="dk1"/>
                </a:solidFill>
                <a:latin typeface="Arial"/>
                <a:ea typeface="Arial"/>
                <a:cs typeface="Arial"/>
                <a:sym typeface="Arial"/>
              </a:rPr>
              <a:t>Title of your project:</a:t>
            </a:r>
            <a:endParaRPr dirty="0"/>
          </a:p>
          <a:p>
            <a:pPr marL="0" marR="0" lvl="0" indent="0" algn="l" rtl="0">
              <a:lnSpc>
                <a:spcPct val="100000"/>
              </a:lnSpc>
              <a:spcBef>
                <a:spcPts val="0"/>
              </a:spcBef>
              <a:spcAft>
                <a:spcPts val="0"/>
              </a:spcAft>
              <a:buClr>
                <a:schemeClr val="dk2"/>
              </a:buClr>
              <a:buSzPts val="28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2800"/>
              <a:buFont typeface="Arial"/>
              <a:buNone/>
            </a:pPr>
            <a:r>
              <a:rPr lang="en-GB" dirty="0" smtClean="0">
                <a:solidFill>
                  <a:schemeClr val="dk1"/>
                </a:solidFill>
              </a:rPr>
              <a:t>GLUCOSE NOTIFIER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lvl="0"/>
            <a:r>
              <a:rPr lang="en-GB" b="1" dirty="0"/>
              <a:t>How important it is to solve this problem? What are the pains to be relieved and gains to be created</a:t>
            </a:r>
            <a:r>
              <a:rPr lang="en-GB" b="1" dirty="0" smtClean="0"/>
              <a:t>?</a:t>
            </a:r>
            <a:br>
              <a:rPr lang="en-GB" b="1" dirty="0" smtClean="0"/>
            </a:br>
            <a:r>
              <a:rPr lang="en-GB" b="1" dirty="0" smtClean="0"/>
              <a:t/>
            </a:r>
            <a:br>
              <a:rPr lang="en-GB" b="1" dirty="0" smtClean="0"/>
            </a:br>
            <a:r>
              <a:rPr lang="en-US" sz="1400" dirty="0" smtClean="0"/>
              <a:t>	This </a:t>
            </a:r>
            <a:r>
              <a:rPr lang="en-US" sz="1400" dirty="0"/>
              <a:t>problem is critically important in the medical field because glucose bottles, intended to supply glucose to the bloodstream, can inadvertently draw blood once they are empty. This can lead to complications for patients. Our project addresses this issue by implementing a notification system that alerts doctors and nurses before the bottle runs out of glucose. These notifications will include the patient's bed number, ensuring healthcare providers can promptly replace the bottle to prevent unintended blood draws. By preventing such incidents, we aim to improve patient safety and streamline medical procedures, ultimately enhancing the overall quality of care in healthcare settings.</a:t>
            </a:r>
            <a:r>
              <a:rPr lang="en-GB" b="1" dirty="0"/>
              <a:t/>
            </a:r>
            <a:br>
              <a:rPr lang="en-GB" b="1" dirty="0"/>
            </a:br>
            <a:endParaRPr b="1" dirty="0"/>
          </a:p>
        </p:txBody>
      </p:sp>
      <p:sp>
        <p:nvSpPr>
          <p:cNvPr id="77" name="Google Shape;7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100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dirty="0"/>
              <a:t>Proposed Solution:</a:t>
            </a:r>
            <a:endParaRPr sz="3000" b="1" dirty="0"/>
          </a:p>
          <a:p>
            <a:pPr lvl="0"/>
            <a:r>
              <a:rPr lang="en-GB" sz="1400" dirty="0"/>
              <a:t/>
            </a:r>
            <a:br>
              <a:rPr lang="en-GB" sz="1400" dirty="0"/>
            </a:br>
            <a:r>
              <a:rPr lang="en-GB" sz="1400" dirty="0" smtClean="0"/>
              <a:t>	</a:t>
            </a:r>
            <a:r>
              <a:rPr lang="en-US" sz="1400" dirty="0" smtClean="0"/>
              <a:t>The </a:t>
            </a:r>
            <a:r>
              <a:rPr lang="en-US" sz="1400" dirty="0"/>
              <a:t>issue at hand in the medical field involves glucose bottles designed to deliver glucose to the bloodstream. Once the glucose supply is depleted, these bottles can inadvertently draw blood, potentially causing problems such as blood loss and discomfort for the patient. Our project aims to mitigate these issues by implementing a proactive notification system. This system will alert healthcare providers before the bottle runs empty, allowing for timely replacement and minimizing the risk of unintended blood drawing. By addressing this challenge, we seek to enhance patient safety and comfort during medical treatments, thereby improving overall care delivery in healthcare environments.</a:t>
            </a:r>
            <a:endParaRPr sz="1400" dirty="0"/>
          </a:p>
        </p:txBody>
      </p:sp>
      <p:sp>
        <p:nvSpPr>
          <p:cNvPr id="83" name="Google Shape;8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388" y="445025"/>
            <a:ext cx="4054566" cy="3409521"/>
          </a:xfrm>
          <a:prstGeom prst="rect">
            <a:avLst/>
          </a:prstGeom>
        </p:spPr>
      </p:pic>
      <p:sp>
        <p:nvSpPr>
          <p:cNvPr id="88" name="Google Shape;8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dirty="0"/>
              <a:t>Working</a:t>
            </a:r>
            <a:r>
              <a:rPr lang="en-GB" sz="3000" b="1" dirty="0" smtClean="0"/>
              <a:t>:</a:t>
            </a:r>
            <a:endParaRPr sz="3000" b="1" dirty="0"/>
          </a:p>
        </p:txBody>
      </p:sp>
      <p:sp>
        <p:nvSpPr>
          <p:cNvPr id="89" name="Google Shape;8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6</a:t>
            </a:fld>
            <a:endParaRPr/>
          </a:p>
        </p:txBody>
      </p:sp>
      <p:sp>
        <p:nvSpPr>
          <p:cNvPr id="6" name="Rounded Rectangle 5"/>
          <p:cNvSpPr/>
          <p:nvPr/>
        </p:nvSpPr>
        <p:spPr>
          <a:xfrm>
            <a:off x="410967" y="1223114"/>
            <a:ext cx="3267182" cy="613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GLUCOSE</a:t>
            </a:r>
            <a:endParaRPr lang="en-US" dirty="0">
              <a:ln w="0"/>
              <a:solidFill>
                <a:schemeClr val="tx1"/>
              </a:solidFill>
              <a:effectLst>
                <a:outerShdw blurRad="38100" dist="19050" dir="2700000" algn="tl" rotWithShape="0">
                  <a:schemeClr val="dk1">
                    <a:alpha val="40000"/>
                  </a:schemeClr>
                </a:outerShdw>
              </a:effectLst>
            </a:endParaRPr>
          </a:p>
        </p:txBody>
      </p:sp>
      <p:sp>
        <p:nvSpPr>
          <p:cNvPr id="8" name="Down Arrow 7"/>
          <p:cNvSpPr/>
          <p:nvPr/>
        </p:nvSpPr>
        <p:spPr>
          <a:xfrm>
            <a:off x="708917" y="1837047"/>
            <a:ext cx="369870" cy="1344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EMBTY</a:t>
            </a:r>
            <a:endParaRPr lang="en-US" dirty="0"/>
          </a:p>
        </p:txBody>
      </p:sp>
      <p:sp>
        <p:nvSpPr>
          <p:cNvPr id="19" name="Down Arrow 18"/>
          <p:cNvSpPr/>
          <p:nvPr/>
        </p:nvSpPr>
        <p:spPr>
          <a:xfrm>
            <a:off x="1434978" y="1837047"/>
            <a:ext cx="369870" cy="1051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FULL</a:t>
            </a:r>
            <a:endParaRPr lang="en-US" dirty="0"/>
          </a:p>
        </p:txBody>
      </p:sp>
      <p:sp>
        <p:nvSpPr>
          <p:cNvPr id="11" name="TextBox 10"/>
          <p:cNvSpPr txBox="1"/>
          <p:nvPr/>
        </p:nvSpPr>
        <p:spPr>
          <a:xfrm>
            <a:off x="917836" y="2486793"/>
            <a:ext cx="226031" cy="307777"/>
          </a:xfrm>
          <a:prstGeom prst="rect">
            <a:avLst/>
          </a:prstGeom>
          <a:noFill/>
        </p:spPr>
        <p:txBody>
          <a:bodyPr wrap="square" rtlCol="0">
            <a:spAutoFit/>
          </a:bodyPr>
          <a:lstStyle/>
          <a:p>
            <a:r>
              <a:rPr lang="en-US" dirty="0" smtClean="0"/>
              <a:t>1</a:t>
            </a:r>
            <a:endParaRPr lang="en-US" dirty="0"/>
          </a:p>
        </p:txBody>
      </p:sp>
      <p:sp>
        <p:nvSpPr>
          <p:cNvPr id="20" name="TextBox 19"/>
          <p:cNvSpPr txBox="1"/>
          <p:nvPr/>
        </p:nvSpPr>
        <p:spPr>
          <a:xfrm>
            <a:off x="1676391" y="2269689"/>
            <a:ext cx="226031" cy="307777"/>
          </a:xfrm>
          <a:prstGeom prst="rect">
            <a:avLst/>
          </a:prstGeom>
          <a:noFill/>
        </p:spPr>
        <p:txBody>
          <a:bodyPr wrap="square" rtlCol="0">
            <a:spAutoFit/>
          </a:bodyPr>
          <a:lstStyle/>
          <a:p>
            <a:r>
              <a:rPr lang="en-US" dirty="0"/>
              <a:t>0</a:t>
            </a:r>
          </a:p>
        </p:txBody>
      </p:sp>
      <p:sp>
        <p:nvSpPr>
          <p:cNvPr id="12" name="Rounded Rectangle 11"/>
          <p:cNvSpPr/>
          <p:nvPr/>
        </p:nvSpPr>
        <p:spPr>
          <a:xfrm>
            <a:off x="1595929" y="2887954"/>
            <a:ext cx="2006865" cy="184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NOTHING</a:t>
            </a:r>
            <a:endParaRPr lang="en-US" dirty="0"/>
          </a:p>
        </p:txBody>
      </p:sp>
      <p:sp>
        <p:nvSpPr>
          <p:cNvPr id="23" name="Rounded Rectangle 22"/>
          <p:cNvSpPr/>
          <p:nvPr/>
        </p:nvSpPr>
        <p:spPr>
          <a:xfrm>
            <a:off x="410967" y="3187369"/>
            <a:ext cx="1664414" cy="957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BUZZER ON</a:t>
            </a:r>
          </a:p>
          <a:p>
            <a:pPr algn="ctr"/>
            <a:r>
              <a:rPr lang="en-US" dirty="0" smtClean="0"/>
              <a:t>NOTHFICATION</a:t>
            </a:r>
          </a:p>
          <a:p>
            <a:pPr algn="ctr"/>
            <a:r>
              <a:rPr lang="en-US" dirty="0" smtClean="0"/>
              <a:t>ON MOBILE AND WATCH</a:t>
            </a:r>
            <a:endParaRPr lang="en-US" dirty="0"/>
          </a:p>
        </p:txBody>
      </p:sp>
      <p:cxnSp>
        <p:nvCxnSpPr>
          <p:cNvPr id="14" name="Straight Connector 13"/>
          <p:cNvCxnSpPr/>
          <p:nvPr/>
        </p:nvCxnSpPr>
        <p:spPr>
          <a:xfrm>
            <a:off x="4119937" y="0"/>
            <a:ext cx="22117" cy="4448710"/>
          </a:xfrm>
          <a:prstGeom prst="line">
            <a:avLst/>
          </a:prstGeom>
        </p:spPr>
        <p:style>
          <a:lnRef idx="2">
            <a:schemeClr val="dk1"/>
          </a:lnRef>
          <a:fillRef idx="0">
            <a:schemeClr val="dk1"/>
          </a:fillRef>
          <a:effectRef idx="1">
            <a:schemeClr val="dk1"/>
          </a:effectRef>
          <a:fontRef idx="minor">
            <a:schemeClr val="tx1"/>
          </a:fontRef>
        </p:style>
      </p:cxnSp>
      <p:grpSp>
        <p:nvGrpSpPr>
          <p:cNvPr id="24" name="Group 23"/>
          <p:cNvGrpSpPr/>
          <p:nvPr/>
        </p:nvGrpSpPr>
        <p:grpSpPr>
          <a:xfrm>
            <a:off x="4706473" y="798822"/>
            <a:ext cx="491262" cy="2382528"/>
            <a:chOff x="5096506" y="798822"/>
            <a:chExt cx="491262" cy="2382528"/>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3482" r="22289" b="2430"/>
            <a:stretch/>
          </p:blipFill>
          <p:spPr>
            <a:xfrm>
              <a:off x="5096506" y="2143125"/>
              <a:ext cx="462093" cy="10382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964887">
              <a:off x="4959182" y="1198265"/>
              <a:ext cx="769029" cy="488142"/>
            </a:xfrm>
            <a:prstGeom prst="rect">
              <a:avLst/>
            </a:prstGeom>
          </p:spPr>
        </p:pic>
        <p:cxnSp>
          <p:nvCxnSpPr>
            <p:cNvPr id="15" name="Straight Connector 14"/>
            <p:cNvCxnSpPr>
              <a:endCxn id="4" idx="0"/>
            </p:cNvCxnSpPr>
            <p:nvPr/>
          </p:nvCxnSpPr>
          <p:spPr>
            <a:xfrm>
              <a:off x="5327552" y="1837047"/>
              <a:ext cx="1" cy="306078"/>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5322326" y="798822"/>
              <a:ext cx="1" cy="306078"/>
            </a:xfrm>
            <a:prstGeom prst="line">
              <a:avLst/>
            </a:prstGeom>
          </p:spPr>
          <p:style>
            <a:lnRef idx="2">
              <a:schemeClr val="dk1"/>
            </a:lnRef>
            <a:fillRef idx="0">
              <a:schemeClr val="dk1"/>
            </a:fillRef>
            <a:effectRef idx="1">
              <a:schemeClr val="dk1"/>
            </a:effectRef>
            <a:fontRef idx="minor">
              <a:schemeClr val="tx1"/>
            </a:fontRef>
          </p:style>
        </p:cxnSp>
      </p:grpSp>
      <p:pic>
        <p:nvPicPr>
          <p:cNvPr id="26" name="Picture 25"/>
          <p:cNvPicPr>
            <a:picLocks noChangeAspect="1"/>
          </p:cNvPicPr>
          <p:nvPr/>
        </p:nvPicPr>
        <p:blipFill rotWithShape="1">
          <a:blip r:embed="rId6">
            <a:extLst>
              <a:ext uri="{28A0092B-C50C-407E-A947-70E740481C1C}">
                <a14:useLocalDpi xmlns:a14="http://schemas.microsoft.com/office/drawing/2010/main" val="0"/>
              </a:ext>
            </a:extLst>
          </a:blip>
          <a:srcRect r="37959"/>
          <a:stretch/>
        </p:blipFill>
        <p:spPr>
          <a:xfrm rot="16200000">
            <a:off x="6602750" y="2120885"/>
            <a:ext cx="2762443" cy="1987771"/>
          </a:xfrm>
          <a:prstGeom prst="rect">
            <a:avLst/>
          </a:prstGeom>
        </p:spPr>
      </p:pic>
      <p:pic>
        <p:nvPicPr>
          <p:cNvPr id="28" name="Picture 27"/>
          <p:cNvPicPr>
            <a:picLocks noChangeAspect="1"/>
          </p:cNvPicPr>
          <p:nvPr/>
        </p:nvPicPr>
        <p:blipFill rotWithShape="1">
          <a:blip r:embed="rId7">
            <a:extLst>
              <a:ext uri="{28A0092B-C50C-407E-A947-70E740481C1C}">
                <a14:useLocalDpi xmlns:a14="http://schemas.microsoft.com/office/drawing/2010/main" val="0"/>
              </a:ext>
            </a:extLst>
          </a:blip>
          <a:srcRect l="33633" r="34066"/>
          <a:stretch/>
        </p:blipFill>
        <p:spPr>
          <a:xfrm rot="5400000">
            <a:off x="7113786" y="74965"/>
            <a:ext cx="942975" cy="2296297"/>
          </a:xfrm>
          <a:prstGeom prst="rect">
            <a:avLst/>
          </a:prstGeom>
        </p:spPr>
      </p:pic>
      <p:pic>
        <p:nvPicPr>
          <p:cNvPr id="30" name="Picture 29"/>
          <p:cNvPicPr>
            <a:picLocks noChangeAspect="1"/>
          </p:cNvPicPr>
          <p:nvPr/>
        </p:nvPicPr>
        <p:blipFill rotWithShape="1">
          <a:blip r:embed="rId8">
            <a:extLst>
              <a:ext uri="{28A0092B-C50C-407E-A947-70E740481C1C}">
                <a14:useLocalDpi xmlns:a14="http://schemas.microsoft.com/office/drawing/2010/main" val="0"/>
              </a:ext>
            </a:extLst>
          </a:blip>
          <a:srcRect l="19426" t="7823" r="18288" b="7088"/>
          <a:stretch/>
        </p:blipFill>
        <p:spPr>
          <a:xfrm>
            <a:off x="6381249" y="1720526"/>
            <a:ext cx="866775" cy="83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372200" y="432925"/>
            <a:ext cx="8520600" cy="989700"/>
          </a:xfrm>
          <a:prstGeom prst="rect">
            <a:avLst/>
          </a:prstGeom>
          <a:noFill/>
          <a:ln>
            <a:noFill/>
          </a:ln>
        </p:spPr>
        <p:txBody>
          <a:bodyPr spcFirstLastPara="1" wrap="square" lIns="91425" tIns="91425" rIns="91425" bIns="91425" anchor="t" anchorCtr="0">
            <a:noAutofit/>
          </a:bodyPr>
          <a:lstStyle/>
          <a:p>
            <a:pPr lvl="0"/>
            <a:r>
              <a:rPr lang="en-GB" sz="3000" b="1" dirty="0"/>
              <a:t>Technological stack of your solution</a:t>
            </a:r>
            <a:r>
              <a:rPr lang="en-GB" sz="3000" b="1" dirty="0" smtClean="0"/>
              <a:t>:</a:t>
            </a:r>
            <a:r>
              <a:rPr lang="en-GB" sz="1400" dirty="0"/>
              <a:t/>
            </a:r>
            <a:br>
              <a:rPr lang="en-GB" sz="1400" dirty="0"/>
            </a:br>
            <a:r>
              <a:rPr lang="en-GB" sz="1400" dirty="0"/>
              <a:t>	</a:t>
            </a:r>
            <a:r>
              <a:rPr lang="en-US" sz="1400" dirty="0" smtClean="0"/>
              <a:t>A </a:t>
            </a:r>
            <a:r>
              <a:rPr lang="en-US" sz="1400" dirty="0"/>
              <a:t>spring mechanical system is employed to detect whether a bottle is full or empty. When the bottle is empty, it triggers a signal to an Arduino </a:t>
            </a:r>
            <a:r>
              <a:rPr lang="en-US" sz="1400" dirty="0" err="1"/>
              <a:t>WiFi</a:t>
            </a:r>
            <a:r>
              <a:rPr lang="en-US" sz="1400" dirty="0"/>
              <a:t> Uno device. This Arduino then utilizes the internet to send WhatsApp messages to doctors and nurses, alerting them to the status of the bottle. Additionally, the system activates a buzzer to provide an audible alert. This integrated approach ensures timely notification and response from healthcare providers, enhancing patient care by preventing delays in critical glucose supply management. By leveraging technology in this way, our project aims to improve efficiency and safety in medical environments, ultimately benefiting both healthcare professionals and patients.</a:t>
            </a:r>
            <a:r>
              <a:rPr lang="en-GB" sz="1400" dirty="0" smtClean="0"/>
              <a:t/>
            </a:r>
            <a:br>
              <a:rPr lang="en-GB" sz="1400" dirty="0" smtClean="0"/>
            </a:br>
            <a:r>
              <a:rPr lang="en-GB" sz="1400" dirty="0"/>
              <a:t/>
            </a:r>
            <a:br>
              <a:rPr lang="en-GB" sz="1400" dirty="0"/>
            </a:br>
            <a:endParaRPr sz="1400" dirty="0"/>
          </a:p>
        </p:txBody>
      </p:sp>
      <p:sp>
        <p:nvSpPr>
          <p:cNvPr id="95" name="Google Shape;9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7</a:t>
            </a:fld>
            <a:endParaRPr/>
          </a:p>
        </p:txBody>
      </p:sp>
      <p:sp>
        <p:nvSpPr>
          <p:cNvPr id="2" name="TextBox 1"/>
          <p:cNvSpPr txBox="1"/>
          <p:nvPr/>
        </p:nvSpPr>
        <p:spPr>
          <a:xfrm>
            <a:off x="719192" y="2797730"/>
            <a:ext cx="3109858" cy="1446550"/>
          </a:xfrm>
          <a:prstGeom prst="rect">
            <a:avLst/>
          </a:prstGeom>
          <a:noFill/>
        </p:spPr>
        <p:txBody>
          <a:bodyPr wrap="square" rtlCol="0">
            <a:spAutoFit/>
          </a:bodyPr>
          <a:lstStyle/>
          <a:p>
            <a:r>
              <a:rPr lang="en-US" sz="1600" b="1" u="sng" dirty="0" smtClean="0"/>
              <a:t>HARDWARE:</a:t>
            </a:r>
          </a:p>
          <a:p>
            <a:endParaRPr lang="en-US" sz="1600" b="1" u="sng" dirty="0" smtClean="0"/>
          </a:p>
          <a:p>
            <a:pPr marL="285750" indent="-285750">
              <a:buFont typeface="Arial" panose="020B0604020202020204" pitchFamily="34" charset="0"/>
              <a:buChar char="•"/>
            </a:pPr>
            <a:r>
              <a:rPr lang="en-US" dirty="0" smtClean="0"/>
              <a:t>WOMEN D1 (ESP8622)</a:t>
            </a:r>
            <a:r>
              <a:rPr lang="en-US" dirty="0" smtClean="0"/>
              <a:t> </a:t>
            </a:r>
            <a:endParaRPr lang="en-US" dirty="0" smtClean="0"/>
          </a:p>
          <a:p>
            <a:pPr marL="285750" indent="-285750">
              <a:buFont typeface="Arial" panose="020B0604020202020204" pitchFamily="34" charset="0"/>
              <a:buChar char="•"/>
            </a:pPr>
            <a:r>
              <a:rPr lang="en-US" dirty="0" smtClean="0"/>
              <a:t>BUZZER</a:t>
            </a:r>
          </a:p>
          <a:p>
            <a:pPr marL="285750" indent="-285750">
              <a:buFont typeface="Arial" panose="020B0604020202020204" pitchFamily="34" charset="0"/>
              <a:buChar char="•"/>
            </a:pPr>
            <a:r>
              <a:rPr lang="en-US" dirty="0" smtClean="0"/>
              <a:t>LOAD CELL (OR) IR SENSOR</a:t>
            </a:r>
          </a:p>
          <a:p>
            <a:pPr marL="285750" indent="-285750">
              <a:buFont typeface="Arial" panose="020B0604020202020204" pitchFamily="34" charset="0"/>
              <a:buChar char="•"/>
            </a:pPr>
            <a:r>
              <a:rPr lang="en-US" dirty="0" smtClean="0"/>
              <a:t>POWER SUPPLY </a:t>
            </a:r>
          </a:p>
        </p:txBody>
      </p:sp>
      <p:sp>
        <p:nvSpPr>
          <p:cNvPr id="5" name="TextBox 4"/>
          <p:cNvSpPr txBox="1"/>
          <p:nvPr/>
        </p:nvSpPr>
        <p:spPr>
          <a:xfrm>
            <a:off x="5012644" y="2797730"/>
            <a:ext cx="3607482" cy="1384995"/>
          </a:xfrm>
          <a:prstGeom prst="rect">
            <a:avLst/>
          </a:prstGeom>
          <a:noFill/>
        </p:spPr>
        <p:txBody>
          <a:bodyPr wrap="square" rtlCol="0">
            <a:spAutoFit/>
          </a:bodyPr>
          <a:lstStyle/>
          <a:p>
            <a:r>
              <a:rPr lang="en-US" b="1" u="sng" dirty="0" smtClean="0"/>
              <a:t>SOFTWARE</a:t>
            </a:r>
            <a:r>
              <a:rPr lang="en-US" b="1" u="sng" dirty="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AURDINO IDE</a:t>
            </a:r>
          </a:p>
          <a:p>
            <a:pPr marL="285750" indent="-285750">
              <a:buFont typeface="Arial" panose="020B0604020202020204" pitchFamily="34" charset="0"/>
              <a:buChar char="•"/>
            </a:pPr>
            <a:r>
              <a:rPr lang="en-US" dirty="0"/>
              <a:t>FIREBASE</a:t>
            </a:r>
          </a:p>
          <a:p>
            <a:pPr marL="285750" indent="-285750">
              <a:buFont typeface="Arial" panose="020B0604020202020204" pitchFamily="34" charset="0"/>
              <a:buChar char="•"/>
            </a:pPr>
            <a:r>
              <a:rPr lang="en-US" dirty="0"/>
              <a:t>CUSTOM APP USING ANDROID STUDIO “GLUCOSE NOTIFY”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311785" y="456565"/>
            <a:ext cx="8520430" cy="517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a:t>Novelty of your project:</a:t>
            </a:r>
            <a:endParaRPr sz="3000" b="1"/>
          </a:p>
          <a:p>
            <a:pPr marL="0" lvl="0" indent="0" algn="l" rtl="0">
              <a:lnSpc>
                <a:spcPct val="100000"/>
              </a:lnSpc>
              <a:spcBef>
                <a:spcPts val="0"/>
              </a:spcBef>
              <a:spcAft>
                <a:spcPts val="0"/>
              </a:spcAft>
              <a:buSzPts val="2800"/>
              <a:buNone/>
            </a:pPr>
            <a:endParaRPr sz="1400"/>
          </a:p>
        </p:txBody>
      </p:sp>
      <p:sp>
        <p:nvSpPr>
          <p:cNvPr id="101" name="Google Shape;101;p8"/>
          <p:cNvSpPr txBox="1"/>
          <p:nvPr/>
        </p:nvSpPr>
        <p:spPr>
          <a:xfrm>
            <a:off x="386080" y="1145540"/>
            <a:ext cx="7596951" cy="2246729"/>
          </a:xfrm>
          <a:prstGeom prst="rect">
            <a:avLst/>
          </a:prstGeom>
          <a:noFill/>
          <a:ln>
            <a:noFill/>
          </a:ln>
        </p:spPr>
        <p:txBody>
          <a:bodyPr spcFirstLastPara="1" wrap="square" lIns="91425" tIns="45700" rIns="91425" bIns="45700" anchor="t" anchorCtr="0">
            <a:spAutoFit/>
          </a:bodyPr>
          <a:lstStyle/>
          <a:p>
            <a:r>
              <a:rPr lang="en-US" dirty="0" smtClean="0"/>
              <a:t>	A </a:t>
            </a:r>
            <a:r>
              <a:rPr lang="en-US" dirty="0"/>
              <a:t>standout feature of our project is its capability to send notifications directly to doctors' and nurses' mobile phones and watches via a Python WhatsApp bot. This innovative system is designed to alert healthcare professionals in real-time when a glucose bottle approaches empty status. By leveraging this technology, our project ensures swift awareness and response, enabling timely replenishment of glucose supplies and minimizing the risk of inadvertent blood drawing. This proactive approach not only enhances patient safety by preventing potential complications but also streamlines workflow efficiency in medical settings. Through the integration of advanced notification systems, we aim to contribute to improved healthcare delivery and better patient outcomes.</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102" name="Google Shape;10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dirty="0"/>
              <a:t>Application of your Proposed Solution: </a:t>
            </a:r>
            <a:endParaRPr sz="3000" b="1" dirty="0"/>
          </a:p>
        </p:txBody>
      </p:sp>
      <p:sp>
        <p:nvSpPr>
          <p:cNvPr id="108" name="Google Shape;108;p9"/>
          <p:cNvSpPr txBox="1"/>
          <p:nvPr/>
        </p:nvSpPr>
        <p:spPr>
          <a:xfrm>
            <a:off x="90344" y="1031494"/>
            <a:ext cx="8963312" cy="3631723"/>
          </a:xfrm>
          <a:prstGeom prst="rect">
            <a:avLst/>
          </a:prstGeom>
          <a:noFill/>
          <a:ln>
            <a:noFill/>
          </a:ln>
        </p:spPr>
        <p:txBody>
          <a:bodyPr spcFirstLastPara="1" wrap="square" lIns="91425" tIns="45700" rIns="91425" bIns="45700" anchor="t" anchorCtr="0">
            <a:spAutoFit/>
          </a:bodyPr>
          <a:lstStyle/>
          <a:p>
            <a:r>
              <a:rPr lang="en-US" sz="1100" b="1" dirty="0"/>
              <a:t>Target Benefits:</a:t>
            </a:r>
          </a:p>
          <a:p>
            <a:pPr marL="171450" indent="-171450">
              <a:buFont typeface="Wingdings" panose="05000000000000000000" pitchFamily="2" charset="2"/>
              <a:buChar char="Ø"/>
            </a:pPr>
            <a:r>
              <a:rPr lang="en-US" sz="1000" b="1" dirty="0" smtClean="0"/>
              <a:t>Efficiency</a:t>
            </a:r>
            <a:r>
              <a:rPr lang="en-US" sz="1000" dirty="0"/>
              <a:t>: The project aims to enhance efficiency in a specific process. For example, if it's related to healthcare, it might improve patient monitoring, reduce manual intervention, or automate routine tasks.</a:t>
            </a:r>
          </a:p>
          <a:p>
            <a:pPr marL="171450" indent="-171450">
              <a:buFont typeface="Wingdings" panose="05000000000000000000" pitchFamily="2" charset="2"/>
              <a:buChar char="Ø"/>
            </a:pPr>
            <a:r>
              <a:rPr lang="en-US" sz="1000" b="1" dirty="0"/>
              <a:t>Cost Reduction</a:t>
            </a:r>
            <a:r>
              <a:rPr lang="en-US" sz="1000" dirty="0"/>
              <a:t>: By automating or optimizing processes, there can be significant cost savings, reducing labor costs, resource wastage, or operational expenses.</a:t>
            </a:r>
          </a:p>
          <a:p>
            <a:pPr marL="171450" indent="-171450">
              <a:buFont typeface="Wingdings" panose="05000000000000000000" pitchFamily="2" charset="2"/>
              <a:buChar char="Ø"/>
            </a:pPr>
            <a:r>
              <a:rPr lang="en-US" sz="1000" b="1" dirty="0"/>
              <a:t>Improved Accuracy</a:t>
            </a:r>
            <a:r>
              <a:rPr lang="en-US" sz="1000" dirty="0"/>
              <a:t>: The use of technology often results in more accurate results, reducing errors and improving overall quality of outcomes.</a:t>
            </a:r>
          </a:p>
          <a:p>
            <a:pPr marL="171450" indent="-171450">
              <a:buFont typeface="Wingdings" panose="05000000000000000000" pitchFamily="2" charset="2"/>
              <a:buChar char="Ø"/>
            </a:pPr>
            <a:r>
              <a:rPr lang="en-US" sz="1000" b="1" dirty="0"/>
              <a:t>Time Savings</a:t>
            </a:r>
            <a:r>
              <a:rPr lang="en-US" sz="1000" dirty="0"/>
              <a:t>: Automating processes typically leads to faster completion of tasks, which can be crucial in time-sensitive environments like hospitals or emergency services.</a:t>
            </a:r>
          </a:p>
          <a:p>
            <a:pPr marL="171450" indent="-171450">
              <a:buFont typeface="Wingdings" panose="05000000000000000000" pitchFamily="2" charset="2"/>
              <a:buChar char="Ø"/>
            </a:pPr>
            <a:r>
              <a:rPr lang="en-US" sz="1000" b="1" dirty="0"/>
              <a:t>Scalability</a:t>
            </a:r>
            <a:r>
              <a:rPr lang="en-US" sz="1000" dirty="0"/>
              <a:t>: The system is designed to handle a growing number of users or tasks without a significant drop in performance, making it suitable for broader applications</a:t>
            </a:r>
            <a:r>
              <a:rPr lang="en-US" sz="1000" dirty="0" smtClean="0"/>
              <a:t>.</a:t>
            </a:r>
          </a:p>
          <a:p>
            <a:endParaRPr lang="en-US" sz="1000" dirty="0"/>
          </a:p>
          <a:p>
            <a:r>
              <a:rPr lang="en-US" sz="1100" b="1" dirty="0"/>
              <a:t>Scope for Scaling Up:</a:t>
            </a:r>
          </a:p>
          <a:p>
            <a:pPr marL="171450" indent="-171450">
              <a:buFont typeface="Wingdings" panose="05000000000000000000" pitchFamily="2" charset="2"/>
              <a:buChar char="Ø"/>
            </a:pPr>
            <a:r>
              <a:rPr lang="en-US" sz="1000" b="1" dirty="0"/>
              <a:t>Integration with Other Systems</a:t>
            </a:r>
            <a:r>
              <a:rPr lang="en-US" sz="1000" dirty="0"/>
              <a:t>: The project can be scaled by integrating with other existing systems, such as hospital management software or </a:t>
            </a:r>
            <a:r>
              <a:rPr lang="en-US" sz="1000" dirty="0" err="1"/>
              <a:t>IoT</a:t>
            </a:r>
            <a:r>
              <a:rPr lang="en-US" sz="1000" dirty="0"/>
              <a:t> devices, to create a more comprehensive solution.</a:t>
            </a:r>
          </a:p>
          <a:p>
            <a:pPr marL="171450" indent="-171450">
              <a:buFont typeface="Wingdings" panose="05000000000000000000" pitchFamily="2" charset="2"/>
              <a:buChar char="Ø"/>
            </a:pPr>
            <a:r>
              <a:rPr lang="en-US" sz="1000" b="1" dirty="0"/>
              <a:t>Wider Implementation</a:t>
            </a:r>
            <a:r>
              <a:rPr lang="en-US" sz="1000" dirty="0"/>
              <a:t>: If initially implemented in a single department or location, the project could be scaled to cover an entire organization or multiple locations, increasing its impact.</a:t>
            </a:r>
          </a:p>
          <a:p>
            <a:pPr marL="171450" indent="-171450">
              <a:buFont typeface="Wingdings" panose="05000000000000000000" pitchFamily="2" charset="2"/>
              <a:buChar char="Ø"/>
            </a:pPr>
            <a:r>
              <a:rPr lang="en-US" sz="1000" b="1" dirty="0"/>
              <a:t>Customization and Adaptation</a:t>
            </a:r>
            <a:r>
              <a:rPr lang="en-US" sz="1000" dirty="0"/>
              <a:t>: The solution can be customized for different environments or industries, making it adaptable to various needs and expanding its applicability.</a:t>
            </a:r>
          </a:p>
          <a:p>
            <a:pPr marL="171450" indent="-171450">
              <a:buFont typeface="Wingdings" panose="05000000000000000000" pitchFamily="2" charset="2"/>
              <a:buChar char="Ø"/>
            </a:pPr>
            <a:r>
              <a:rPr lang="en-US" sz="1000" b="1" dirty="0"/>
              <a:t>Technological Advancements</a:t>
            </a:r>
            <a:r>
              <a:rPr lang="en-US" sz="1000" dirty="0"/>
              <a:t>: Incorporating new technologies like AI or machine learning could further enhance the project’s capabilities, making it more robust and intelligent.</a:t>
            </a:r>
          </a:p>
          <a:p>
            <a:pPr marL="171450" indent="-171450">
              <a:buFont typeface="Wingdings" panose="05000000000000000000" pitchFamily="2" charset="2"/>
              <a:buChar char="Ø"/>
            </a:pPr>
            <a:r>
              <a:rPr lang="en-US" sz="1000" b="1" dirty="0"/>
              <a:t>Global Reach</a:t>
            </a:r>
            <a:r>
              <a:rPr lang="en-US" sz="1000" dirty="0"/>
              <a:t>: If the solution is successful locally, it could be adapted for use in different regions or countries, addressing similar needs on a global scale.</a:t>
            </a:r>
          </a:p>
          <a:p>
            <a:pPr marL="0" marR="0" lvl="0" indent="0" algn="l" rtl="0">
              <a:lnSpc>
                <a:spcPct val="100000"/>
              </a:lnSpc>
              <a:spcBef>
                <a:spcPts val="0"/>
              </a:spcBef>
              <a:spcAft>
                <a:spcPts val="0"/>
              </a:spcAft>
              <a:buClr>
                <a:srgbClr val="000000"/>
              </a:buClr>
              <a:buSzPts val="1400"/>
              <a:buFont typeface="Arial"/>
              <a:buNone/>
            </a:pPr>
            <a:endParaRPr sz="1000" b="0" i="0" u="none" strike="noStrike" cap="none" dirty="0">
              <a:solidFill>
                <a:srgbClr val="000000"/>
              </a:solidFill>
              <a:sym typeface="Arial"/>
            </a:endParaRPr>
          </a:p>
        </p:txBody>
      </p:sp>
      <p:sp>
        <p:nvSpPr>
          <p:cNvPr id="109" name="Google Shape;10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477</Words>
  <Application>Microsoft Office PowerPoint</Application>
  <PresentationFormat>On-screen Show (16:9)</PresentationFormat>
  <Paragraphs>84</Paragraphs>
  <Slides>13</Slides>
  <Notes>12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Simple Light</vt:lpstr>
      <vt:lpstr>PowerPoint Presentation</vt:lpstr>
      <vt:lpstr>PowerPoint Presentation</vt:lpstr>
      <vt:lpstr>PowerPoint Presentation</vt:lpstr>
      <vt:lpstr>How important it is to solve this problem? What are the pains to be relieved and gains to be created?   This problem is critically important in the medical field because glucose bottles, intended to supply glucose to the bloodstream, can inadvertently draw blood once they are empty. This can lead to complications for patients. Our project addresses this issue by implementing a notification system that alerts doctors and nurses before the bottle runs out of glucose. These notifications will include the patient's bed number, ensuring healthcare providers can promptly replace the bottle to prevent unintended blood draws. By preventing such incidents, we aim to improve patient safety and streamline medical procedures, ultimately enhancing the overall quality of care in healthcare settings. </vt:lpstr>
      <vt:lpstr>Proposed Solution:   The issue at hand in the medical field involves glucose bottles designed to deliver glucose to the bloodstream. Once the glucose supply is depleted, these bottles can inadvertently draw blood, potentially causing problems such as blood loss and discomfort for the patient. Our project aims to mitigate these issues by implementing a proactive notification system. This system will alert healthcare providers before the bottle runs empty, allowing for timely replacement and minimizing the risk of unintended blood drawing. By addressing this challenge, we seek to enhance patient safety and comfort during medical treatments, thereby improving overall care delivery in healthcare environments.</vt:lpstr>
      <vt:lpstr>Working:</vt:lpstr>
      <vt:lpstr>Technological stack of your solution:  A spring mechanical system is employed to detect whether a bottle is full or empty. When the bottle is empty, it triggers a signal to an Arduino WiFi Uno device. This Arduino then utilizes the internet to send WhatsApp messages to doctors and nurses, alerting them to the status of the bottle. Additionally, the system activates a buzzer to provide an audible alert. This integrated approach ensures timely notification and response from healthcare providers, enhancing patient care by preventing delays in critical glucose supply management. By leveraging technology in this way, our project aims to improve efficiency and safety in medical environments, ultimately benefiting both healthcare professionals and patients.  </vt:lpstr>
      <vt:lpstr>Novelty of your project: </vt:lpstr>
      <vt:lpstr>Application of your Proposed Solution: </vt:lpstr>
      <vt:lpstr>Dependencies of your solution:   </vt:lpstr>
      <vt:lpstr>Components used:</vt:lpstr>
      <vt:lpstr>YouTube link for Project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Navaneethakrishnan Ramanathan</dc:creator>
  <cp:lastModifiedBy>User</cp:lastModifiedBy>
  <cp:revision>53</cp:revision>
  <dcterms:created xsi:type="dcterms:W3CDTF">2020-03-02T12:20:39Z</dcterms:created>
  <dcterms:modified xsi:type="dcterms:W3CDTF">2024-08-10T15:26:03Z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