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0472" autoAdjust="0"/>
  </p:normalViewPr>
  <p:slideViewPr>
    <p:cSldViewPr snapToGrid="0">
      <p:cViewPr varScale="1">
        <p:scale>
          <a:sx n="46" d="100"/>
          <a:sy n="46" d="100"/>
        </p:scale>
        <p:origin x="13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828C6-47A7-43A2-A0BC-448955DE5E94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56F0-9304-4029-A251-3D843BCBD96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8958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Seamless Communication</a:t>
            </a:r>
            <a:r>
              <a:rPr lang="en-US" sz="2800" dirty="0"/>
              <a:t>: This refers to the ability to interact with machines as effortlessly as we do with other humans. It means that machines will understand and respond to us in a natural and intuitive way, without requiring special commands or programming knowledge.</a:t>
            </a:r>
          </a:p>
          <a:p>
            <a:r>
              <a:rPr lang="en-US" sz="2800" b="1" dirty="0"/>
              <a:t>Potential Impact</a:t>
            </a:r>
            <a:r>
              <a:rPr lang="en-US" sz="2800" dirty="0"/>
              <a:t>: Achieving this milestone could dramatically transform how we interact with technology. It could make complex tasks easier, enhance productivity, and create new opportunities for innovation. For example, asking a machine for help could be as simple as having a conversation with a person, making technology more accessible and user-friendly.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956F0-9304-4029-A251-3D843BCBD96F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2887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Streamlines email communication by allowing users to reply with minimal effort, improving response speed and overall productivity.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956F0-9304-4029-A251-3D843BCBD96F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987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what is capital of Pakistan, google fetch that information and display on single line rather than you have to visit website.</a:t>
            </a:r>
            <a:endParaRPr lang="en-P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956F0-9304-4029-A251-3D843BCBD96F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605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62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526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169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4706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224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0636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7956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23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781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400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0810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78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6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5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98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20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8971B-5B84-4FD4-8819-6436F83A10DE}" type="datetimeFigureOut">
              <a:rPr lang="en-PK" smtClean="0"/>
              <a:t>15/09/2024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81F6A80-F7B6-4E21-870E-7B8A47D114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775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99D0-FFDA-AFE0-97EC-7B9ACE6C2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737558" cy="204194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Advanced Natural Language Processing (NLP)</a:t>
            </a:r>
            <a:endParaRPr lang="en-PK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1FF80-C185-8598-0179-AD2E940C4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Dr. Atif Khan</a:t>
            </a:r>
            <a:endParaRPr lang="en-PK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09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7451-BCCC-DF93-77E2-D0391D39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Need for NLP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0860-4705-34FE-3DFA-F691A5258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PK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Current State of Human-Machine Interaction</a:t>
            </a:r>
            <a:endParaRPr lang="en-PK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Challenges in Communication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Talking to machines is not yet easy or intuitive.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Early interactions involved mechanical tools.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Progressed to electronics and then computer science for programming.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Complexity of Programming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machines requires specialized skills.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everyone can easily program or operate machines.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Current Interaction Limitations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devices like smartphones requires physical commands or gestures.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is not yet as seamless or intuitive as desired.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6021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E93D-2AF5-DF07-7D2F-26B5DC21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Need for NLP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4397A-46F4-6254-8EEE-CF846CB8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Future Vision: Effortless Communication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interacting with machines as easily as with humans.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significant advancement in how we communicate with technology.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Example Scenario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interface: Person could ask the machine for help and receive instructions.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goal: Machines respond and interact as naturally as humans do.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Next Frontier in Growth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natural communication with machines.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greatly enhance user involvement and accelerate technological development.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9659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98F0-6C36-2125-916E-1CA23BD4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3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Need for NLP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62A0-0B04-F1FD-4D01-046C77D9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126"/>
            <a:ext cx="10515600" cy="4985837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PK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Progress in Human-Machine Communication</a:t>
            </a:r>
          </a:p>
          <a:p>
            <a:pPr marL="342900" marR="0" lvl="0" indent="-342900">
              <a:lnSpc>
                <a:spcPct val="12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Examples of Progress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like Google Assistant, Alexa, and Siri are examples of efforts to enable communication with machines.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is evident, but full seamless interaction is not yet achieved.</a:t>
            </a:r>
          </a:p>
          <a:p>
            <a:pPr marL="342900" indent="-342900">
              <a:lnSpc>
                <a:spcPct val="12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Work in Progress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developments in human-machine communication are promising but still require further advancements.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improvements are necessary for more natural interactions.</a:t>
            </a:r>
          </a:p>
          <a:p>
            <a:pPr marL="342900" marR="0" lvl="0" indent="-342900">
              <a:lnSpc>
                <a:spcPct val="12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Role of NLP (Natural Language Processing)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is the key technology that will enable smooth, human-like communication with machines.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fully developed, NLP has the potential to revolutionize human interaction with technology.</a:t>
            </a:r>
          </a:p>
          <a:p>
            <a:pPr marL="342900" indent="-342900">
              <a:lnSpc>
                <a:spcPct val="12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Investment in NLP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are heavily investing in NLP to advance the field.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race is on to be the first to achieve significant breakthroughs in this area.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5429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86FB-15FF-73DA-9A07-067A9526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Real world Applications of NLP in Use</a:t>
            </a:r>
            <a:endParaRPr lang="en-PK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04E-A442-B32C-831A-FDD990A3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697079"/>
          </a:xfrm>
        </p:spPr>
        <p:txBody>
          <a:bodyPr>
            <a:normAutofit/>
          </a:bodyPr>
          <a:lstStyle/>
          <a:p>
            <a:pPr marL="0" marR="0" lvl="0" indent="0" algn="just" rtl="0" eaLnBrk="0" fontAlgn="base" hangingPunc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PK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NLP Applications</a:t>
            </a:r>
            <a:r>
              <a:rPr lang="en-PK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eaLnBrk="0" fontAlgn="base" hangingPunct="0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Companies are already integrating NLP into products delivered to customers.</a:t>
            </a:r>
            <a:endParaRPr lang="en-US" sz="20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 eaLnBrk="0" fontAlgn="base" hangingPunct="0">
              <a:spcBef>
                <a:spcPts val="0"/>
              </a:spcBef>
              <a:buNone/>
              <a:tabLst>
                <a:tab pos="457200" algn="l"/>
              </a:tabLst>
            </a:pPr>
            <a:endParaRPr lang="en-PK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eaLnBrk="0" fontAlgn="base" hangingPunct="0"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P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Becoming an NLP Engineer:</a:t>
            </a:r>
          </a:p>
          <a:p>
            <a:pPr marR="0" lvl="0" algn="just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become an NLP engineer, you need to perform 10-12 key NLP tasks.</a:t>
            </a:r>
          </a:p>
          <a:p>
            <a:pPr marR="0" lvl="0" algn="just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Familiarity with these tasks is essential for building NLP applications.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PK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eaLnBrk="0" fontAlgn="base" hangingPunc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P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Common NLP Applications:</a:t>
            </a:r>
          </a:p>
          <a:p>
            <a:pPr algn="just" eaLnBrk="0" fontAlgn="base" hangingPunct="0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Chatbots, Siri, and Cortana are widely known NLP applications.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eaLnBrk="0" fontAlgn="base" hangingPunc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r>
              <a:rPr lang="en-PK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Broader Perspective:</a:t>
            </a:r>
          </a:p>
          <a:p>
            <a:pPr marR="0" lvl="0" algn="just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will showcase different NLP apps to broaden your understanding beyond common examples.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PK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PK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9783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86FB-15FF-73DA-9A07-067A9526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Real world Applications of NLP in Use</a:t>
            </a:r>
            <a:endParaRPr lang="en-PK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04E-A442-B32C-831A-FDD990A3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884"/>
            <a:ext cx="10515600" cy="469707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Advertisements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Clients – Spam filtering, Smart Reply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Media- removing adult content, Opining Mining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89152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6B3F0-54BF-4C36-6A46-DD5095EB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19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Contextual Advertising Powered by NLP</a:t>
            </a:r>
            <a:endParaRPr lang="en-PK" sz="28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9C1D-7EE3-CA98-2CF7-9D8491594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316"/>
            <a:ext cx="10515600" cy="4913647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PK" sz="2800" dirty="0">
                <a:solidFill>
                  <a:srgbClr val="00206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PK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PK" sz="2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Traditional Advertising</a:t>
            </a:r>
            <a:r>
              <a:rPr lang="en-PK" sz="2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PK" sz="2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P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Past Approach</a:t>
            </a:r>
            <a:r>
              <a:rPr lang="en-P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Advertisements were uniform and broadcasted to everyone across a region or country.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P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Example</a:t>
            </a:r>
            <a:r>
              <a:rPr lang="en-P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During TV matches, the same ads were shown to all viewers in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PAK</a:t>
            </a:r>
            <a:r>
              <a:rPr lang="en-P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hoping that the broad reach would eventually lead to sales.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PK" sz="2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PK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PK" sz="26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Personalized Advertising Today: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P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Advancements</a:t>
            </a:r>
            <a:r>
              <a:rPr lang="en-P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With the advent of NLP, companies can now </a:t>
            </a:r>
            <a:r>
              <a:rPr lang="en-PK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analyze</a:t>
            </a:r>
            <a:r>
              <a:rPr lang="en-P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individual </a:t>
            </a:r>
            <a:r>
              <a:rPr lang="en-PK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behavior</a:t>
            </a:r>
            <a:r>
              <a:rPr lang="en-P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to tailor advertisements.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P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Customization</a:t>
            </a:r>
            <a:r>
              <a:rPr lang="en-P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Ads are personalized based on a user’s specific interests, as identified through their online activity.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PK" sz="2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PK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PK" sz="26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Targeted Ads:</a:t>
            </a: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P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Platform Analysis</a:t>
            </a:r>
            <a:r>
              <a:rPr lang="en-P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Ads on social media platforms like Facebook and Instagram are customized according to users' profiles, posts, and comments.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PK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Interest-Based Ads</a:t>
            </a:r>
            <a:r>
              <a:rPr lang="en-P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For example, users who frequently engage with sports content may see more sports-related ads, while those interested in cosmetics will see ads for beauty products.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9977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F981-3CCE-CB5E-167C-6957AC85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25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Contextual Advertising Powered by NLP</a:t>
            </a:r>
            <a:endParaRPr lang="en-PK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D351-84A6-BDF9-1260-305A6526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105"/>
            <a:ext cx="10515600" cy="461285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K" sz="22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Perception of Being Tracked: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en-P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User Experience</a:t>
            </a:r>
            <a:r>
              <a:rPr lang="en-PK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Users might feel that their activities are being closely monitored, especially when ads related to recent conversations or searches appear.</a:t>
            </a:r>
            <a:endParaRPr lang="en-PK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en-PK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Example</a:t>
            </a:r>
            <a:r>
              <a:rPr lang="en-PK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Discussing a topic on WhatsApp and then seeing related ads on other platforms can create a sense of being tracked.</a:t>
            </a:r>
            <a:endParaRPr lang="en-PK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K" sz="22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NLP-Driven Targeting: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en-PK" sz="1900" b="1" dirty="0">
                <a:latin typeface="Times New Roman" panose="02020603050405020304" pitchFamily="18" charset="0"/>
                <a:cs typeface="Arial" panose="020B0604020202020204" pitchFamily="34" charset="0"/>
              </a:rPr>
              <a:t>Underlying Science: </a:t>
            </a:r>
            <a:r>
              <a:rPr lang="en-PK" sz="1900" dirty="0">
                <a:latin typeface="Times New Roman" panose="02020603050405020304" pitchFamily="18" charset="0"/>
                <a:cs typeface="Arial" panose="020B0604020202020204" pitchFamily="34" charset="0"/>
              </a:rPr>
              <a:t>This process is known as targeted advertising, which uses NLP techniques to </a:t>
            </a:r>
            <a:r>
              <a:rPr lang="en-PK" sz="1900" dirty="0" err="1">
                <a:latin typeface="Times New Roman" panose="02020603050405020304" pitchFamily="18" charset="0"/>
                <a:cs typeface="Arial" panose="020B0604020202020204" pitchFamily="34" charset="0"/>
              </a:rPr>
              <a:t>analyze</a:t>
            </a:r>
            <a:r>
              <a:rPr lang="en-PK" sz="1900" dirty="0">
                <a:latin typeface="Times New Roman" panose="02020603050405020304" pitchFamily="18" charset="0"/>
                <a:cs typeface="Arial" panose="020B0604020202020204" pitchFamily="34" charset="0"/>
              </a:rPr>
              <a:t> and understand user </a:t>
            </a:r>
            <a:r>
              <a:rPr lang="en-PK" sz="1900" dirty="0" err="1">
                <a:latin typeface="Times New Roman" panose="02020603050405020304" pitchFamily="18" charset="0"/>
                <a:cs typeface="Arial" panose="020B0604020202020204" pitchFamily="34" charset="0"/>
              </a:rPr>
              <a:t>behavior</a:t>
            </a:r>
            <a:r>
              <a:rPr lang="en-PK" sz="1900" dirty="0">
                <a:latin typeface="Times New Roman" panose="02020603050405020304" pitchFamily="18" charset="0"/>
                <a:cs typeface="Arial" panose="020B0604020202020204" pitchFamily="34" charset="0"/>
              </a:rPr>
              <a:t> for more effective ad placement.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SzPts val="1000"/>
              <a:buNone/>
              <a:tabLst>
                <a:tab pos="457200" algn="l"/>
              </a:tabLst>
            </a:pPr>
            <a:r>
              <a:rPr lang="en-PK" sz="1900" b="1" dirty="0">
                <a:latin typeface="Times New Roman" panose="02020603050405020304" pitchFamily="18" charset="0"/>
                <a:cs typeface="Arial" panose="020B0604020202020204" pitchFamily="34" charset="0"/>
              </a:rPr>
              <a:t>Impact: </a:t>
            </a:r>
            <a:r>
              <a:rPr lang="en-PK" sz="1900" dirty="0">
                <a:latin typeface="Times New Roman" panose="02020603050405020304" pitchFamily="18" charset="0"/>
                <a:cs typeface="Arial" panose="020B0604020202020204" pitchFamily="34" charset="0"/>
              </a:rPr>
              <a:t>NLP enhances the relevance of ads, leading to better user engagement and more efficient advertising strategies.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8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4BF4-8450-B05E-64B4-E49B3871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601"/>
          </a:xfrm>
        </p:spPr>
        <p:txBody>
          <a:bodyPr>
            <a:normAutofit fontScale="90000"/>
          </a:bodyPr>
          <a:lstStyle/>
          <a:p>
            <a:pPr algn="ctr"/>
            <a:r>
              <a:rPr lang="en-PK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NLP Applications in Gmail</a:t>
            </a:r>
            <a:br>
              <a:rPr lang="en-P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78D6-803E-5557-79D6-58872D16A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347"/>
            <a:ext cx="10515600" cy="4901616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Spam Filtering</a:t>
            </a:r>
            <a:r>
              <a:rPr lang="en-PK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PK" sz="20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 Categorization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Gmail uses NLP algorithms to analyze the content of incoming emails and automatically categorize them as spam or non-spam.</a:t>
            </a: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Helps keep the inbox clean by filtering out unwanted or irrelevant emails.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PK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0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Smart Replies: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Suggestions: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Gmail’s Smart Reply feature uses NLP to generate suggested responses based on the context and content of the email you receive.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P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quick and relevant replies, improving email management and communication efficiency.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5239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C3FC-40E3-A26F-1E3A-ECA3F972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>
            <a:normAutofit/>
          </a:bodyPr>
          <a:lstStyle/>
          <a:p>
            <a:pPr algn="ctr"/>
            <a:r>
              <a:rPr lang="it-IT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in Social Media Content Moderation</a:t>
            </a:r>
            <a:endParaRPr lang="en-PK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8BB8-1AB1-1DAF-7993-C184073C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096"/>
            <a:ext cx="10515600" cy="4997868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PK" sz="22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</a:t>
            </a:r>
            <a:r>
              <a:rPr lang="en-PK" sz="2200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06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PK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Inappropriate Content</a:t>
            </a:r>
            <a:r>
              <a:rPr lang="en-PK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Social media platforms face challenges in managing inappropriate or harmful content due to large user bases.</a:t>
            </a: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6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PK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Content</a:t>
            </a:r>
            <a:r>
              <a:rPr lang="en-PK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Includes hate speech, offensive material, and other forms of inappropriate content.</a:t>
            </a:r>
            <a:endParaRPr lang="en-US" sz="2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6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r>
              <a:rPr lang="en-PK" sz="22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Role of NLP:</a:t>
            </a: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PK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 Filtering</a:t>
            </a:r>
            <a:r>
              <a:rPr lang="en-PK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NLP algorithms </a:t>
            </a:r>
            <a:r>
              <a:rPr lang="en-PK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PK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filter content to identify and block inappropriate material.</a:t>
            </a: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6000"/>
              </a:lnSpc>
              <a:spcBef>
                <a:spcPts val="0"/>
              </a:spcBef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PK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Hate Speech Detection</a:t>
            </a:r>
            <a:r>
              <a:rPr lang="en-PK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Specific NLP techniques are used to detect and remove hate speech and other harmful language.</a:t>
            </a: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r>
              <a:rPr lang="en-PK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26000"/>
              </a:lnSpc>
              <a:spcBef>
                <a:spcPts val="0"/>
              </a:spcBef>
              <a:spcAft>
                <a:spcPts val="800"/>
              </a:spcAft>
            </a:pPr>
            <a:r>
              <a:rPr lang="en-PK" sz="2200" b="1" kern="1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Objective:</a:t>
            </a: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PK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 Safety</a:t>
            </a:r>
            <a:r>
              <a:rPr lang="en-PK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Ensures that users are exposed to a safer and more respectful online environment by automatically moderating content.</a:t>
            </a: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6312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9FC8-2D19-5EC6-7BE0-12FCE638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PK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NLP in Sentiment Analysis</a:t>
            </a:r>
            <a:br>
              <a:rPr lang="en-P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827C-ACCB-736E-0641-8C2B183A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505"/>
            <a:ext cx="10515600" cy="4841458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PK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Gauge Public Opinion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Sentiment analysis assesses the mood and opinions of the public on various topics.</a:t>
            </a:r>
            <a:endParaRPr lang="en-PK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PK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Elections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During elections, NLP </a:t>
            </a:r>
            <a:r>
              <a:rPr lang="en-P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social media platforms to predict election outcomes based on the sentiment expressed by users.</a:t>
            </a:r>
            <a:endParaRPr lang="en-PK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PK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Twitter Analysis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By evaluating tweets and online discussions, NLP can provide insights into which political leader is gaining more support or facing more criticism.</a:t>
            </a:r>
            <a:endParaRPr lang="en-PK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1697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88EE-0E44-E47F-D425-BC148879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67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Research Interests</a:t>
            </a:r>
            <a:endParaRPr lang="en-PK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C8FCF0-EB76-6C72-5873-B40EB1F63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28589"/>
            <a:ext cx="10388600" cy="5955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</a:t>
            </a:r>
            <a:endParaRPr kumimoji="0" lang="en-US" altLang="en-PK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&amp; Detection</a:t>
            </a:r>
            <a:r>
              <a:rPr kumimoji="0" lang="en-US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Spam Reviews, Fake News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 Detection in Discussion forums</a:t>
            </a:r>
            <a:endParaRPr kumimoji="0" lang="en-PK" altLang="en-PK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Recommender Systems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&amp; Offensive Language Detection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Dealt with Resource Poor </a:t>
            </a: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Languages: Pashto, Urdu, Roman Urdu.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Techniques: BERT, Bi-LSTM, Recurrent Neural Networks (RNN).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Hate Speech Detection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Focus: Roman Urdu Hate Speech on Social Media.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PK" altLang="en-PK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altLang="en-P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Transformer-based Models</a:t>
            </a:r>
            <a:endParaRPr kumimoji="0" lang="en-PK" altLang="en-PK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913C247-19BC-C29B-F19B-295ABD95AB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6037229"/>
                  </p:ext>
                </p:extLst>
              </p:nvPr>
            </p:nvGraphicFramePr>
            <p:xfrm>
              <a:off x="-4737489" y="1994234"/>
              <a:ext cx="3048000" cy="1714500"/>
            </p:xfrm>
            <a:graphic>
              <a:graphicData uri="http://schemas.microsoft.com/office/powerpoint/2016/slidezoom">
                <pslz:sldZm>
                  <pslz:sldZmObj sldId="257" cId="3300090013">
                    <pslz:zmPr id="{D583D99A-D83D-47B8-B9E8-3BB9F2C6929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13C247-19BC-C29B-F19B-295ABD95AB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737489" y="199423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09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FB79-A1F4-4C66-2C9E-07EBE9FC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44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NLP Advancements in Modern Search Engines</a:t>
            </a:r>
            <a:endParaRPr lang="en-PK" sz="36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FB7E-5701-D7D6-B5A0-294540283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7"/>
            <a:ext cx="10515600" cy="4673016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Evolution of Search Engines</a:t>
            </a:r>
            <a:r>
              <a:rPr lang="en-PK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P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Significant Improvements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Modern search engines have undergone significant advancements over the past decade.</a:t>
            </a:r>
            <a:endParaRPr lang="en-PK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NLP Contributions</a:t>
            </a:r>
            <a:r>
              <a:rPr lang="en-PK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P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Answers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NLP enables search engines to provide direct answers to general knowledge questions within search results.</a:t>
            </a:r>
            <a:endParaRPr lang="en-PK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PK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PK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User Experience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These advancements streamline information retrieval and improve the efficiency of search engines.</a:t>
            </a:r>
            <a:endParaRPr lang="en-PK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0647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E4F4-EA34-A331-5040-CAA6EF36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endParaRPr lang="en-PK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74EC-29A6-536A-6982-96F3F2E1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474"/>
            <a:ext cx="10515600" cy="4853489"/>
          </a:xfrm>
        </p:spPr>
        <p:txBody>
          <a:bodyPr>
            <a:norm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P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PK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Ordering and Feedback:</a:t>
            </a:r>
            <a:endParaRPr lang="en-PK" sz="1800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en-PK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When you order a meal via a website and dislike it.</a:t>
            </a:r>
            <a:endParaRPr lang="en-PK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PK" sz="18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Initiating a Chat: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en-PK" sz="1400" dirty="0">
                <a:latin typeface="Times New Roman" panose="02020603050405020304" pitchFamily="18" charset="0"/>
                <a:cs typeface="Arial" panose="020B0604020202020204" pitchFamily="34" charset="0"/>
              </a:rPr>
              <a:t>You visit the website and open a chat.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PK" sz="18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Chatbot Interaction: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en-PK" sz="1400" dirty="0">
                <a:latin typeface="Times New Roman" panose="02020603050405020304" pitchFamily="18" charset="0"/>
                <a:cs typeface="Arial" panose="020B0604020202020204" pitchFamily="34" charset="0"/>
              </a:rPr>
              <a:t>The chatbot communicates similarly to a customer service executive.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PK" sz="18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Handling Volume: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en-PK" sz="1400" dirty="0">
                <a:latin typeface="Times New Roman" panose="02020603050405020304" pitchFamily="18" charset="0"/>
                <a:cs typeface="Arial" panose="020B0604020202020204" pitchFamily="34" charset="0"/>
              </a:rPr>
              <a:t>Chatbots can manage interactions with thousands of customers efficiently.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PK" sz="18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Resource Efficiency: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en-PK" sz="1400" dirty="0">
                <a:latin typeface="Times New Roman" panose="02020603050405020304" pitchFamily="18" charset="0"/>
                <a:cs typeface="Arial" panose="020B0604020202020204" pitchFamily="34" charset="0"/>
              </a:rPr>
              <a:t>Using chatbots is more feasible than hiring thousands of customer service executives.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PK" sz="18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Issue Resolution: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en-PK" sz="1400" dirty="0">
                <a:latin typeface="Times New Roman" panose="02020603050405020304" pitchFamily="18" charset="0"/>
                <a:cs typeface="Arial" panose="020B0604020202020204" pitchFamily="34" charset="0"/>
              </a:rPr>
              <a:t>The chatbot addresses issues or queries at the initial level.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PK" sz="18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Escalation Process: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en-PK" sz="1400" dirty="0">
                <a:latin typeface="Times New Roman" panose="02020603050405020304" pitchFamily="18" charset="0"/>
                <a:cs typeface="Arial" panose="020B0604020202020204" pitchFamily="34" charset="0"/>
              </a:rPr>
              <a:t>If the chatbot cannot resolve the issue, it escalates the problem to a customer service executive.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PK" sz="1800" b="1" dirty="0">
                <a:solidFill>
                  <a:srgbClr val="00206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Importance of Chatbots: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SzPts val="1000"/>
              <a:buNone/>
              <a:tabLst>
                <a:tab pos="457200" algn="l"/>
              </a:tabLst>
            </a:pPr>
            <a:r>
              <a:rPr lang="en-PK" sz="1400" dirty="0">
                <a:latin typeface="Times New Roman" panose="02020603050405020304" pitchFamily="18" charset="0"/>
                <a:cs typeface="Arial" panose="020B0604020202020204" pitchFamily="34" charset="0"/>
              </a:rPr>
              <a:t>Chatbots play a crucial role in managing customer service effectively.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71689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83F7-F407-A235-5EB5-17E47573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85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NLP Tasks</a:t>
            </a:r>
            <a:endParaRPr lang="en-PK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38964-3289-2E90-2DB8-F9E31A90A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694" y="1515980"/>
            <a:ext cx="1835244" cy="2324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BACE09-BA9F-A70D-94CF-DFC98A77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73" y="1454592"/>
            <a:ext cx="1873346" cy="2502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EE246-16AA-8F0F-D318-35E8EFCF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839" y="2121764"/>
            <a:ext cx="3565653" cy="2109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7D1482-376C-B03D-7433-D3C70506B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652" y="4231130"/>
            <a:ext cx="3162463" cy="17526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70FD7C-17AC-CB5A-5BE3-3481A2C3E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576" y="4090068"/>
            <a:ext cx="278765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71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EDA7-227B-3A0F-4975-3CDF5DF5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83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NLP Tasks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72CD-F53A-D53E-07BF-FC455F525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7064"/>
            <a:ext cx="10515600" cy="5009900"/>
          </a:xfrm>
        </p:spPr>
        <p:txBody>
          <a:bodyPr>
            <a:normAutofit/>
          </a:bodyPr>
          <a:lstStyle/>
          <a:p>
            <a:pPr marR="0" lvl="0" algn="just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 or Document Classification:</a:t>
            </a:r>
            <a:r>
              <a:rPr lang="en-PK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involves categorizing a large text or document into specific categories. For example, if you have a lengthy document, you can classify it into categories like "Sports" or "Politics.“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P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 Analysis:</a:t>
            </a:r>
            <a:r>
              <a:rPr lang="en-PK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widely used in e-commerce and social media. By </a:t>
            </a:r>
            <a:r>
              <a:rPr lang="en-P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analyzing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 reviews, companies can determine how people feel about a product or a movie.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instance, if a product has one crore reviews</a:t>
            </a:r>
            <a:r>
              <a:rPr lang="en-PK" sz="2000" dirty="0">
                <a:latin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</a:rPr>
              <a:t>instead of reading each review individually; 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 analysis can quickly tell the percentage of positive reviews, making it easier to gauge public opinion.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Information Retrieval: 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task involves extracting specific information from a text, such as names, dates, product details, or event information.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engines use information retrieval to provide relevant results based on user queries. when we study named entity recognition in future where We will do exactly the same thing</a:t>
            </a:r>
          </a:p>
          <a:p>
            <a:pPr marR="0" lvl="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457200" algn="l"/>
              </a:tabLst>
            </a:pPr>
            <a:endParaRPr lang="en-P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51159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7455-CCE6-423C-8FA5-C26A381C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41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NLP Tasks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B6C8-89B1-CC07-31CF-70595CC4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6"/>
            <a:ext cx="10515600" cy="4769268"/>
          </a:xfrm>
        </p:spPr>
        <p:txBody>
          <a:bodyPr>
            <a:normAutofit/>
          </a:bodyPr>
          <a:lstStyle/>
          <a:p>
            <a:pPr marL="342900" marR="0" lvl="0" indent="-342900" algn="just" rtl="0">
              <a:tabLst>
                <a:tab pos="457200" algn="l"/>
              </a:tabLst>
            </a:pPr>
            <a:r>
              <a:rPr lang="en-PK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Parts of Speech Tagging:</a:t>
            </a:r>
            <a:r>
              <a:rPr lang="en-PK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is a crucial text processing step where words in a text are tagged with their parts of speech, such as verbs, nouns, or adjectives.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</a:rPr>
              <a:t>POS tagging helps understand the context and meaning of each word in a sentence.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0">
              <a:tabLst>
                <a:tab pos="457200" algn="l"/>
              </a:tabLst>
            </a:pP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building a chatbot or a question-answering system, understanding the question or text word by word is crucial to grasping the meaning of the sentence.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0">
              <a:tabLst>
                <a:tab pos="457200" algn="l"/>
              </a:tabLst>
            </a:pPr>
            <a:r>
              <a:rPr lang="en-P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such analysis, part-of-speech (POS) tagging is very helpful and thus an essential text preprocessing step.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PK" sz="20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Language Detection and Machine Translation: </a:t>
            </a:r>
            <a:r>
              <a:rPr lang="en-PK" sz="2000" dirty="0">
                <a:latin typeface="Times New Roman" panose="02020603050405020304" pitchFamily="18" charset="0"/>
              </a:rPr>
              <a:t>Tools like Google Translate allow you to input text in one language and translate it into another. </a:t>
            </a:r>
            <a:endParaRPr lang="en-US" sz="2000" dirty="0">
              <a:latin typeface="Times New Roman" panose="02020603050405020304" pitchFamily="18" charset="0"/>
            </a:endParaRPr>
          </a:p>
          <a:p>
            <a:r>
              <a:rPr lang="en-PK" sz="2000" dirty="0">
                <a:latin typeface="Times New Roman" panose="02020603050405020304" pitchFamily="18" charset="0"/>
              </a:rPr>
              <a:t>Language detection</a:t>
            </a:r>
            <a:r>
              <a:rPr lang="en-US" sz="2000" dirty="0">
                <a:latin typeface="Times New Roman" panose="02020603050405020304" pitchFamily="18" charset="0"/>
              </a:rPr>
              <a:t> is NLP task that</a:t>
            </a:r>
            <a:r>
              <a:rPr lang="en-PK" sz="2000" dirty="0">
                <a:latin typeface="Times New Roman" panose="02020603050405020304" pitchFamily="18" charset="0"/>
              </a:rPr>
              <a:t> identifies the language of the input text, while machine translation converts it into the desired language</a:t>
            </a:r>
            <a:r>
              <a:rPr lang="en-US" sz="2000" dirty="0">
                <a:latin typeface="Times New Roman" panose="02020603050405020304" pitchFamily="18" charset="0"/>
              </a:rPr>
              <a:t> and it is achieved through deep learning.</a:t>
            </a:r>
            <a:endParaRPr lang="en-PK" sz="2000" dirty="0">
              <a:latin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3817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C3C-0009-6128-0620-D505BC00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What is NLP</a:t>
            </a:r>
            <a:endParaRPr lang="en-P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5097-0EB1-50B0-C833-F2DF4304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7"/>
            <a:ext cx="10515600" cy="4538079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is the ability of a computer program to understand human language as it's spoken and written -- referred to as natural language. It's a component of artificial intelligence.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OR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is a subfield of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linguistics, Computer Science and Artificial Intelligence,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concerned with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between computers and human language (natural languages),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 how to program computers to process and analyze large amount of natural language data.</a:t>
            </a:r>
          </a:p>
          <a:p>
            <a:pPr algn="just"/>
            <a:endParaRPr lang="en-P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2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3E44-AD7A-6A78-5B30-E80DDD36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is NLP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E539-9441-1FB8-57A0-28984AD4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4745205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8771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6DAB-FEA3-A5C7-E8FA-9D5AAFC0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22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What is NLP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2B91-966B-E828-262E-9456E592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011"/>
            <a:ext cx="10515600" cy="4648952"/>
          </a:xfrm>
        </p:spPr>
        <p:txBody>
          <a:bodyPr>
            <a:normAutofit/>
          </a:bodyPr>
          <a:lstStyle/>
          <a:p>
            <a:pPr marR="0" lvl="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NLP is a combination of three fields:</a:t>
            </a:r>
            <a:endParaRPr lang="en-P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PK" sz="2000" b="1" kern="1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Linguistics</a:t>
            </a:r>
            <a:r>
              <a:rPr lang="en-PK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PK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Study of languages</a:t>
            </a:r>
            <a:endParaRPr lang="en-P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 eaLnBrk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PK" sz="2000" b="1" kern="1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Computer Science</a:t>
            </a:r>
            <a:r>
              <a:rPr lang="en-PK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PK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Technology and programming</a:t>
            </a:r>
            <a:endParaRPr lang="en-P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 eaLnBrk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PK" sz="2000" b="1" kern="1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Artificial Intelligence</a:t>
            </a:r>
            <a:r>
              <a:rPr lang="en-PK" sz="20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PK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Machine learning and intelligence</a:t>
            </a:r>
            <a:endParaRPr lang="en-US" sz="20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457200" marR="0" lvl="1" indent="0" eaLnBrk="0" fontAlgn="base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</a:tabLst>
            </a:pPr>
            <a:endParaRPr lang="en-US" sz="14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 rt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400" b="1" kern="1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Goal of NLP</a:t>
            </a:r>
            <a:r>
              <a:rPr lang="en-PK" sz="2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lang="en-PK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Enable machines to understand and process natural language</a:t>
            </a:r>
            <a:endParaRPr lang="en-US" sz="2400" kern="12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rtl="0" eaLnBrk="0" fontAlgn="base" hangingPunc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P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eaLnBrk="0" fontAlgn="base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400" kern="1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Machines should:</a:t>
            </a:r>
            <a:endParaRPr lang="en-US" sz="2400" kern="1200" dirty="0">
              <a:solidFill>
                <a:srgbClr val="00206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eaLnBrk="0" fontAlgn="base" hangingPunc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P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b="1" kern="1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Understand</a:t>
            </a:r>
            <a:r>
              <a:rPr lang="en-PK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spoken and written language</a:t>
            </a:r>
            <a:endParaRPr lang="en-PK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eaLnBrk="0" fontAlgn="base" hangingPunct="0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PK" sz="2000" b="1" kern="12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Interact</a:t>
            </a:r>
            <a:r>
              <a:rPr lang="en-PK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effectively with humans by listening, comprehending, and responding</a:t>
            </a:r>
            <a:r>
              <a:rPr lang="en-US" sz="20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 natural language</a:t>
            </a:r>
            <a:endParaRPr lang="en-PK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en-PK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06B98-DAA7-938B-927A-6339EFBE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847" y="926431"/>
            <a:ext cx="2971953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53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BCE9-A498-5878-777F-AE99A95A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085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Need for NLP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DE9A-6E02-4B3F-E296-EDB4D78E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80"/>
            <a:ext cx="10515600" cy="46609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 of natural language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Wikipedia, which states that natural language refers to any language used naturally by humans for communication without planning or formal instruction.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distinguishes natural languages from constructed ones, like programming languages, which are artificial.</a:t>
            </a:r>
            <a:endParaRPr lang="en-P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D208-FD11-5BCE-3516-6706A1AA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7"/>
            <a:ext cx="10515600" cy="83803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Need for NLP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FA3B-71DD-1908-6D7A-BEA19E538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871"/>
            <a:ext cx="10515600" cy="4973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Evolution of Human Progress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Early Human Existence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Ancestors lived similar lives to other animals.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Resided in jungles and led simple, animal-like lives.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Advancement Over Time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Humans have progressed to space travel.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Contrast with other animals, which remain unchanged.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Critical Factors for Advancement: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and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Machines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32752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F6B-50A4-2143-4295-C3B10EC7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Need for NLP</a:t>
            </a:r>
            <a:endParaRPr lang="en-PK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4566-0B9F-15AA-0E16-9D85BD95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and Language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Enabled sharing of ideas and knowledge.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Teachers transmitted knowledge to future generations.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Building upon past knowledge drove progress.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Impact of Communication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for human development and advancement.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Growth in language and communication played a key role in progress.</a:t>
            </a:r>
          </a:p>
          <a:p>
            <a:pPr marL="457200" lvl="1" indent="0">
              <a:buNone/>
              <a:defRPr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3963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136E-CC6E-20C1-E4B1-A0A91F74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9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Need for NLP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C71B3-F158-DE0E-3E26-120C2D019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695"/>
            <a:ext cx="10515600" cy="4769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Accelerating Human Growth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Industrial Revolution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Began 300-400 years ago.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Major factor in accelerating human growth and development.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Impact of Machines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Machines played a crucial role in rapid development.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Led to significant technological and societal advancements.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Role of the Internet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Further propelled progress alongside machines.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Expanded communication and information access.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Future Milestone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next significant milestone: seamless communication with machines.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Potential to revolutionize human-machine interaction and development.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539261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420</TotalTime>
  <Words>2085</Words>
  <Application>Microsoft Office PowerPoint</Application>
  <PresentationFormat>Widescreen</PresentationFormat>
  <Paragraphs>222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Courier New</vt:lpstr>
      <vt:lpstr>Symbol</vt:lpstr>
      <vt:lpstr>Times New Roman</vt:lpstr>
      <vt:lpstr>Trebuchet MS</vt:lpstr>
      <vt:lpstr>Wingdings</vt:lpstr>
      <vt:lpstr>Wingdings 3</vt:lpstr>
      <vt:lpstr>Facet</vt:lpstr>
      <vt:lpstr>Course: Advanced Natural Language Processing (NLP)</vt:lpstr>
      <vt:lpstr>My Research Interests</vt:lpstr>
      <vt:lpstr>What is NLP</vt:lpstr>
      <vt:lpstr>What is NLP</vt:lpstr>
      <vt:lpstr>What is NLP</vt:lpstr>
      <vt:lpstr>Need for NLP</vt:lpstr>
      <vt:lpstr>Need for NLP</vt:lpstr>
      <vt:lpstr>Need for NLP</vt:lpstr>
      <vt:lpstr>Need for NLP</vt:lpstr>
      <vt:lpstr>Need for NLP</vt:lpstr>
      <vt:lpstr>Need for NLP</vt:lpstr>
      <vt:lpstr>Need for NLP</vt:lpstr>
      <vt:lpstr>Real world Applications of NLP in Use</vt:lpstr>
      <vt:lpstr>Real world Applications of NLP in Use</vt:lpstr>
      <vt:lpstr>Contextual Advertising Powered by NLP</vt:lpstr>
      <vt:lpstr>Contextual Advertising Powered by NLP</vt:lpstr>
      <vt:lpstr>NLP Applications in Gmail </vt:lpstr>
      <vt:lpstr>NLP in Social Media Content Moderation</vt:lpstr>
      <vt:lpstr> NLP in Sentiment Analysis </vt:lpstr>
      <vt:lpstr>NLP Advancements in Modern Search Engines</vt:lpstr>
      <vt:lpstr>Chatbots</vt:lpstr>
      <vt:lpstr>Common NLP Tasks</vt:lpstr>
      <vt:lpstr>Common NLP Tasks</vt:lpstr>
      <vt:lpstr>Common NLP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Atif Khan</dc:creator>
  <cp:lastModifiedBy>Dr. Atif Khan</cp:lastModifiedBy>
  <cp:revision>100</cp:revision>
  <dcterms:created xsi:type="dcterms:W3CDTF">2024-09-13T13:01:02Z</dcterms:created>
  <dcterms:modified xsi:type="dcterms:W3CDTF">2024-09-15T16:14:14Z</dcterms:modified>
</cp:coreProperties>
</file>