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91" r:id="rId2"/>
    <p:sldId id="280" r:id="rId3"/>
    <p:sldId id="281" r:id="rId4"/>
    <p:sldId id="282" r:id="rId5"/>
    <p:sldId id="283" r:id="rId6"/>
    <p:sldId id="284" r:id="rId7"/>
    <p:sldId id="285" r:id="rId8"/>
    <p:sldId id="286" r:id="rId9"/>
    <p:sldId id="287" r:id="rId10"/>
    <p:sldId id="292" r:id="rId11"/>
    <p:sldId id="288" r:id="rId12"/>
    <p:sldId id="289" r:id="rId13"/>
    <p:sldId id="290" r:id="rId14"/>
    <p:sldId id="293" r:id="rId15"/>
    <p:sldId id="295" r:id="rId16"/>
    <p:sldId id="297" r:id="rId17"/>
    <p:sldId id="298" r:id="rId18"/>
    <p:sldId id="299" r:id="rId19"/>
    <p:sldId id="296" r:id="rId20"/>
    <p:sldId id="294" r:id="rId21"/>
    <p:sldId id="300" r:id="rId22"/>
    <p:sldId id="301" r:id="rId23"/>
    <p:sldId id="303" r:id="rId24"/>
    <p:sldId id="304" r:id="rId25"/>
    <p:sldId id="30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53" d="100"/>
          <a:sy n="53" d="100"/>
        </p:scale>
        <p:origin x="11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723E0-6A85-4899-A42B-34D4C118117C}" type="datetimeFigureOut">
              <a:rPr lang="en-PK" smtClean="0"/>
              <a:t>22/09/2024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ADD64-1A56-40F1-941B-C260F6912BA2}" type="slidenum">
              <a:rPr lang="en-PK" smtClean="0"/>
              <a:t>‹#›</a:t>
            </a:fld>
            <a:endParaRPr lang="en-PK"/>
          </a:p>
        </p:txBody>
      </p:sp>
    </p:spTree>
    <p:extLst>
      <p:ext uri="{BB962C8B-B14F-4D97-AF65-F5344CB8AC3E}">
        <p14:creationId xmlns:p14="http://schemas.microsoft.com/office/powerpoint/2010/main" val="23596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Google’s Knowledge Graph, entities are typically already linked in the background. When you issue a query like "What is the capital of France?" Google uses its pre-established connections in the Knowledge Graph to quickly retrieve and present the relevant information. This allows for faster responses because the relationships between entities, such as countries and their capitals, are already defined.</a:t>
            </a:r>
            <a:endParaRPr lang="en-PK" dirty="0"/>
          </a:p>
        </p:txBody>
      </p:sp>
      <p:sp>
        <p:nvSpPr>
          <p:cNvPr id="4" name="Slide Number Placeholder 3"/>
          <p:cNvSpPr>
            <a:spLocks noGrp="1"/>
          </p:cNvSpPr>
          <p:nvPr>
            <p:ph type="sldNum" sz="quarter" idx="5"/>
          </p:nvPr>
        </p:nvSpPr>
        <p:spPr/>
        <p:txBody>
          <a:bodyPr/>
          <a:lstStyle/>
          <a:p>
            <a:fld id="{9F3ADD64-1A56-40F1-941B-C260F6912BA2}" type="slidenum">
              <a:rPr lang="en-PK" smtClean="0"/>
              <a:t>4</a:t>
            </a:fld>
            <a:endParaRPr lang="en-PK"/>
          </a:p>
        </p:txBody>
      </p:sp>
    </p:spTree>
    <p:extLst>
      <p:ext uri="{BB962C8B-B14F-4D97-AF65-F5344CB8AC3E}">
        <p14:creationId xmlns:p14="http://schemas.microsoft.com/office/powerpoint/2010/main" val="413818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Latent Dirichlet Allocation (LDA)</a:t>
            </a:r>
            <a:r>
              <a:rPr lang="en-US" dirty="0"/>
              <a:t> is a statistical model used to discover latent topics in a set of documents. It assumes that each document is a mixture of multiple topics and that each topic is a distribution over words.</a:t>
            </a:r>
          </a:p>
          <a:p>
            <a:r>
              <a:rPr lang="en-US" dirty="0"/>
              <a:t>LDA is a probabilistic </a:t>
            </a:r>
            <a:r>
              <a:rPr lang="en-US" dirty="0" err="1"/>
              <a:t>model.It</a:t>
            </a:r>
            <a:r>
              <a:rPr lang="en-US" dirty="0"/>
              <a:t> assumes documents are mixtures of topics, and topics are distributions over </a:t>
            </a:r>
            <a:r>
              <a:rPr lang="en-US" dirty="0" err="1"/>
              <a:t>words.The</a:t>
            </a:r>
            <a:r>
              <a:rPr lang="en-US" dirty="0"/>
              <a:t> number of topics is a hyperparameter that needs to be </a:t>
            </a:r>
            <a:r>
              <a:rPr lang="en-US" dirty="0" err="1"/>
              <a:t>specified.LDA</a:t>
            </a:r>
            <a:r>
              <a:rPr lang="en-US" dirty="0"/>
              <a:t> can be used for topic modeling, document clustering, and recommendation systems.</a:t>
            </a:r>
            <a:endParaRPr lang="en-PK" dirty="0"/>
          </a:p>
        </p:txBody>
      </p:sp>
      <p:sp>
        <p:nvSpPr>
          <p:cNvPr id="4" name="Slide Number Placeholder 3"/>
          <p:cNvSpPr>
            <a:spLocks noGrp="1"/>
          </p:cNvSpPr>
          <p:nvPr>
            <p:ph type="sldNum" sz="quarter" idx="5"/>
          </p:nvPr>
        </p:nvSpPr>
        <p:spPr/>
        <p:txBody>
          <a:bodyPr/>
          <a:lstStyle/>
          <a:p>
            <a:fld id="{492956F0-9304-4029-A251-3D843BCBD96F}" type="slidenum">
              <a:rPr lang="en-PK" smtClean="0"/>
              <a:t>6</a:t>
            </a:fld>
            <a:endParaRPr lang="en-PK"/>
          </a:p>
        </p:txBody>
      </p:sp>
    </p:spTree>
    <p:extLst>
      <p:ext uri="{BB962C8B-B14F-4D97-AF65-F5344CB8AC3E}">
        <p14:creationId xmlns:p14="http://schemas.microsoft.com/office/powerpoint/2010/main" val="231313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F3ADD64-1A56-40F1-941B-C260F6912BA2}" type="slidenum">
              <a:rPr lang="en-PK" smtClean="0"/>
              <a:t>11</a:t>
            </a:fld>
            <a:endParaRPr lang="en-PK"/>
          </a:p>
        </p:txBody>
      </p:sp>
    </p:spTree>
    <p:extLst>
      <p:ext uri="{BB962C8B-B14F-4D97-AF65-F5344CB8AC3E}">
        <p14:creationId xmlns:p14="http://schemas.microsoft.com/office/powerpoint/2010/main" val="3815377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subject</a:t>
            </a:r>
            <a:r>
              <a:rPr lang="en-US" dirty="0"/>
              <a:t>, </a:t>
            </a:r>
            <a:r>
              <a:rPr lang="en-US" b="1" dirty="0"/>
              <a:t>predicate</a:t>
            </a:r>
            <a:r>
              <a:rPr lang="en-US" dirty="0"/>
              <a:t>, and </a:t>
            </a:r>
            <a:r>
              <a:rPr lang="en-US" b="1" dirty="0"/>
              <a:t>object</a:t>
            </a:r>
            <a:r>
              <a:rPr lang="en-US" dirty="0"/>
              <a:t> are the basic components of a sentence. Here’s what each term means:</a:t>
            </a:r>
          </a:p>
          <a:p>
            <a:r>
              <a:rPr lang="en-US" b="1" dirty="0"/>
              <a:t>1. Subject:</a:t>
            </a:r>
          </a:p>
          <a:p>
            <a:r>
              <a:rPr lang="en-US" dirty="0"/>
              <a:t>The subject of a sentence is the </a:t>
            </a:r>
            <a:r>
              <a:rPr lang="en-US" b="1" dirty="0"/>
              <a:t>person, place, thing, or idea</a:t>
            </a:r>
            <a:r>
              <a:rPr lang="en-US" dirty="0"/>
              <a:t> that is </a:t>
            </a:r>
            <a:r>
              <a:rPr lang="en-US" b="1" dirty="0"/>
              <a:t>doing or being</a:t>
            </a:r>
            <a:r>
              <a:rPr lang="en-US" dirty="0"/>
              <a:t> something. It tells </a:t>
            </a:r>
            <a:r>
              <a:rPr lang="en-US" b="1" dirty="0"/>
              <a:t>who or what</a:t>
            </a:r>
            <a:r>
              <a:rPr lang="en-US" dirty="0"/>
              <a:t> the sentence is about.</a:t>
            </a:r>
          </a:p>
          <a:p>
            <a:pPr>
              <a:buFont typeface="Arial" panose="020B0604020202020204" pitchFamily="34" charset="0"/>
              <a:buChar char="•"/>
            </a:pPr>
            <a:r>
              <a:rPr lang="en-US" dirty="0"/>
              <a:t>Example: In the sentence, "The cat sleeps," the subject is "The cat" because it tells who is doing the action.</a:t>
            </a:r>
          </a:p>
          <a:p>
            <a:r>
              <a:rPr lang="en-US" b="1" dirty="0"/>
              <a:t>2. Predicate:</a:t>
            </a:r>
          </a:p>
          <a:p>
            <a:r>
              <a:rPr lang="en-US" dirty="0"/>
              <a:t>The predicate contains the </a:t>
            </a:r>
            <a:r>
              <a:rPr lang="en-US" b="1" dirty="0"/>
              <a:t>verb</a:t>
            </a:r>
            <a:r>
              <a:rPr lang="en-US" dirty="0"/>
              <a:t> and tells what the subject </a:t>
            </a:r>
            <a:r>
              <a:rPr lang="en-US" b="1" dirty="0"/>
              <a:t>does</a:t>
            </a:r>
            <a:r>
              <a:rPr lang="en-US" dirty="0"/>
              <a:t> or </a:t>
            </a:r>
            <a:r>
              <a:rPr lang="en-US" b="1" dirty="0"/>
              <a:t>is</a:t>
            </a:r>
            <a:r>
              <a:rPr lang="en-US" dirty="0"/>
              <a:t>. It describes the action or state of the subject.</a:t>
            </a:r>
          </a:p>
          <a:p>
            <a:pPr>
              <a:buFont typeface="Arial" panose="020B0604020202020204" pitchFamily="34" charset="0"/>
              <a:buChar char="•"/>
            </a:pPr>
            <a:r>
              <a:rPr lang="en-US" dirty="0"/>
              <a:t>Example: In "The cat sleeps," the predicate is "sleeps" because it tells what the cat is doing.</a:t>
            </a:r>
          </a:p>
          <a:p>
            <a:r>
              <a:rPr lang="en-US" b="1" dirty="0"/>
              <a:t>3. Object:</a:t>
            </a:r>
          </a:p>
          <a:p>
            <a:r>
              <a:rPr lang="en-US" dirty="0"/>
              <a:t>The object is the </a:t>
            </a:r>
            <a:r>
              <a:rPr lang="en-US" b="1" dirty="0"/>
              <a:t>thing</a:t>
            </a:r>
            <a:r>
              <a:rPr lang="en-US" dirty="0"/>
              <a:t> that is affected by the action of the verb. It often answers the question "what" or "whom" in relation to the verb.</a:t>
            </a:r>
          </a:p>
          <a:p>
            <a:pPr>
              <a:buFont typeface="Arial" panose="020B0604020202020204" pitchFamily="34" charset="0"/>
              <a:buChar char="•"/>
            </a:pPr>
            <a:r>
              <a:rPr lang="en-US" dirty="0"/>
              <a:t>Example: In "She reads a book," the object is "a book" because it is what she is reading.</a:t>
            </a:r>
          </a:p>
        </p:txBody>
      </p:sp>
      <p:sp>
        <p:nvSpPr>
          <p:cNvPr id="4" name="Slide Number Placeholder 3"/>
          <p:cNvSpPr>
            <a:spLocks noGrp="1"/>
          </p:cNvSpPr>
          <p:nvPr>
            <p:ph type="sldNum" sz="quarter" idx="5"/>
          </p:nvPr>
        </p:nvSpPr>
        <p:spPr/>
        <p:txBody>
          <a:bodyPr/>
          <a:lstStyle/>
          <a:p>
            <a:fld id="{9F3ADD64-1A56-40F1-941B-C260F6912BA2}" type="slidenum">
              <a:rPr lang="en-PK" smtClean="0"/>
              <a:t>13</a:t>
            </a:fld>
            <a:endParaRPr lang="en-PK"/>
          </a:p>
        </p:txBody>
      </p:sp>
    </p:spTree>
    <p:extLst>
      <p:ext uri="{BB962C8B-B14F-4D97-AF65-F5344CB8AC3E}">
        <p14:creationId xmlns:p14="http://schemas.microsoft.com/office/powerpoint/2010/main" val="395692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heuristic approach means 'finding a workaround.' It means solving a problem by using a makeshift solution.</a:t>
            </a:r>
            <a:endParaRPr lang="en-PK" dirty="0"/>
          </a:p>
        </p:txBody>
      </p:sp>
      <p:sp>
        <p:nvSpPr>
          <p:cNvPr id="4" name="Slide Number Placeholder 3"/>
          <p:cNvSpPr>
            <a:spLocks noGrp="1"/>
          </p:cNvSpPr>
          <p:nvPr>
            <p:ph type="sldNum" sz="quarter" idx="5"/>
          </p:nvPr>
        </p:nvSpPr>
        <p:spPr/>
        <p:txBody>
          <a:bodyPr/>
          <a:lstStyle/>
          <a:p>
            <a:fld id="{9F3ADD64-1A56-40F1-941B-C260F6912BA2}" type="slidenum">
              <a:rPr lang="en-PK" smtClean="0"/>
              <a:t>15</a:t>
            </a:fld>
            <a:endParaRPr lang="en-PK"/>
          </a:p>
        </p:txBody>
      </p:sp>
    </p:spTree>
    <p:extLst>
      <p:ext uri="{BB962C8B-B14F-4D97-AF65-F5344CB8AC3E}">
        <p14:creationId xmlns:p14="http://schemas.microsoft.com/office/powerpoint/2010/main" val="82700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Hyponymy</a:t>
            </a:r>
            <a:r>
              <a:rPr lang="en-US" dirty="0"/>
              <a:t>: "Jog" can be considered a type of "run." In other words, jogging is a specific kind of running, usually characterized by a slower, more relaxed pace compared to running.</a:t>
            </a:r>
            <a:endParaRPr lang="en-PK" dirty="0"/>
          </a:p>
        </p:txBody>
      </p:sp>
      <p:sp>
        <p:nvSpPr>
          <p:cNvPr id="4" name="Slide Number Placeholder 3"/>
          <p:cNvSpPr>
            <a:spLocks noGrp="1"/>
          </p:cNvSpPr>
          <p:nvPr>
            <p:ph type="sldNum" sz="quarter" idx="5"/>
          </p:nvPr>
        </p:nvSpPr>
        <p:spPr/>
        <p:txBody>
          <a:bodyPr/>
          <a:lstStyle/>
          <a:p>
            <a:fld id="{9F3ADD64-1A56-40F1-941B-C260F6912BA2}" type="slidenum">
              <a:rPr lang="en-PK" smtClean="0"/>
              <a:t>21</a:t>
            </a:fld>
            <a:endParaRPr lang="en-PK"/>
          </a:p>
        </p:txBody>
      </p:sp>
    </p:spTree>
    <p:extLst>
      <p:ext uri="{BB962C8B-B14F-4D97-AF65-F5344CB8AC3E}">
        <p14:creationId xmlns:p14="http://schemas.microsoft.com/office/powerpoint/2010/main" val="117809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9F3ADD64-1A56-40F1-941B-C260F6912BA2}" type="slidenum">
              <a:rPr lang="en-PK" smtClean="0"/>
              <a:t>24</a:t>
            </a:fld>
            <a:endParaRPr lang="en-PK"/>
          </a:p>
        </p:txBody>
      </p:sp>
    </p:spTree>
    <p:extLst>
      <p:ext uri="{BB962C8B-B14F-4D97-AF65-F5344CB8AC3E}">
        <p14:creationId xmlns:p14="http://schemas.microsoft.com/office/powerpoint/2010/main" val="304944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103653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162320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702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280358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6162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91678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370274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366268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235671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92B92-ACAC-470B-A29F-F59DE2C003F6}" type="datetimeFigureOut">
              <a:rPr lang="en-PK" smtClean="0"/>
              <a:t>22/09/2024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231920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92B92-ACAC-470B-A29F-F59DE2C003F6}" type="datetimeFigureOut">
              <a:rPr lang="en-PK" smtClean="0"/>
              <a:t>22/09/2024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236802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E92B92-ACAC-470B-A29F-F59DE2C003F6}" type="datetimeFigureOut">
              <a:rPr lang="en-PK" smtClean="0"/>
              <a:t>22/09/2024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283860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E92B92-ACAC-470B-A29F-F59DE2C003F6}" type="datetimeFigureOut">
              <a:rPr lang="en-PK" smtClean="0"/>
              <a:t>22/09/2024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46621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92B92-ACAC-470B-A29F-F59DE2C003F6}" type="datetimeFigureOut">
              <a:rPr lang="en-PK" smtClean="0"/>
              <a:t>22/09/2024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3749996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92B92-ACAC-470B-A29F-F59DE2C003F6}" type="datetimeFigureOut">
              <a:rPr lang="en-PK" smtClean="0"/>
              <a:t>22/09/2024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1686929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92B92-ACAC-470B-A29F-F59DE2C003F6}" type="datetimeFigureOut">
              <a:rPr lang="en-PK" smtClean="0"/>
              <a:t>22/09/2024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36D483C-1343-4D22-85EB-98EE0C765DE3}" type="slidenum">
              <a:rPr lang="en-PK" smtClean="0"/>
              <a:t>‹#›</a:t>
            </a:fld>
            <a:endParaRPr lang="en-PK"/>
          </a:p>
        </p:txBody>
      </p:sp>
    </p:spTree>
    <p:extLst>
      <p:ext uri="{BB962C8B-B14F-4D97-AF65-F5344CB8AC3E}">
        <p14:creationId xmlns:p14="http://schemas.microsoft.com/office/powerpoint/2010/main" val="421419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E92B92-ACAC-470B-A29F-F59DE2C003F6}" type="datetimeFigureOut">
              <a:rPr lang="en-PK" smtClean="0"/>
              <a:t>22/09/2024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6D483C-1343-4D22-85EB-98EE0C765DE3}" type="slidenum">
              <a:rPr lang="en-PK" smtClean="0"/>
              <a:t>‹#›</a:t>
            </a:fld>
            <a:endParaRPr lang="en-PK"/>
          </a:p>
        </p:txBody>
      </p:sp>
    </p:spTree>
    <p:extLst>
      <p:ext uri="{BB962C8B-B14F-4D97-AF65-F5344CB8AC3E}">
        <p14:creationId xmlns:p14="http://schemas.microsoft.com/office/powerpoint/2010/main" val="1903957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99D0-FFDA-AFE0-97EC-7B9ACE6C24EA}"/>
              </a:ext>
            </a:extLst>
          </p:cNvPr>
          <p:cNvSpPr>
            <a:spLocks noGrp="1"/>
          </p:cNvSpPr>
          <p:nvPr>
            <p:ph type="ctrTitle"/>
          </p:nvPr>
        </p:nvSpPr>
        <p:spPr>
          <a:xfrm>
            <a:off x="1524000" y="893763"/>
            <a:ext cx="9737558" cy="2041942"/>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Course: Advanced Natural Language Processing (NLP)</a:t>
            </a:r>
            <a:endParaRPr lang="en-PK" sz="36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ED1FF80-C185-8598-0179-AD2E940C4AC4}"/>
              </a:ext>
            </a:extLst>
          </p:cNvPr>
          <p:cNvSpPr>
            <a:spLocks noGrp="1"/>
          </p:cNvSpPr>
          <p:nvPr>
            <p:ph type="subTitle" idx="1"/>
          </p:nvPr>
        </p:nvSpPr>
        <p:spPr>
          <a:xfrm>
            <a:off x="2108646" y="3429000"/>
            <a:ext cx="7766936" cy="1096899"/>
          </a:xfrm>
        </p:spPr>
        <p:txBody>
          <a:bodyPr>
            <a:normAutofit/>
          </a:bodyPr>
          <a:lstStyle/>
          <a:p>
            <a:endParaRPr lang="en-US" dirty="0"/>
          </a:p>
          <a:p>
            <a:pPr algn="ctr"/>
            <a:r>
              <a:rPr lang="en-US" sz="3200" dirty="0">
                <a:solidFill>
                  <a:srgbClr val="002060"/>
                </a:solidFill>
                <a:latin typeface="Times New Roman" panose="02020603050405020304" pitchFamily="18" charset="0"/>
                <a:cs typeface="Times New Roman" panose="02020603050405020304" pitchFamily="18" charset="0"/>
              </a:rPr>
              <a:t>Instructor: Dr. Atif Khan</a:t>
            </a:r>
            <a:endParaRPr lang="en-PK"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70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5CF4-570F-A392-EE73-901EB0BF26C4}"/>
              </a:ext>
            </a:extLst>
          </p:cNvPr>
          <p:cNvSpPr>
            <a:spLocks noGrp="1"/>
          </p:cNvSpPr>
          <p:nvPr>
            <p:ph type="title"/>
          </p:nvPr>
        </p:nvSpPr>
        <p:spPr>
          <a:xfrm>
            <a:off x="677334" y="609600"/>
            <a:ext cx="8596668" cy="749968"/>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Spell Checking and Grammar Correction</a:t>
            </a:r>
            <a:endParaRPr lang="en-PK" sz="2800" dirty="0"/>
          </a:p>
        </p:txBody>
      </p:sp>
      <p:sp>
        <p:nvSpPr>
          <p:cNvPr id="3" name="Content Placeholder 2">
            <a:extLst>
              <a:ext uri="{FF2B5EF4-FFF2-40B4-BE49-F238E27FC236}">
                <a16:creationId xmlns:a16="http://schemas.microsoft.com/office/drawing/2014/main" id="{BD65E0FA-AE42-2873-6B2A-623475A024D2}"/>
              </a:ext>
            </a:extLst>
          </p:cNvPr>
          <p:cNvSpPr>
            <a:spLocks noGrp="1"/>
          </p:cNvSpPr>
          <p:nvPr>
            <p:ph idx="1"/>
          </p:nvPr>
        </p:nvSpPr>
        <p:spPr>
          <a:xfrm>
            <a:off x="677334" y="1631200"/>
            <a:ext cx="10054835" cy="3880773"/>
          </a:xfrm>
        </p:spPr>
        <p:txBody>
          <a:bodyPr/>
          <a:lstStyle/>
          <a:p>
            <a:pPr marL="114300" marR="0" indent="-342900" algn="just">
              <a:buFont typeface="Wingdings" panose="05000000000000000000" pitchFamily="2" charset="2"/>
              <a:buChar char="§"/>
            </a:pPr>
            <a:r>
              <a:rPr lang="en-PK" sz="2400" dirty="0">
                <a:latin typeface="Times New Roman" panose="02020603050405020304" pitchFamily="18" charset="0"/>
              </a:rPr>
              <a:t>When you type a sentence with </a:t>
            </a:r>
            <a:r>
              <a:rPr lang="en-PK" sz="2400" dirty="0">
                <a:solidFill>
                  <a:srgbClr val="0070C0"/>
                </a:solidFill>
                <a:latin typeface="Times New Roman" panose="02020603050405020304" pitchFamily="18" charset="0"/>
              </a:rPr>
              <a:t>typos or grammatical errors</a:t>
            </a:r>
            <a:r>
              <a:rPr lang="en-PK" sz="2400" dirty="0">
                <a:latin typeface="Times New Roman" panose="02020603050405020304" pitchFamily="18" charset="0"/>
              </a:rPr>
              <a:t>,</a:t>
            </a:r>
            <a:r>
              <a:rPr lang="en-US" sz="2400" dirty="0">
                <a:latin typeface="Times New Roman" panose="02020603050405020304" pitchFamily="18" charset="0"/>
              </a:rPr>
              <a:t> </a:t>
            </a:r>
            <a:r>
              <a:rPr lang="en-US" sz="2400" dirty="0">
                <a:solidFill>
                  <a:srgbClr val="0070C0"/>
                </a:solidFill>
                <a:latin typeface="Times New Roman" panose="02020603050405020304" pitchFamily="18" charset="0"/>
              </a:rPr>
              <a:t> </a:t>
            </a:r>
            <a:r>
              <a:rPr lang="en-PK" sz="2400" dirty="0">
                <a:solidFill>
                  <a:srgbClr val="0070C0"/>
                </a:solidFill>
                <a:latin typeface="Times New Roman" panose="02020603050405020304" pitchFamily="18" charset="0"/>
              </a:rPr>
              <a:t>Grammarly </a:t>
            </a:r>
            <a:endParaRPr lang="en-US" sz="2400" dirty="0">
              <a:solidFill>
                <a:srgbClr val="0070C0"/>
              </a:solidFill>
              <a:latin typeface="Times New Roman" panose="02020603050405020304" pitchFamily="18" charset="0"/>
            </a:endParaRPr>
          </a:p>
          <a:p>
            <a:pPr marL="0" marR="0" indent="0" algn="just">
              <a:spcBef>
                <a:spcPts val="600"/>
              </a:spcBef>
              <a:spcAft>
                <a:spcPts val="1200"/>
              </a:spcAft>
              <a:buNone/>
            </a:pPr>
            <a:r>
              <a:rPr lang="en-US" sz="2400" dirty="0">
                <a:solidFill>
                  <a:srgbClr val="0070C0"/>
                </a:solidFill>
                <a:latin typeface="Times New Roman" panose="02020603050405020304" pitchFamily="18" charset="0"/>
              </a:rPr>
              <a:t>      </a:t>
            </a:r>
            <a:r>
              <a:rPr lang="en-PK" sz="2400" dirty="0">
                <a:latin typeface="Times New Roman" panose="02020603050405020304" pitchFamily="18" charset="0"/>
              </a:rPr>
              <a:t>automatically highlights these issues. </a:t>
            </a:r>
            <a:endParaRPr lang="en-US" sz="2400" dirty="0">
              <a:latin typeface="Times New Roman" panose="02020603050405020304" pitchFamily="18" charset="0"/>
            </a:endParaRPr>
          </a:p>
          <a:p>
            <a:pPr marL="114300" marR="0" indent="-342900" algn="just">
              <a:buFont typeface="Wingdings" panose="05000000000000000000" pitchFamily="2" charset="2"/>
              <a:buChar char="§"/>
            </a:pPr>
            <a:r>
              <a:rPr lang="en-PK" sz="2400" dirty="0">
                <a:latin typeface="Times New Roman" panose="02020603050405020304" pitchFamily="18" charset="0"/>
              </a:rPr>
              <a:t>This allows you to </a:t>
            </a:r>
            <a:r>
              <a:rPr lang="en-PK" sz="2400" dirty="0">
                <a:solidFill>
                  <a:srgbClr val="0070C0"/>
                </a:solidFill>
                <a:latin typeface="Times New Roman" panose="02020603050405020304" pitchFamily="18" charset="0"/>
              </a:rPr>
              <a:t>correct mistakes </a:t>
            </a:r>
            <a:r>
              <a:rPr lang="en-PK" sz="2400" dirty="0">
                <a:latin typeface="Times New Roman" panose="02020603050405020304" pitchFamily="18" charset="0"/>
              </a:rPr>
              <a:t>and improve the </a:t>
            </a:r>
            <a:r>
              <a:rPr lang="en-PK" sz="2400" dirty="0">
                <a:solidFill>
                  <a:srgbClr val="0070C0"/>
                </a:solidFill>
                <a:latin typeface="Times New Roman" panose="02020603050405020304" pitchFamily="18" charset="0"/>
              </a:rPr>
              <a:t>overall quality</a:t>
            </a:r>
            <a:endParaRPr lang="en-US" sz="2400" dirty="0">
              <a:solidFill>
                <a:srgbClr val="0070C0"/>
              </a:solidFill>
              <a:latin typeface="Times New Roman" panose="02020603050405020304" pitchFamily="18" charset="0"/>
            </a:endParaRPr>
          </a:p>
          <a:p>
            <a:pPr marL="0" marR="0" indent="0" algn="just">
              <a:spcBef>
                <a:spcPts val="600"/>
              </a:spcBef>
              <a:spcAft>
                <a:spcPts val="1200"/>
              </a:spcAft>
              <a:buNone/>
            </a:pPr>
            <a:r>
              <a:rPr lang="en-PK" sz="2400" dirty="0">
                <a:solidFill>
                  <a:srgbClr val="0070C0"/>
                </a:solidFill>
                <a:latin typeface="Times New Roman" panose="02020603050405020304" pitchFamily="18" charset="0"/>
              </a:rPr>
              <a:t> </a:t>
            </a:r>
            <a:r>
              <a:rPr lang="en-US" sz="2400" dirty="0">
                <a:solidFill>
                  <a:srgbClr val="0070C0"/>
                </a:solidFill>
                <a:latin typeface="Times New Roman" panose="02020603050405020304" pitchFamily="18" charset="0"/>
              </a:rPr>
              <a:t>    </a:t>
            </a:r>
            <a:r>
              <a:rPr lang="en-PK" sz="2400" dirty="0">
                <a:solidFill>
                  <a:srgbClr val="0070C0"/>
                </a:solidFill>
                <a:latin typeface="Times New Roman" panose="02020603050405020304" pitchFamily="18" charset="0"/>
              </a:rPr>
              <a:t>of your text</a:t>
            </a:r>
            <a:r>
              <a:rPr lang="en-PK" sz="2400" dirty="0">
                <a:latin typeface="Times New Roman" panose="02020603050405020304" pitchFamily="18" charset="0"/>
              </a:rPr>
              <a:t>.</a:t>
            </a:r>
            <a:endParaRPr lang="en-US" sz="2400" dirty="0">
              <a:latin typeface="Times New Roman" panose="02020603050405020304" pitchFamily="18" charset="0"/>
            </a:endParaRPr>
          </a:p>
          <a:p>
            <a:pPr marL="114300" marR="0" indent="-342900" algn="just">
              <a:buFont typeface="Wingdings" panose="05000000000000000000" pitchFamily="2" charset="2"/>
              <a:buChar char="§"/>
            </a:pPr>
            <a:r>
              <a:rPr lang="en-PK" sz="2400" dirty="0">
                <a:latin typeface="Times New Roman" panose="02020603050405020304" pitchFamily="18" charset="0"/>
              </a:rPr>
              <a:t> By </a:t>
            </a:r>
            <a:r>
              <a:rPr lang="en-PK" sz="2400" dirty="0" err="1">
                <a:latin typeface="Times New Roman" panose="02020603050405020304" pitchFamily="18" charset="0"/>
              </a:rPr>
              <a:t>analyzing</a:t>
            </a:r>
            <a:r>
              <a:rPr lang="en-PK" sz="2400" dirty="0">
                <a:latin typeface="Times New Roman" panose="02020603050405020304" pitchFamily="18" charset="0"/>
              </a:rPr>
              <a:t> the </a:t>
            </a:r>
            <a:r>
              <a:rPr lang="en-PK" sz="2400" dirty="0">
                <a:solidFill>
                  <a:srgbClr val="0070C0"/>
                </a:solidFill>
                <a:latin typeface="Times New Roman" panose="02020603050405020304" pitchFamily="18" charset="0"/>
              </a:rPr>
              <a:t>context and structure </a:t>
            </a:r>
            <a:r>
              <a:rPr lang="en-PK" sz="2400" dirty="0">
                <a:latin typeface="Times New Roman" panose="02020603050405020304" pitchFamily="18" charset="0"/>
              </a:rPr>
              <a:t>of your writing, Grammarly</a:t>
            </a:r>
            <a:endParaRPr lang="en-US" sz="2400" dirty="0">
              <a:latin typeface="Times New Roman" panose="02020603050405020304" pitchFamily="18" charset="0"/>
            </a:endParaRPr>
          </a:p>
          <a:p>
            <a:pPr marL="0" marR="0" indent="0" algn="just">
              <a:buNone/>
            </a:pPr>
            <a:r>
              <a:rPr lang="en-PK" sz="2400" dirty="0">
                <a:latin typeface="Times New Roman" panose="02020603050405020304" pitchFamily="18" charset="0"/>
              </a:rPr>
              <a:t> </a:t>
            </a:r>
            <a:r>
              <a:rPr lang="en-US" sz="2400" dirty="0">
                <a:latin typeface="Times New Roman" panose="02020603050405020304" pitchFamily="18" charset="0"/>
              </a:rPr>
              <a:t>     </a:t>
            </a:r>
            <a:r>
              <a:rPr lang="en-PK" sz="2400" dirty="0">
                <a:latin typeface="Times New Roman" panose="02020603050405020304" pitchFamily="18" charset="0"/>
              </a:rPr>
              <a:t>helps ensure that your sentences are both </a:t>
            </a:r>
            <a:r>
              <a:rPr lang="en-PK" sz="2400" dirty="0">
                <a:solidFill>
                  <a:srgbClr val="0070C0"/>
                </a:solidFill>
                <a:latin typeface="Times New Roman" panose="02020603050405020304" pitchFamily="18" charset="0"/>
              </a:rPr>
              <a:t>accurate and well-formed</a:t>
            </a:r>
            <a:r>
              <a:rPr lang="en-PK" sz="2400" dirty="0">
                <a:latin typeface="Times New Roman" panose="02020603050405020304" pitchFamily="18" charset="0"/>
              </a:rPr>
              <a:t>.</a:t>
            </a:r>
          </a:p>
          <a:p>
            <a:endParaRPr lang="en-PK" dirty="0"/>
          </a:p>
        </p:txBody>
      </p:sp>
    </p:spTree>
    <p:extLst>
      <p:ext uri="{BB962C8B-B14F-4D97-AF65-F5344CB8AC3E}">
        <p14:creationId xmlns:p14="http://schemas.microsoft.com/office/powerpoint/2010/main" val="905473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972A-85B6-E13F-3532-59405059A666}"/>
              </a:ext>
            </a:extLst>
          </p:cNvPr>
          <p:cNvSpPr>
            <a:spLocks noGrp="1"/>
          </p:cNvSpPr>
          <p:nvPr>
            <p:ph type="title"/>
          </p:nvPr>
        </p:nvSpPr>
        <p:spPr>
          <a:xfrm>
            <a:off x="838200" y="365125"/>
            <a:ext cx="10515600" cy="1054601"/>
          </a:xfrm>
        </p:spPr>
        <p:txBody>
          <a:bodyPr>
            <a:norm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Common NLP Tasks</a:t>
            </a:r>
            <a:endParaRPr lang="en-PK" sz="2400" dirty="0"/>
          </a:p>
        </p:txBody>
      </p:sp>
      <p:sp>
        <p:nvSpPr>
          <p:cNvPr id="3" name="Content Placeholder 2">
            <a:extLst>
              <a:ext uri="{FF2B5EF4-FFF2-40B4-BE49-F238E27FC236}">
                <a16:creationId xmlns:a16="http://schemas.microsoft.com/office/drawing/2014/main" id="{14332E17-7426-7D3A-8F26-FCC981E8C9BA}"/>
              </a:ext>
            </a:extLst>
          </p:cNvPr>
          <p:cNvSpPr>
            <a:spLocks noGrp="1"/>
          </p:cNvSpPr>
          <p:nvPr>
            <p:ph idx="1"/>
          </p:nvPr>
        </p:nvSpPr>
        <p:spPr>
          <a:xfrm>
            <a:off x="838200" y="1275348"/>
            <a:ext cx="10515600" cy="4492542"/>
          </a:xfrm>
        </p:spPr>
        <p:txBody>
          <a:bodyPr>
            <a:normAutofit lnSpcReduction="10000"/>
          </a:bodyPr>
          <a:lstStyle/>
          <a:p>
            <a:pPr algn="just"/>
            <a:r>
              <a:rPr lang="en-US" sz="2400" b="1" dirty="0">
                <a:solidFill>
                  <a:srgbClr val="002060"/>
                </a:solidFill>
                <a:latin typeface="Times New Roman" panose="02020603050405020304" pitchFamily="18" charset="0"/>
                <a:cs typeface="Times New Roman" panose="02020603050405020304" pitchFamily="18" charset="0"/>
              </a:rPr>
              <a:t>Speech-to-Text and Text-to-Speech</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common NLP</a:t>
            </a:r>
          </a:p>
          <a:p>
            <a:pPr marL="0" indent="0" algn="just">
              <a:buNone/>
            </a:pPr>
            <a:r>
              <a:rPr lang="en-US" sz="2400" dirty="0">
                <a:latin typeface="Times New Roman" panose="02020603050405020304" pitchFamily="18" charset="0"/>
                <a:cs typeface="Times New Roman" panose="02020603050405020304" pitchFamily="18" charset="0"/>
              </a:rPr>
              <a:t>   tasks involved in building conversational agents.</a:t>
            </a:r>
          </a:p>
          <a:p>
            <a:pPr algn="just"/>
            <a:r>
              <a:rPr lang="en-US" sz="2600" dirty="0">
                <a:latin typeface="Times New Roman" panose="02020603050405020304" pitchFamily="18" charset="0"/>
                <a:cs typeface="Times New Roman" panose="02020603050405020304" pitchFamily="18" charset="0"/>
              </a:rPr>
              <a:t>For example, consider Siri:</a:t>
            </a:r>
          </a:p>
          <a:p>
            <a:pPr lvl="1" algn="just">
              <a:buFont typeface="Courier New" panose="02070309020205020404" pitchFamily="49" charset="0"/>
              <a:buChar char="o"/>
            </a:pPr>
            <a:r>
              <a:rPr lang="en-US" sz="2200" b="1" dirty="0">
                <a:solidFill>
                  <a:srgbClr val="002060"/>
                </a:solidFill>
                <a:latin typeface="Times New Roman" panose="02020603050405020304" pitchFamily="18" charset="0"/>
                <a:cs typeface="Times New Roman" panose="02020603050405020304" pitchFamily="18" charset="0"/>
              </a:rPr>
              <a:t> Speech-to-Text</a:t>
            </a:r>
            <a:r>
              <a:rPr lang="en-US" sz="2200" dirty="0">
                <a:solidFill>
                  <a:srgbClr val="00206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You speak into the device, and your spoken words are converted into text.</a:t>
            </a:r>
          </a:p>
          <a:p>
            <a:pPr lvl="1" algn="just">
              <a:buFont typeface="Courier New" panose="02070309020205020404" pitchFamily="49" charset="0"/>
              <a:buChar char="o"/>
            </a:pPr>
            <a:r>
              <a:rPr lang="en-US" sz="2200" b="1" dirty="0">
                <a:solidFill>
                  <a:srgbClr val="002060"/>
                </a:solidFill>
                <a:latin typeface="Times New Roman" panose="02020603050405020304" pitchFamily="18" charset="0"/>
                <a:cs typeface="Times New Roman" panose="02020603050405020304" pitchFamily="18" charset="0"/>
              </a:rPr>
              <a:t> Text Understanding: </a:t>
            </a:r>
            <a:r>
              <a:rPr lang="en-US" sz="2200" dirty="0">
                <a:latin typeface="Times New Roman" panose="02020603050405020304" pitchFamily="18" charset="0"/>
                <a:cs typeface="Times New Roman" panose="02020603050405020304" pitchFamily="18" charset="0"/>
              </a:rPr>
              <a:t>The system </a:t>
            </a:r>
            <a:r>
              <a:rPr lang="en-US" sz="2200" dirty="0">
                <a:solidFill>
                  <a:srgbClr val="0070C0"/>
                </a:solidFill>
                <a:latin typeface="Times New Roman" panose="02020603050405020304" pitchFamily="18" charset="0"/>
                <a:cs typeface="Times New Roman" panose="02020603050405020304" pitchFamily="18" charset="0"/>
              </a:rPr>
              <a:t>processes the text to understand </a:t>
            </a:r>
            <a:r>
              <a:rPr lang="en-US" sz="2200" dirty="0">
                <a:latin typeface="Times New Roman" panose="02020603050405020304" pitchFamily="18" charset="0"/>
                <a:cs typeface="Times New Roman" panose="02020603050405020304" pitchFamily="18" charset="0"/>
              </a:rPr>
              <a:t>your request or query.</a:t>
            </a:r>
          </a:p>
          <a:p>
            <a:pPr lvl="1" algn="just">
              <a:buFont typeface="Courier New" panose="02070309020205020404" pitchFamily="49" charset="0"/>
              <a:buChar char="o"/>
            </a:pPr>
            <a:r>
              <a:rPr lang="en-US" sz="2200" b="1" dirty="0">
                <a:solidFill>
                  <a:srgbClr val="002060"/>
                </a:solidFill>
                <a:latin typeface="Times New Roman" panose="02020603050405020304" pitchFamily="18" charset="0"/>
                <a:cs typeface="Times New Roman" panose="02020603050405020304" pitchFamily="18" charset="0"/>
              </a:rPr>
              <a:t> Text-to-Speech: </a:t>
            </a:r>
            <a:r>
              <a:rPr lang="en-US" sz="2200" dirty="0">
                <a:latin typeface="Times New Roman" panose="02020603050405020304" pitchFamily="18" charset="0"/>
                <a:cs typeface="Times New Roman" panose="02020603050405020304" pitchFamily="18" charset="0"/>
              </a:rPr>
              <a:t>The system then generates a response, which is converted back into speech for you to hear.</a:t>
            </a:r>
          </a:p>
          <a:p>
            <a:pPr algn="just"/>
            <a:r>
              <a:rPr lang="en-US" sz="2400" dirty="0">
                <a:latin typeface="Times New Roman" panose="02020603050405020304" pitchFamily="18" charset="0"/>
                <a:cs typeface="Times New Roman" panose="02020603050405020304" pitchFamily="18" charset="0"/>
              </a:rPr>
              <a:t>This technology is crucial for </a:t>
            </a:r>
            <a:r>
              <a:rPr lang="en-US" sz="2400" dirty="0">
                <a:solidFill>
                  <a:srgbClr val="0070C0"/>
                </a:solidFill>
                <a:latin typeface="Times New Roman" panose="02020603050405020304" pitchFamily="18" charset="0"/>
                <a:cs typeface="Times New Roman" panose="02020603050405020304" pitchFamily="18" charset="0"/>
              </a:rPr>
              <a:t>interacting with machines </a:t>
            </a:r>
            <a:r>
              <a:rPr lang="en-US" sz="2400" dirty="0">
                <a:latin typeface="Times New Roman" panose="02020603050405020304" pitchFamily="18" charset="0"/>
                <a:cs typeface="Times New Roman" panose="02020603050405020304" pitchFamily="18" charset="0"/>
              </a:rPr>
              <a:t>using natural language, enabling seamless communication between users and devices.</a:t>
            </a:r>
          </a:p>
          <a:p>
            <a:endParaRPr lang="en-PK" dirty="0"/>
          </a:p>
        </p:txBody>
      </p:sp>
      <p:pic>
        <p:nvPicPr>
          <p:cNvPr id="4" name="Picture 3">
            <a:extLst>
              <a:ext uri="{FF2B5EF4-FFF2-40B4-BE49-F238E27FC236}">
                <a16:creationId xmlns:a16="http://schemas.microsoft.com/office/drawing/2014/main" id="{8EAA5058-60F7-347D-CDC7-BC6C4AF3F1E4}"/>
              </a:ext>
            </a:extLst>
          </p:cNvPr>
          <p:cNvPicPr>
            <a:picLocks noChangeAspect="1"/>
          </p:cNvPicPr>
          <p:nvPr/>
        </p:nvPicPr>
        <p:blipFill>
          <a:blip r:embed="rId3"/>
          <a:stretch>
            <a:fillRect/>
          </a:stretch>
        </p:blipFill>
        <p:spPr>
          <a:xfrm>
            <a:off x="8847146" y="598515"/>
            <a:ext cx="2895749" cy="2171812"/>
          </a:xfrm>
          <a:prstGeom prst="rect">
            <a:avLst/>
          </a:prstGeom>
        </p:spPr>
      </p:pic>
    </p:spTree>
    <p:extLst>
      <p:ext uri="{BB962C8B-B14F-4D97-AF65-F5344CB8AC3E}">
        <p14:creationId xmlns:p14="http://schemas.microsoft.com/office/powerpoint/2010/main" val="3802540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3856-25F6-5796-8563-9131B732D48E}"/>
              </a:ext>
            </a:extLst>
          </p:cNvPr>
          <p:cNvSpPr>
            <a:spLocks noGrp="1"/>
          </p:cNvSpPr>
          <p:nvPr>
            <p:ph type="title"/>
          </p:nvPr>
        </p:nvSpPr>
        <p:spPr>
          <a:xfrm>
            <a:off x="838200" y="365125"/>
            <a:ext cx="10515600" cy="729749"/>
          </a:xfrm>
        </p:spPr>
        <p:txBody>
          <a:bodyPr>
            <a:norm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Common NLP Tasks</a:t>
            </a:r>
            <a:endParaRPr lang="en-PK" sz="2800" dirty="0"/>
          </a:p>
        </p:txBody>
      </p:sp>
      <p:sp>
        <p:nvSpPr>
          <p:cNvPr id="3" name="Content Placeholder 2">
            <a:extLst>
              <a:ext uri="{FF2B5EF4-FFF2-40B4-BE49-F238E27FC236}">
                <a16:creationId xmlns:a16="http://schemas.microsoft.com/office/drawing/2014/main" id="{26BD208E-FEAE-269B-FAE1-EBF6DB154F2C}"/>
              </a:ext>
            </a:extLst>
          </p:cNvPr>
          <p:cNvSpPr>
            <a:spLocks noGrp="1"/>
          </p:cNvSpPr>
          <p:nvPr>
            <p:ph idx="1"/>
          </p:nvPr>
        </p:nvSpPr>
        <p:spPr>
          <a:xfrm>
            <a:off x="838200" y="1104474"/>
            <a:ext cx="10515600" cy="5097212"/>
          </a:xfrm>
        </p:spPr>
        <p:txBody>
          <a:bodyPr>
            <a:normAutofit/>
          </a:bodyPr>
          <a:lstStyle/>
          <a:p>
            <a:pPr algn="just">
              <a:spcAft>
                <a:spcPts val="600"/>
              </a:spcAft>
            </a:pPr>
            <a:r>
              <a:rPr lang="en-US" sz="2400" b="1" dirty="0">
                <a:latin typeface="Times New Roman" panose="02020603050405020304" pitchFamily="18" charset="0"/>
                <a:cs typeface="Times New Roman" panose="02020603050405020304" pitchFamily="18" charset="0"/>
              </a:rPr>
              <a:t>Text Parsing</a:t>
            </a: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process involves </a:t>
            </a:r>
            <a:r>
              <a:rPr lang="en-US" sz="2200" dirty="0">
                <a:solidFill>
                  <a:srgbClr val="0070C0"/>
                </a:solidFill>
                <a:latin typeface="Times New Roman" panose="02020603050405020304" pitchFamily="18" charset="0"/>
                <a:cs typeface="Times New Roman" panose="02020603050405020304" pitchFamily="18" charset="0"/>
              </a:rPr>
              <a:t>grammatically breaking down a sentence </a:t>
            </a:r>
            <a:r>
              <a:rPr lang="en-US" sz="2200" dirty="0">
                <a:latin typeface="Times New Roman" panose="02020603050405020304" pitchFamily="18" charset="0"/>
                <a:cs typeface="Times New Roman" panose="02020603050405020304" pitchFamily="18" charset="0"/>
              </a:rPr>
              <a:t>to help machines understand its meaning. </a:t>
            </a:r>
          </a:p>
          <a:p>
            <a:pPr algn="just">
              <a:spcBef>
                <a:spcPts val="600"/>
              </a:spcBef>
              <a:spcAft>
                <a:spcPts val="600"/>
              </a:spcAft>
            </a:pPr>
            <a:r>
              <a:rPr lang="en-US" sz="2200" dirty="0">
                <a:latin typeface="Times New Roman" panose="02020603050405020304" pitchFamily="18" charset="0"/>
                <a:cs typeface="Times New Roman" panose="02020603050405020304" pitchFamily="18" charset="0"/>
              </a:rPr>
              <a:t>By analyzing the structure of the sentence, text parsing allows us to interpret the </a:t>
            </a:r>
            <a:r>
              <a:rPr lang="en-US" sz="2200" dirty="0">
                <a:solidFill>
                  <a:srgbClr val="0070C0"/>
                </a:solidFill>
                <a:latin typeface="Times New Roman" panose="02020603050405020304" pitchFamily="18" charset="0"/>
                <a:cs typeface="Times New Roman" panose="02020603050405020304" pitchFamily="18" charset="0"/>
              </a:rPr>
              <a:t>roles and relationships of words </a:t>
            </a:r>
            <a:r>
              <a:rPr lang="en-US" sz="2200" dirty="0">
                <a:latin typeface="Times New Roman" panose="02020603050405020304" pitchFamily="18" charset="0"/>
                <a:cs typeface="Times New Roman" panose="02020603050405020304" pitchFamily="18" charset="0"/>
              </a:rPr>
              <a:t>within it. </a:t>
            </a:r>
          </a:p>
          <a:p>
            <a:pPr algn="just">
              <a:spcBef>
                <a:spcPts val="600"/>
              </a:spcBef>
              <a:spcAft>
                <a:spcPts val="600"/>
              </a:spcAft>
            </a:pPr>
            <a:r>
              <a:rPr lang="en-US" sz="2200" dirty="0">
                <a:latin typeface="Times New Roman" panose="02020603050405020304" pitchFamily="18" charset="0"/>
                <a:cs typeface="Times New Roman" panose="02020603050405020304" pitchFamily="18" charset="0"/>
              </a:rPr>
              <a:t>This is a crucial preprocessing step in building chatbots, as it enables the system to </a:t>
            </a:r>
            <a:r>
              <a:rPr lang="en-US" sz="2200" dirty="0">
                <a:solidFill>
                  <a:srgbClr val="0070C0"/>
                </a:solidFill>
                <a:latin typeface="Times New Roman" panose="02020603050405020304" pitchFamily="18" charset="0"/>
                <a:cs typeface="Times New Roman" panose="02020603050405020304" pitchFamily="18" charset="0"/>
              </a:rPr>
              <a:t>accurately process</a:t>
            </a:r>
            <a:r>
              <a:rPr lang="en-US" sz="2200" dirty="0">
                <a:latin typeface="Times New Roman" panose="02020603050405020304" pitchFamily="18" charset="0"/>
                <a:cs typeface="Times New Roman" panose="02020603050405020304" pitchFamily="18" charset="0"/>
              </a:rPr>
              <a:t> and </a:t>
            </a:r>
            <a:r>
              <a:rPr lang="en-US" sz="2200" dirty="0">
                <a:solidFill>
                  <a:srgbClr val="0070C0"/>
                </a:solidFill>
                <a:latin typeface="Times New Roman" panose="02020603050405020304" pitchFamily="18" charset="0"/>
                <a:cs typeface="Times New Roman" panose="02020603050405020304" pitchFamily="18" charset="0"/>
              </a:rPr>
              <a:t>respond</a:t>
            </a:r>
            <a:r>
              <a:rPr lang="en-US" sz="2200" dirty="0">
                <a:latin typeface="Times New Roman" panose="02020603050405020304" pitchFamily="18" charset="0"/>
                <a:cs typeface="Times New Roman" panose="02020603050405020304" pitchFamily="18" charset="0"/>
              </a:rPr>
              <a:t> to </a:t>
            </a:r>
            <a:r>
              <a:rPr lang="en-US" sz="2200" dirty="0">
                <a:solidFill>
                  <a:srgbClr val="0070C0"/>
                </a:solidFill>
                <a:latin typeface="Times New Roman" panose="02020603050405020304" pitchFamily="18" charset="0"/>
                <a:cs typeface="Times New Roman" panose="02020603050405020304" pitchFamily="18" charset="0"/>
              </a:rPr>
              <a:t>user input</a:t>
            </a:r>
            <a:r>
              <a:rPr lang="en-US" sz="2200" dirty="0">
                <a:latin typeface="Times New Roman" panose="02020603050405020304" pitchFamily="18" charset="0"/>
                <a:cs typeface="Times New Roman" panose="02020603050405020304" pitchFamily="18" charset="0"/>
              </a:rPr>
              <a:t>s.</a:t>
            </a:r>
            <a:endParaRPr lang="en-PK"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D257A1-A3FD-9BF6-60BE-290E57416AB2}"/>
              </a:ext>
            </a:extLst>
          </p:cNvPr>
          <p:cNvPicPr>
            <a:picLocks noChangeAspect="1"/>
          </p:cNvPicPr>
          <p:nvPr/>
        </p:nvPicPr>
        <p:blipFill>
          <a:blip r:embed="rId2"/>
          <a:stretch>
            <a:fillRect/>
          </a:stretch>
        </p:blipFill>
        <p:spPr>
          <a:xfrm>
            <a:off x="4447067" y="3653080"/>
            <a:ext cx="3614091" cy="3040041"/>
          </a:xfrm>
          <a:prstGeom prst="rect">
            <a:avLst/>
          </a:prstGeom>
        </p:spPr>
      </p:pic>
    </p:spTree>
    <p:extLst>
      <p:ext uri="{BB962C8B-B14F-4D97-AF65-F5344CB8AC3E}">
        <p14:creationId xmlns:p14="http://schemas.microsoft.com/office/powerpoint/2010/main" val="382827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32B3-1591-B1CB-16CE-503159931C70}"/>
              </a:ext>
            </a:extLst>
          </p:cNvPr>
          <p:cNvSpPr>
            <a:spLocks noGrp="1"/>
          </p:cNvSpPr>
          <p:nvPr>
            <p:ph type="title"/>
          </p:nvPr>
        </p:nvSpPr>
        <p:spPr>
          <a:xfrm>
            <a:off x="838200" y="365126"/>
            <a:ext cx="10515600" cy="801938"/>
          </a:xfrm>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Text Parsing</a:t>
            </a:r>
            <a:endParaRPr lang="en-PK"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5F6644-B0F1-416F-F310-3DE34D8F7D9A}"/>
              </a:ext>
            </a:extLst>
          </p:cNvPr>
          <p:cNvSpPr>
            <a:spLocks noGrp="1"/>
          </p:cNvSpPr>
          <p:nvPr>
            <p:ph idx="1"/>
          </p:nvPr>
        </p:nvSpPr>
        <p:spPr>
          <a:xfrm>
            <a:off x="838200" y="1443789"/>
            <a:ext cx="10515600" cy="4733174"/>
          </a:xfrm>
        </p:spPr>
        <p:txBody>
          <a:bodyPr>
            <a:normAutofit lnSpcReduction="10000"/>
          </a:bodyPr>
          <a:lstStyle/>
          <a:p>
            <a:pPr algn="just">
              <a:lnSpc>
                <a:spcPct val="130000"/>
              </a:lnSpc>
              <a:spcBef>
                <a:spcPts val="60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Text parsing involves analyzing the </a:t>
            </a:r>
            <a:r>
              <a:rPr lang="en-US" sz="2000" dirty="0">
                <a:solidFill>
                  <a:srgbClr val="0070C0"/>
                </a:solidFill>
                <a:latin typeface="Times New Roman" panose="02020603050405020304" pitchFamily="18" charset="0"/>
                <a:cs typeface="Times New Roman" panose="02020603050405020304" pitchFamily="18" charset="0"/>
              </a:rPr>
              <a:t>grammatical structure of a sentence </a:t>
            </a:r>
            <a:r>
              <a:rPr lang="en-US" sz="2000" dirty="0">
                <a:latin typeface="Times New Roman" panose="02020603050405020304" pitchFamily="18" charset="0"/>
                <a:cs typeface="Times New Roman" panose="02020603050405020304" pitchFamily="18" charset="0"/>
              </a:rPr>
              <a:t>to understand how </a:t>
            </a:r>
            <a:r>
              <a:rPr lang="en-US" sz="2000" dirty="0">
                <a:solidFill>
                  <a:srgbClr val="0070C0"/>
                </a:solidFill>
                <a:latin typeface="Times New Roman" panose="02020603050405020304" pitchFamily="18" charset="0"/>
                <a:cs typeface="Times New Roman" panose="02020603050405020304" pitchFamily="18" charset="0"/>
              </a:rPr>
              <a:t>words are related</a:t>
            </a:r>
            <a:r>
              <a:rPr lang="en-US" sz="2000" dirty="0">
                <a:latin typeface="Times New Roman" panose="02020603050405020304" pitchFamily="18" charset="0"/>
                <a:cs typeface="Times New Roman" panose="02020603050405020304" pitchFamily="18" charset="0"/>
              </a:rPr>
              <a:t> and what roles they play</a:t>
            </a:r>
          </a:p>
          <a:p>
            <a:pPr algn="just">
              <a:lnSpc>
                <a:spcPct val="130000"/>
              </a:lnSpc>
              <a:spcBef>
                <a:spcPts val="600"/>
              </a:spcBef>
              <a:buFont typeface="Wingdings" panose="05000000000000000000" pitchFamily="2" charset="2"/>
              <a:buChar char="v"/>
            </a:pPr>
            <a:r>
              <a:rPr lang="en-US" sz="2000" b="1" dirty="0">
                <a:solidFill>
                  <a:srgbClr val="002060"/>
                </a:solidFill>
                <a:latin typeface="Times New Roman" panose="02020603050405020304" pitchFamily="18" charset="0"/>
                <a:cs typeface="Times New Roman" panose="02020603050405020304" pitchFamily="18" charset="0"/>
              </a:rPr>
              <a:t>Identify Parts of Speech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Parsing helps determine the parts of speech (e.g., nouns, verbs, adjectives) for each word in a sentence. For example, in the sentence "The cat sat on the mat," parsing identifies "cat" as a noun and "sat" as a verb.</a:t>
            </a:r>
          </a:p>
          <a:p>
            <a:pPr algn="just">
              <a:lnSpc>
                <a:spcPct val="130000"/>
              </a:lnSpc>
              <a:spcBef>
                <a:spcPts val="600"/>
              </a:spcBef>
              <a:buFont typeface="Wingdings" panose="05000000000000000000" pitchFamily="2" charset="2"/>
              <a:buChar char="v"/>
            </a:pPr>
            <a:r>
              <a:rPr lang="en-US" sz="2000" b="1" dirty="0">
                <a:solidFill>
                  <a:srgbClr val="002060"/>
                </a:solidFill>
                <a:latin typeface="Times New Roman" panose="02020603050405020304" pitchFamily="18" charset="0"/>
                <a:cs typeface="Times New Roman" panose="02020603050405020304" pitchFamily="18" charset="0"/>
              </a:rPr>
              <a:t>Understand Relationships: </a:t>
            </a:r>
            <a:r>
              <a:rPr lang="en-US" sz="2000" dirty="0">
                <a:latin typeface="Times New Roman" panose="02020603050405020304" pitchFamily="18" charset="0"/>
                <a:cs typeface="Times New Roman" panose="02020603050405020304" pitchFamily="18" charset="0"/>
              </a:rPr>
              <a:t>Parsing reveals how words are connected. For instance, it shows that "sat" is the action performed by "cat," and "on the mat" describes the location of the action.</a:t>
            </a:r>
          </a:p>
          <a:p>
            <a:pPr algn="just">
              <a:lnSpc>
                <a:spcPct val="130000"/>
              </a:lnSpc>
              <a:spcBef>
                <a:spcPts val="600"/>
              </a:spcBef>
              <a:buFont typeface="Wingdings" panose="05000000000000000000" pitchFamily="2" charset="2"/>
              <a:buChar char="v"/>
            </a:pPr>
            <a:r>
              <a:rPr lang="en-US" sz="2000" b="1" dirty="0">
                <a:solidFill>
                  <a:srgbClr val="002060"/>
                </a:solidFill>
                <a:latin typeface="Times New Roman" panose="02020603050405020304" pitchFamily="18" charset="0"/>
                <a:cs typeface="Times New Roman" panose="02020603050405020304" pitchFamily="18" charset="0"/>
              </a:rPr>
              <a:t>Sentence Structure: </a:t>
            </a:r>
            <a:r>
              <a:rPr lang="en-US" sz="2000" dirty="0">
                <a:latin typeface="Times New Roman" panose="02020603050405020304" pitchFamily="18" charset="0"/>
                <a:cs typeface="Times New Roman" panose="02020603050405020304" pitchFamily="18" charset="0"/>
              </a:rPr>
              <a:t>It helps in understanding the sentence structure, such as subjects, predicates, objects, and modifiers. This is crucial for interpreting the overall meaning.</a:t>
            </a:r>
          </a:p>
          <a:p>
            <a:pPr algn="just">
              <a:lnSpc>
                <a:spcPct val="130000"/>
              </a:lnSpc>
              <a:spcBef>
                <a:spcPts val="600"/>
              </a:spcBef>
              <a:buFont typeface="Wingdings" panose="05000000000000000000" pitchFamily="2" charset="2"/>
              <a:buChar char="v"/>
            </a:pPr>
            <a:r>
              <a:rPr lang="en-US" sz="2000" b="1" dirty="0">
                <a:solidFill>
                  <a:srgbClr val="002060"/>
                </a:solidFill>
                <a:latin typeface="Times New Roman" panose="02020603050405020304" pitchFamily="18" charset="0"/>
                <a:cs typeface="Times New Roman" panose="02020603050405020304" pitchFamily="18" charset="0"/>
              </a:rPr>
              <a:t>Contextual Meaning: </a:t>
            </a:r>
            <a:r>
              <a:rPr lang="en-US" sz="2000" dirty="0">
                <a:latin typeface="Times New Roman" panose="02020603050405020304" pitchFamily="18" charset="0"/>
                <a:cs typeface="Times New Roman" panose="02020603050405020304" pitchFamily="18" charset="0"/>
              </a:rPr>
              <a:t>By breaking down the sentence grammatically, parsing aids in grasping the context and meaning, which is essential for tasks like responding to user queries accurately.</a:t>
            </a:r>
          </a:p>
          <a:p>
            <a:endParaRPr lang="en-PK" dirty="0"/>
          </a:p>
        </p:txBody>
      </p:sp>
    </p:spTree>
    <p:extLst>
      <p:ext uri="{BB962C8B-B14F-4D97-AF65-F5344CB8AC3E}">
        <p14:creationId xmlns:p14="http://schemas.microsoft.com/office/powerpoint/2010/main" val="200485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021A-FD90-8141-E341-BC8C241EB340}"/>
              </a:ext>
            </a:extLst>
          </p:cNvPr>
          <p:cNvSpPr>
            <a:spLocks noGrp="1"/>
          </p:cNvSpPr>
          <p:nvPr>
            <p:ph type="title"/>
          </p:nvPr>
        </p:nvSpPr>
        <p:spPr>
          <a:xfrm>
            <a:off x="677334" y="609600"/>
            <a:ext cx="8596668" cy="1134979"/>
          </a:xfrm>
        </p:spPr>
        <p:txBody>
          <a:bodyPr/>
          <a:lstStyle/>
          <a:p>
            <a:pPr algn="ctr"/>
            <a:r>
              <a:rPr lang="en-US" dirty="0">
                <a:solidFill>
                  <a:srgbClr val="002060"/>
                </a:solidFill>
              </a:rPr>
              <a:t>Approaches to NLP</a:t>
            </a:r>
            <a:endParaRPr lang="en-PK" dirty="0">
              <a:solidFill>
                <a:srgbClr val="002060"/>
              </a:solidFill>
            </a:endParaRPr>
          </a:p>
        </p:txBody>
      </p:sp>
      <p:pic>
        <p:nvPicPr>
          <p:cNvPr id="5" name="Content Placeholder 4">
            <a:extLst>
              <a:ext uri="{FF2B5EF4-FFF2-40B4-BE49-F238E27FC236}">
                <a16:creationId xmlns:a16="http://schemas.microsoft.com/office/drawing/2014/main" id="{4A66A849-05A6-00AD-7821-90AB620EC55F}"/>
              </a:ext>
            </a:extLst>
          </p:cNvPr>
          <p:cNvPicPr>
            <a:picLocks noGrp="1" noChangeAspect="1"/>
          </p:cNvPicPr>
          <p:nvPr>
            <p:ph idx="1"/>
          </p:nvPr>
        </p:nvPicPr>
        <p:blipFill>
          <a:blip r:embed="rId2"/>
          <a:stretch>
            <a:fillRect/>
          </a:stretch>
        </p:blipFill>
        <p:spPr>
          <a:xfrm>
            <a:off x="946016" y="1503948"/>
            <a:ext cx="8327986" cy="2823960"/>
          </a:xfrm>
          <a:prstGeom prst="rect">
            <a:avLst/>
          </a:prstGeom>
        </p:spPr>
      </p:pic>
      <p:sp>
        <p:nvSpPr>
          <p:cNvPr id="8" name="TextBox 7">
            <a:extLst>
              <a:ext uri="{FF2B5EF4-FFF2-40B4-BE49-F238E27FC236}">
                <a16:creationId xmlns:a16="http://schemas.microsoft.com/office/drawing/2014/main" id="{0BF6A407-3EF4-C756-C141-DC82AF204889}"/>
              </a:ext>
            </a:extLst>
          </p:cNvPr>
          <p:cNvSpPr txBox="1"/>
          <p:nvPr/>
        </p:nvSpPr>
        <p:spPr>
          <a:xfrm>
            <a:off x="946016" y="4604634"/>
            <a:ext cx="9834279" cy="1618200"/>
          </a:xfrm>
          <a:prstGeom prst="rect">
            <a:avLst/>
          </a:prstGeom>
          <a:noFill/>
        </p:spPr>
        <p:txBody>
          <a:bodyPr wrap="square">
            <a:spAutoFit/>
          </a:bodyPr>
          <a:lstStyle/>
          <a:p>
            <a:pPr marL="342900" marR="0" indent="-342900" algn="just">
              <a:lnSpc>
                <a:spcPct val="107000"/>
              </a:lnSpc>
              <a:spcBef>
                <a:spcPts val="0"/>
              </a:spcBef>
              <a:spcAft>
                <a:spcPts val="600"/>
              </a:spcAft>
              <a:buFont typeface="Wingdings" panose="05000000000000000000" pitchFamily="2" charset="2"/>
              <a:buChar char="§"/>
            </a:pP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NLP began in the 1950s, and for around 40 years, heuristic methods were used.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07000"/>
              </a:lnSpc>
              <a:spcBef>
                <a:spcPts val="0"/>
              </a:spcBef>
              <a:spcAft>
                <a:spcPts val="600"/>
              </a:spcAft>
              <a:buFont typeface="Wingdings" panose="05000000000000000000" pitchFamily="2" charset="2"/>
              <a:buChar char="§"/>
            </a:pP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From the 1990s onwards, the </a:t>
            </a:r>
            <a:r>
              <a:rPr lang="en-PK"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machine learning era </a:t>
            </a: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started and is still ongoing.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07000"/>
              </a:lnSpc>
              <a:spcBef>
                <a:spcPts val="0"/>
              </a:spcBef>
              <a:spcAft>
                <a:spcPts val="600"/>
              </a:spcAft>
              <a:buFont typeface="Wingdings" panose="05000000000000000000" pitchFamily="2" charset="2"/>
              <a:buChar char="§"/>
            </a:pP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Around 2010, the </a:t>
            </a:r>
            <a:r>
              <a:rPr lang="en-PK"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deep learning era </a:t>
            </a: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began, which also continues today.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07000"/>
              </a:lnSpc>
              <a:spcBef>
                <a:spcPts val="0"/>
              </a:spcBef>
              <a:spcAft>
                <a:spcPts val="600"/>
              </a:spcAft>
              <a:buFont typeface="Wingdings" panose="05000000000000000000" pitchFamily="2" charset="2"/>
              <a:buChar char="§"/>
            </a:pP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All three methods are still in use, with each having its own impact.</a:t>
            </a:r>
          </a:p>
        </p:txBody>
      </p:sp>
    </p:spTree>
    <p:extLst>
      <p:ext uri="{BB962C8B-B14F-4D97-AF65-F5344CB8AC3E}">
        <p14:creationId xmlns:p14="http://schemas.microsoft.com/office/powerpoint/2010/main" val="416165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26E2-07D4-4A27-6CBC-EDF683B4B225}"/>
              </a:ext>
            </a:extLst>
          </p:cNvPr>
          <p:cNvSpPr>
            <a:spLocks noGrp="1"/>
          </p:cNvSpPr>
          <p:nvPr>
            <p:ph type="title"/>
          </p:nvPr>
        </p:nvSpPr>
        <p:spPr>
          <a:xfrm>
            <a:off x="677334" y="609600"/>
            <a:ext cx="8596668" cy="786063"/>
          </a:xfrm>
        </p:spPr>
        <p:txBody>
          <a:bodyPr>
            <a:normAutofit/>
          </a:bodyPr>
          <a:lstStyle/>
          <a:p>
            <a:pPr algn="ctr"/>
            <a:r>
              <a:rPr lang="en-US" sz="2800" dirty="0"/>
              <a:t>Heuristic or Heuristic Technique</a:t>
            </a:r>
            <a:endParaRPr lang="en-PK" sz="2800" dirty="0"/>
          </a:p>
        </p:txBody>
      </p:sp>
      <p:sp>
        <p:nvSpPr>
          <p:cNvPr id="3" name="Content Placeholder 2">
            <a:extLst>
              <a:ext uri="{FF2B5EF4-FFF2-40B4-BE49-F238E27FC236}">
                <a16:creationId xmlns:a16="http://schemas.microsoft.com/office/drawing/2014/main" id="{F7CFEE9D-8ADA-7511-C461-E8B784F7B1BE}"/>
              </a:ext>
            </a:extLst>
          </p:cNvPr>
          <p:cNvSpPr>
            <a:spLocks noGrp="1"/>
          </p:cNvSpPr>
          <p:nvPr>
            <p:ph idx="1"/>
          </p:nvPr>
        </p:nvSpPr>
        <p:spPr>
          <a:xfrm>
            <a:off x="677333" y="1395663"/>
            <a:ext cx="10163120" cy="5209674"/>
          </a:xfrm>
        </p:spPr>
        <p:txBody>
          <a:bodyPr>
            <a:noAutofit/>
          </a:bodyPr>
          <a:lstStyle/>
          <a:p>
            <a:r>
              <a:rPr lang="en-PK" sz="2000" dirty="0">
                <a:effectLst/>
                <a:latin typeface="+mj-lt"/>
                <a:ea typeface="Calibri" panose="020F0502020204030204" pitchFamily="34" charset="0"/>
                <a:cs typeface="Times New Roman" panose="02020603050405020304" pitchFamily="18" charset="0"/>
              </a:rPr>
              <a:t>A heuristic or heuristic technique </a:t>
            </a:r>
            <a:r>
              <a:rPr lang="en-US" sz="2000" dirty="0">
                <a:latin typeface="+mj-lt"/>
                <a:ea typeface="Calibri" panose="020F0502020204030204" pitchFamily="34" charset="0"/>
                <a:cs typeface="Times New Roman" panose="02020603050405020304" pitchFamily="18" charset="0"/>
              </a:rPr>
              <a:t>employs  practical </a:t>
            </a:r>
            <a:r>
              <a:rPr lang="en-PK" sz="2000" dirty="0">
                <a:effectLst/>
                <a:latin typeface="+mj-lt"/>
                <a:ea typeface="Calibri" panose="020F0502020204030204" pitchFamily="34" charset="0"/>
                <a:cs typeface="Times New Roman" panose="02020603050405020304" pitchFamily="18" charset="0"/>
              </a:rPr>
              <a:t>approach to problem-solving or self-discovery </a:t>
            </a:r>
            <a:endParaRPr lang="en-US" sz="2000" dirty="0">
              <a:effectLst/>
              <a:latin typeface="+mj-lt"/>
              <a:ea typeface="Calibri" panose="020F0502020204030204" pitchFamily="34" charset="0"/>
              <a:cs typeface="Times New Roman" panose="02020603050405020304" pitchFamily="18" charset="0"/>
            </a:endParaRPr>
          </a:p>
          <a:p>
            <a:r>
              <a:rPr lang="en-US" sz="2000" dirty="0">
                <a:latin typeface="+mj-lt"/>
                <a:ea typeface="Calibri" panose="020F0502020204030204" pitchFamily="34" charset="0"/>
                <a:cs typeface="Times New Roman" panose="02020603050405020304" pitchFamily="18" charset="0"/>
              </a:rPr>
              <a:t>Approach </a:t>
            </a:r>
            <a:r>
              <a:rPr lang="en-PK" sz="2000" dirty="0">
                <a:effectLst/>
                <a:latin typeface="+mj-lt"/>
                <a:ea typeface="Calibri" panose="020F0502020204030204" pitchFamily="34" charset="0"/>
                <a:cs typeface="Times New Roman" panose="02020603050405020304" pitchFamily="18" charset="0"/>
              </a:rPr>
              <a:t>is not guaranteed to be optimal, perfect, or entirely rational</a:t>
            </a:r>
            <a:r>
              <a:rPr lang="en-US" sz="2000" dirty="0">
                <a:effectLst/>
                <a:latin typeface="+mj-lt"/>
                <a:ea typeface="Calibri" panose="020F0502020204030204" pitchFamily="34" charset="0"/>
                <a:cs typeface="Times New Roman" panose="02020603050405020304" pitchFamily="18" charset="0"/>
              </a:rPr>
              <a:t>.</a:t>
            </a:r>
          </a:p>
          <a:p>
            <a:pPr>
              <a:spcBef>
                <a:spcPts val="600"/>
              </a:spcBef>
              <a:spcAft>
                <a:spcPts val="1200"/>
              </a:spcAft>
            </a:pPr>
            <a:r>
              <a:rPr lang="en-PK" sz="2000" dirty="0">
                <a:effectLst/>
                <a:latin typeface="+mj-lt"/>
                <a:ea typeface="Calibri" panose="020F0502020204030204" pitchFamily="34" charset="0"/>
                <a:cs typeface="Times New Roman" panose="02020603050405020304" pitchFamily="18" charset="0"/>
              </a:rPr>
              <a:t> </a:t>
            </a:r>
            <a:r>
              <a:rPr lang="en-US" sz="2000" dirty="0">
                <a:latin typeface="+mj-lt"/>
                <a:ea typeface="Calibri" panose="020F0502020204030204" pitchFamily="34" charset="0"/>
                <a:cs typeface="Times New Roman" panose="02020603050405020304" pitchFamily="18" charset="0"/>
              </a:rPr>
              <a:t>I</a:t>
            </a:r>
            <a:r>
              <a:rPr lang="en-PK" sz="2000" dirty="0">
                <a:effectLst/>
                <a:latin typeface="+mj-lt"/>
                <a:ea typeface="Calibri" panose="020F0502020204030204" pitchFamily="34" charset="0"/>
                <a:cs typeface="Times New Roman" panose="02020603050405020304" pitchFamily="18" charset="0"/>
              </a:rPr>
              <a:t>t is often sufficient for reaching an immediate, short-term goal or approximation. </a:t>
            </a:r>
            <a:endParaRPr lang="en-US" sz="2000" dirty="0">
              <a:latin typeface="+mj-lt"/>
              <a:ea typeface="Calibri" panose="020F0502020204030204" pitchFamily="34" charset="0"/>
              <a:cs typeface="Times New Roman" panose="02020603050405020304" pitchFamily="18" charset="0"/>
            </a:endParaRPr>
          </a:p>
          <a:p>
            <a:r>
              <a:rPr lang="en-US" sz="2000" dirty="0">
                <a:solidFill>
                  <a:srgbClr val="0070C0"/>
                </a:solidFill>
                <a:latin typeface="+mj-lt"/>
                <a:cs typeface="Times New Roman" panose="02020603050405020304" pitchFamily="18" charset="0"/>
              </a:rPr>
              <a:t>Characteristics of Heuristic Techniques</a:t>
            </a:r>
          </a:p>
          <a:p>
            <a:r>
              <a:rPr kumimoji="0" lang="en-PK" altLang="en-PK" sz="2000" b="1" i="0" u="none" strike="noStrike" cap="none" normalizeH="0" baseline="0" dirty="0">
                <a:ln>
                  <a:noFill/>
                </a:ln>
                <a:solidFill>
                  <a:schemeClr val="tx1"/>
                </a:solidFill>
                <a:effectLst/>
                <a:latin typeface="+mj-lt"/>
                <a:cs typeface="Times New Roman" panose="02020603050405020304" pitchFamily="18" charset="0"/>
              </a:rPr>
              <a:t>Shortcut or Quick Fix</a:t>
            </a:r>
            <a:r>
              <a:rPr kumimoji="0" lang="en-PK" altLang="en-PK" sz="2000" b="0" i="0" u="none" strike="noStrike" cap="none" normalizeH="0" baseline="0" dirty="0">
                <a:ln>
                  <a:noFill/>
                </a:ln>
                <a:solidFill>
                  <a:schemeClr val="tx1"/>
                </a:solidFill>
                <a:effectLst/>
                <a:latin typeface="+mj-lt"/>
                <a:cs typeface="Times New Roman" panose="02020603050405020304" pitchFamily="18" charset="0"/>
              </a:rPr>
              <a:t>: Provides a simplified solution to a problem</a:t>
            </a:r>
            <a:endParaRPr kumimoji="0" lang="en-US" altLang="en-PK" sz="2000" b="0" i="0" u="none" strike="noStrike" cap="none" normalizeH="0" baseline="0" dirty="0">
              <a:ln>
                <a:noFill/>
              </a:ln>
              <a:solidFill>
                <a:schemeClr val="tx1"/>
              </a:solidFill>
              <a:effectLst/>
              <a:latin typeface="+mj-lt"/>
              <a:cs typeface="Times New Roman" panose="02020603050405020304" pitchFamily="18" charset="0"/>
            </a:endParaRPr>
          </a:p>
          <a:p>
            <a:pPr>
              <a:spcBef>
                <a:spcPts val="600"/>
              </a:spcBef>
              <a:spcAft>
                <a:spcPts val="1200"/>
              </a:spcAft>
            </a:pPr>
            <a:r>
              <a:rPr lang="en-US" sz="2000" dirty="0">
                <a:solidFill>
                  <a:schemeClr val="tx1"/>
                </a:solidFill>
                <a:latin typeface="+mj-lt"/>
                <a:cs typeface="Times New Roman" panose="02020603050405020304" pitchFamily="18" charset="0"/>
              </a:rPr>
              <a:t>Practical but not necessarily ideal</a:t>
            </a:r>
            <a:endParaRPr lang="en-US" sz="2000" dirty="0">
              <a:latin typeface="+mj-lt"/>
              <a:cs typeface="Times New Roman" panose="02020603050405020304" pitchFamily="18" charset="0"/>
            </a:endParaRPr>
          </a:p>
          <a:p>
            <a:r>
              <a:rPr lang="en-US" sz="2000" b="1" dirty="0">
                <a:solidFill>
                  <a:srgbClr val="0070C0"/>
                </a:solidFill>
                <a:latin typeface="+mj-lt"/>
                <a:cs typeface="Times New Roman" panose="02020603050405020304" pitchFamily="18" charset="0"/>
              </a:rPr>
              <a:t>Heuristics in NLP</a:t>
            </a:r>
            <a:endParaRPr lang="en-US" sz="2000" dirty="0">
              <a:solidFill>
                <a:srgbClr val="0070C0"/>
              </a:solidFill>
              <a:latin typeface="+mj-lt"/>
              <a:cs typeface="Times New Roman" panose="02020603050405020304" pitchFamily="18" charset="0"/>
            </a:endParaRPr>
          </a:p>
          <a:p>
            <a:pPr>
              <a:buFont typeface="Arial" panose="020B0604020202020204" pitchFamily="34" charset="0"/>
              <a:buChar char="•"/>
            </a:pPr>
            <a:r>
              <a:rPr lang="en-US" sz="2000" b="1" dirty="0">
                <a:latin typeface="+mj-lt"/>
                <a:cs typeface="Times New Roman" panose="02020603050405020304" pitchFamily="18" charset="0"/>
              </a:rPr>
              <a:t>Rule-Based Approaches d</a:t>
            </a:r>
            <a:r>
              <a:rPr lang="en-US" sz="2000" dirty="0">
                <a:latin typeface="+mj-lt"/>
                <a:cs typeface="Times New Roman" panose="02020603050405020304" pitchFamily="18" charset="0"/>
              </a:rPr>
              <a:t>eveloped by NLP practitioners in the realm of heuristics.</a:t>
            </a:r>
          </a:p>
          <a:p>
            <a:pPr>
              <a:buFont typeface="Arial" panose="020B0604020202020204" pitchFamily="34" charset="0"/>
              <a:buChar char="•"/>
            </a:pPr>
            <a:r>
              <a:rPr lang="en-US" sz="2000" dirty="0">
                <a:latin typeface="+mj-lt"/>
                <a:cs typeface="Times New Roman" panose="02020603050405020304" pitchFamily="18" charset="0"/>
              </a:rPr>
              <a:t>Effective for certain types of problem-solving in natural language processing.</a:t>
            </a:r>
          </a:p>
          <a:p>
            <a:endParaRPr lang="en-PK" dirty="0">
              <a:effectLst/>
              <a:latin typeface="+mj-lt"/>
              <a:ea typeface="Calibri" panose="020F0502020204030204" pitchFamily="34" charset="0"/>
              <a:cs typeface="Arial" panose="020B0604020202020204" pitchFamily="34" charset="0"/>
            </a:endParaRPr>
          </a:p>
          <a:p>
            <a:endParaRPr lang="en-PK" dirty="0">
              <a:latin typeface="+mj-lt"/>
            </a:endParaRPr>
          </a:p>
        </p:txBody>
      </p:sp>
    </p:spTree>
    <p:extLst>
      <p:ext uri="{BB962C8B-B14F-4D97-AF65-F5344CB8AC3E}">
        <p14:creationId xmlns:p14="http://schemas.microsoft.com/office/powerpoint/2010/main" val="224363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83F7-5049-507F-21E3-FA98B01F5B89}"/>
              </a:ext>
            </a:extLst>
          </p:cNvPr>
          <p:cNvSpPr>
            <a:spLocks noGrp="1"/>
          </p:cNvSpPr>
          <p:nvPr>
            <p:ph type="title"/>
          </p:nvPr>
        </p:nvSpPr>
        <p:spPr>
          <a:xfrm>
            <a:off x="677334" y="609601"/>
            <a:ext cx="8596668" cy="701842"/>
          </a:xfrm>
        </p:spPr>
        <p:txBody>
          <a:bodyPr>
            <a:normAutofit fontScale="90000"/>
          </a:bodyPr>
          <a:lstStyle/>
          <a:p>
            <a:pPr algn="ctr"/>
            <a:r>
              <a:rPr lang="en-PK" sz="2700" b="1" dirty="0">
                <a:solidFill>
                  <a:srgbClr val="002060"/>
                </a:solidFill>
                <a:effectLst/>
                <a:latin typeface="Times New Roman" panose="02020603050405020304" pitchFamily="18" charset="0"/>
                <a:ea typeface="Times New Roman" panose="02020603050405020304" pitchFamily="18" charset="0"/>
              </a:rPr>
              <a:t>Heuristic Methods - Rule-Based Approach</a:t>
            </a:r>
            <a:br>
              <a:rPr lang="en-PK" sz="1800" dirty="0">
                <a:effectLst/>
                <a:latin typeface="Times New Roman" panose="02020603050405020304" pitchFamily="18" charset="0"/>
                <a:ea typeface="Times New Roman" panose="02020603050405020304" pitchFamily="18" charset="0"/>
              </a:rPr>
            </a:br>
            <a:endParaRPr lang="en-PK" dirty="0"/>
          </a:p>
        </p:txBody>
      </p:sp>
      <p:sp>
        <p:nvSpPr>
          <p:cNvPr id="3" name="Content Placeholder 2">
            <a:extLst>
              <a:ext uri="{FF2B5EF4-FFF2-40B4-BE49-F238E27FC236}">
                <a16:creationId xmlns:a16="http://schemas.microsoft.com/office/drawing/2014/main" id="{385C349F-5DE9-6D9B-365C-2FE0C2D7BB55}"/>
              </a:ext>
            </a:extLst>
          </p:cNvPr>
          <p:cNvSpPr>
            <a:spLocks noGrp="1"/>
          </p:cNvSpPr>
          <p:nvPr>
            <p:ph idx="1"/>
          </p:nvPr>
        </p:nvSpPr>
        <p:spPr>
          <a:xfrm>
            <a:off x="677333" y="1311443"/>
            <a:ext cx="9705919" cy="4729919"/>
          </a:xfrm>
        </p:spPr>
        <p:txBody>
          <a:bodyPr/>
          <a:lstStyle/>
          <a:p>
            <a:pPr algn="just">
              <a:spcBef>
                <a:spcPts val="600"/>
              </a:spcBef>
              <a:spcAft>
                <a:spcPts val="1200"/>
              </a:spcAft>
            </a:pPr>
            <a:r>
              <a:rPr lang="en-PK" sz="2200" dirty="0">
                <a:effectLst/>
                <a:latin typeface="Times New Roman" panose="02020603050405020304" pitchFamily="18" charset="0"/>
                <a:ea typeface="Times New Roman" panose="02020603050405020304" pitchFamily="18" charset="0"/>
                <a:cs typeface="Arial" panose="020B0604020202020204" pitchFamily="34" charset="0"/>
              </a:rPr>
              <a:t>Heuristic methods are </a:t>
            </a:r>
            <a:r>
              <a:rPr lang="en-PK" sz="22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practical</a:t>
            </a:r>
            <a:r>
              <a:rPr lang="en-PK" sz="22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 solutions </a:t>
            </a:r>
            <a:r>
              <a:rPr lang="en-PK" sz="2200" dirty="0">
                <a:effectLst/>
                <a:latin typeface="Times New Roman" panose="02020603050405020304" pitchFamily="18" charset="0"/>
                <a:ea typeface="Times New Roman" panose="02020603050405020304" pitchFamily="18" charset="0"/>
                <a:cs typeface="Arial" panose="020B0604020202020204" pitchFamily="34" charset="0"/>
              </a:rPr>
              <a:t>to problems, and they often rely on </a:t>
            </a:r>
            <a:r>
              <a:rPr lang="en-PK" sz="2200" dirty="0">
                <a:solidFill>
                  <a:srgbClr val="002060"/>
                </a:solidFill>
                <a:effectLst/>
                <a:latin typeface="Times New Roman" panose="02020603050405020304" pitchFamily="18" charset="0"/>
                <a:ea typeface="Times New Roman" panose="02020603050405020304" pitchFamily="18" charset="0"/>
                <a:cs typeface="Arial" panose="020B0604020202020204" pitchFamily="34" charset="0"/>
              </a:rPr>
              <a:t>rule-based approaches</a:t>
            </a:r>
            <a:r>
              <a:rPr lang="en-PK" sz="22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spcBef>
                <a:spcPts val="600"/>
              </a:spcBef>
              <a:spcAft>
                <a:spcPts val="1200"/>
              </a:spcAft>
            </a:pPr>
            <a:r>
              <a:rPr lang="en-PK" sz="2200" dirty="0">
                <a:effectLst/>
                <a:latin typeface="Times New Roman" panose="02020603050405020304" pitchFamily="18" charset="0"/>
                <a:ea typeface="Times New Roman" panose="02020603050405020304" pitchFamily="18" charset="0"/>
                <a:cs typeface="Arial" panose="020B0604020202020204" pitchFamily="34" charset="0"/>
              </a:rPr>
              <a:t>This means that a </a:t>
            </a:r>
            <a:r>
              <a:rPr lang="en-PK" sz="22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set of predefined rules </a:t>
            </a:r>
            <a:r>
              <a:rPr lang="en-PK" sz="2200" dirty="0">
                <a:effectLst/>
                <a:latin typeface="Times New Roman" panose="02020603050405020304" pitchFamily="18" charset="0"/>
                <a:ea typeface="Times New Roman" panose="02020603050405020304" pitchFamily="18" charset="0"/>
                <a:cs typeface="Arial" panose="020B0604020202020204" pitchFamily="34" charset="0"/>
              </a:rPr>
              <a:t>is used to address specific problems in a straightforward way, providing an </a:t>
            </a:r>
            <a:r>
              <a:rPr lang="en-PK" sz="22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efficient solution</a:t>
            </a:r>
            <a:r>
              <a:rPr lang="en-PK" sz="2200" dirty="0">
                <a:effectLst/>
                <a:latin typeface="Times New Roman" panose="02020603050405020304" pitchFamily="18" charset="0"/>
                <a:ea typeface="Times New Roman" panose="02020603050405020304" pitchFamily="18" charset="0"/>
                <a:cs typeface="Arial" panose="020B0604020202020204" pitchFamily="34" charset="0"/>
              </a:rPr>
              <a:t> without requiring complex computations.</a:t>
            </a:r>
            <a:endParaRPr lang="en-PK" sz="2200" dirty="0">
              <a:effectLst/>
              <a:latin typeface="Calibri" panose="020F0502020204030204" pitchFamily="34" charset="0"/>
              <a:ea typeface="Calibri" panose="020F0502020204030204" pitchFamily="34" charset="0"/>
              <a:cs typeface="Arial" panose="020B0604020202020204" pitchFamily="34" charset="0"/>
            </a:endParaRPr>
          </a:p>
          <a:p>
            <a:pPr>
              <a:spcBef>
                <a:spcPts val="600"/>
              </a:spcBef>
              <a:spcAft>
                <a:spcPts val="1200"/>
              </a:spcAft>
            </a:pPr>
            <a:r>
              <a:rPr lang="en-PK" sz="2200" b="1" dirty="0">
                <a:solidFill>
                  <a:srgbClr val="0070C0"/>
                </a:solidFill>
                <a:latin typeface="Times New Roman" panose="02020603050405020304" pitchFamily="18" charset="0"/>
                <a:cs typeface="Arial" panose="020B0604020202020204" pitchFamily="34" charset="0"/>
              </a:rPr>
              <a:t>Example - Sentiment Analysis App</a:t>
            </a:r>
            <a:br>
              <a:rPr lang="en-PK" sz="2200" dirty="0">
                <a:latin typeface="Times New Roman" panose="02020603050405020304" pitchFamily="18" charset="0"/>
                <a:cs typeface="Arial" panose="020B0604020202020204" pitchFamily="34" charset="0"/>
              </a:rPr>
            </a:br>
            <a:r>
              <a:rPr lang="en-PK" sz="2200" dirty="0">
                <a:latin typeface="Times New Roman" panose="02020603050405020304" pitchFamily="18" charset="0"/>
                <a:cs typeface="Arial" panose="020B0604020202020204" pitchFamily="34" charset="0"/>
              </a:rPr>
              <a:t>To illustrate a rule-based heuristic, consider a sentiment analysis app. This app can determine if a text is positive or negative by counting the </a:t>
            </a:r>
            <a:r>
              <a:rPr lang="en-PK" sz="2200" dirty="0">
                <a:solidFill>
                  <a:srgbClr val="00B0F0"/>
                </a:solidFill>
                <a:latin typeface="Times New Roman" panose="02020603050405020304" pitchFamily="18" charset="0"/>
                <a:cs typeface="Arial" panose="020B0604020202020204" pitchFamily="34" charset="0"/>
              </a:rPr>
              <a:t>number of positive or negative words</a:t>
            </a:r>
            <a:r>
              <a:rPr lang="en-PK" sz="2200" dirty="0">
                <a:latin typeface="Times New Roman" panose="02020603050405020304" pitchFamily="18" charset="0"/>
                <a:cs typeface="Arial" panose="020B0604020202020204" pitchFamily="34" charset="0"/>
              </a:rPr>
              <a:t>. </a:t>
            </a:r>
            <a:endParaRPr lang="en-US" sz="2200" dirty="0">
              <a:latin typeface="Times New Roman" panose="02020603050405020304" pitchFamily="18" charset="0"/>
              <a:cs typeface="Arial" panose="020B0604020202020204" pitchFamily="34" charset="0"/>
            </a:endParaRPr>
          </a:p>
          <a:p>
            <a:pPr>
              <a:spcBef>
                <a:spcPts val="600"/>
              </a:spcBef>
              <a:spcAft>
                <a:spcPts val="1200"/>
              </a:spcAft>
            </a:pPr>
            <a:r>
              <a:rPr lang="en-PK" sz="2200" dirty="0">
                <a:latin typeface="Times New Roman" panose="02020603050405020304" pitchFamily="18" charset="0"/>
                <a:cs typeface="Arial" panose="020B0604020202020204" pitchFamily="34" charset="0"/>
              </a:rPr>
              <a:t>Although it's a simple method, it gives a </a:t>
            </a:r>
            <a:r>
              <a:rPr lang="en-PK" sz="2200" dirty="0">
                <a:solidFill>
                  <a:srgbClr val="00B0F0"/>
                </a:solidFill>
                <a:latin typeface="Times New Roman" panose="02020603050405020304" pitchFamily="18" charset="0"/>
                <a:cs typeface="Arial" panose="020B0604020202020204" pitchFamily="34" charset="0"/>
              </a:rPr>
              <a:t>basic understanding of the sentiment</a:t>
            </a:r>
            <a:r>
              <a:rPr lang="en-PK" sz="2200" dirty="0">
                <a:latin typeface="Times New Roman" panose="02020603050405020304" pitchFamily="18" charset="0"/>
                <a:cs typeface="Arial" panose="020B0604020202020204" pitchFamily="34" charset="0"/>
              </a:rPr>
              <a:t> expressed in the text.</a:t>
            </a:r>
          </a:p>
          <a:p>
            <a:endParaRPr lang="en-PK" dirty="0"/>
          </a:p>
        </p:txBody>
      </p:sp>
    </p:spTree>
    <p:extLst>
      <p:ext uri="{BB962C8B-B14F-4D97-AF65-F5344CB8AC3E}">
        <p14:creationId xmlns:p14="http://schemas.microsoft.com/office/powerpoint/2010/main" val="84051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F43F-2938-D061-302A-77C170AD404B}"/>
              </a:ext>
            </a:extLst>
          </p:cNvPr>
          <p:cNvSpPr>
            <a:spLocks noGrp="1"/>
          </p:cNvSpPr>
          <p:nvPr>
            <p:ph type="title"/>
          </p:nvPr>
        </p:nvSpPr>
        <p:spPr>
          <a:xfrm>
            <a:off x="677334" y="609600"/>
            <a:ext cx="8596668" cy="786063"/>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a:t>
            </a:r>
            <a:endParaRPr lang="en-PK" sz="2800" dirty="0"/>
          </a:p>
        </p:txBody>
      </p:sp>
      <p:sp>
        <p:nvSpPr>
          <p:cNvPr id="3" name="Content Placeholder 2">
            <a:extLst>
              <a:ext uri="{FF2B5EF4-FFF2-40B4-BE49-F238E27FC236}">
                <a16:creationId xmlns:a16="http://schemas.microsoft.com/office/drawing/2014/main" id="{4136A77B-DA15-2D61-0994-465C7668B63E}"/>
              </a:ext>
            </a:extLst>
          </p:cNvPr>
          <p:cNvSpPr>
            <a:spLocks noGrp="1"/>
          </p:cNvSpPr>
          <p:nvPr>
            <p:ph idx="1"/>
          </p:nvPr>
        </p:nvSpPr>
        <p:spPr>
          <a:xfrm>
            <a:off x="677334" y="1624263"/>
            <a:ext cx="9958582" cy="4417099"/>
          </a:xfrm>
        </p:spPr>
        <p:txBody>
          <a:bodyPr/>
          <a:lstStyle/>
          <a:p>
            <a:pPr marL="0" indent="0">
              <a:buNone/>
            </a:pPr>
            <a:r>
              <a:rPr lang="en-PK"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Simple Solutions in Heuristic Approaches</a:t>
            </a:r>
            <a:r>
              <a:rPr lang="en-US"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a:t>
            </a:r>
          </a:p>
          <a:p>
            <a:r>
              <a:rPr lang="en-PK" sz="2000" dirty="0">
                <a:effectLst/>
                <a:latin typeface="Times New Roman" panose="02020603050405020304" pitchFamily="18" charset="0"/>
                <a:ea typeface="Times New Roman" panose="02020603050405020304" pitchFamily="18" charset="0"/>
                <a:cs typeface="Arial" panose="020B0604020202020204" pitchFamily="34" charset="0"/>
              </a:rPr>
              <a:t>The key advantage of heuristic approaches is that they offer </a:t>
            </a:r>
            <a:r>
              <a:rPr lang="en-PK" sz="20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quick, practical solutions</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p>
            <a:pPr>
              <a:spcAft>
                <a:spcPts val="1200"/>
              </a:spcAft>
            </a:pPr>
            <a:r>
              <a:rPr lang="en-PK" sz="2000" dirty="0">
                <a:effectLst/>
                <a:latin typeface="Times New Roman" panose="02020603050405020304" pitchFamily="18" charset="0"/>
                <a:ea typeface="Times New Roman" panose="02020603050405020304" pitchFamily="18" charset="0"/>
                <a:cs typeface="Arial" panose="020B0604020202020204" pitchFamily="34" charset="0"/>
              </a:rPr>
              <a:t> In the sentiment analysis example, </a:t>
            </a:r>
            <a:r>
              <a:rPr lang="en-PK" sz="20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counting words </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gives an </a:t>
            </a:r>
            <a:r>
              <a:rPr lang="en-PK" sz="2000" dirty="0">
                <a:solidFill>
                  <a:srgbClr val="00B0F0"/>
                </a:solidFill>
                <a:effectLst/>
                <a:latin typeface="Times New Roman" panose="02020603050405020304" pitchFamily="18" charset="0"/>
                <a:ea typeface="Times New Roman" panose="02020603050405020304" pitchFamily="18" charset="0"/>
                <a:cs typeface="Arial" panose="020B0604020202020204" pitchFamily="34" charset="0"/>
              </a:rPr>
              <a:t>approximate result</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 which may not be as comprehensive as more complex methods but is useful for immediate needs.</a:t>
            </a:r>
            <a:endParaRPr lang="en-PK"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000" b="1" dirty="0">
                <a:solidFill>
                  <a:srgbClr val="0070C0"/>
                </a:solidFill>
                <a:latin typeface="Times New Roman" panose="02020603050405020304" pitchFamily="18" charset="0"/>
                <a:cs typeface="Arial" panose="020B0604020202020204" pitchFamily="34" charset="0"/>
              </a:rPr>
              <a:t>Heuristic Approaches in NLP:</a:t>
            </a:r>
          </a:p>
          <a:p>
            <a:pPr marR="0" lvl="0">
              <a:lnSpc>
                <a:spcPct val="107000"/>
              </a:lnSpc>
              <a:tabLst>
                <a:tab pos="457200" algn="l"/>
              </a:tabLst>
            </a:pPr>
            <a:r>
              <a:rPr lang="en-PK" sz="2000" dirty="0">
                <a:latin typeface="Times New Roman" panose="02020603050405020304" pitchFamily="18" charset="0"/>
                <a:cs typeface="Arial" panose="020B0604020202020204" pitchFamily="34" charset="0"/>
              </a:rPr>
              <a:t>Emergence of various heuristic approaches over the last 5 years.</a:t>
            </a:r>
          </a:p>
          <a:p>
            <a:pPr marR="0" lvl="0">
              <a:lnSpc>
                <a:spcPct val="107000"/>
              </a:lnSpc>
              <a:tabLst>
                <a:tab pos="457200" algn="l"/>
              </a:tabLst>
            </a:pPr>
            <a:r>
              <a:rPr lang="en-PK" sz="2000" dirty="0">
                <a:latin typeface="Times New Roman" panose="02020603050405020304" pitchFamily="18" charset="0"/>
                <a:cs typeface="Arial" panose="020B0604020202020204" pitchFamily="34" charset="0"/>
              </a:rPr>
              <a:t>Three examples of widely used and famous</a:t>
            </a:r>
            <a:r>
              <a:rPr lang="en-US" sz="2000" dirty="0">
                <a:latin typeface="Times New Roman" panose="02020603050405020304" pitchFamily="18" charset="0"/>
                <a:cs typeface="Arial" panose="020B0604020202020204" pitchFamily="34" charset="0"/>
              </a:rPr>
              <a:t> Heuristic</a:t>
            </a:r>
            <a:r>
              <a:rPr lang="en-PK" sz="2000" dirty="0">
                <a:latin typeface="Times New Roman" panose="02020603050405020304" pitchFamily="18" charset="0"/>
                <a:cs typeface="Arial" panose="020B0604020202020204" pitchFamily="34" charset="0"/>
              </a:rPr>
              <a:t> approaches.</a:t>
            </a:r>
            <a:r>
              <a:rPr lang="en-US" sz="2000" dirty="0">
                <a:latin typeface="Times New Roman" panose="02020603050405020304" pitchFamily="18" charset="0"/>
                <a:cs typeface="Arial" panose="020B0604020202020204" pitchFamily="34" charset="0"/>
              </a:rPr>
              <a:t> </a:t>
            </a:r>
            <a:r>
              <a:rPr lang="en-US" sz="2000" dirty="0">
                <a:solidFill>
                  <a:srgbClr val="FF0000"/>
                </a:solidFill>
                <a:latin typeface="Times New Roman" panose="02020603050405020304" pitchFamily="18" charset="0"/>
                <a:cs typeface="Arial" panose="020B0604020202020204" pitchFamily="34" charset="0"/>
              </a:rPr>
              <a:t>Regular Expressions, WordNet, and Open Mind Common Sense </a:t>
            </a:r>
            <a:endParaRPr lang="en-PK" sz="2000" dirty="0">
              <a:solidFill>
                <a:srgbClr val="FF00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8420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3E7E-A1CE-C926-0624-29FE1D963405}"/>
              </a:ext>
            </a:extLst>
          </p:cNvPr>
          <p:cNvSpPr>
            <a:spLocks noGrp="1"/>
          </p:cNvSpPr>
          <p:nvPr>
            <p:ph type="title"/>
          </p:nvPr>
        </p:nvSpPr>
        <p:spPr>
          <a:xfrm>
            <a:off x="677334" y="609600"/>
            <a:ext cx="8596668" cy="689811"/>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Approaches-Regular Expressions</a:t>
            </a:r>
            <a:endParaRPr lang="en-PK" sz="2800" dirty="0"/>
          </a:p>
        </p:txBody>
      </p:sp>
      <p:sp>
        <p:nvSpPr>
          <p:cNvPr id="3" name="Content Placeholder 2">
            <a:extLst>
              <a:ext uri="{FF2B5EF4-FFF2-40B4-BE49-F238E27FC236}">
                <a16:creationId xmlns:a16="http://schemas.microsoft.com/office/drawing/2014/main" id="{3D317E63-2411-D5A1-2620-60E8E660377A}"/>
              </a:ext>
            </a:extLst>
          </p:cNvPr>
          <p:cNvSpPr>
            <a:spLocks noGrp="1"/>
          </p:cNvSpPr>
          <p:nvPr>
            <p:ph idx="1"/>
          </p:nvPr>
        </p:nvSpPr>
        <p:spPr>
          <a:xfrm>
            <a:off x="677334" y="1431758"/>
            <a:ext cx="9657792" cy="4609605"/>
          </a:xfrm>
        </p:spPr>
        <p:txBody>
          <a:bodyPr>
            <a:normAutofit/>
          </a:bodyPr>
          <a:lstStyle/>
          <a:p>
            <a:pPr marL="0" marR="0" indent="0">
              <a:lnSpc>
                <a:spcPct val="107000"/>
              </a:lnSpc>
              <a:spcBef>
                <a:spcPts val="0"/>
              </a:spcBef>
              <a:spcAft>
                <a:spcPts val="1200"/>
              </a:spcAft>
              <a:buNone/>
            </a:pPr>
            <a:r>
              <a:rPr lang="en-PK" sz="22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Regular Expressions in Programming</a:t>
            </a:r>
            <a:endParaRPr lang="en-US" sz="22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Bef>
                <a:spcPts val="0"/>
              </a:spcBef>
              <a:spcAft>
                <a:spcPts val="1200"/>
              </a:spcAft>
              <a:buSzPts val="1000"/>
              <a:tabLst>
                <a:tab pos="457200" algn="l"/>
              </a:tabLs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Supported in almost every programming language.</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1200"/>
              </a:spcAft>
              <a:buSzPts val="1000"/>
              <a:tabLst>
                <a:tab pos="457200" algn="l"/>
              </a:tabLs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A powerful tool for pattern matching and text manipulation.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0"/>
              </a:spcBef>
              <a:spcAft>
                <a:spcPts val="1800"/>
              </a:spcAft>
              <a:buSzPts val="1000"/>
              <a:tabLst>
                <a:tab pos="457200" algn="l"/>
              </a:tabLst>
            </a:pPr>
            <a:r>
              <a:rPr lang="en-PK" sz="2000" dirty="0">
                <a:effectLst/>
                <a:latin typeface="Times New Roman" panose="02020603050405020304" pitchFamily="18" charset="0"/>
                <a:ea typeface="Calibri" panose="020F0502020204030204" pitchFamily="34" charset="0"/>
                <a:cs typeface="Times New Roman" panose="02020603050405020304" pitchFamily="18" charset="0"/>
              </a:rPr>
              <a:t>A regular expression allows you to define a pattern and match text according to that pattern.</a:t>
            </a:r>
            <a:endParaRPr lang="en-US" sz="2000" dirty="0"/>
          </a:p>
          <a:p>
            <a:pPr marL="0" marR="0" indent="0">
              <a:lnSpc>
                <a:spcPct val="107000"/>
              </a:lnSpc>
              <a:spcBef>
                <a:spcPts val="0"/>
              </a:spcBef>
              <a:spcAft>
                <a:spcPts val="1200"/>
              </a:spcAft>
              <a:buNone/>
            </a:pPr>
            <a:r>
              <a:rPr lang="en-PK" sz="2200" b="1" dirty="0">
                <a:solidFill>
                  <a:srgbClr val="0070C0"/>
                </a:solidFill>
                <a:latin typeface="Times New Roman" panose="02020603050405020304" pitchFamily="18" charset="0"/>
                <a:cs typeface="Arial" panose="020B0604020202020204" pitchFamily="34" charset="0"/>
              </a:rPr>
              <a:t>Use Case of Regular Expressions</a:t>
            </a:r>
          </a:p>
          <a:p>
            <a:pPr>
              <a:lnSpc>
                <a:spcPct val="107000"/>
              </a:lnSpc>
              <a:spcBef>
                <a:spcPts val="0"/>
              </a:spcBef>
              <a:spcAft>
                <a:spcPts val="1200"/>
              </a:spcAft>
              <a:buSzPts val="1000"/>
              <a:tabLst>
                <a:tab pos="457200" algn="l"/>
              </a:tabLst>
            </a:pPr>
            <a:r>
              <a:rPr lang="en-PK" sz="2000" b="1" dirty="0">
                <a:effectLst/>
                <a:latin typeface="Times New Roman" panose="02020603050405020304" pitchFamily="18" charset="0"/>
                <a:ea typeface="Times New Roman" panose="02020603050405020304" pitchFamily="18" charset="0"/>
                <a:cs typeface="Times New Roman" panose="02020603050405020304" pitchFamily="18" charset="0"/>
              </a:rPr>
              <a:t>HTML Tag Removal</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are useful in practical application suc</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h as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web scrapping. </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Regular expressions help remove HTML tags when scraping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/extracting</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text from websites.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1200"/>
              </a:spcAft>
              <a:buSzPts val="1000"/>
              <a:tabLst>
                <a:tab pos="457200" algn="l"/>
              </a:tabLst>
            </a:pPr>
            <a:r>
              <a:rPr lang="en-PK" sz="2000" b="1" dirty="0">
                <a:effectLst/>
                <a:latin typeface="Times New Roman" panose="02020603050405020304" pitchFamily="18" charset="0"/>
                <a:ea typeface="Times New Roman" panose="02020603050405020304" pitchFamily="18" charset="0"/>
                <a:cs typeface="Times New Roman" panose="02020603050405020304" pitchFamily="18" charset="0"/>
              </a:rPr>
              <a:t>Salutation Search</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REs</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Can be used to identify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/search</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specific </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patterns like "Mr.," "Mrs.," "Doctor," "PhD," etc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within a paragraph.</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endParaRPr lang="en-PK" dirty="0"/>
          </a:p>
        </p:txBody>
      </p:sp>
    </p:spTree>
    <p:extLst>
      <p:ext uri="{BB962C8B-B14F-4D97-AF65-F5344CB8AC3E}">
        <p14:creationId xmlns:p14="http://schemas.microsoft.com/office/powerpoint/2010/main" val="3673998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B338-1DAC-F048-D622-9A486071DF5D}"/>
              </a:ext>
            </a:extLst>
          </p:cNvPr>
          <p:cNvSpPr>
            <a:spLocks noGrp="1"/>
          </p:cNvSpPr>
          <p:nvPr>
            <p:ph type="title"/>
          </p:nvPr>
        </p:nvSpPr>
        <p:spPr>
          <a:xfrm>
            <a:off x="677334" y="609600"/>
            <a:ext cx="8596668" cy="846221"/>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Approaches-Regular Expressions</a:t>
            </a:r>
            <a:endParaRPr lang="en-PK" sz="2800" dirty="0"/>
          </a:p>
        </p:txBody>
      </p:sp>
      <p:sp>
        <p:nvSpPr>
          <p:cNvPr id="3" name="Content Placeholder 2">
            <a:extLst>
              <a:ext uri="{FF2B5EF4-FFF2-40B4-BE49-F238E27FC236}">
                <a16:creationId xmlns:a16="http://schemas.microsoft.com/office/drawing/2014/main" id="{8E7BD3BB-2FBD-884B-EC07-14752482F669}"/>
              </a:ext>
            </a:extLst>
          </p:cNvPr>
          <p:cNvSpPr>
            <a:spLocks noGrp="1"/>
          </p:cNvSpPr>
          <p:nvPr>
            <p:ph idx="1"/>
          </p:nvPr>
        </p:nvSpPr>
        <p:spPr>
          <a:xfrm>
            <a:off x="677334" y="1792705"/>
            <a:ext cx="8596668" cy="4248657"/>
          </a:xfrm>
        </p:spPr>
        <p:txBody>
          <a:bodyPr>
            <a:normAutofit/>
          </a:bodyPr>
          <a:lstStyle/>
          <a:p>
            <a:pPr marL="0" marR="0" indent="0">
              <a:lnSpc>
                <a:spcPct val="107000"/>
              </a:lnSpc>
              <a:spcBef>
                <a:spcPts val="0"/>
              </a:spcBef>
              <a:spcAft>
                <a:spcPts val="800"/>
              </a:spcAft>
              <a:buNone/>
            </a:pPr>
            <a:r>
              <a:rPr lang="en-PK"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Regular Expressions in Early NLP</a:t>
            </a:r>
            <a:endParaRPr lang="en-PK" sz="2000" dirty="0">
              <a:solidFill>
                <a:srgbClr val="0070C0"/>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buSzPts val="1000"/>
              <a:tabLst>
                <a:tab pos="457200" algn="l"/>
              </a:tabLst>
            </a:pPr>
            <a:r>
              <a:rPr lang="en-PK" sz="2000" b="1" dirty="0">
                <a:effectLst/>
                <a:latin typeface="Times New Roman" panose="02020603050405020304" pitchFamily="18" charset="0"/>
                <a:ea typeface="Times New Roman" panose="02020603050405020304" pitchFamily="18" charset="0"/>
                <a:cs typeface="Times New Roman" panose="02020603050405020304" pitchFamily="18" charset="0"/>
              </a:rPr>
              <a:t>Importance in Early NLP</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 Regular expressions were key tools for solving initial NLP problems.</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Widely used by NLP practitioners to address text-processing tasks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such as pattern matching and data cleaning</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PK" sz="2000" dirty="0">
                <a:effectLst/>
                <a:latin typeface="Times New Roman" panose="02020603050405020304" pitchFamily="18" charset="0"/>
                <a:ea typeface="Times New Roman" panose="02020603050405020304" pitchFamily="18" charset="0"/>
                <a:cs typeface="Times New Roman" panose="02020603050405020304" pitchFamily="18" charset="0"/>
              </a:rPr>
              <a:t>We'll explore regular expression usage in NLP in one section.</a:t>
            </a:r>
            <a:endParaRPr lang="en-PK"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60202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0CD0-830E-344D-C973-5C00063B39E0}"/>
              </a:ext>
            </a:extLst>
          </p:cNvPr>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Common NLP Tasks</a:t>
            </a:r>
            <a:endParaRPr lang="en-PK" sz="3600" dirty="0"/>
          </a:p>
        </p:txBody>
      </p:sp>
      <p:sp>
        <p:nvSpPr>
          <p:cNvPr id="3" name="Content Placeholder 2">
            <a:extLst>
              <a:ext uri="{FF2B5EF4-FFF2-40B4-BE49-F238E27FC236}">
                <a16:creationId xmlns:a16="http://schemas.microsoft.com/office/drawing/2014/main" id="{D6D5C484-38AB-14DC-1B23-0EED027180B8}"/>
              </a:ext>
            </a:extLst>
          </p:cNvPr>
          <p:cNvSpPr>
            <a:spLocks noGrp="1"/>
          </p:cNvSpPr>
          <p:nvPr>
            <p:ph idx="1"/>
          </p:nvPr>
        </p:nvSpPr>
        <p:spPr>
          <a:xfrm>
            <a:off x="838200" y="1503948"/>
            <a:ext cx="10515600" cy="4673016"/>
          </a:xfrm>
        </p:spPr>
        <p:txBody>
          <a:bodyPr/>
          <a:lstStyle/>
          <a:p>
            <a:pPr marL="0" indent="0" algn="just">
              <a:buNone/>
            </a:pPr>
            <a:r>
              <a:rPr lang="en-US" sz="2400" b="1" dirty="0">
                <a:solidFill>
                  <a:srgbClr val="002060"/>
                </a:solidFill>
                <a:latin typeface="Times New Roman" panose="02020603050405020304" pitchFamily="18" charset="0"/>
                <a:cs typeface="Times New Roman" panose="02020603050405020304" pitchFamily="18" charset="0"/>
              </a:rPr>
              <a:t>Conversational Agents</a:t>
            </a:r>
            <a:endParaRPr lang="en-US" sz="2400" dirty="0">
              <a:solidFill>
                <a:srgbClr val="00206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Conversational agents, such as chatbots, simulate human-like conversations and are designed to interact with users.</a:t>
            </a:r>
          </a:p>
          <a:p>
            <a:pPr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They can handle numerous customer interactions, making it easier to manage large volumes of queries compared to hiring thousands of customer service representatives.</a:t>
            </a:r>
          </a:p>
          <a:p>
            <a:pPr marL="57150" marR="0" indent="-285750">
              <a:lnSpc>
                <a:spcPct val="150000"/>
              </a:lnSpc>
              <a:spcBef>
                <a:spcPts val="0"/>
              </a:spcBef>
              <a:spcAft>
                <a:spcPts val="800"/>
              </a:spcAft>
              <a:buFont typeface="Wingdings" panose="05000000000000000000" pitchFamily="2" charset="2"/>
              <a:buChar char="§"/>
            </a:pPr>
            <a:r>
              <a:rPr lang="en-PK" sz="1800" dirty="0">
                <a:effectLst/>
                <a:latin typeface="Times New Roman" panose="02020603050405020304" pitchFamily="18" charset="0"/>
                <a:ea typeface="Times New Roman" panose="02020603050405020304" pitchFamily="18" charset="0"/>
                <a:cs typeface="Arial" panose="020B0604020202020204" pitchFamily="34" charset="0"/>
              </a:rPr>
              <a:t>The examples commonly used for text-based and speech-based chatbots include:</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0000"/>
              </a:lnSpc>
              <a:spcBef>
                <a:spcPts val="0"/>
              </a:spcBef>
              <a:spcAft>
                <a:spcPts val="800"/>
              </a:spcAft>
              <a:buSzPts val="1000"/>
              <a:buFont typeface="Wingdings" panose="05000000000000000000" pitchFamily="2" charset="2"/>
              <a:buChar char="§"/>
              <a:tabLst>
                <a:tab pos="457200" algn="l"/>
              </a:tabLst>
            </a:pPr>
            <a:r>
              <a:rPr lang="en-PK" sz="1800" b="1" dirty="0">
                <a:effectLst/>
                <a:latin typeface="Times New Roman" panose="02020603050405020304" pitchFamily="18" charset="0"/>
                <a:ea typeface="Times New Roman" panose="02020603050405020304" pitchFamily="18" charset="0"/>
                <a:cs typeface="Arial" panose="020B0604020202020204" pitchFamily="34" charset="0"/>
              </a:rPr>
              <a:t>Text-based Chatbots</a:t>
            </a:r>
            <a:r>
              <a:rPr lang="en-PK" sz="1800" dirty="0">
                <a:effectLst/>
                <a:latin typeface="Times New Roman" panose="02020603050405020304" pitchFamily="18" charset="0"/>
                <a:ea typeface="Times New Roman" panose="02020603050405020304" pitchFamily="18" charset="0"/>
                <a:cs typeface="Arial" panose="020B0604020202020204" pitchFamily="34" charset="0"/>
              </a:rPr>
              <a:t>: Examples include chatbots like those used in customer service on websites (e.g., Drift, Intercom).</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lvl="1">
              <a:lnSpc>
                <a:spcPct val="100000"/>
              </a:lnSpc>
              <a:spcBef>
                <a:spcPts val="0"/>
              </a:spcBef>
              <a:spcAft>
                <a:spcPts val="800"/>
              </a:spcAft>
              <a:buSzPts val="1000"/>
              <a:buFont typeface="Wingdings" panose="05000000000000000000" pitchFamily="2" charset="2"/>
              <a:buChar char="§"/>
              <a:tabLst>
                <a:tab pos="457200" algn="l"/>
              </a:tabLst>
            </a:pPr>
            <a:r>
              <a:rPr lang="en-PK" sz="1800" b="1" dirty="0">
                <a:effectLst/>
                <a:latin typeface="Times New Roman" panose="02020603050405020304" pitchFamily="18" charset="0"/>
                <a:ea typeface="Times New Roman" panose="02020603050405020304" pitchFamily="18" charset="0"/>
                <a:cs typeface="Arial" panose="020B0604020202020204" pitchFamily="34" charset="0"/>
              </a:rPr>
              <a:t>Speech-based Chatbots</a:t>
            </a:r>
            <a:r>
              <a:rPr lang="en-PK" sz="1800" dirty="0">
                <a:effectLst/>
                <a:latin typeface="Times New Roman" panose="02020603050405020304" pitchFamily="18" charset="0"/>
                <a:ea typeface="Times New Roman" panose="02020603050405020304" pitchFamily="18" charset="0"/>
                <a:cs typeface="Arial" panose="020B0604020202020204" pitchFamily="34" charset="0"/>
              </a:rPr>
              <a:t>: Examples include Siri, Google Assistant, and Amazon Alexa.</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0000"/>
              </a:lnSpc>
              <a:buFont typeface="Wingdings" panose="05000000000000000000" pitchFamily="2" charset="2"/>
              <a:buChar char="§"/>
            </a:pPr>
            <a:r>
              <a:rPr lang="en-PK" sz="1800" dirty="0">
                <a:effectLst/>
                <a:latin typeface="Times New Roman" panose="02020603050405020304" pitchFamily="18" charset="0"/>
                <a:ea typeface="Times New Roman" panose="02020603050405020304" pitchFamily="18" charset="0"/>
                <a:cs typeface="Arial" panose="020B0604020202020204" pitchFamily="34" charset="0"/>
              </a:rPr>
              <a:t>Therefore, conversational agents are a very important application of NLP (Natural Language Processing).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PK" dirty="0"/>
          </a:p>
        </p:txBody>
      </p:sp>
    </p:spTree>
    <p:extLst>
      <p:ext uri="{BB962C8B-B14F-4D97-AF65-F5344CB8AC3E}">
        <p14:creationId xmlns:p14="http://schemas.microsoft.com/office/powerpoint/2010/main" val="423691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2139-36C3-8DA8-0B27-2E472971D82B}"/>
              </a:ext>
            </a:extLst>
          </p:cNvPr>
          <p:cNvSpPr>
            <a:spLocks noGrp="1"/>
          </p:cNvSpPr>
          <p:nvPr>
            <p:ph type="title"/>
          </p:nvPr>
        </p:nvSpPr>
        <p:spPr>
          <a:xfrm>
            <a:off x="677334" y="609600"/>
            <a:ext cx="8596668" cy="762000"/>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Approaches-WordNet</a:t>
            </a:r>
            <a:endParaRPr lang="en-PK" sz="2800" dirty="0"/>
          </a:p>
        </p:txBody>
      </p:sp>
      <p:sp>
        <p:nvSpPr>
          <p:cNvPr id="3" name="Content Placeholder 2">
            <a:extLst>
              <a:ext uri="{FF2B5EF4-FFF2-40B4-BE49-F238E27FC236}">
                <a16:creationId xmlns:a16="http://schemas.microsoft.com/office/drawing/2014/main" id="{14040A12-FC77-13E3-B842-52C99E1490FA}"/>
              </a:ext>
            </a:extLst>
          </p:cNvPr>
          <p:cNvSpPr>
            <a:spLocks noGrp="1"/>
          </p:cNvSpPr>
          <p:nvPr>
            <p:ph idx="1"/>
          </p:nvPr>
        </p:nvSpPr>
        <p:spPr>
          <a:xfrm>
            <a:off x="677334" y="1371600"/>
            <a:ext cx="9669824" cy="4669763"/>
          </a:xfrm>
        </p:spPr>
        <p:txBody>
          <a:bodyPr/>
          <a:lstStyle/>
          <a:p>
            <a:pPr marL="0" indent="0">
              <a:buNone/>
            </a:pPr>
            <a:r>
              <a:rPr lang="en-US" sz="2000" b="1" dirty="0">
                <a:solidFill>
                  <a:srgbClr val="0070C0"/>
                </a:solidFill>
              </a:rPr>
              <a:t>Introduction to WordNet</a:t>
            </a:r>
            <a:endParaRPr lang="en-US" sz="2000" dirty="0">
              <a:solidFill>
                <a:srgbClr val="0070C0"/>
              </a:solidFill>
            </a:endParaRPr>
          </a:p>
          <a:p>
            <a:r>
              <a:rPr lang="en-US" b="1" dirty="0"/>
              <a:t>WordNet</a:t>
            </a:r>
            <a:r>
              <a:rPr lang="en-US" dirty="0"/>
              <a:t>: A well-known lexical database.</a:t>
            </a:r>
          </a:p>
          <a:p>
            <a:r>
              <a:rPr lang="en-US" b="1" dirty="0"/>
              <a:t>Purpose</a:t>
            </a:r>
            <a:r>
              <a:rPr lang="en-US" dirty="0"/>
              <a:t>: Functions as a comprehensive lexical dictionary.</a:t>
            </a:r>
          </a:p>
          <a:p>
            <a:pPr>
              <a:buFont typeface="Arial" panose="020B0604020202020204" pitchFamily="34" charset="0"/>
              <a:buChar char="•"/>
            </a:pPr>
            <a:endParaRPr lang="en-US" dirty="0"/>
          </a:p>
          <a:p>
            <a:pPr marL="0" indent="0">
              <a:buNone/>
            </a:pPr>
            <a:r>
              <a:rPr lang="en-US" sz="2000" b="1" dirty="0">
                <a:solidFill>
                  <a:srgbClr val="0070C0"/>
                </a:solidFill>
              </a:rPr>
              <a:t>WordNet vs. Traditional Dictionaries</a:t>
            </a:r>
            <a:endParaRPr lang="en-US" sz="2000" dirty="0">
              <a:solidFill>
                <a:srgbClr val="0070C0"/>
              </a:solidFill>
            </a:endParaRPr>
          </a:p>
          <a:p>
            <a:pPr algn="just"/>
            <a:r>
              <a:rPr lang="en-US" sz="2000" b="1" dirty="0">
                <a:solidFill>
                  <a:srgbClr val="0070C0"/>
                </a:solidFill>
              </a:rPr>
              <a:t>Traditional Dictionary: </a:t>
            </a:r>
            <a:r>
              <a:rPr lang="en-PK" sz="2000" dirty="0"/>
              <a:t>offer straightforward information such as word meanings, synonyms, and antonyms.</a:t>
            </a:r>
            <a:endParaRPr lang="en-US" sz="2000" dirty="0"/>
          </a:p>
          <a:p>
            <a:r>
              <a:rPr lang="en-US" sz="2000" b="1" dirty="0">
                <a:solidFill>
                  <a:srgbClr val="0070C0"/>
                </a:solidFill>
              </a:rPr>
              <a:t>WordNet: </a:t>
            </a:r>
            <a:r>
              <a:rPr lang="en-US" sz="2000" dirty="0"/>
              <a:t>Organizes and stores various types of </a:t>
            </a:r>
            <a:r>
              <a:rPr lang="en-US" sz="2000" dirty="0">
                <a:solidFill>
                  <a:srgbClr val="FF0000"/>
                </a:solidFill>
              </a:rPr>
              <a:t>relationships between words</a:t>
            </a:r>
            <a:r>
              <a:rPr lang="en-US" sz="2000" dirty="0"/>
              <a:t>.</a:t>
            </a:r>
          </a:p>
          <a:p>
            <a:r>
              <a:rPr lang="en-PK" sz="2000" dirty="0"/>
              <a:t>This organization helps to understand not just individual words, but how they relate to each other in various contexts.</a:t>
            </a:r>
          </a:p>
          <a:p>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PK" dirty="0"/>
          </a:p>
        </p:txBody>
      </p:sp>
    </p:spTree>
    <p:extLst>
      <p:ext uri="{BB962C8B-B14F-4D97-AF65-F5344CB8AC3E}">
        <p14:creationId xmlns:p14="http://schemas.microsoft.com/office/powerpoint/2010/main" val="116975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AF1-732D-D549-FF22-FAA802BF186D}"/>
              </a:ext>
            </a:extLst>
          </p:cNvPr>
          <p:cNvSpPr>
            <a:spLocks noGrp="1"/>
          </p:cNvSpPr>
          <p:nvPr>
            <p:ph type="title"/>
          </p:nvPr>
        </p:nvSpPr>
        <p:spPr>
          <a:xfrm>
            <a:off x="677334" y="609600"/>
            <a:ext cx="8596668" cy="725905"/>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Approaches-WordNet</a:t>
            </a:r>
            <a:endParaRPr lang="en-PK" sz="2800" dirty="0"/>
          </a:p>
        </p:txBody>
      </p:sp>
      <p:sp>
        <p:nvSpPr>
          <p:cNvPr id="3" name="Content Placeholder 2">
            <a:extLst>
              <a:ext uri="{FF2B5EF4-FFF2-40B4-BE49-F238E27FC236}">
                <a16:creationId xmlns:a16="http://schemas.microsoft.com/office/drawing/2014/main" id="{DDEE411E-5F7D-DF23-8C46-CC1ABACA1CCB}"/>
              </a:ext>
            </a:extLst>
          </p:cNvPr>
          <p:cNvSpPr>
            <a:spLocks noGrp="1"/>
          </p:cNvSpPr>
          <p:nvPr>
            <p:ph idx="1"/>
          </p:nvPr>
        </p:nvSpPr>
        <p:spPr>
          <a:xfrm>
            <a:off x="677333" y="1540043"/>
            <a:ext cx="10199214" cy="4501320"/>
          </a:xfrm>
        </p:spPr>
        <p:txBody>
          <a:bodyPr>
            <a:normAutofit/>
          </a:bodyPr>
          <a:lstStyle/>
          <a:p>
            <a:pPr marL="0" marR="0" indent="0">
              <a:lnSpc>
                <a:spcPct val="107000"/>
              </a:lnSpc>
              <a:spcBef>
                <a:spcPts val="0"/>
              </a:spcBef>
              <a:spcAft>
                <a:spcPts val="800"/>
              </a:spcAft>
              <a:buNone/>
            </a:pPr>
            <a:r>
              <a:rPr lang="en-PK"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Example of WordNet Relationships</a:t>
            </a:r>
            <a:endParaRPr lang="en-US"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Bef>
                <a:spcPts val="0"/>
              </a:spcBef>
              <a:spcAft>
                <a:spcPts val="1200"/>
              </a:spcAft>
            </a:pPr>
            <a:r>
              <a:rPr lang="en-PK" sz="2000" dirty="0">
                <a:effectLst/>
                <a:latin typeface="+mj-lt"/>
                <a:ea typeface="MS Gothic" panose="020B0609070205080204" pitchFamily="49" charset="-128"/>
              </a:rPr>
              <a:t>In WordNet, words are linked based on their semantic and functional relationships</a:t>
            </a:r>
            <a:endParaRPr lang="en-PK" sz="2000" dirty="0">
              <a:effectLst/>
              <a:latin typeface="+mj-lt"/>
              <a:ea typeface="MS Gothic" panose="020B0609070205080204" pitchFamily="49" charset="-128"/>
              <a:cs typeface="Arial" panose="020B0604020202020204" pitchFamily="34" charset="0"/>
            </a:endParaRPr>
          </a:p>
          <a:p>
            <a:pPr>
              <a:lnSpc>
                <a:spcPct val="107000"/>
              </a:lnSpc>
              <a:spcBef>
                <a:spcPts val="0"/>
              </a:spcBef>
              <a:spcAft>
                <a:spcPts val="1200"/>
              </a:spcAft>
              <a:buSzPts val="1000"/>
              <a:tabLst>
                <a:tab pos="457200" algn="l"/>
              </a:tabLst>
            </a:pPr>
            <a:r>
              <a:rPr lang="en-PK" sz="2000" b="1" dirty="0">
                <a:solidFill>
                  <a:srgbClr val="0070C0"/>
                </a:solidFill>
                <a:effectLst/>
                <a:latin typeface="+mj-lt"/>
                <a:ea typeface="MS Gothic" panose="020B0609070205080204" pitchFamily="49" charset="-128"/>
                <a:cs typeface="Arial" panose="020B0604020202020204" pitchFamily="34" charset="0"/>
              </a:rPr>
              <a:t>Semantic Similarity</a:t>
            </a:r>
            <a:r>
              <a:rPr lang="en-PK" sz="2000" dirty="0">
                <a:solidFill>
                  <a:srgbClr val="0070C0"/>
                </a:solidFill>
                <a:effectLst/>
                <a:latin typeface="+mj-lt"/>
                <a:ea typeface="MS Gothic" panose="020B0609070205080204" pitchFamily="49" charset="-128"/>
                <a:cs typeface="Arial" panose="020B0604020202020204" pitchFamily="34" charset="0"/>
              </a:rPr>
              <a:t>: </a:t>
            </a:r>
            <a:r>
              <a:rPr lang="en-PK" sz="2000" dirty="0">
                <a:effectLst/>
                <a:latin typeface="+mj-lt"/>
                <a:ea typeface="MS Gothic" panose="020B0609070205080204" pitchFamily="49" charset="-128"/>
                <a:cs typeface="Arial" panose="020B0604020202020204" pitchFamily="34" charset="0"/>
              </a:rPr>
              <a:t>Words like "</a:t>
            </a:r>
            <a:r>
              <a:rPr lang="en-PK" sz="2000" dirty="0">
                <a:solidFill>
                  <a:srgbClr val="FF0000"/>
                </a:solidFill>
                <a:effectLst/>
                <a:latin typeface="+mj-lt"/>
                <a:ea typeface="MS Gothic" panose="020B0609070205080204" pitchFamily="49" charset="-128"/>
                <a:cs typeface="Arial" panose="020B0604020202020204" pitchFamily="34" charset="0"/>
              </a:rPr>
              <a:t>run" and "jog</a:t>
            </a:r>
            <a:r>
              <a:rPr lang="en-PK" sz="2000" dirty="0">
                <a:effectLst/>
                <a:latin typeface="+mj-lt"/>
                <a:ea typeface="MS Gothic" panose="020B0609070205080204" pitchFamily="49" charset="-128"/>
                <a:cs typeface="Arial" panose="020B0604020202020204" pitchFamily="34" charset="0"/>
              </a:rPr>
              <a:t>" are categorized as similar in meaning</a:t>
            </a:r>
            <a:r>
              <a:rPr lang="en-US" sz="2000" dirty="0">
                <a:effectLst/>
                <a:latin typeface="+mj-lt"/>
                <a:ea typeface="MS Gothic" panose="020B0609070205080204" pitchFamily="49" charset="-128"/>
                <a:cs typeface="Arial" panose="020B0604020202020204" pitchFamily="34" charset="0"/>
              </a:rPr>
              <a:t>, as they describe </a:t>
            </a:r>
            <a:r>
              <a:rPr lang="en-US" sz="2000" dirty="0">
                <a:solidFill>
                  <a:srgbClr val="FF0000"/>
                </a:solidFill>
                <a:effectLst/>
                <a:latin typeface="+mj-lt"/>
                <a:ea typeface="MS Gothic" panose="020B0609070205080204" pitchFamily="49" charset="-128"/>
                <a:cs typeface="Arial" panose="020B0604020202020204" pitchFamily="34" charset="0"/>
              </a:rPr>
              <a:t>similar activities</a:t>
            </a:r>
            <a:r>
              <a:rPr lang="en-US" sz="2000" dirty="0">
                <a:effectLst/>
                <a:latin typeface="+mj-lt"/>
                <a:ea typeface="MS Gothic" panose="020B0609070205080204" pitchFamily="49" charset="-128"/>
                <a:cs typeface="Arial" panose="020B0604020202020204" pitchFamily="34" charset="0"/>
              </a:rPr>
              <a:t>.</a:t>
            </a:r>
            <a:endParaRPr lang="en-PK" sz="2000" dirty="0">
              <a:effectLst/>
              <a:latin typeface="+mj-lt"/>
              <a:ea typeface="MS Gothic" panose="020B0609070205080204" pitchFamily="49" charset="-128"/>
              <a:cs typeface="Arial" panose="020B0604020202020204" pitchFamily="34" charset="0"/>
            </a:endParaRPr>
          </a:p>
          <a:p>
            <a:pPr>
              <a:lnSpc>
                <a:spcPct val="107000"/>
              </a:lnSpc>
              <a:spcBef>
                <a:spcPts val="0"/>
              </a:spcBef>
              <a:spcAft>
                <a:spcPts val="1200"/>
              </a:spcAft>
              <a:buSzPts val="1000"/>
              <a:tabLst>
                <a:tab pos="457200" algn="l"/>
              </a:tabLst>
            </a:pPr>
            <a:r>
              <a:rPr lang="en-PK" sz="2000" b="1" dirty="0">
                <a:solidFill>
                  <a:srgbClr val="0070C0"/>
                </a:solidFill>
                <a:effectLst/>
                <a:latin typeface="+mj-lt"/>
                <a:ea typeface="MS Gothic" panose="020B0609070205080204" pitchFamily="49" charset="-128"/>
                <a:cs typeface="Arial" panose="020B0604020202020204" pitchFamily="34" charset="0"/>
              </a:rPr>
              <a:t>Functional Relationships</a:t>
            </a:r>
            <a:r>
              <a:rPr lang="en-PK" sz="2000" dirty="0">
                <a:solidFill>
                  <a:srgbClr val="0070C0"/>
                </a:solidFill>
                <a:effectLst/>
                <a:latin typeface="+mj-lt"/>
                <a:ea typeface="MS Gothic" panose="020B0609070205080204" pitchFamily="49" charset="-128"/>
                <a:cs typeface="Arial" panose="020B0604020202020204" pitchFamily="34" charset="0"/>
              </a:rPr>
              <a:t>: </a:t>
            </a:r>
            <a:r>
              <a:rPr lang="en-PK" sz="2000" dirty="0">
                <a:effectLst/>
                <a:latin typeface="+mj-lt"/>
                <a:ea typeface="MS Gothic" panose="020B0609070205080204" pitchFamily="49" charset="-128"/>
                <a:cs typeface="Arial" panose="020B0604020202020204" pitchFamily="34" charset="0"/>
              </a:rPr>
              <a:t>Words like </a:t>
            </a:r>
            <a:r>
              <a:rPr lang="en-PK" sz="2000" dirty="0">
                <a:solidFill>
                  <a:srgbClr val="FF0000"/>
                </a:solidFill>
                <a:latin typeface="+mj-lt"/>
                <a:ea typeface="MS Gothic" panose="020B0609070205080204" pitchFamily="49" charset="-128"/>
                <a:cs typeface="Arial" panose="020B0604020202020204" pitchFamily="34" charset="0"/>
              </a:rPr>
              <a:t>"run" and "shoes"</a:t>
            </a:r>
            <a:r>
              <a:rPr lang="en-PK" sz="2000" dirty="0">
                <a:effectLst/>
                <a:latin typeface="+mj-lt"/>
                <a:ea typeface="MS Gothic" panose="020B0609070205080204" pitchFamily="49" charset="-128"/>
                <a:cs typeface="Arial" panose="020B0604020202020204" pitchFamily="34" charset="0"/>
              </a:rPr>
              <a:t> are related</a:t>
            </a:r>
            <a:r>
              <a:rPr lang="en-US" sz="2000" dirty="0">
                <a:effectLst/>
                <a:latin typeface="+mj-lt"/>
                <a:ea typeface="MS Gothic" panose="020B0609070205080204" pitchFamily="49" charset="-128"/>
                <a:cs typeface="Arial" panose="020B0604020202020204" pitchFamily="34" charset="0"/>
              </a:rPr>
              <a:t> or connected via functional relationship</a:t>
            </a:r>
            <a:r>
              <a:rPr lang="en-PK" sz="2000" dirty="0">
                <a:effectLst/>
                <a:latin typeface="+mj-lt"/>
                <a:ea typeface="MS Gothic" panose="020B0609070205080204" pitchFamily="49" charset="-128"/>
                <a:cs typeface="Arial" panose="020B0604020202020204" pitchFamily="34" charset="0"/>
              </a:rPr>
              <a:t> because </a:t>
            </a:r>
            <a:r>
              <a:rPr lang="en-PK" sz="2000" dirty="0">
                <a:solidFill>
                  <a:srgbClr val="FF0000"/>
                </a:solidFill>
                <a:effectLst/>
                <a:latin typeface="+mj-lt"/>
                <a:ea typeface="MS Gothic" panose="020B0609070205080204" pitchFamily="49" charset="-128"/>
                <a:cs typeface="Arial" panose="020B0604020202020204" pitchFamily="34" charset="0"/>
              </a:rPr>
              <a:t>shoes are used during running</a:t>
            </a:r>
            <a:endParaRPr lang="en-US" sz="2000" dirty="0">
              <a:solidFill>
                <a:srgbClr val="FF0000"/>
              </a:solidFill>
              <a:effectLst/>
              <a:latin typeface="+mj-lt"/>
              <a:ea typeface="MS Gothic" panose="020B0609070205080204" pitchFamily="49" charset="-128"/>
              <a:cs typeface="Arial" panose="020B0604020202020204" pitchFamily="34" charset="0"/>
            </a:endParaRPr>
          </a:p>
          <a:p>
            <a:pPr>
              <a:lnSpc>
                <a:spcPct val="107000"/>
              </a:lnSpc>
              <a:spcBef>
                <a:spcPts val="0"/>
              </a:spcBef>
              <a:spcAft>
                <a:spcPts val="1200"/>
              </a:spcAft>
              <a:buSzPts val="1000"/>
              <a:tabLst>
                <a:tab pos="457200" algn="l"/>
              </a:tabLst>
            </a:pPr>
            <a:r>
              <a:rPr lang="en-PK" sz="2000" dirty="0">
                <a:effectLst/>
                <a:latin typeface="+mj-lt"/>
                <a:ea typeface="MS Gothic" panose="020B0609070205080204" pitchFamily="49" charset="-128"/>
                <a:cs typeface="Arial" panose="020B0604020202020204" pitchFamily="34" charset="0"/>
              </a:rPr>
              <a:t>These relationships are </a:t>
            </a:r>
            <a:r>
              <a:rPr lang="en-PK" sz="2000" dirty="0">
                <a:solidFill>
                  <a:srgbClr val="FF0000"/>
                </a:solidFill>
                <a:effectLst/>
                <a:latin typeface="+mj-lt"/>
                <a:ea typeface="MS Gothic" panose="020B0609070205080204" pitchFamily="49" charset="-128"/>
                <a:cs typeface="Arial" panose="020B0604020202020204" pitchFamily="34" charset="0"/>
              </a:rPr>
              <a:t>predefined and stored </a:t>
            </a:r>
            <a:r>
              <a:rPr lang="en-PK" sz="2000" dirty="0">
                <a:effectLst/>
                <a:latin typeface="+mj-lt"/>
                <a:ea typeface="MS Gothic" panose="020B0609070205080204" pitchFamily="49" charset="-128"/>
                <a:cs typeface="Arial" panose="020B0604020202020204" pitchFamily="34" charset="0"/>
              </a:rPr>
              <a:t>within WordNet to facilitate better </a:t>
            </a:r>
            <a:r>
              <a:rPr lang="en-PK" sz="2000" dirty="0">
                <a:solidFill>
                  <a:srgbClr val="FF0000"/>
                </a:solidFill>
                <a:effectLst/>
                <a:latin typeface="+mj-lt"/>
                <a:ea typeface="MS Gothic" panose="020B0609070205080204" pitchFamily="49" charset="-128"/>
                <a:cs typeface="Arial" panose="020B0604020202020204" pitchFamily="34" charset="0"/>
              </a:rPr>
              <a:t>language understanding</a:t>
            </a:r>
            <a:r>
              <a:rPr lang="en-PK" sz="2000" dirty="0">
                <a:effectLst/>
                <a:latin typeface="+mj-lt"/>
                <a:ea typeface="MS Gothic" panose="020B0609070205080204" pitchFamily="49" charset="-128"/>
                <a:cs typeface="Arial" panose="020B0604020202020204" pitchFamily="34"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Tree>
    <p:extLst>
      <p:ext uri="{BB962C8B-B14F-4D97-AF65-F5344CB8AC3E}">
        <p14:creationId xmlns:p14="http://schemas.microsoft.com/office/powerpoint/2010/main" val="758609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3D75-74B6-308A-C73E-A2391A7FE038}"/>
              </a:ext>
            </a:extLst>
          </p:cNvPr>
          <p:cNvSpPr>
            <a:spLocks noGrp="1"/>
          </p:cNvSpPr>
          <p:nvPr>
            <p:ph type="title"/>
          </p:nvPr>
        </p:nvSpPr>
        <p:spPr>
          <a:xfrm>
            <a:off x="677334" y="609600"/>
            <a:ext cx="8596668" cy="870284"/>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 </a:t>
            </a:r>
            <a:r>
              <a:rPr lang="en-US" sz="2800" b="1" dirty="0">
                <a:solidFill>
                  <a:srgbClr val="002060"/>
                </a:solidFill>
                <a:effectLst/>
                <a:latin typeface="Times New Roman" panose="02020603050405020304" pitchFamily="18" charset="0"/>
                <a:ea typeface="Times New Roman" panose="02020603050405020304" pitchFamily="18" charset="0"/>
              </a:rPr>
              <a:t>Approaches-WordNet</a:t>
            </a:r>
            <a:endParaRPr lang="en-PK" sz="2800" dirty="0"/>
          </a:p>
        </p:txBody>
      </p:sp>
      <p:sp>
        <p:nvSpPr>
          <p:cNvPr id="3" name="Content Placeholder 2">
            <a:extLst>
              <a:ext uri="{FF2B5EF4-FFF2-40B4-BE49-F238E27FC236}">
                <a16:creationId xmlns:a16="http://schemas.microsoft.com/office/drawing/2014/main" id="{62800A93-DD99-E2C7-3903-E118291FAD6D}"/>
              </a:ext>
            </a:extLst>
          </p:cNvPr>
          <p:cNvSpPr>
            <a:spLocks noGrp="1"/>
          </p:cNvSpPr>
          <p:nvPr>
            <p:ph idx="1"/>
          </p:nvPr>
        </p:nvSpPr>
        <p:spPr>
          <a:xfrm>
            <a:off x="677333" y="1672389"/>
            <a:ext cx="9020119" cy="4368973"/>
          </a:xfrm>
        </p:spPr>
        <p:txBody>
          <a:bodyPr/>
          <a:lstStyle/>
          <a:p>
            <a:pPr marL="0" marR="0" indent="0">
              <a:lnSpc>
                <a:spcPct val="107000"/>
              </a:lnSpc>
              <a:spcBef>
                <a:spcPts val="0"/>
              </a:spcBef>
              <a:spcAft>
                <a:spcPts val="800"/>
              </a:spcAft>
              <a:buNone/>
            </a:pPr>
            <a:r>
              <a:rPr lang="en-PK" sz="20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of WordNet in NLP</a:t>
            </a:r>
            <a:endParaRPr lang="en-PK"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PK"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Future NLP Applications</a:t>
            </a:r>
            <a:r>
              <a:rPr lang="en-PK" sz="20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 </a:t>
            </a:r>
            <a:r>
              <a:rPr lang="en-PK" sz="2000" dirty="0">
                <a:effectLst/>
                <a:latin typeface="Times New Roman" panose="02020603050405020304" pitchFamily="18" charset="0"/>
                <a:ea typeface="Times New Roman" panose="02020603050405020304" pitchFamily="18" charset="0"/>
              </a:rPr>
              <a:t>WordNet is a valuable resource for developing NLP applications. It is particularly useful for tasks such as translation, part-of-speech (POS) tagging, and other complex NLP systems.</a:t>
            </a:r>
            <a:endParaRPr lang="en-US" sz="2000" dirty="0">
              <a:effectLst/>
              <a:latin typeface="Times New Roman" panose="02020603050405020304" pitchFamily="18" charset="0"/>
              <a:ea typeface="Times New Roman" panose="02020603050405020304" pitchFamily="18" charset="0"/>
            </a:endParaRPr>
          </a:p>
          <a:p>
            <a:pPr>
              <a:lnSpc>
                <a:spcPct val="107000"/>
              </a:lnSpc>
              <a:spcBef>
                <a:spcPts val="0"/>
              </a:spcBef>
              <a:spcAft>
                <a:spcPts val="800"/>
              </a:spcAft>
              <a:buSzPts val="1000"/>
              <a:tabLst>
                <a:tab pos="457200" algn="l"/>
              </a:tabLst>
            </a:pPr>
            <a:endParaRPr lang="en-US" sz="2000" dirty="0">
              <a:effectLst/>
              <a:latin typeface="Times New Roman" panose="02020603050405020304" pitchFamily="18" charset="0"/>
              <a:ea typeface="Times New Roman" panose="02020603050405020304" pitchFamily="18" charset="0"/>
            </a:endParaRPr>
          </a:p>
          <a:p>
            <a:pPr>
              <a:lnSpc>
                <a:spcPct val="107000"/>
              </a:lnSpc>
              <a:spcBef>
                <a:spcPts val="0"/>
              </a:spcBef>
              <a:spcAft>
                <a:spcPts val="800"/>
              </a:spcAft>
              <a:buSzPts val="1000"/>
              <a:tabLst>
                <a:tab pos="457200" algn="l"/>
              </a:tabLst>
            </a:pPr>
            <a:r>
              <a:rPr lang="en-PK" sz="2000" b="1"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Value</a:t>
            </a:r>
            <a:r>
              <a:rPr lang="en-PK" sz="20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WordNet </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Provides </a:t>
            </a:r>
            <a:r>
              <a:rPr lang="en-PK" sz="2000" dirty="0">
                <a:solidFill>
                  <a:srgbClr val="0070C0"/>
                </a:solidFill>
                <a:effectLst/>
                <a:latin typeface="Times New Roman" panose="02020603050405020304" pitchFamily="18" charset="0"/>
                <a:ea typeface="Times New Roman" panose="02020603050405020304" pitchFamily="18" charset="0"/>
                <a:cs typeface="Arial" panose="020B0604020202020204" pitchFamily="34" charset="0"/>
              </a:rPr>
              <a:t>structured lexical information </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to aid in understanding and processing natural language</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PK" sz="2000" dirty="0">
                <a:effectLst/>
                <a:latin typeface="Times New Roman" panose="02020603050405020304" pitchFamily="18" charset="0"/>
                <a:ea typeface="Times New Roman" panose="02020603050405020304" pitchFamily="18" charset="0"/>
                <a:cs typeface="Arial" panose="020B0604020202020204" pitchFamily="34" charset="0"/>
              </a:rPr>
              <a:t>enhancing the effectiveness of various NLP technologies.</a:t>
            </a:r>
            <a:endParaRPr lang="en-PK"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PK" sz="20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Tree>
    <p:extLst>
      <p:ext uri="{BB962C8B-B14F-4D97-AF65-F5344CB8AC3E}">
        <p14:creationId xmlns:p14="http://schemas.microsoft.com/office/powerpoint/2010/main" val="3690706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CAC1-BE89-034E-E474-24922974ABF8}"/>
              </a:ext>
            </a:extLst>
          </p:cNvPr>
          <p:cNvSpPr>
            <a:spLocks noGrp="1"/>
          </p:cNvSpPr>
          <p:nvPr>
            <p:ph type="title"/>
          </p:nvPr>
        </p:nvSpPr>
        <p:spPr>
          <a:xfrm>
            <a:off x="677334" y="609600"/>
            <a:ext cx="8596668" cy="593558"/>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a:t>
            </a:r>
            <a:r>
              <a:rPr lang="en-US" sz="2800" b="1" dirty="0">
                <a:solidFill>
                  <a:srgbClr val="002060"/>
                </a:solidFill>
                <a:effectLst/>
                <a:latin typeface="Times New Roman" panose="02020603050405020304" pitchFamily="18" charset="0"/>
                <a:ea typeface="Times New Roman" panose="02020603050405020304" pitchFamily="18" charset="0"/>
              </a:rPr>
              <a:t> Approaches-OMCS</a:t>
            </a:r>
            <a:endParaRPr lang="en-PK" sz="2800" dirty="0"/>
          </a:p>
        </p:txBody>
      </p:sp>
      <p:sp>
        <p:nvSpPr>
          <p:cNvPr id="3" name="Content Placeholder 2">
            <a:extLst>
              <a:ext uri="{FF2B5EF4-FFF2-40B4-BE49-F238E27FC236}">
                <a16:creationId xmlns:a16="http://schemas.microsoft.com/office/drawing/2014/main" id="{3FE1AE3A-2CCF-F32B-0B40-61D6506B09F2}"/>
              </a:ext>
            </a:extLst>
          </p:cNvPr>
          <p:cNvSpPr>
            <a:spLocks noGrp="1"/>
          </p:cNvSpPr>
          <p:nvPr>
            <p:ph idx="1"/>
          </p:nvPr>
        </p:nvSpPr>
        <p:spPr>
          <a:xfrm>
            <a:off x="677334" y="1419727"/>
            <a:ext cx="9729982" cy="4621636"/>
          </a:xfrm>
        </p:spPr>
        <p:txBody>
          <a:bodyPr/>
          <a:lstStyle/>
          <a:p>
            <a:pPr marL="0" indent="0" algn="just">
              <a:buNone/>
            </a:pPr>
            <a:r>
              <a:rPr lang="en-US" sz="2000" b="1" dirty="0">
                <a:solidFill>
                  <a:srgbClr val="0070C0"/>
                </a:solidFill>
              </a:rPr>
              <a:t>Open Mind Common Sense (OMCS) Overview</a:t>
            </a:r>
          </a:p>
          <a:p>
            <a:pPr marL="0" indent="0" algn="just">
              <a:buNone/>
            </a:pPr>
            <a:r>
              <a:rPr lang="en-US" sz="2000" b="1" dirty="0">
                <a:solidFill>
                  <a:srgbClr val="0070C0"/>
                </a:solidFill>
              </a:rPr>
              <a:t>Initiation:</a:t>
            </a:r>
          </a:p>
          <a:p>
            <a:pPr algn="just">
              <a:spcBef>
                <a:spcPts val="600"/>
              </a:spcBef>
              <a:spcAft>
                <a:spcPts val="1200"/>
              </a:spcAft>
            </a:pPr>
            <a:r>
              <a:rPr lang="en-US" sz="2000" dirty="0"/>
              <a:t>OMCS was launched in 1999 by the MIT Media Lab. This project was created to address the need for a </a:t>
            </a:r>
            <a:r>
              <a:rPr lang="en-US" sz="2000" dirty="0">
                <a:solidFill>
                  <a:srgbClr val="00B0F0"/>
                </a:solidFill>
              </a:rPr>
              <a:t>comprehensive knowledge base </a:t>
            </a:r>
            <a:r>
              <a:rPr lang="en-US" sz="2000" dirty="0"/>
              <a:t>that captures </a:t>
            </a:r>
            <a:r>
              <a:rPr lang="en-US" sz="2000" dirty="0">
                <a:solidFill>
                  <a:srgbClr val="00B0F0"/>
                </a:solidFill>
              </a:rPr>
              <a:t>common-sense understanding</a:t>
            </a:r>
            <a:r>
              <a:rPr lang="en-US" sz="2000" dirty="0"/>
              <a:t>.</a:t>
            </a:r>
          </a:p>
          <a:p>
            <a:pPr marL="0" indent="0" algn="just">
              <a:buNone/>
            </a:pPr>
            <a:r>
              <a:rPr lang="en-US" sz="2000" b="1" dirty="0">
                <a:solidFill>
                  <a:srgbClr val="0070C0"/>
                </a:solidFill>
              </a:rPr>
              <a:t>Objective:</a:t>
            </a:r>
          </a:p>
          <a:p>
            <a:pPr algn="just"/>
            <a:r>
              <a:rPr lang="en-US" sz="2000" dirty="0"/>
              <a:t>The main goal of OMCS is to build a </a:t>
            </a:r>
            <a:r>
              <a:rPr lang="en-US" sz="2000" dirty="0">
                <a:solidFill>
                  <a:srgbClr val="C00000"/>
                </a:solidFill>
              </a:rPr>
              <a:t>large-scale repository of common-sense knowledge</a:t>
            </a:r>
            <a:r>
              <a:rPr lang="en-US" sz="2000" dirty="0"/>
              <a:t>. </a:t>
            </a:r>
          </a:p>
          <a:p>
            <a:pPr algn="just"/>
            <a:r>
              <a:rPr lang="en-US" sz="2000" dirty="0"/>
              <a:t>This knowledge base is intended to </a:t>
            </a:r>
            <a:r>
              <a:rPr lang="en-US" sz="2000" dirty="0">
                <a:solidFill>
                  <a:srgbClr val="C00000"/>
                </a:solidFill>
              </a:rPr>
              <a:t>enhance artificial intelligence (AI) systems </a:t>
            </a:r>
            <a:r>
              <a:rPr lang="en-US" sz="2000" dirty="0"/>
              <a:t>by providing them with a deeper </a:t>
            </a:r>
            <a:r>
              <a:rPr lang="en-US" sz="2000" dirty="0">
                <a:solidFill>
                  <a:srgbClr val="C00000"/>
                </a:solidFill>
              </a:rPr>
              <a:t>understanding</a:t>
            </a:r>
            <a:r>
              <a:rPr lang="en-US" sz="2000" dirty="0"/>
              <a:t> of everyday </a:t>
            </a:r>
            <a:r>
              <a:rPr lang="en-US" sz="2000" dirty="0">
                <a:solidFill>
                  <a:srgbClr val="C00000"/>
                </a:solidFill>
              </a:rPr>
              <a:t>concepts and facts </a:t>
            </a:r>
            <a:r>
              <a:rPr lang="en-US" sz="2000" dirty="0"/>
              <a:t>so that </a:t>
            </a:r>
            <a:r>
              <a:rPr lang="en-US" sz="2000" dirty="0">
                <a:solidFill>
                  <a:srgbClr val="C00000"/>
                </a:solidFill>
              </a:rPr>
              <a:t>machines can build common sense</a:t>
            </a:r>
            <a:r>
              <a:rPr lang="en-US" sz="2000" dirty="0"/>
              <a:t>.</a:t>
            </a:r>
          </a:p>
          <a:p>
            <a:endParaRPr lang="en-PK" dirty="0"/>
          </a:p>
        </p:txBody>
      </p:sp>
    </p:spTree>
    <p:extLst>
      <p:ext uri="{BB962C8B-B14F-4D97-AF65-F5344CB8AC3E}">
        <p14:creationId xmlns:p14="http://schemas.microsoft.com/office/powerpoint/2010/main" val="283174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3D3D-6218-4FD2-11E5-894A598B6F18}"/>
              </a:ext>
            </a:extLst>
          </p:cNvPr>
          <p:cNvSpPr>
            <a:spLocks noGrp="1"/>
          </p:cNvSpPr>
          <p:nvPr>
            <p:ph type="title"/>
          </p:nvPr>
        </p:nvSpPr>
        <p:spPr>
          <a:xfrm>
            <a:off x="677334" y="609601"/>
            <a:ext cx="8596668" cy="641684"/>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a:t>
            </a:r>
            <a:r>
              <a:rPr lang="en-US" sz="2800" b="1" dirty="0">
                <a:solidFill>
                  <a:srgbClr val="002060"/>
                </a:solidFill>
                <a:effectLst/>
                <a:latin typeface="Times New Roman" panose="02020603050405020304" pitchFamily="18" charset="0"/>
                <a:ea typeface="Times New Roman" panose="02020603050405020304" pitchFamily="18" charset="0"/>
              </a:rPr>
              <a:t> Approaches-OMCS</a:t>
            </a:r>
            <a:endParaRPr lang="en-PK" sz="2800" dirty="0"/>
          </a:p>
        </p:txBody>
      </p:sp>
      <p:sp>
        <p:nvSpPr>
          <p:cNvPr id="3" name="Content Placeholder 2">
            <a:extLst>
              <a:ext uri="{FF2B5EF4-FFF2-40B4-BE49-F238E27FC236}">
                <a16:creationId xmlns:a16="http://schemas.microsoft.com/office/drawing/2014/main" id="{21577BD5-6178-6701-5FB6-6E520BCC982F}"/>
              </a:ext>
            </a:extLst>
          </p:cNvPr>
          <p:cNvSpPr>
            <a:spLocks noGrp="1"/>
          </p:cNvSpPr>
          <p:nvPr>
            <p:ph idx="1"/>
          </p:nvPr>
        </p:nvSpPr>
        <p:spPr>
          <a:xfrm>
            <a:off x="677333" y="1251285"/>
            <a:ext cx="10078899" cy="4790078"/>
          </a:xfrm>
        </p:spPr>
        <p:txBody>
          <a:bodyPr>
            <a:normAutofit fontScale="92500" lnSpcReduction="20000"/>
          </a:bodyPr>
          <a:lstStyle/>
          <a:p>
            <a:pPr marL="0" indent="0" algn="just">
              <a:buNone/>
            </a:pPr>
            <a:r>
              <a:rPr lang="en-US" sz="2000" b="1" dirty="0">
                <a:solidFill>
                  <a:srgbClr val="0070C0"/>
                </a:solidFill>
              </a:rPr>
              <a:t>Purpose of OMCS</a:t>
            </a:r>
          </a:p>
          <a:p>
            <a:pPr marL="0" indent="0" algn="just">
              <a:buNone/>
            </a:pPr>
            <a:r>
              <a:rPr lang="en-US" sz="2000" b="1" dirty="0"/>
              <a:t>1. </a:t>
            </a:r>
            <a:r>
              <a:rPr lang="en-US" sz="2200" b="1" dirty="0">
                <a:solidFill>
                  <a:srgbClr val="0070C0"/>
                </a:solidFill>
              </a:rPr>
              <a:t>Create Knowledge Base</a:t>
            </a:r>
            <a:r>
              <a:rPr lang="en-US" sz="2200" dirty="0">
                <a:solidFill>
                  <a:srgbClr val="0070C0"/>
                </a:solidFill>
              </a:rPr>
              <a:t>:</a:t>
            </a:r>
          </a:p>
          <a:p>
            <a:pPr algn="just"/>
            <a:r>
              <a:rPr lang="en-US" sz="2200" dirty="0"/>
              <a:t>OMCS focuses on gathering and storing </a:t>
            </a:r>
            <a:r>
              <a:rPr lang="en-US" sz="2200" dirty="0">
                <a:solidFill>
                  <a:srgbClr val="FF0000"/>
                </a:solidFill>
              </a:rPr>
              <a:t>common-sense knowledge</a:t>
            </a:r>
            <a:r>
              <a:rPr lang="en-US" sz="2200" dirty="0"/>
              <a:t>, which includes </a:t>
            </a:r>
            <a:r>
              <a:rPr lang="en-US" sz="2200" dirty="0">
                <a:solidFill>
                  <a:srgbClr val="FF0000"/>
                </a:solidFill>
              </a:rPr>
              <a:t>everyday facts and relationships </a:t>
            </a:r>
            <a:r>
              <a:rPr lang="en-US" sz="2200" dirty="0"/>
              <a:t>that people typically understand without much thought. </a:t>
            </a:r>
          </a:p>
          <a:p>
            <a:pPr algn="just"/>
            <a:r>
              <a:rPr lang="en-US" sz="2200" dirty="0"/>
              <a:t>This </a:t>
            </a:r>
            <a:r>
              <a:rPr lang="en-US" sz="2200" dirty="0">
                <a:solidFill>
                  <a:srgbClr val="FF0000"/>
                </a:solidFill>
              </a:rPr>
              <a:t>knowledge</a:t>
            </a:r>
            <a:r>
              <a:rPr lang="en-US" sz="2200" dirty="0"/>
              <a:t> is then compiled into a </a:t>
            </a:r>
            <a:r>
              <a:rPr lang="en-US" sz="2200" dirty="0">
                <a:solidFill>
                  <a:srgbClr val="FF0000"/>
                </a:solidFill>
              </a:rPr>
              <a:t>large database that can be used by AI </a:t>
            </a:r>
            <a:r>
              <a:rPr lang="en-US" sz="2200" dirty="0"/>
              <a:t>systems.</a:t>
            </a:r>
          </a:p>
          <a:p>
            <a:pPr algn="just">
              <a:spcBef>
                <a:spcPts val="600"/>
              </a:spcBef>
              <a:spcAft>
                <a:spcPts val="1200"/>
              </a:spcAft>
            </a:pPr>
            <a:r>
              <a:rPr lang="en-PK" sz="2200" dirty="0"/>
              <a:t>Basic facts refer to universally accepted pieces of knowledge or simple truths that are generally known and understood by most people.</a:t>
            </a:r>
            <a:endParaRPr lang="en-US" sz="2200" dirty="0"/>
          </a:p>
          <a:p>
            <a:pPr marL="0" indent="0" algn="just">
              <a:buNone/>
            </a:pPr>
            <a:r>
              <a:rPr lang="en-US" sz="2200" b="1" dirty="0">
                <a:solidFill>
                  <a:srgbClr val="0070C0"/>
                </a:solidFill>
              </a:rPr>
              <a:t>2. Community Contributions</a:t>
            </a:r>
            <a:r>
              <a:rPr lang="en-US" sz="2200" dirty="0">
                <a:solidFill>
                  <a:srgbClr val="0070C0"/>
                </a:solidFill>
              </a:rPr>
              <a:t>:</a:t>
            </a:r>
          </a:p>
          <a:p>
            <a:pPr algn="just"/>
            <a:r>
              <a:rPr lang="en-US" sz="2200" dirty="0"/>
              <a:t>OMCS operates on an </a:t>
            </a:r>
            <a:r>
              <a:rPr lang="en-US" sz="2200" dirty="0">
                <a:solidFill>
                  <a:srgbClr val="FF0000"/>
                </a:solidFill>
              </a:rPr>
              <a:t>open-source model</a:t>
            </a:r>
            <a:r>
              <a:rPr lang="en-US" sz="2200" dirty="0"/>
              <a:t>, allowing anyone around the world to contribute. </a:t>
            </a:r>
          </a:p>
          <a:p>
            <a:pPr algn="just"/>
            <a:r>
              <a:rPr lang="en-US" sz="2200" dirty="0"/>
              <a:t>This open approach ensures a </a:t>
            </a:r>
            <a:r>
              <a:rPr lang="en-US" sz="2200" dirty="0">
                <a:solidFill>
                  <a:srgbClr val="FF0000"/>
                </a:solidFill>
              </a:rPr>
              <a:t>diverse range of inputs </a:t>
            </a:r>
            <a:r>
              <a:rPr lang="en-US" sz="2200" dirty="0"/>
              <a:t>and perspectives, enriching the knowledge base.</a:t>
            </a:r>
          </a:p>
          <a:p>
            <a:endParaRPr lang="en-PK" dirty="0"/>
          </a:p>
        </p:txBody>
      </p:sp>
    </p:spTree>
    <p:extLst>
      <p:ext uri="{BB962C8B-B14F-4D97-AF65-F5344CB8AC3E}">
        <p14:creationId xmlns:p14="http://schemas.microsoft.com/office/powerpoint/2010/main" val="2906182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953A-C151-AAD7-8540-04E39AF63CE1}"/>
              </a:ext>
            </a:extLst>
          </p:cNvPr>
          <p:cNvSpPr>
            <a:spLocks noGrp="1"/>
          </p:cNvSpPr>
          <p:nvPr>
            <p:ph type="title"/>
          </p:nvPr>
        </p:nvSpPr>
        <p:spPr>
          <a:xfrm>
            <a:off x="677334" y="609600"/>
            <a:ext cx="8596668" cy="629653"/>
          </a:xfrm>
        </p:spPr>
        <p:txBody>
          <a:bodyPr>
            <a:normAutofit/>
          </a:bodyPr>
          <a:lstStyle/>
          <a:p>
            <a:pPr algn="ctr"/>
            <a:r>
              <a:rPr lang="en-PK" sz="2800" b="1" dirty="0">
                <a:solidFill>
                  <a:srgbClr val="002060"/>
                </a:solidFill>
                <a:effectLst/>
                <a:latin typeface="Times New Roman" panose="02020603050405020304" pitchFamily="18" charset="0"/>
                <a:ea typeface="Times New Roman" panose="02020603050405020304" pitchFamily="18" charset="0"/>
              </a:rPr>
              <a:t>Heuristic</a:t>
            </a:r>
            <a:r>
              <a:rPr lang="en-US" sz="2800" b="1" dirty="0">
                <a:solidFill>
                  <a:srgbClr val="002060"/>
                </a:solidFill>
                <a:effectLst/>
                <a:latin typeface="Times New Roman" panose="02020603050405020304" pitchFamily="18" charset="0"/>
                <a:ea typeface="Times New Roman" panose="02020603050405020304" pitchFamily="18" charset="0"/>
              </a:rPr>
              <a:t> Approaches-OMCS</a:t>
            </a:r>
            <a:endParaRPr lang="en-PK" sz="2800" dirty="0"/>
          </a:p>
        </p:txBody>
      </p:sp>
      <p:sp>
        <p:nvSpPr>
          <p:cNvPr id="3" name="Content Placeholder 2">
            <a:extLst>
              <a:ext uri="{FF2B5EF4-FFF2-40B4-BE49-F238E27FC236}">
                <a16:creationId xmlns:a16="http://schemas.microsoft.com/office/drawing/2014/main" id="{6DC85B88-F18C-B9A5-4E2D-020F27E349D0}"/>
              </a:ext>
            </a:extLst>
          </p:cNvPr>
          <p:cNvSpPr>
            <a:spLocks noGrp="1"/>
          </p:cNvSpPr>
          <p:nvPr>
            <p:ph idx="1"/>
          </p:nvPr>
        </p:nvSpPr>
        <p:spPr>
          <a:xfrm>
            <a:off x="677334" y="1624263"/>
            <a:ext cx="9958582" cy="4417100"/>
          </a:xfrm>
        </p:spPr>
        <p:txBody>
          <a:bodyPr/>
          <a:lstStyle/>
          <a:p>
            <a:pPr marL="0" indent="0" algn="just">
              <a:buNone/>
            </a:pPr>
            <a:r>
              <a:rPr lang="en-US" sz="2000" b="1" dirty="0">
                <a:solidFill>
                  <a:srgbClr val="FF0000"/>
                </a:solidFill>
              </a:rPr>
              <a:t>Common-Sense Knowledge</a:t>
            </a:r>
          </a:p>
          <a:p>
            <a:pPr algn="just"/>
            <a:r>
              <a:rPr lang="en-US" sz="2000" dirty="0"/>
              <a:t>Common-sense knowledge consists of </a:t>
            </a:r>
            <a:r>
              <a:rPr lang="en-US" sz="2000" dirty="0">
                <a:solidFill>
                  <a:srgbClr val="FF0000"/>
                </a:solidFill>
              </a:rPr>
              <a:t>fundamental, everyday facts </a:t>
            </a:r>
            <a:r>
              <a:rPr lang="en-US" sz="2000" dirty="0"/>
              <a:t>that people use to make sense of the world and make decisions. This type of knowledge is intuitive and often taken for granted.</a:t>
            </a:r>
          </a:p>
          <a:p>
            <a:pPr algn="just"/>
            <a:r>
              <a:rPr lang="en-US" sz="2000" dirty="0"/>
              <a:t>Examples of common-sense knowledge include:</a:t>
            </a:r>
          </a:p>
          <a:p>
            <a:pPr lvl="1" algn="just"/>
            <a:r>
              <a:rPr lang="en-US" sz="2000" dirty="0"/>
              <a:t>"Water is wet" – A basic property of water.</a:t>
            </a:r>
          </a:p>
          <a:p>
            <a:pPr lvl="1" algn="just">
              <a:spcAft>
                <a:spcPts val="1200"/>
              </a:spcAft>
            </a:pPr>
            <a:r>
              <a:rPr lang="en-US" sz="2000" dirty="0"/>
              <a:t>"People need to eat to survive" – A fundamental fact about human needs.</a:t>
            </a:r>
          </a:p>
          <a:p>
            <a:pPr algn="just"/>
            <a:r>
              <a:rPr lang="en-US" sz="2000" dirty="0"/>
              <a:t>These examples illustrate how common-sense knowledge reflects basic, universal understandings that people naturally have.</a:t>
            </a:r>
          </a:p>
          <a:p>
            <a:endParaRPr lang="en-PK" dirty="0"/>
          </a:p>
        </p:txBody>
      </p:sp>
    </p:spTree>
    <p:extLst>
      <p:ext uri="{BB962C8B-B14F-4D97-AF65-F5344CB8AC3E}">
        <p14:creationId xmlns:p14="http://schemas.microsoft.com/office/powerpoint/2010/main" val="291751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CE8E-FD9C-EAAD-3A7B-5E3ABE805443}"/>
              </a:ext>
            </a:extLst>
          </p:cNvPr>
          <p:cNvSpPr>
            <a:spLocks noGrp="1"/>
          </p:cNvSpPr>
          <p:nvPr>
            <p:ph type="title"/>
          </p:nvPr>
        </p:nvSpPr>
        <p:spPr>
          <a:xfrm>
            <a:off x="838200" y="365125"/>
            <a:ext cx="10515600" cy="898191"/>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Common NLP Tasks</a:t>
            </a:r>
            <a:endParaRPr lang="en-PK" sz="3200" dirty="0"/>
          </a:p>
        </p:txBody>
      </p:sp>
      <p:sp>
        <p:nvSpPr>
          <p:cNvPr id="3" name="Content Placeholder 2">
            <a:extLst>
              <a:ext uri="{FF2B5EF4-FFF2-40B4-BE49-F238E27FC236}">
                <a16:creationId xmlns:a16="http://schemas.microsoft.com/office/drawing/2014/main" id="{2E7B01F0-E2E3-1E78-A78F-70B4018F4861}"/>
              </a:ext>
            </a:extLst>
          </p:cNvPr>
          <p:cNvSpPr>
            <a:spLocks noGrp="1"/>
          </p:cNvSpPr>
          <p:nvPr>
            <p:ph idx="1"/>
          </p:nvPr>
        </p:nvSpPr>
        <p:spPr>
          <a:xfrm>
            <a:off x="838200" y="1263316"/>
            <a:ext cx="10515600" cy="4913647"/>
          </a:xfrm>
        </p:spPr>
        <p:txBody>
          <a:bodyPr/>
          <a:lstStyle/>
          <a:p>
            <a:pPr algn="just"/>
            <a:r>
              <a:rPr lang="en-US" sz="2400" dirty="0">
                <a:solidFill>
                  <a:srgbClr val="002060"/>
                </a:solidFill>
              </a:rPr>
              <a:t>Knowledge Graphs and QA Systems. </a:t>
            </a:r>
            <a:r>
              <a:rPr lang="en-US" sz="2000" dirty="0">
                <a:latin typeface="Times New Roman" panose="02020603050405020304" pitchFamily="18" charset="0"/>
                <a:cs typeface="Times New Roman" panose="02020603050405020304" pitchFamily="18" charset="0"/>
              </a:rPr>
              <a:t>When you have a large database, you can create a knowledge graph by logically connecting its entities. Once the knowledge graph is established, it can be used to build a question-answering (QA) system.</a:t>
            </a:r>
          </a:p>
          <a:p>
            <a:pPr algn="just"/>
            <a:r>
              <a:rPr lang="en-US" sz="2000" dirty="0">
                <a:latin typeface="Times New Roman" panose="02020603050405020304" pitchFamily="18" charset="0"/>
                <a:cs typeface="Times New Roman" panose="02020603050405020304" pitchFamily="18" charset="0"/>
              </a:rPr>
              <a:t>Google’s Knowledge Graph is the largest in the world. It was built by connecting significant entities in its extensive database, which allows Google to provide immediate answers to queries such as "Who is the Prime Minister of China? “Google will immediately give you answer</a:t>
            </a:r>
            <a:r>
              <a:rPr lang="en-US" sz="2000" b="1" dirty="0">
                <a:effectLst/>
                <a:latin typeface="Calibri" panose="020F0502020204030204" pitchFamily="34" charset="0"/>
                <a:ea typeface="Calibri" panose="020F0502020204030204" pitchFamily="34" charset="0"/>
                <a:cs typeface="Arial" panose="020B0604020202020204" pitchFamily="34" charset="0"/>
              </a:rPr>
              <a:t>.</a:t>
            </a:r>
            <a:r>
              <a:rPr lang="en-US" sz="2000" dirty="0">
                <a:latin typeface="Times New Roman" panose="02020603050405020304" pitchFamily="18" charset="0"/>
                <a:cs typeface="Times New Roman" panose="02020603050405020304" pitchFamily="18" charset="0"/>
              </a:rPr>
              <a:t> This process is a crucial and somewhat advanced NLP task.</a:t>
            </a:r>
          </a:p>
          <a:p>
            <a:endParaRPr lang="en-PK" dirty="0"/>
          </a:p>
        </p:txBody>
      </p:sp>
      <p:pic>
        <p:nvPicPr>
          <p:cNvPr id="4" name="Picture 3">
            <a:extLst>
              <a:ext uri="{FF2B5EF4-FFF2-40B4-BE49-F238E27FC236}">
                <a16:creationId xmlns:a16="http://schemas.microsoft.com/office/drawing/2014/main" id="{1A192015-B751-04C8-1BBC-E65CE30CDE27}"/>
              </a:ext>
            </a:extLst>
          </p:cNvPr>
          <p:cNvPicPr>
            <a:picLocks noChangeAspect="1"/>
          </p:cNvPicPr>
          <p:nvPr/>
        </p:nvPicPr>
        <p:blipFill>
          <a:blip r:embed="rId2"/>
          <a:stretch>
            <a:fillRect/>
          </a:stretch>
        </p:blipFill>
        <p:spPr>
          <a:xfrm>
            <a:off x="4088062" y="3626017"/>
            <a:ext cx="4610769" cy="3262862"/>
          </a:xfrm>
          <a:prstGeom prst="rect">
            <a:avLst/>
          </a:prstGeom>
        </p:spPr>
      </p:pic>
    </p:spTree>
    <p:extLst>
      <p:ext uri="{BB962C8B-B14F-4D97-AF65-F5344CB8AC3E}">
        <p14:creationId xmlns:p14="http://schemas.microsoft.com/office/powerpoint/2010/main" val="255126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D8EF-E893-DD41-37AD-AA8297D4CC27}"/>
              </a:ext>
            </a:extLst>
          </p:cNvPr>
          <p:cNvSpPr>
            <a:spLocks noGrp="1"/>
          </p:cNvSpPr>
          <p:nvPr>
            <p:ph type="title"/>
          </p:nvPr>
        </p:nvSpPr>
        <p:spPr>
          <a:xfrm>
            <a:off x="677334" y="609600"/>
            <a:ext cx="8596668" cy="762000"/>
          </a:xfrm>
        </p:spPr>
        <p:txBody>
          <a:bodyPr>
            <a:norm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Common NLP Tasks</a:t>
            </a:r>
            <a:endParaRPr lang="en-PK" sz="2800" dirty="0"/>
          </a:p>
        </p:txBody>
      </p:sp>
      <p:sp>
        <p:nvSpPr>
          <p:cNvPr id="3" name="Content Placeholder 2">
            <a:extLst>
              <a:ext uri="{FF2B5EF4-FFF2-40B4-BE49-F238E27FC236}">
                <a16:creationId xmlns:a16="http://schemas.microsoft.com/office/drawing/2014/main" id="{B478E378-E2D6-311A-25ED-144020E480EA}"/>
              </a:ext>
            </a:extLst>
          </p:cNvPr>
          <p:cNvSpPr>
            <a:spLocks noGrp="1"/>
          </p:cNvSpPr>
          <p:nvPr>
            <p:ph idx="1"/>
          </p:nvPr>
        </p:nvSpPr>
        <p:spPr>
          <a:xfrm>
            <a:off x="677334" y="1811673"/>
            <a:ext cx="8984024" cy="3880773"/>
          </a:xfrm>
        </p:spPr>
        <p:txBody>
          <a:bodyPr>
            <a:normAutofit/>
          </a:bodyPr>
          <a:lstStyle/>
          <a:p>
            <a:pPr algn="just"/>
            <a:r>
              <a:rPr lang="en-US" sz="2400" dirty="0">
                <a:latin typeface="Times New Roman" panose="02020603050405020304" pitchFamily="18" charset="0"/>
                <a:cs typeface="Times New Roman" panose="02020603050405020304" pitchFamily="18" charset="0"/>
              </a:rPr>
              <a:t>For example, Google’s Knowledge Graph connects various pieces of information about people, places, and things. </a:t>
            </a:r>
          </a:p>
          <a:p>
            <a:pPr algn="just"/>
            <a:r>
              <a:rPr lang="en-US" sz="2400" dirty="0">
                <a:latin typeface="Times New Roman" panose="02020603050405020304" pitchFamily="18" charset="0"/>
                <a:cs typeface="Times New Roman" panose="02020603050405020304" pitchFamily="18" charset="0"/>
              </a:rPr>
              <a:t>Suppose you ask Google, "What is the capital of France?" The Knowledge Graph enables Google to quickly retrieve relevant information by connecting entities such as countries and their capitals. </a:t>
            </a:r>
          </a:p>
          <a:p>
            <a:pPr algn="just"/>
            <a:r>
              <a:rPr lang="en-US" sz="2400" dirty="0">
                <a:latin typeface="Times New Roman" panose="02020603050405020304" pitchFamily="18" charset="0"/>
                <a:cs typeface="Times New Roman" panose="02020603050405020304" pitchFamily="18" charset="0"/>
              </a:rPr>
              <a:t>It understands that "France" is linked to the capital city "Paris," providing an immediate and accurate response.</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48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5EC8-F851-D3B1-E485-0FDA605FAAC8}"/>
              </a:ext>
            </a:extLst>
          </p:cNvPr>
          <p:cNvSpPr>
            <a:spLocks noGrp="1"/>
          </p:cNvSpPr>
          <p:nvPr>
            <p:ph type="title"/>
          </p:nvPr>
        </p:nvSpPr>
        <p:spPr>
          <a:xfrm>
            <a:off x="838200" y="365126"/>
            <a:ext cx="10515600" cy="982412"/>
          </a:xfrm>
        </p:spPr>
        <p:txBody>
          <a:bodyPr>
            <a:norm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Common NLP Tasks</a:t>
            </a:r>
            <a:endParaRPr lang="en-PK" sz="2800" dirty="0"/>
          </a:p>
        </p:txBody>
      </p:sp>
      <p:sp>
        <p:nvSpPr>
          <p:cNvPr id="3" name="Content Placeholder 2">
            <a:extLst>
              <a:ext uri="{FF2B5EF4-FFF2-40B4-BE49-F238E27FC236}">
                <a16:creationId xmlns:a16="http://schemas.microsoft.com/office/drawing/2014/main" id="{D6B3A717-0BBC-FEF8-C2AF-9DD345544B7C}"/>
              </a:ext>
            </a:extLst>
          </p:cNvPr>
          <p:cNvSpPr>
            <a:spLocks noGrp="1"/>
          </p:cNvSpPr>
          <p:nvPr>
            <p:ph idx="1"/>
          </p:nvPr>
        </p:nvSpPr>
        <p:spPr>
          <a:xfrm>
            <a:off x="838200" y="1672389"/>
            <a:ext cx="9665368" cy="4504574"/>
          </a:xfrm>
        </p:spPr>
        <p:txBody>
          <a:bodyPr/>
          <a:lstStyle/>
          <a:p>
            <a:pPr marR="0" lvl="0" algn="just">
              <a:lnSpc>
                <a:spcPct val="107000"/>
              </a:lnSpc>
              <a:spcBef>
                <a:spcPts val="0"/>
              </a:spcBef>
              <a:spcAft>
                <a:spcPts val="800"/>
              </a:spcAft>
              <a:buSzPct val="100000"/>
              <a:buFont typeface="Wingdings" panose="05000000000000000000" pitchFamily="2" charset="2"/>
              <a:buChar char="§"/>
              <a:tabLst>
                <a:tab pos="457200" algn="l"/>
              </a:tabLst>
            </a:pPr>
            <a:r>
              <a:rPr lang="en-PK" sz="2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Text summarization </a:t>
            </a:r>
            <a:r>
              <a:rPr lang="en-PK" sz="2400" dirty="0">
                <a:effectLst/>
                <a:latin typeface="Times New Roman" panose="02020603050405020304" pitchFamily="18" charset="0"/>
                <a:ea typeface="Times New Roman" panose="02020603050405020304" pitchFamily="18" charset="0"/>
                <a:cs typeface="Times New Roman" panose="02020603050405020304" pitchFamily="18" charset="0"/>
              </a:rPr>
              <a:t>is the process of creating concise summaries from lengthy texts.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07000"/>
              </a:lnSpc>
              <a:spcBef>
                <a:spcPts val="0"/>
              </a:spcBef>
              <a:spcAft>
                <a:spcPts val="800"/>
              </a:spcAft>
              <a:buSzPct val="100000"/>
              <a:buFont typeface="Wingdings" panose="05000000000000000000" pitchFamily="2" charset="2"/>
              <a:buChar char="§"/>
              <a:tabLst>
                <a:tab pos="457200" algn="l"/>
              </a:tabLst>
            </a:pPr>
            <a:r>
              <a:rPr lang="en-PK" sz="2400" dirty="0">
                <a:effectLst/>
                <a:latin typeface="Times New Roman" panose="02020603050405020304" pitchFamily="18" charset="0"/>
                <a:ea typeface="Times New Roman" panose="02020603050405020304" pitchFamily="18" charset="0"/>
                <a:cs typeface="Times New Roman" panose="02020603050405020304" pitchFamily="18" charset="0"/>
              </a:rPr>
              <a:t>For example, if you have a </a:t>
            </a:r>
            <a:r>
              <a:rPr lang="en-PK"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long news article</a:t>
            </a:r>
            <a:r>
              <a:rPr lang="en-PK" sz="2400" dirty="0">
                <a:effectLst/>
                <a:latin typeface="Times New Roman" panose="02020603050405020304" pitchFamily="18" charset="0"/>
                <a:ea typeface="Times New Roman" panose="02020603050405020304" pitchFamily="18" charset="0"/>
                <a:cs typeface="Times New Roman" panose="02020603050405020304" pitchFamily="18" charset="0"/>
              </a:rPr>
              <a:t>, summarization techniques </a:t>
            </a:r>
            <a:r>
              <a:rPr lang="en-PK"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can extract the main points </a:t>
            </a:r>
            <a:r>
              <a:rPr lang="en-PK" sz="2400" dirty="0">
                <a:effectLst/>
                <a:latin typeface="Times New Roman" panose="02020603050405020304" pitchFamily="18" charset="0"/>
                <a:ea typeface="Times New Roman" panose="02020603050405020304" pitchFamily="18" charset="0"/>
                <a:cs typeface="Times New Roman" panose="02020603050405020304" pitchFamily="18" charset="0"/>
              </a:rPr>
              <a:t>and present them in a shorter format, making it easier to </a:t>
            </a:r>
            <a:r>
              <a:rPr lang="en-PK" sz="24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understand the key information</a:t>
            </a:r>
            <a:r>
              <a:rPr lang="en-PK"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PK"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PK" dirty="0"/>
          </a:p>
        </p:txBody>
      </p:sp>
      <p:pic>
        <p:nvPicPr>
          <p:cNvPr id="4" name="Picture 3">
            <a:extLst>
              <a:ext uri="{FF2B5EF4-FFF2-40B4-BE49-F238E27FC236}">
                <a16:creationId xmlns:a16="http://schemas.microsoft.com/office/drawing/2014/main" id="{A82A0781-2A62-7E57-7572-2A8AB5B4F140}"/>
              </a:ext>
            </a:extLst>
          </p:cNvPr>
          <p:cNvPicPr>
            <a:picLocks noChangeAspect="1"/>
          </p:cNvPicPr>
          <p:nvPr/>
        </p:nvPicPr>
        <p:blipFill>
          <a:blip r:embed="rId2"/>
          <a:stretch>
            <a:fillRect/>
          </a:stretch>
        </p:blipFill>
        <p:spPr>
          <a:xfrm>
            <a:off x="4003842" y="4006849"/>
            <a:ext cx="3708400" cy="2369981"/>
          </a:xfrm>
          <a:prstGeom prst="rect">
            <a:avLst/>
          </a:prstGeom>
        </p:spPr>
      </p:pic>
    </p:spTree>
    <p:extLst>
      <p:ext uri="{BB962C8B-B14F-4D97-AF65-F5344CB8AC3E}">
        <p14:creationId xmlns:p14="http://schemas.microsoft.com/office/powerpoint/2010/main" val="419543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18D9-63AB-69EE-EEA9-0EBACD498D12}"/>
              </a:ext>
            </a:extLst>
          </p:cNvPr>
          <p:cNvSpPr>
            <a:spLocks noGrp="1"/>
          </p:cNvSpPr>
          <p:nvPr>
            <p:ph type="title"/>
          </p:nvPr>
        </p:nvSpPr>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Common NLP Tasks</a:t>
            </a:r>
            <a:endParaRPr lang="en-PK" sz="3200" dirty="0"/>
          </a:p>
        </p:txBody>
      </p:sp>
      <p:sp>
        <p:nvSpPr>
          <p:cNvPr id="6" name="Content Placeholder 5">
            <a:extLst>
              <a:ext uri="{FF2B5EF4-FFF2-40B4-BE49-F238E27FC236}">
                <a16:creationId xmlns:a16="http://schemas.microsoft.com/office/drawing/2014/main" id="{60419662-E3E9-4F64-1537-5F882B1DC26B}"/>
              </a:ext>
            </a:extLst>
          </p:cNvPr>
          <p:cNvSpPr>
            <a:spLocks noGrp="1"/>
          </p:cNvSpPr>
          <p:nvPr>
            <p:ph idx="1"/>
          </p:nvPr>
        </p:nvSpPr>
        <p:spPr>
          <a:xfrm>
            <a:off x="838200" y="1419726"/>
            <a:ext cx="10515600" cy="4757237"/>
          </a:xfrm>
        </p:spPr>
        <p:txBody>
          <a:bodyPr>
            <a:normAutofit/>
          </a:bodyPr>
          <a:lstStyle/>
          <a:p>
            <a:pPr algn="just">
              <a:spcAft>
                <a:spcPts val="1200"/>
              </a:spcAft>
            </a:pPr>
            <a:r>
              <a:rPr lang="en-US" sz="2400" b="1" dirty="0">
                <a:solidFill>
                  <a:srgbClr val="002060"/>
                </a:solidFill>
                <a:latin typeface="Times New Roman" panose="02020603050405020304" pitchFamily="18" charset="0"/>
                <a:cs typeface="Times New Roman" panose="02020603050405020304" pitchFamily="18" charset="0"/>
              </a:rPr>
              <a:t>Topic Modeling</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fascinating task in Natural Language Processing. It involves </a:t>
            </a:r>
            <a:r>
              <a:rPr lang="en-US" sz="2400" dirty="0">
                <a:solidFill>
                  <a:srgbClr val="0070C0"/>
                </a:solidFill>
                <a:latin typeface="Times New Roman" panose="02020603050405020304" pitchFamily="18" charset="0"/>
                <a:cs typeface="Times New Roman" panose="02020603050405020304" pitchFamily="18" charset="0"/>
              </a:rPr>
              <a:t>analyzing large texts </a:t>
            </a:r>
            <a:r>
              <a:rPr lang="en-US" sz="2400" dirty="0">
                <a:latin typeface="Times New Roman" panose="02020603050405020304" pitchFamily="18" charset="0"/>
                <a:cs typeface="Times New Roman" panose="02020603050405020304" pitchFamily="18" charset="0"/>
              </a:rPr>
              <a:t>to extract and identify the </a:t>
            </a:r>
            <a:r>
              <a:rPr lang="en-US" sz="2400" dirty="0">
                <a:solidFill>
                  <a:srgbClr val="0070C0"/>
                </a:solidFill>
                <a:latin typeface="Times New Roman" panose="02020603050405020304" pitchFamily="18" charset="0"/>
                <a:cs typeface="Times New Roman" panose="02020603050405020304" pitchFamily="18" charset="0"/>
              </a:rPr>
              <a:t>main topics </a:t>
            </a:r>
            <a:r>
              <a:rPr lang="en-US" sz="2400" dirty="0">
                <a:latin typeface="Times New Roman" panose="02020603050405020304" pitchFamily="18" charset="0"/>
                <a:cs typeface="Times New Roman" panose="02020603050405020304" pitchFamily="18" charset="0"/>
              </a:rPr>
              <a:t>within them. </a:t>
            </a:r>
          </a:p>
          <a:p>
            <a:pPr lvl="1" algn="just">
              <a:spcBef>
                <a:spcPts val="600"/>
              </a:spcBef>
              <a:spcAft>
                <a:spcPts val="1800"/>
              </a:spcAft>
            </a:pPr>
            <a:r>
              <a:rPr lang="en-US" sz="2000" dirty="0">
                <a:latin typeface="Times New Roman" panose="02020603050405020304" pitchFamily="18" charset="0"/>
                <a:cs typeface="Times New Roman" panose="02020603050405020304" pitchFamily="18" charset="0"/>
              </a:rPr>
              <a:t>For example, if you have a </a:t>
            </a:r>
            <a:r>
              <a:rPr lang="en-US" sz="2000" dirty="0">
                <a:solidFill>
                  <a:srgbClr val="0070C0"/>
                </a:solidFill>
                <a:latin typeface="Times New Roman" panose="02020603050405020304" pitchFamily="18" charset="0"/>
                <a:cs typeface="Times New Roman" panose="02020603050405020304" pitchFamily="18" charset="0"/>
              </a:rPr>
              <a:t>lengthy document about cricket</a:t>
            </a:r>
            <a:r>
              <a:rPr lang="en-US" sz="2000" dirty="0">
                <a:latin typeface="Times New Roman" panose="02020603050405020304" pitchFamily="18" charset="0"/>
                <a:cs typeface="Times New Roman" panose="02020603050405020304" pitchFamily="18" charset="0"/>
              </a:rPr>
              <a:t>, topic modeling can help determine the </a:t>
            </a:r>
            <a:r>
              <a:rPr lang="en-US" sz="2000" dirty="0">
                <a:solidFill>
                  <a:srgbClr val="0070C0"/>
                </a:solidFill>
                <a:latin typeface="Times New Roman" panose="02020603050405020304" pitchFamily="18" charset="0"/>
                <a:cs typeface="Times New Roman" panose="02020603050405020304" pitchFamily="18" charset="0"/>
              </a:rPr>
              <a:t>key subjects </a:t>
            </a:r>
            <a:r>
              <a:rPr lang="en-US" sz="2000" dirty="0">
                <a:latin typeface="Times New Roman" panose="02020603050405020304" pitchFamily="18" charset="0"/>
                <a:cs typeface="Times New Roman" panose="02020603050405020304" pitchFamily="18" charset="0"/>
              </a:rPr>
              <a:t>discussed, such as the IPL, specific players, or matches.</a:t>
            </a:r>
            <a:endParaRPr lang="en-US" sz="2400" dirty="0">
              <a:latin typeface="Times New Roman" panose="02020603050405020304" pitchFamily="18" charset="0"/>
              <a:cs typeface="Times New Roman" panose="02020603050405020304" pitchFamily="18" charset="0"/>
            </a:endParaRPr>
          </a:p>
          <a:p>
            <a:pPr algn="just">
              <a:spcBef>
                <a:spcPts val="600"/>
              </a:spcBef>
              <a:spcAft>
                <a:spcPts val="1800"/>
              </a:spcAft>
            </a:pPr>
            <a:r>
              <a:rPr lang="en-US" sz="2400" dirty="0">
                <a:latin typeface="Times New Roman" panose="02020603050405020304" pitchFamily="18" charset="0"/>
                <a:cs typeface="Times New Roman" panose="02020603050405020304" pitchFamily="18" charset="0"/>
              </a:rPr>
              <a:t>To accomplish this, we use a machine learning algorithm called </a:t>
            </a:r>
            <a:r>
              <a:rPr lang="en-US" sz="2400" dirty="0">
                <a:solidFill>
                  <a:srgbClr val="0070C0"/>
                </a:solidFill>
                <a:latin typeface="Times New Roman" panose="02020603050405020304" pitchFamily="18" charset="0"/>
                <a:cs typeface="Times New Roman" panose="02020603050405020304" pitchFamily="18" charset="0"/>
              </a:rPr>
              <a:t>Latent Dirichlet Allocation (LDA), </a:t>
            </a:r>
            <a:r>
              <a:rPr lang="en-US" sz="2400" dirty="0">
                <a:latin typeface="Times New Roman" panose="02020603050405020304" pitchFamily="18" charset="0"/>
                <a:cs typeface="Times New Roman" panose="02020603050405020304" pitchFamily="18" charset="0"/>
              </a:rPr>
              <a:t>which will be discussed in more detail later. </a:t>
            </a:r>
          </a:p>
          <a:p>
            <a:pPr algn="just"/>
            <a:r>
              <a:rPr lang="en-US" sz="2400" dirty="0">
                <a:latin typeface="Times New Roman" panose="02020603050405020304" pitchFamily="18" charset="0"/>
                <a:cs typeface="Times New Roman" panose="02020603050405020304" pitchFamily="18" charset="0"/>
              </a:rPr>
              <a:t>LDA helps to uncover the </a:t>
            </a:r>
            <a:r>
              <a:rPr lang="en-US" sz="2400" dirty="0">
                <a:solidFill>
                  <a:srgbClr val="0070C0"/>
                </a:solidFill>
                <a:latin typeface="Times New Roman" panose="02020603050405020304" pitchFamily="18" charset="0"/>
                <a:cs typeface="Times New Roman" panose="02020603050405020304" pitchFamily="18" charset="0"/>
              </a:rPr>
              <a:t>underlying themes </a:t>
            </a:r>
            <a:r>
              <a:rPr lang="en-US" sz="2400" dirty="0">
                <a:latin typeface="Times New Roman" panose="02020603050405020304" pitchFamily="18" charset="0"/>
                <a:cs typeface="Times New Roman" panose="02020603050405020304" pitchFamily="18" charset="0"/>
              </a:rPr>
              <a:t>in the text by grouping words into topics based on their co-occurrence patterns.</a:t>
            </a:r>
          </a:p>
          <a:p>
            <a:endParaRPr lang="en-PK" dirty="0"/>
          </a:p>
        </p:txBody>
      </p:sp>
    </p:spTree>
    <p:extLst>
      <p:ext uri="{BB962C8B-B14F-4D97-AF65-F5344CB8AC3E}">
        <p14:creationId xmlns:p14="http://schemas.microsoft.com/office/powerpoint/2010/main" val="121244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5245-254E-4141-BF4E-7BABB3569428}"/>
              </a:ext>
            </a:extLst>
          </p:cNvPr>
          <p:cNvSpPr>
            <a:spLocks noGrp="1"/>
          </p:cNvSpPr>
          <p:nvPr>
            <p:ph type="title"/>
          </p:nvPr>
        </p:nvSpPr>
        <p:spPr/>
        <p:txBody>
          <a:bodyPr/>
          <a:lstStyle/>
          <a:p>
            <a:pPr algn="ctr"/>
            <a:r>
              <a:rPr lang="en-US" dirty="0">
                <a:solidFill>
                  <a:srgbClr val="0070C0"/>
                </a:solidFill>
              </a:rPr>
              <a:t>Example of Topic Modeling</a:t>
            </a:r>
            <a:endParaRPr lang="en-PK" dirty="0">
              <a:solidFill>
                <a:srgbClr val="0070C0"/>
              </a:solidFill>
            </a:endParaRPr>
          </a:p>
        </p:txBody>
      </p:sp>
      <p:pic>
        <p:nvPicPr>
          <p:cNvPr id="4" name="Content Placeholder 3">
            <a:extLst>
              <a:ext uri="{FF2B5EF4-FFF2-40B4-BE49-F238E27FC236}">
                <a16:creationId xmlns:a16="http://schemas.microsoft.com/office/drawing/2014/main" id="{3793DDF3-4548-357E-8747-5E13F1A3845A}"/>
              </a:ext>
            </a:extLst>
          </p:cNvPr>
          <p:cNvPicPr>
            <a:picLocks noGrp="1" noChangeAspect="1"/>
          </p:cNvPicPr>
          <p:nvPr>
            <p:ph idx="1"/>
          </p:nvPr>
        </p:nvPicPr>
        <p:blipFill>
          <a:blip r:embed="rId2"/>
          <a:stretch>
            <a:fillRect/>
          </a:stretch>
        </p:blipFill>
        <p:spPr>
          <a:xfrm>
            <a:off x="1672389" y="1930400"/>
            <a:ext cx="8133348" cy="3731310"/>
          </a:xfrm>
          <a:prstGeom prst="rect">
            <a:avLst/>
          </a:prstGeom>
        </p:spPr>
      </p:pic>
    </p:spTree>
    <p:extLst>
      <p:ext uri="{BB962C8B-B14F-4D97-AF65-F5344CB8AC3E}">
        <p14:creationId xmlns:p14="http://schemas.microsoft.com/office/powerpoint/2010/main" val="129161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5A17-8CFD-4994-7A58-DE2CDA19A149}"/>
              </a:ext>
            </a:extLst>
          </p:cNvPr>
          <p:cNvSpPr>
            <a:spLocks noGrp="1"/>
          </p:cNvSpPr>
          <p:nvPr>
            <p:ph type="title"/>
          </p:nvPr>
        </p:nvSpPr>
        <p:spPr>
          <a:xfrm>
            <a:off x="838200" y="365126"/>
            <a:ext cx="10515600" cy="813970"/>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Common NLP Tasks</a:t>
            </a:r>
            <a:endParaRPr lang="en-PK" sz="3200" dirty="0"/>
          </a:p>
        </p:txBody>
      </p:sp>
      <p:sp>
        <p:nvSpPr>
          <p:cNvPr id="3" name="Content Placeholder 2">
            <a:extLst>
              <a:ext uri="{FF2B5EF4-FFF2-40B4-BE49-F238E27FC236}">
                <a16:creationId xmlns:a16="http://schemas.microsoft.com/office/drawing/2014/main" id="{B462843D-F21F-134E-0E42-F370F62685BE}"/>
              </a:ext>
            </a:extLst>
          </p:cNvPr>
          <p:cNvSpPr>
            <a:spLocks noGrp="1"/>
          </p:cNvSpPr>
          <p:nvPr>
            <p:ph idx="1"/>
          </p:nvPr>
        </p:nvSpPr>
        <p:spPr>
          <a:xfrm>
            <a:off x="838200" y="1253330"/>
            <a:ext cx="10515600" cy="5399651"/>
          </a:xfrm>
        </p:spPr>
        <p:txBody>
          <a:bodyPr>
            <a:normAutofit/>
          </a:bodyPr>
          <a:lstStyle/>
          <a:p>
            <a:pPr algn="just"/>
            <a:r>
              <a:rPr lang="en-US" sz="2400" b="1" dirty="0">
                <a:latin typeface="Times New Roman" panose="02020603050405020304" pitchFamily="18" charset="0"/>
                <a:cs typeface="Times New Roman" panose="02020603050405020304" pitchFamily="18" charset="0"/>
              </a:rPr>
              <a:t>Text Generation</a:t>
            </a:r>
            <a:r>
              <a:rPr lang="en-US" sz="2400" dirty="0">
                <a:latin typeface="Times New Roman" panose="02020603050405020304" pitchFamily="18" charset="0"/>
                <a:cs typeface="Times New Roman" panose="02020603050405020304" pitchFamily="18" charset="0"/>
              </a:rPr>
              <a:t> is a highly useful NLP task. </a:t>
            </a:r>
            <a:r>
              <a:rPr lang="en-US" sz="2400" dirty="0">
                <a:effectLst/>
                <a:latin typeface="Times New Roman" panose="02020603050405020304" pitchFamily="18" charset="0"/>
                <a:ea typeface="Times New Roman" panose="02020603050405020304" pitchFamily="18" charset="0"/>
              </a:rPr>
              <a:t>It </a:t>
            </a:r>
            <a:r>
              <a:rPr lang="en-PK" sz="2400" dirty="0">
                <a:effectLst/>
                <a:latin typeface="Times New Roman" panose="02020603050405020304" pitchFamily="18" charset="0"/>
                <a:ea typeface="Times New Roman" panose="02020603050405020304" pitchFamily="18" charset="0"/>
              </a:rPr>
              <a:t>involves creating </a:t>
            </a:r>
            <a:r>
              <a:rPr lang="en-PK" sz="2400" dirty="0">
                <a:solidFill>
                  <a:srgbClr val="0070C0"/>
                </a:solidFill>
                <a:effectLst/>
                <a:latin typeface="Times New Roman" panose="02020603050405020304" pitchFamily="18" charset="0"/>
                <a:ea typeface="Times New Roman" panose="02020603050405020304" pitchFamily="18" charset="0"/>
              </a:rPr>
              <a:t>new text </a:t>
            </a:r>
            <a:r>
              <a:rPr lang="en-PK" sz="2400" dirty="0">
                <a:effectLst/>
                <a:latin typeface="Times New Roman" panose="02020603050405020304" pitchFamily="18" charset="0"/>
                <a:ea typeface="Times New Roman" panose="02020603050405020304" pitchFamily="18" charset="0"/>
              </a:rPr>
              <a:t>based on </a:t>
            </a:r>
            <a:r>
              <a:rPr lang="en-PK" sz="2400" dirty="0">
                <a:solidFill>
                  <a:srgbClr val="0070C0"/>
                </a:solidFill>
                <a:effectLst/>
                <a:latin typeface="Times New Roman" panose="02020603050405020304" pitchFamily="18" charset="0"/>
                <a:ea typeface="Times New Roman" panose="02020603050405020304" pitchFamily="18" charset="0"/>
              </a:rPr>
              <a:t>existing patterns or inputs</a:t>
            </a:r>
            <a:r>
              <a:rPr lang="en-US" sz="2400" dirty="0">
                <a:solidFill>
                  <a:srgbClr val="0070C0"/>
                </a:solidFill>
                <a:effectLst/>
                <a:latin typeface="Times New Roman" panose="02020603050405020304" pitchFamily="18" charset="0"/>
                <a:ea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For instance, when you type on a keyboard, </a:t>
            </a:r>
            <a:r>
              <a:rPr lang="en-US" sz="2400" dirty="0">
                <a:solidFill>
                  <a:srgbClr val="0070C0"/>
                </a:solidFill>
                <a:latin typeface="Times New Roman" panose="02020603050405020304" pitchFamily="18" charset="0"/>
                <a:cs typeface="Times New Roman" panose="02020603050405020304" pitchFamily="18" charset="0"/>
              </a:rPr>
              <a:t>text generation algorithms </a:t>
            </a:r>
            <a:r>
              <a:rPr lang="en-US" sz="2400" dirty="0">
                <a:latin typeface="Times New Roman" panose="02020603050405020304" pitchFamily="18" charset="0"/>
                <a:cs typeface="Times New Roman" panose="02020603050405020304" pitchFamily="18" charset="0"/>
              </a:rPr>
              <a:t>predict your </a:t>
            </a:r>
            <a:r>
              <a:rPr lang="en-US" sz="2400" dirty="0">
                <a:solidFill>
                  <a:srgbClr val="0070C0"/>
                </a:solidFill>
                <a:latin typeface="Times New Roman" panose="02020603050405020304" pitchFamily="18" charset="0"/>
                <a:cs typeface="Times New Roman" panose="02020603050405020304" pitchFamily="18" charset="0"/>
              </a:rPr>
              <a:t>next word </a:t>
            </a:r>
            <a:r>
              <a:rPr lang="en-US" sz="2400" dirty="0">
                <a:latin typeface="Times New Roman" panose="02020603050405020304" pitchFamily="18" charset="0"/>
                <a:cs typeface="Times New Roman" panose="02020603050405020304" pitchFamily="18" charset="0"/>
              </a:rPr>
              <a:t>based on your </a:t>
            </a:r>
            <a:r>
              <a:rPr lang="en-US" sz="2400" dirty="0">
                <a:solidFill>
                  <a:srgbClr val="0070C0"/>
                </a:solidFill>
                <a:latin typeface="Times New Roman" panose="02020603050405020304" pitchFamily="18" charset="0"/>
                <a:cs typeface="Times New Roman" panose="02020603050405020304" pitchFamily="18" charset="0"/>
              </a:rPr>
              <a:t>previous typing behavior</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This predictive text feature is valuable, especially when chatting with others, as it helps you </a:t>
            </a:r>
            <a:r>
              <a:rPr lang="en-US" sz="2400" dirty="0">
                <a:solidFill>
                  <a:srgbClr val="0070C0"/>
                </a:solidFill>
                <a:latin typeface="Times New Roman" panose="02020603050405020304" pitchFamily="18" charset="0"/>
                <a:cs typeface="Times New Roman" panose="02020603050405020304" pitchFamily="18" charset="0"/>
              </a:rPr>
              <a:t>type faster and more accurately </a:t>
            </a:r>
            <a:r>
              <a:rPr lang="en-US" sz="2400" dirty="0">
                <a:latin typeface="Times New Roman" panose="02020603050405020304" pitchFamily="18" charset="0"/>
                <a:cs typeface="Times New Roman" panose="02020603050405020304" pitchFamily="18" charset="0"/>
              </a:rPr>
              <a:t>by suggesting the </a:t>
            </a:r>
            <a:r>
              <a:rPr lang="en-US" sz="2400" dirty="0">
                <a:solidFill>
                  <a:srgbClr val="0070C0"/>
                </a:solidFill>
                <a:latin typeface="Times New Roman" panose="02020603050405020304" pitchFamily="18" charset="0"/>
                <a:cs typeface="Times New Roman" panose="02020603050405020304" pitchFamily="18" charset="0"/>
              </a:rPr>
              <a:t>most likely words </a:t>
            </a:r>
            <a:r>
              <a:rPr lang="en-US" sz="2400" dirty="0">
                <a:latin typeface="Times New Roman" panose="02020603050405020304" pitchFamily="18" charset="0"/>
                <a:cs typeface="Times New Roman" panose="02020603050405020304" pitchFamily="18" charset="0"/>
              </a:rPr>
              <a:t>to follow.</a:t>
            </a:r>
          </a:p>
          <a:p>
            <a:pPr algn="just"/>
            <a:endParaRPr lang="en-PK"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D02417-BEEA-6CEE-4C5A-471B356DB361}"/>
              </a:ext>
            </a:extLst>
          </p:cNvPr>
          <p:cNvPicPr>
            <a:picLocks noChangeAspect="1"/>
          </p:cNvPicPr>
          <p:nvPr/>
        </p:nvPicPr>
        <p:blipFill>
          <a:blip r:embed="rId2"/>
          <a:stretch>
            <a:fillRect/>
          </a:stretch>
        </p:blipFill>
        <p:spPr>
          <a:xfrm>
            <a:off x="4730750" y="3965200"/>
            <a:ext cx="2933366" cy="2687782"/>
          </a:xfrm>
          <a:prstGeom prst="rect">
            <a:avLst/>
          </a:prstGeom>
        </p:spPr>
      </p:pic>
    </p:spTree>
    <p:extLst>
      <p:ext uri="{BB962C8B-B14F-4D97-AF65-F5344CB8AC3E}">
        <p14:creationId xmlns:p14="http://schemas.microsoft.com/office/powerpoint/2010/main" val="195964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D7A4-CB24-22C7-8939-4D947C95F28C}"/>
              </a:ext>
            </a:extLst>
          </p:cNvPr>
          <p:cNvSpPr>
            <a:spLocks noGrp="1"/>
          </p:cNvSpPr>
          <p:nvPr>
            <p:ph type="title"/>
          </p:nvPr>
        </p:nvSpPr>
        <p:spPr>
          <a:xfrm>
            <a:off x="838200" y="365126"/>
            <a:ext cx="10515600" cy="1102728"/>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Common NLP Tasks</a:t>
            </a:r>
            <a:endParaRPr lang="en-PK" sz="3200" dirty="0"/>
          </a:p>
        </p:txBody>
      </p:sp>
      <p:sp>
        <p:nvSpPr>
          <p:cNvPr id="3" name="Content Placeholder 2">
            <a:extLst>
              <a:ext uri="{FF2B5EF4-FFF2-40B4-BE49-F238E27FC236}">
                <a16:creationId xmlns:a16="http://schemas.microsoft.com/office/drawing/2014/main" id="{BAECD217-B794-CF38-C9DC-ADE2C752A8ED}"/>
              </a:ext>
            </a:extLst>
          </p:cNvPr>
          <p:cNvSpPr>
            <a:spLocks noGrp="1"/>
          </p:cNvSpPr>
          <p:nvPr>
            <p:ph idx="1"/>
          </p:nvPr>
        </p:nvSpPr>
        <p:spPr>
          <a:xfrm>
            <a:off x="838200" y="1359568"/>
            <a:ext cx="10515600" cy="4612858"/>
          </a:xfrm>
        </p:spPr>
        <p:txBody>
          <a:bodyPr>
            <a:normAutofit/>
          </a:bodyPr>
          <a:lstStyle/>
          <a:p>
            <a:pPr marL="0" marR="0" indent="0" algn="just">
              <a:buNone/>
            </a:pPr>
            <a:r>
              <a:rPr lang="en-PK" sz="2400" b="1" dirty="0">
                <a:solidFill>
                  <a:srgbClr val="002060"/>
                </a:solidFill>
                <a:effectLst/>
                <a:latin typeface="Times New Roman" panose="02020603050405020304" pitchFamily="18" charset="0"/>
                <a:ea typeface="Times New Roman" panose="02020603050405020304" pitchFamily="18" charset="0"/>
              </a:rPr>
              <a:t>Spell Checking and Grammar Correction</a:t>
            </a:r>
            <a:r>
              <a:rPr lang="en-PK" sz="2400" dirty="0">
                <a:solidFill>
                  <a:srgbClr val="002060"/>
                </a:solidFill>
                <a:effectLst/>
                <a:latin typeface="Times New Roman" panose="02020603050405020304" pitchFamily="18" charset="0"/>
                <a:ea typeface="Times New Roman" panose="02020603050405020304" pitchFamily="18" charset="0"/>
              </a:rPr>
              <a:t>:</a:t>
            </a:r>
          </a:p>
          <a:p>
            <a:pPr marL="114300" marR="0" indent="-342900" algn="just">
              <a:spcBef>
                <a:spcPts val="600"/>
              </a:spcBef>
              <a:spcAft>
                <a:spcPts val="1200"/>
              </a:spcAft>
              <a:buFont typeface="Wingdings" panose="05000000000000000000" pitchFamily="2" charset="2"/>
              <a:buChar char="§"/>
            </a:pPr>
            <a:r>
              <a:rPr lang="en-PK" sz="2400" dirty="0">
                <a:effectLst/>
                <a:latin typeface="Times New Roman" panose="02020603050405020304" pitchFamily="18" charset="0"/>
                <a:ea typeface="Times New Roman" panose="02020603050405020304" pitchFamily="18" charset="0"/>
              </a:rPr>
              <a:t>Spell checking and grammar correction tools are essential</a:t>
            </a:r>
            <a:r>
              <a:rPr lang="en-US" sz="2400" dirty="0">
                <a:effectLst/>
                <a:latin typeface="Times New Roman" panose="02020603050405020304" pitchFamily="18" charset="0"/>
                <a:ea typeface="Times New Roman" panose="02020603050405020304" pitchFamily="18" charset="0"/>
              </a:rPr>
              <a:t> </a:t>
            </a:r>
            <a:r>
              <a:rPr lang="en-PK" sz="2400" dirty="0">
                <a:effectLst/>
                <a:latin typeface="Times New Roman" panose="02020603050405020304" pitchFamily="18" charset="0"/>
                <a:ea typeface="Times New Roman" panose="02020603050405020304" pitchFamily="18" charset="0"/>
              </a:rPr>
              <a:t>applications of NLP. </a:t>
            </a:r>
            <a:endParaRPr lang="en-US" sz="2400" dirty="0">
              <a:effectLst/>
              <a:latin typeface="Times New Roman" panose="02020603050405020304" pitchFamily="18" charset="0"/>
              <a:ea typeface="Times New Roman" panose="02020603050405020304" pitchFamily="18" charset="0"/>
            </a:endParaRPr>
          </a:p>
          <a:p>
            <a:pPr marL="114300" marR="0" indent="-342900" algn="just">
              <a:buFont typeface="Wingdings" panose="05000000000000000000" pitchFamily="2" charset="2"/>
              <a:buChar char="§"/>
            </a:pPr>
            <a:r>
              <a:rPr lang="en-PK" sz="2400" dirty="0">
                <a:effectLst/>
                <a:latin typeface="Times New Roman" panose="02020603050405020304" pitchFamily="18" charset="0"/>
                <a:ea typeface="Times New Roman" panose="02020603050405020304" pitchFamily="18" charset="0"/>
              </a:rPr>
              <a:t>For instance, </a:t>
            </a:r>
            <a:r>
              <a:rPr lang="en-PK" sz="2400" dirty="0">
                <a:solidFill>
                  <a:srgbClr val="002060"/>
                </a:solidFill>
                <a:effectLst/>
                <a:latin typeface="Times New Roman" panose="02020603050405020304" pitchFamily="18" charset="0"/>
                <a:ea typeface="Times New Roman" panose="02020603050405020304" pitchFamily="18" charset="0"/>
              </a:rPr>
              <a:t>Grammarly</a:t>
            </a:r>
            <a:r>
              <a:rPr lang="en-PK" sz="2400" dirty="0">
                <a:effectLst/>
                <a:latin typeface="Times New Roman" panose="02020603050405020304" pitchFamily="18" charset="0"/>
                <a:ea typeface="Times New Roman" panose="02020603050405020304" pitchFamily="18" charset="0"/>
              </a:rPr>
              <a:t> is a popular tool that uses </a:t>
            </a:r>
            <a:r>
              <a:rPr lang="en-PK" sz="2400" dirty="0">
                <a:solidFill>
                  <a:srgbClr val="0070C0"/>
                </a:solidFill>
                <a:effectLst/>
                <a:latin typeface="Times New Roman" panose="02020603050405020304" pitchFamily="18" charset="0"/>
                <a:ea typeface="Times New Roman" panose="02020603050405020304" pitchFamily="18" charset="0"/>
              </a:rPr>
              <a:t>NLP techniques </a:t>
            </a:r>
            <a:r>
              <a:rPr lang="en-PK" sz="2400" dirty="0">
                <a:effectLst/>
                <a:latin typeface="Times New Roman" panose="02020603050405020304" pitchFamily="18" charset="0"/>
                <a:ea typeface="Times New Roman" panose="02020603050405020304" pitchFamily="18" charset="0"/>
              </a:rPr>
              <a:t>to enhance</a:t>
            </a:r>
            <a:endParaRPr lang="en-US" sz="2400" dirty="0">
              <a:effectLst/>
              <a:latin typeface="Times New Roman" panose="02020603050405020304" pitchFamily="18" charset="0"/>
              <a:ea typeface="Times New Roman" panose="02020603050405020304" pitchFamily="18" charset="0"/>
            </a:endParaRPr>
          </a:p>
          <a:p>
            <a:pPr marL="0" marR="0" indent="0" algn="just">
              <a:spcBef>
                <a:spcPts val="600"/>
              </a:spcBef>
              <a:buNone/>
            </a:pPr>
            <a:r>
              <a:rPr lang="en-PK" sz="24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r>
              <a:rPr lang="en-PK" sz="2400" dirty="0">
                <a:effectLst/>
                <a:latin typeface="Times New Roman" panose="02020603050405020304" pitchFamily="18" charset="0"/>
                <a:ea typeface="Times New Roman" panose="02020603050405020304" pitchFamily="18" charset="0"/>
              </a:rPr>
              <a:t>your writing. </a:t>
            </a:r>
            <a:endParaRPr lang="en-US" sz="2400" dirty="0">
              <a:effectLst/>
              <a:latin typeface="Times New Roman" panose="02020603050405020304" pitchFamily="18" charset="0"/>
              <a:ea typeface="Times New Roman" panose="02020603050405020304" pitchFamily="18" charset="0"/>
            </a:endParaRPr>
          </a:p>
          <a:p>
            <a:endParaRPr lang="en-PK" dirty="0"/>
          </a:p>
        </p:txBody>
      </p:sp>
      <p:pic>
        <p:nvPicPr>
          <p:cNvPr id="6" name="Picture 5">
            <a:extLst>
              <a:ext uri="{FF2B5EF4-FFF2-40B4-BE49-F238E27FC236}">
                <a16:creationId xmlns:a16="http://schemas.microsoft.com/office/drawing/2014/main" id="{301BBC4B-DAE1-4F68-4672-AFE6DDEEF549}"/>
              </a:ext>
            </a:extLst>
          </p:cNvPr>
          <p:cNvPicPr>
            <a:picLocks noChangeAspect="1"/>
          </p:cNvPicPr>
          <p:nvPr/>
        </p:nvPicPr>
        <p:blipFill>
          <a:blip r:embed="rId2"/>
          <a:stretch>
            <a:fillRect/>
          </a:stretch>
        </p:blipFill>
        <p:spPr>
          <a:xfrm>
            <a:off x="4533103" y="3533504"/>
            <a:ext cx="2818191" cy="2803812"/>
          </a:xfrm>
          <a:prstGeom prst="rect">
            <a:avLst/>
          </a:prstGeom>
        </p:spPr>
      </p:pic>
    </p:spTree>
    <p:extLst>
      <p:ext uri="{BB962C8B-B14F-4D97-AF65-F5344CB8AC3E}">
        <p14:creationId xmlns:p14="http://schemas.microsoft.com/office/powerpoint/2010/main" val="4389101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2000</TotalTime>
  <Words>2456</Words>
  <Application>Microsoft Office PowerPoint</Application>
  <PresentationFormat>Widescreen</PresentationFormat>
  <Paragraphs>172</Paragraphs>
  <Slides>25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Symbol</vt:lpstr>
      <vt:lpstr>Times New Roman</vt:lpstr>
      <vt:lpstr>Trebuchet MS</vt:lpstr>
      <vt:lpstr>Wingdings</vt:lpstr>
      <vt:lpstr>Wingdings 3</vt:lpstr>
      <vt:lpstr>Facet</vt:lpstr>
      <vt:lpstr>Course: Advanced Natural Language Processing (NLP)</vt:lpstr>
      <vt:lpstr>Common NLP Tasks</vt:lpstr>
      <vt:lpstr>Common NLP Tasks</vt:lpstr>
      <vt:lpstr>Common NLP Tasks</vt:lpstr>
      <vt:lpstr>Common NLP Tasks</vt:lpstr>
      <vt:lpstr>Common NLP Tasks</vt:lpstr>
      <vt:lpstr>Example of Topic Modeling</vt:lpstr>
      <vt:lpstr>Common NLP Tasks</vt:lpstr>
      <vt:lpstr>Common NLP Tasks</vt:lpstr>
      <vt:lpstr>Spell Checking and Grammar Correction</vt:lpstr>
      <vt:lpstr>Common NLP Tasks</vt:lpstr>
      <vt:lpstr>Common NLP Tasks</vt:lpstr>
      <vt:lpstr>Text Parsing</vt:lpstr>
      <vt:lpstr>Approaches to NLP</vt:lpstr>
      <vt:lpstr>Heuristic or Heuristic Technique</vt:lpstr>
      <vt:lpstr>Heuristic Methods - Rule-Based Approach </vt:lpstr>
      <vt:lpstr>Heuristic Approaches</vt:lpstr>
      <vt:lpstr>Heuristic Approaches-Regular Expressions</vt:lpstr>
      <vt:lpstr>Heuristic Approaches-Regular Expressions</vt:lpstr>
      <vt:lpstr>Heuristic Approaches-WordNet</vt:lpstr>
      <vt:lpstr>Heuristic Approaches-WordNet</vt:lpstr>
      <vt:lpstr>Heuristic Approaches-WordNet</vt:lpstr>
      <vt:lpstr>Heuristic Approaches-OMCS</vt:lpstr>
      <vt:lpstr>Heuristic Approaches-OMCS</vt:lpstr>
      <vt:lpstr>Heuristic Approaches-OMCS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Atif Khan</dc:creator>
  <cp:lastModifiedBy>Dr. Atif Khan</cp:lastModifiedBy>
  <cp:revision>185</cp:revision>
  <dcterms:created xsi:type="dcterms:W3CDTF">2024-09-15T16:08:39Z</dcterms:created>
  <dcterms:modified xsi:type="dcterms:W3CDTF">2024-09-22T06:46:08Z</dcterms:modified>
</cp:coreProperties>
</file>