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AEF6422-4791-41A8-9D23-FB2F29BF7685}"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37A0919A-786A-481B-BC88-4CAD15B23FAD}" type="slidenum">
              <a:rPr lang="en-US" smtClean="0"/>
              <a:t>‹#›</a:t>
            </a:fld>
            <a:endParaRPr lang="en-US"/>
          </a:p>
        </p:txBody>
      </p:sp>
    </p:spTree>
    <p:extLst>
      <p:ext uri="{BB962C8B-B14F-4D97-AF65-F5344CB8AC3E}">
        <p14:creationId xmlns:p14="http://schemas.microsoft.com/office/powerpoint/2010/main" val="3000532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AEF6422-4791-41A8-9D23-FB2F29BF7685}" type="datetimeFigureOut">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37A0919A-786A-481B-BC88-4CAD15B23FAD}" type="slidenum">
              <a:rPr lang="en-US" smtClean="0"/>
              <a:t>‹#›</a:t>
            </a:fld>
            <a:endParaRPr lang="en-US"/>
          </a:p>
        </p:txBody>
      </p:sp>
    </p:spTree>
    <p:extLst>
      <p:ext uri="{BB962C8B-B14F-4D97-AF65-F5344CB8AC3E}">
        <p14:creationId xmlns:p14="http://schemas.microsoft.com/office/powerpoint/2010/main" val="2154990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AEF6422-4791-41A8-9D23-FB2F29BF7685}" type="datetimeFigureOut">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37A0919A-786A-481B-BC88-4CAD15B23FAD}" type="slidenum">
              <a:rPr lang="en-US" smtClean="0"/>
              <a:t>‹#›</a:t>
            </a:fld>
            <a:endParaRPr lang="en-US"/>
          </a:p>
        </p:txBody>
      </p:sp>
    </p:spTree>
    <p:extLst>
      <p:ext uri="{BB962C8B-B14F-4D97-AF65-F5344CB8AC3E}">
        <p14:creationId xmlns:p14="http://schemas.microsoft.com/office/powerpoint/2010/main" val="3091068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AEF6422-4791-41A8-9D23-FB2F29BF7685}" type="datetimeFigureOut">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37A0919A-786A-481B-BC88-4CAD15B23FAD}"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0790123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AEF6422-4791-41A8-9D23-FB2F29BF7685}" type="datetimeFigureOut">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37A0919A-786A-481B-BC88-4CAD15B23FAD}" type="slidenum">
              <a:rPr lang="en-US" smtClean="0"/>
              <a:t>‹#›</a:t>
            </a:fld>
            <a:endParaRPr lang="en-US"/>
          </a:p>
        </p:txBody>
      </p:sp>
    </p:spTree>
    <p:extLst>
      <p:ext uri="{BB962C8B-B14F-4D97-AF65-F5344CB8AC3E}">
        <p14:creationId xmlns:p14="http://schemas.microsoft.com/office/powerpoint/2010/main" val="958373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AEF6422-4791-41A8-9D23-FB2F29BF7685}" type="datetimeFigureOut">
              <a:rPr lang="en-US" smtClean="0"/>
              <a:t>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A0919A-786A-481B-BC88-4CAD15B23FAD}" type="slidenum">
              <a:rPr lang="en-US" smtClean="0"/>
              <a:t>‹#›</a:t>
            </a:fld>
            <a:endParaRPr lang="en-US"/>
          </a:p>
        </p:txBody>
      </p:sp>
    </p:spTree>
    <p:extLst>
      <p:ext uri="{BB962C8B-B14F-4D97-AF65-F5344CB8AC3E}">
        <p14:creationId xmlns:p14="http://schemas.microsoft.com/office/powerpoint/2010/main" val="3949093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AEF6422-4791-41A8-9D23-FB2F29BF7685}" type="datetimeFigureOut">
              <a:rPr lang="en-US" smtClean="0"/>
              <a:t>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A0919A-786A-481B-BC88-4CAD15B23FAD}" type="slidenum">
              <a:rPr lang="en-US" smtClean="0"/>
              <a:t>‹#›</a:t>
            </a:fld>
            <a:endParaRPr lang="en-US"/>
          </a:p>
        </p:txBody>
      </p:sp>
    </p:spTree>
    <p:extLst>
      <p:ext uri="{BB962C8B-B14F-4D97-AF65-F5344CB8AC3E}">
        <p14:creationId xmlns:p14="http://schemas.microsoft.com/office/powerpoint/2010/main" val="16020219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EF6422-4791-41A8-9D23-FB2F29BF7685}"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0919A-786A-481B-BC88-4CAD15B23FAD}" type="slidenum">
              <a:rPr lang="en-US" smtClean="0"/>
              <a:t>‹#›</a:t>
            </a:fld>
            <a:endParaRPr lang="en-US"/>
          </a:p>
        </p:txBody>
      </p:sp>
    </p:spTree>
    <p:extLst>
      <p:ext uri="{BB962C8B-B14F-4D97-AF65-F5344CB8AC3E}">
        <p14:creationId xmlns:p14="http://schemas.microsoft.com/office/powerpoint/2010/main" val="27120870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AEF6422-4791-41A8-9D23-FB2F29BF7685}" type="datetimeFigureOut">
              <a:rPr lang="en-US" smtClean="0"/>
              <a:t>1/7/2025</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7A0919A-786A-481B-BC88-4CAD15B23FAD}" type="slidenum">
              <a:rPr lang="en-US" smtClean="0"/>
              <a:t>‹#›</a:t>
            </a:fld>
            <a:endParaRPr lang="en-US"/>
          </a:p>
        </p:txBody>
      </p:sp>
    </p:spTree>
    <p:extLst>
      <p:ext uri="{BB962C8B-B14F-4D97-AF65-F5344CB8AC3E}">
        <p14:creationId xmlns:p14="http://schemas.microsoft.com/office/powerpoint/2010/main" val="4238504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EF6422-4791-41A8-9D23-FB2F29BF7685}"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0919A-786A-481B-BC88-4CAD15B23FAD}" type="slidenum">
              <a:rPr lang="en-US" smtClean="0"/>
              <a:t>‹#›</a:t>
            </a:fld>
            <a:endParaRPr lang="en-US"/>
          </a:p>
        </p:txBody>
      </p:sp>
    </p:spTree>
    <p:extLst>
      <p:ext uri="{BB962C8B-B14F-4D97-AF65-F5344CB8AC3E}">
        <p14:creationId xmlns:p14="http://schemas.microsoft.com/office/powerpoint/2010/main" val="3474899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AEF6422-4791-41A8-9D23-FB2F29BF7685}"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37A0919A-786A-481B-BC88-4CAD15B23FAD}" type="slidenum">
              <a:rPr lang="en-US" smtClean="0"/>
              <a:t>‹#›</a:t>
            </a:fld>
            <a:endParaRPr lang="en-US"/>
          </a:p>
        </p:txBody>
      </p:sp>
    </p:spTree>
    <p:extLst>
      <p:ext uri="{BB962C8B-B14F-4D97-AF65-F5344CB8AC3E}">
        <p14:creationId xmlns:p14="http://schemas.microsoft.com/office/powerpoint/2010/main" val="2620306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AEF6422-4791-41A8-9D23-FB2F29BF7685}" type="datetimeFigureOut">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A0919A-786A-481B-BC88-4CAD15B23FAD}" type="slidenum">
              <a:rPr lang="en-US" smtClean="0"/>
              <a:t>‹#›</a:t>
            </a:fld>
            <a:endParaRPr lang="en-US"/>
          </a:p>
        </p:txBody>
      </p:sp>
    </p:spTree>
    <p:extLst>
      <p:ext uri="{BB962C8B-B14F-4D97-AF65-F5344CB8AC3E}">
        <p14:creationId xmlns:p14="http://schemas.microsoft.com/office/powerpoint/2010/main" val="319995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AEF6422-4791-41A8-9D23-FB2F29BF7685}" type="datetimeFigureOut">
              <a:rPr lang="en-US" smtClean="0"/>
              <a:t>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A0919A-786A-481B-BC88-4CAD15B23FAD}" type="slidenum">
              <a:rPr lang="en-US" smtClean="0"/>
              <a:t>‹#›</a:t>
            </a:fld>
            <a:endParaRPr lang="en-US"/>
          </a:p>
        </p:txBody>
      </p:sp>
    </p:spTree>
    <p:extLst>
      <p:ext uri="{BB962C8B-B14F-4D97-AF65-F5344CB8AC3E}">
        <p14:creationId xmlns:p14="http://schemas.microsoft.com/office/powerpoint/2010/main" val="2114260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AEF6422-4791-41A8-9D23-FB2F29BF7685}" type="datetimeFigureOut">
              <a:rPr lang="en-US" smtClean="0"/>
              <a:t>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A0919A-786A-481B-BC88-4CAD15B23FAD}" type="slidenum">
              <a:rPr lang="en-US" smtClean="0"/>
              <a:t>‹#›</a:t>
            </a:fld>
            <a:endParaRPr lang="en-US"/>
          </a:p>
        </p:txBody>
      </p:sp>
    </p:spTree>
    <p:extLst>
      <p:ext uri="{BB962C8B-B14F-4D97-AF65-F5344CB8AC3E}">
        <p14:creationId xmlns:p14="http://schemas.microsoft.com/office/powerpoint/2010/main" val="801589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AEF6422-4791-41A8-9D23-FB2F29BF7685}" type="datetimeFigureOut">
              <a:rPr lang="en-US" smtClean="0"/>
              <a:t>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A0919A-786A-481B-BC88-4CAD15B23FAD}" type="slidenum">
              <a:rPr lang="en-US" smtClean="0"/>
              <a:t>‹#›</a:t>
            </a:fld>
            <a:endParaRPr lang="en-US"/>
          </a:p>
        </p:txBody>
      </p:sp>
    </p:spTree>
    <p:extLst>
      <p:ext uri="{BB962C8B-B14F-4D97-AF65-F5344CB8AC3E}">
        <p14:creationId xmlns:p14="http://schemas.microsoft.com/office/powerpoint/2010/main" val="3221825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AEF6422-4791-41A8-9D23-FB2F29BF7685}" type="datetimeFigureOut">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A0919A-786A-481B-BC88-4CAD15B23FAD}" type="slidenum">
              <a:rPr lang="en-US" smtClean="0"/>
              <a:t>‹#›</a:t>
            </a:fld>
            <a:endParaRPr lang="en-US"/>
          </a:p>
        </p:txBody>
      </p:sp>
    </p:spTree>
    <p:extLst>
      <p:ext uri="{BB962C8B-B14F-4D97-AF65-F5344CB8AC3E}">
        <p14:creationId xmlns:p14="http://schemas.microsoft.com/office/powerpoint/2010/main" val="1974845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AEF6422-4791-41A8-9D23-FB2F29BF7685}" type="datetimeFigureOut">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A0919A-786A-481B-BC88-4CAD15B23FAD}" type="slidenum">
              <a:rPr lang="en-US" smtClean="0"/>
              <a:t>‹#›</a:t>
            </a:fld>
            <a:endParaRPr lang="en-US"/>
          </a:p>
        </p:txBody>
      </p:sp>
    </p:spTree>
    <p:extLst>
      <p:ext uri="{BB962C8B-B14F-4D97-AF65-F5344CB8AC3E}">
        <p14:creationId xmlns:p14="http://schemas.microsoft.com/office/powerpoint/2010/main" val="3646446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AEF6422-4791-41A8-9D23-FB2F29BF7685}" type="datetimeFigureOut">
              <a:rPr lang="en-US" smtClean="0"/>
              <a:t>1/7/2025</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7A0919A-786A-481B-BC88-4CAD15B23FAD}" type="slidenum">
              <a:rPr lang="en-US" smtClean="0"/>
              <a:t>‹#›</a:t>
            </a:fld>
            <a:endParaRPr lang="en-US"/>
          </a:p>
        </p:txBody>
      </p:sp>
    </p:spTree>
    <p:extLst>
      <p:ext uri="{BB962C8B-B14F-4D97-AF65-F5344CB8AC3E}">
        <p14:creationId xmlns:p14="http://schemas.microsoft.com/office/powerpoint/2010/main" val="426462090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Word </a:t>
            </a:r>
            <a:r>
              <a:rPr lang="en-US" dirty="0" err="1"/>
              <a:t>E</a:t>
            </a:r>
            <a:r>
              <a:rPr lang="en-US" dirty="0" err="1" smtClean="0"/>
              <a:t>mbeddings</a:t>
            </a:r>
            <a:r>
              <a:rPr lang="en-US" dirty="0" smtClean="0"/>
              <a:t> in NLP</a:t>
            </a:r>
            <a:endParaRPr lang="en-US" dirty="0"/>
          </a:p>
        </p:txBody>
      </p:sp>
      <p:sp>
        <p:nvSpPr>
          <p:cNvPr id="3" name="Subtitle 2"/>
          <p:cNvSpPr>
            <a:spLocks noGrp="1"/>
          </p:cNvSpPr>
          <p:nvPr>
            <p:ph type="subTitle" idx="1"/>
          </p:nvPr>
        </p:nvSpPr>
        <p:spPr/>
        <p:txBody>
          <a:bodyPr/>
          <a:lstStyle/>
          <a:p>
            <a:r>
              <a:rPr lang="en-US" dirty="0" smtClean="0"/>
              <a:t>Jamal Shah</a:t>
            </a:r>
            <a:endParaRPr lang="en-US" dirty="0"/>
          </a:p>
        </p:txBody>
      </p:sp>
    </p:spTree>
    <p:extLst>
      <p:ext uri="{BB962C8B-B14F-4D97-AF65-F5344CB8AC3E}">
        <p14:creationId xmlns:p14="http://schemas.microsoft.com/office/powerpoint/2010/main" val="469516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Skip-gram</a:t>
            </a:r>
          </a:p>
        </p:txBody>
      </p:sp>
      <p:pic>
        <p:nvPicPr>
          <p:cNvPr id="3074" name="Picture 2" descr="FastText"/>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225964" y="2184929"/>
            <a:ext cx="6954981" cy="4508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4866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Most machine learning algorithms don’t understand text data but numerical data. So it is necessary to represent the text data in numerical form </a:t>
            </a:r>
            <a:endParaRPr lang="en-US" dirty="0" smtClean="0"/>
          </a:p>
          <a:p>
            <a:r>
              <a:rPr lang="en-US" dirty="0" smtClean="0"/>
              <a:t>Word </a:t>
            </a:r>
            <a:r>
              <a:rPr lang="en-US" dirty="0" err="1"/>
              <a:t>embeddings</a:t>
            </a:r>
            <a:r>
              <a:rPr lang="en-US" dirty="0"/>
              <a:t> are an efficient way of representing words in the form of vectors. </a:t>
            </a:r>
            <a:endParaRPr lang="en-US" dirty="0" smtClean="0"/>
          </a:p>
          <a:p>
            <a:r>
              <a:rPr lang="en-US" dirty="0" smtClean="0"/>
              <a:t>Word </a:t>
            </a:r>
            <a:r>
              <a:rPr lang="en-US" dirty="0" err="1"/>
              <a:t>embeddings</a:t>
            </a:r>
            <a:r>
              <a:rPr lang="en-US" dirty="0"/>
              <a:t> provide similar vector representations for words with similar meanings. </a:t>
            </a:r>
            <a:endParaRPr lang="en-US" dirty="0"/>
          </a:p>
        </p:txBody>
      </p:sp>
    </p:spTree>
    <p:extLst>
      <p:ext uri="{BB962C8B-B14F-4D97-AF65-F5344CB8AC3E}">
        <p14:creationId xmlns:p14="http://schemas.microsoft.com/office/powerpoint/2010/main" val="863505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a:t>Word Embedding is an approach for representing words in vector form. </a:t>
            </a:r>
            <a:r>
              <a:rPr lang="en-US" dirty="0" smtClean="0"/>
              <a:t>It </a:t>
            </a:r>
            <a:r>
              <a:rPr lang="en-US" dirty="0"/>
              <a:t>provides similar vector representations for words that have similar meanings. </a:t>
            </a:r>
            <a:r>
              <a:rPr lang="en-US" dirty="0" smtClean="0"/>
              <a:t>It </a:t>
            </a:r>
            <a:r>
              <a:rPr lang="en-US" dirty="0"/>
              <a:t>helps the model to capture the linguistic meaning of the word. </a:t>
            </a:r>
            <a:endParaRPr lang="en-US" dirty="0" smtClean="0"/>
          </a:p>
          <a:p>
            <a:r>
              <a:rPr lang="en-US" b="1" dirty="0" smtClean="0"/>
              <a:t>For </a:t>
            </a:r>
            <a:r>
              <a:rPr lang="en-US" b="1" dirty="0"/>
              <a:t>example</a:t>
            </a:r>
            <a:r>
              <a:rPr lang="en-US" dirty="0"/>
              <a:t>, consider 4 words: cricket, football, mountain, and sea. Among these words – Cricket and football are related, and sea and mountain are related, so similar vector representations are given to related words</a:t>
            </a:r>
            <a:r>
              <a:rPr lang="en-US" dirty="0" smtClean="0"/>
              <a:t>. The </a:t>
            </a:r>
            <a:r>
              <a:rPr lang="en-US" dirty="0"/>
              <a:t>Figure </a:t>
            </a:r>
            <a:r>
              <a:rPr lang="en-US" dirty="0" smtClean="0"/>
              <a:t> </a:t>
            </a:r>
            <a:r>
              <a:rPr lang="en-US" dirty="0"/>
              <a:t>shows cricket and football are placed together, and mountain and sea are placed together. This can help learn the semantic meaning of the word.</a:t>
            </a:r>
            <a:endParaRPr lang="en-US" dirty="0"/>
          </a:p>
        </p:txBody>
      </p:sp>
    </p:spTree>
    <p:extLst>
      <p:ext uri="{BB962C8B-B14F-4D97-AF65-F5344CB8AC3E}">
        <p14:creationId xmlns:p14="http://schemas.microsoft.com/office/powerpoint/2010/main" val="3199064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half" idx="1"/>
          </p:nvPr>
        </p:nvSpPr>
        <p:spPr>
          <a:xfrm>
            <a:off x="680320" y="2336873"/>
            <a:ext cx="4698358" cy="4164166"/>
          </a:xfrm>
        </p:spPr>
        <p:txBody>
          <a:bodyPr>
            <a:noAutofit/>
          </a:bodyPr>
          <a:lstStyle/>
          <a:p>
            <a:r>
              <a:rPr lang="en-US" sz="1800" dirty="0"/>
              <a:t>Word Embedding is an approach for representing words in vector form. It provides similar vector representations for words that have similar meanings. It helps the model to capture the linguistic meaning of the word. </a:t>
            </a:r>
          </a:p>
          <a:p>
            <a:r>
              <a:rPr lang="en-US" sz="1800" b="1" dirty="0"/>
              <a:t>For example</a:t>
            </a:r>
            <a:r>
              <a:rPr lang="en-US" sz="1800" dirty="0"/>
              <a:t>, consider 4 words: cricket, football, mountain, and sea. Among these words – Cricket and football are related, and sea and mountain are related, so similar vector representations are given to related words. The Figure  shows cricket and football are placed together, and mountain and sea are placed together. This can help learn the semantic meaning of the word</a:t>
            </a:r>
            <a:r>
              <a:rPr lang="en-US" sz="1800" dirty="0" smtClean="0"/>
              <a:t>.</a:t>
            </a:r>
            <a:endParaRPr lang="en-US" sz="1800" dirty="0"/>
          </a:p>
        </p:txBody>
      </p:sp>
      <p:pic>
        <p:nvPicPr>
          <p:cNvPr id="1026" name="Picture 2" descr="FastText"/>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42546" y="2169185"/>
            <a:ext cx="4331854" cy="4331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139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FastText</a:t>
            </a:r>
            <a:endParaRPr lang="en-US" dirty="0"/>
          </a:p>
        </p:txBody>
      </p:sp>
      <p:sp>
        <p:nvSpPr>
          <p:cNvPr id="3" name="Content Placeholder 2"/>
          <p:cNvSpPr>
            <a:spLocks noGrp="1"/>
          </p:cNvSpPr>
          <p:nvPr>
            <p:ph idx="1"/>
          </p:nvPr>
        </p:nvSpPr>
        <p:spPr/>
        <p:txBody>
          <a:bodyPr>
            <a:normAutofit fontScale="92500"/>
          </a:bodyPr>
          <a:lstStyle/>
          <a:p>
            <a:r>
              <a:rPr lang="en-US" dirty="0" err="1" smtClean="0"/>
              <a:t>FastText</a:t>
            </a:r>
            <a:r>
              <a:rPr lang="en-US" dirty="0" smtClean="0"/>
              <a:t> </a:t>
            </a:r>
            <a:r>
              <a:rPr lang="en-US" dirty="0"/>
              <a:t>provides </a:t>
            </a:r>
            <a:r>
              <a:rPr lang="en-US" dirty="0" err="1"/>
              <a:t>embeddings</a:t>
            </a:r>
            <a:r>
              <a:rPr lang="en-US" dirty="0"/>
              <a:t> for character n-grams, representing words as the average of these </a:t>
            </a:r>
            <a:r>
              <a:rPr lang="en-US" dirty="0" err="1"/>
              <a:t>embeddings</a:t>
            </a:r>
            <a:r>
              <a:rPr lang="en-US" dirty="0"/>
              <a:t>. It is an extension of the word2vec model. </a:t>
            </a:r>
            <a:endParaRPr lang="en-US" dirty="0" smtClean="0"/>
          </a:p>
          <a:p>
            <a:r>
              <a:rPr lang="en-US" dirty="0" smtClean="0"/>
              <a:t>Word2Vec </a:t>
            </a:r>
            <a:r>
              <a:rPr lang="en-US" dirty="0"/>
              <a:t>model provides embedding to the words, whereas </a:t>
            </a:r>
            <a:r>
              <a:rPr lang="en-US" dirty="0" err="1"/>
              <a:t>fastText</a:t>
            </a:r>
            <a:r>
              <a:rPr lang="en-US" dirty="0"/>
              <a:t> provides </a:t>
            </a:r>
            <a:r>
              <a:rPr lang="en-US" dirty="0" err="1"/>
              <a:t>embeddings</a:t>
            </a:r>
            <a:r>
              <a:rPr lang="en-US" dirty="0"/>
              <a:t> to the character n-grams. Like the word2vec model, </a:t>
            </a:r>
            <a:r>
              <a:rPr lang="en-US" dirty="0" err="1"/>
              <a:t>fastText</a:t>
            </a:r>
            <a:r>
              <a:rPr lang="en-US" dirty="0"/>
              <a:t> uses CBOW and Skip-gram to compute the vectors</a:t>
            </a:r>
            <a:r>
              <a:rPr lang="en-US" dirty="0" smtClean="0"/>
              <a:t>.</a:t>
            </a:r>
          </a:p>
          <a:p>
            <a:r>
              <a:rPr lang="en-US" dirty="0" err="1"/>
              <a:t>FastText</a:t>
            </a:r>
            <a:r>
              <a:rPr lang="en-US" dirty="0"/>
              <a:t> can also handle out-of-vocabulary words, i.e., the fast text can find the word </a:t>
            </a:r>
            <a:r>
              <a:rPr lang="en-US" dirty="0" err="1"/>
              <a:t>embeddings</a:t>
            </a:r>
            <a:r>
              <a:rPr lang="en-US" dirty="0"/>
              <a:t> that are not present at the time of training.</a:t>
            </a:r>
          </a:p>
          <a:p>
            <a:r>
              <a:rPr lang="en-US" dirty="0" smtClean="0"/>
              <a:t/>
            </a:r>
            <a:br>
              <a:rPr lang="en-US" dirty="0" smtClean="0"/>
            </a:br>
            <a:endParaRPr lang="en-US" dirty="0" smtClean="0"/>
          </a:p>
          <a:p>
            <a:endParaRPr lang="en-US" dirty="0"/>
          </a:p>
        </p:txBody>
      </p:sp>
    </p:spTree>
    <p:extLst>
      <p:ext uri="{BB962C8B-B14F-4D97-AF65-F5344CB8AC3E}">
        <p14:creationId xmlns:p14="http://schemas.microsoft.com/office/powerpoint/2010/main" val="1666646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of </a:t>
            </a:r>
            <a:r>
              <a:rPr lang="en-US" dirty="0" err="1" smtClean="0"/>
              <a:t>FastText</a:t>
            </a:r>
            <a:endParaRPr lang="en-US" dirty="0"/>
          </a:p>
        </p:txBody>
      </p:sp>
      <p:sp>
        <p:nvSpPr>
          <p:cNvPr id="3" name="Content Placeholder 2"/>
          <p:cNvSpPr>
            <a:spLocks noGrp="1"/>
          </p:cNvSpPr>
          <p:nvPr>
            <p:ph idx="1"/>
          </p:nvPr>
        </p:nvSpPr>
        <p:spPr/>
        <p:txBody>
          <a:bodyPr>
            <a:normAutofit/>
          </a:bodyPr>
          <a:lstStyle/>
          <a:p>
            <a:r>
              <a:rPr lang="en-US" dirty="0"/>
              <a:t>Consider the word “</a:t>
            </a:r>
            <a:r>
              <a:rPr lang="en-US" i="1" dirty="0"/>
              <a:t>equal”</a:t>
            </a:r>
            <a:r>
              <a:rPr lang="en-US" dirty="0"/>
              <a:t> and n = 3, then the word will be represented by character n-grams:</a:t>
            </a:r>
          </a:p>
          <a:p>
            <a:r>
              <a:rPr lang="en-US" i="1" dirty="0"/>
              <a:t>&lt; </a:t>
            </a:r>
            <a:r>
              <a:rPr lang="en-US" i="1" dirty="0" err="1"/>
              <a:t>eq</a:t>
            </a:r>
            <a:r>
              <a:rPr lang="en-US" i="1" dirty="0"/>
              <a:t>, </a:t>
            </a:r>
            <a:r>
              <a:rPr lang="en-US" i="1" dirty="0" err="1"/>
              <a:t>equ</a:t>
            </a:r>
            <a:r>
              <a:rPr lang="en-US" i="1" dirty="0"/>
              <a:t>, qua, </a:t>
            </a:r>
            <a:r>
              <a:rPr lang="en-US" i="1" dirty="0" err="1"/>
              <a:t>ual</a:t>
            </a:r>
            <a:r>
              <a:rPr lang="en-US" i="1" dirty="0"/>
              <a:t>, al &gt; and &lt; equal &gt; </a:t>
            </a:r>
            <a:endParaRPr lang="en-US" dirty="0"/>
          </a:p>
          <a:p>
            <a:r>
              <a:rPr lang="en-US" dirty="0"/>
              <a:t>So, the word embedding for the word ‘equal’ can be given as the sum of all vector representations of all of its character n-gram and the word itself. </a:t>
            </a:r>
          </a:p>
          <a:p>
            <a:endParaRPr lang="en-US" dirty="0"/>
          </a:p>
        </p:txBody>
      </p:sp>
    </p:spTree>
    <p:extLst>
      <p:ext uri="{BB962C8B-B14F-4D97-AF65-F5344CB8AC3E}">
        <p14:creationId xmlns:p14="http://schemas.microsoft.com/office/powerpoint/2010/main" val="2708149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Continuous Bag Of Words (CBOW</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a:t>In the Continuous Bag Of Words (CBOW), we take the context of the target word as input and predict the word that occurs in the context. </a:t>
            </a:r>
          </a:p>
          <a:p>
            <a:r>
              <a:rPr lang="en-US" dirty="0" smtClean="0"/>
              <a:t>For </a:t>
            </a:r>
            <a:r>
              <a:rPr lang="en-US" dirty="0"/>
              <a:t>example, in the sentence </a:t>
            </a:r>
            <a:r>
              <a:rPr lang="en-US" i="1" dirty="0"/>
              <a:t>“ I want to learn </a:t>
            </a:r>
            <a:r>
              <a:rPr lang="en-US" i="1" dirty="0" err="1"/>
              <a:t>FastText</a:t>
            </a:r>
            <a:r>
              <a:rPr lang="en-US" i="1" dirty="0"/>
              <a:t>.”</a:t>
            </a:r>
            <a:r>
              <a:rPr lang="en-US" dirty="0"/>
              <a:t> In this sentence, the words </a:t>
            </a:r>
            <a:r>
              <a:rPr lang="en-US" i="1" dirty="0"/>
              <a:t>“I,” “want,” “to,” </a:t>
            </a:r>
            <a:r>
              <a:rPr lang="en-US" dirty="0"/>
              <a:t>and </a:t>
            </a:r>
            <a:r>
              <a:rPr lang="en-US" i="1" dirty="0"/>
              <a:t>“</a:t>
            </a:r>
            <a:r>
              <a:rPr lang="en-US" i="1" dirty="0" err="1"/>
              <a:t>FastText</a:t>
            </a:r>
            <a:r>
              <a:rPr lang="en-US" i="1" dirty="0"/>
              <a:t>”</a:t>
            </a:r>
            <a:r>
              <a:rPr lang="en-US" dirty="0"/>
              <a:t> are given as input, and the model predicts </a:t>
            </a:r>
            <a:r>
              <a:rPr lang="en-US" i="1" dirty="0"/>
              <a:t>“learn”</a:t>
            </a:r>
            <a:r>
              <a:rPr lang="en-US" dirty="0"/>
              <a:t> as output. </a:t>
            </a:r>
          </a:p>
          <a:p>
            <a:r>
              <a:rPr lang="en-US" dirty="0"/>
              <a:t>All the input and output data are in the same dimension and have one-hot encoding. It uses a neural network for training. The neural network has an input layer, a hidden layer, and an output layer. </a:t>
            </a:r>
            <a:r>
              <a:rPr lang="en-US" dirty="0"/>
              <a:t/>
            </a:r>
            <a:br>
              <a:rPr lang="en-US" dirty="0"/>
            </a:br>
            <a:endParaRPr lang="en-US" dirty="0"/>
          </a:p>
        </p:txBody>
      </p:sp>
    </p:spTree>
    <p:extLst>
      <p:ext uri="{BB962C8B-B14F-4D97-AF65-F5344CB8AC3E}">
        <p14:creationId xmlns:p14="http://schemas.microsoft.com/office/powerpoint/2010/main" val="2432979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Continuous Bag Of Words (CBOW</a:t>
            </a:r>
            <a:r>
              <a:rPr lang="en-US" dirty="0" smtClean="0"/>
              <a:t>)</a:t>
            </a:r>
            <a:endParaRPr lang="en-US" dirty="0"/>
          </a:p>
        </p:txBody>
      </p:sp>
      <p:pic>
        <p:nvPicPr>
          <p:cNvPr id="2050" name="Picture 2" descr="FastTex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99855" y="2160763"/>
            <a:ext cx="6631709" cy="4402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1569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Skip-gram</a:t>
            </a:r>
            <a:endParaRPr lang="en-US" dirty="0"/>
          </a:p>
        </p:txBody>
      </p:sp>
      <p:sp>
        <p:nvSpPr>
          <p:cNvPr id="3" name="Content Placeholder 2"/>
          <p:cNvSpPr>
            <a:spLocks noGrp="1"/>
          </p:cNvSpPr>
          <p:nvPr>
            <p:ph idx="1"/>
          </p:nvPr>
        </p:nvSpPr>
        <p:spPr/>
        <p:txBody>
          <a:bodyPr/>
          <a:lstStyle/>
          <a:p>
            <a:r>
              <a:rPr lang="en-US" dirty="0"/>
              <a:t>Skip-gram works like CBOW, but the input is the target word, and the model predicts the context of the given the word. It also uses neural networks for training. </a:t>
            </a:r>
          </a:p>
        </p:txBody>
      </p:sp>
    </p:spTree>
    <p:extLst>
      <p:ext uri="{BB962C8B-B14F-4D97-AF65-F5344CB8AC3E}">
        <p14:creationId xmlns:p14="http://schemas.microsoft.com/office/powerpoint/2010/main" val="3830841317"/>
      </p:ext>
    </p:extLst>
  </p:cSld>
  <p:clrMapOvr>
    <a:masterClrMapping/>
  </p:clrMapOvr>
</p:sld>
</file>

<file path=ppt/theme/theme1.xml><?xml version="1.0" encoding="utf-8"?>
<a:theme xmlns:a="http://schemas.openxmlformats.org/drawingml/2006/main" name="Berlin">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75</TotalTime>
  <Words>615</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Trebuchet MS</vt:lpstr>
      <vt:lpstr>Berlin</vt:lpstr>
      <vt:lpstr>Word Embeddings in NLP</vt:lpstr>
      <vt:lpstr>Introduction</vt:lpstr>
      <vt:lpstr>Introduction</vt:lpstr>
      <vt:lpstr>Introduction</vt:lpstr>
      <vt:lpstr>FastText</vt:lpstr>
      <vt:lpstr>Working of FastText</vt:lpstr>
      <vt:lpstr>Continuous Bag Of Words (CBOW)</vt:lpstr>
      <vt:lpstr>Continuous Bag Of Words (CBOW)</vt:lpstr>
      <vt:lpstr>Skip-gram</vt:lpstr>
      <vt:lpstr>Skip-gram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 VISION</dc:creator>
  <cp:lastModifiedBy>PC VISION</cp:lastModifiedBy>
  <cp:revision>26</cp:revision>
  <dcterms:created xsi:type="dcterms:W3CDTF">2025-01-07T16:09:25Z</dcterms:created>
  <dcterms:modified xsi:type="dcterms:W3CDTF">2025-01-07T17:24:58Z</dcterms:modified>
</cp:coreProperties>
</file>