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6"/>
  </p:notesMasterIdLst>
  <p:sldIdLst>
    <p:sldId id="256" r:id="rId2"/>
    <p:sldId id="306" r:id="rId3"/>
    <p:sldId id="304" r:id="rId4"/>
    <p:sldId id="305" r:id="rId5"/>
    <p:sldId id="303" r:id="rId6"/>
    <p:sldId id="268" r:id="rId7"/>
    <p:sldId id="301" r:id="rId8"/>
    <p:sldId id="302" r:id="rId9"/>
    <p:sldId id="297" r:id="rId10"/>
    <p:sldId id="261" r:id="rId11"/>
    <p:sldId id="298" r:id="rId12"/>
    <p:sldId id="299" r:id="rId13"/>
    <p:sldId id="307" r:id="rId14"/>
    <p:sldId id="300"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Poppins" panose="020B0604020202020204" charset="0"/>
      <p:regular r:id="rId21"/>
      <p:bold r:id="rId22"/>
      <p:italic r:id="rId23"/>
      <p:boldItalic r:id="rId24"/>
    </p:embeddedFont>
    <p:embeddedFont>
      <p:font typeface="Poppins Light"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4DA76C-795A-495A-BEFA-B778C0396278}">
  <a:tblStyle styleId="{F84DA76C-795A-495A-BEFA-B778C039627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1611BF4-621E-4B3C-804F-145F23E6AE4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4660"/>
  </p:normalViewPr>
  <p:slideViewPr>
    <p:cSldViewPr snapToGrid="0">
      <p:cViewPr varScale="1">
        <p:scale>
          <a:sx n="105" d="100"/>
          <a:sy n="105" d="100"/>
        </p:scale>
        <p:origin x="1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592400" y="-407850"/>
            <a:ext cx="5959200" cy="5959200"/>
          </a:xfrm>
          <a:prstGeom prst="ellipse">
            <a:avLst/>
          </a:prstGeom>
          <a:solidFill>
            <a:srgbClr val="000000">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501210" y="175873"/>
            <a:ext cx="2451351" cy="2451351"/>
            <a:chOff x="6680825" y="2549350"/>
            <a:chExt cx="1539600" cy="1539600"/>
          </a:xfrm>
        </p:grpSpPr>
        <p:sp>
          <p:nvSpPr>
            <p:cNvPr id="12" name="Google Shape;12;p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80825" y="2549350"/>
              <a:ext cx="1539600" cy="1539600"/>
            </a:xfrm>
            <a:prstGeom prst="donut">
              <a:avLst>
                <a:gd name="adj" fmla="val 49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427669" y="2502633"/>
            <a:ext cx="2324700" cy="2324700"/>
            <a:chOff x="-474900" y="321200"/>
            <a:chExt cx="2324700" cy="2324700"/>
          </a:xfrm>
        </p:grpSpPr>
        <p:sp>
          <p:nvSpPr>
            <p:cNvPr id="16" name="Google Shape;16;p2"/>
            <p:cNvSpPr/>
            <p:nvPr/>
          </p:nvSpPr>
          <p:spPr>
            <a:xfrm>
              <a:off x="-474900" y="321200"/>
              <a:ext cx="2324700" cy="23247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0725" y="916825"/>
              <a:ext cx="1133400" cy="11334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7125" y="658975"/>
              <a:ext cx="1649100" cy="1649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13650" y="1109750"/>
              <a:ext cx="747600" cy="7476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2211600" y="1991850"/>
            <a:ext cx="4720800" cy="1159800"/>
          </a:xfrm>
          <a:prstGeom prst="rect">
            <a:avLst/>
          </a:prstGeom>
          <a:effectLst>
            <a:outerShdw blurRad="85725" dist="19050" dir="5400000" algn="bl" rotWithShape="0">
              <a:srgbClr val="000000">
                <a:alpha val="10000"/>
              </a:srgbClr>
            </a:outerShdw>
          </a:effectLst>
        </p:spPr>
        <p:txBody>
          <a:bodyPr spcFirstLastPara="1" wrap="square" lIns="91425" tIns="91425" rIns="91425" bIns="91425" anchor="ctr" anchorCtr="0">
            <a:noAutofit/>
          </a:bodyPr>
          <a:lstStyle>
            <a:lvl1pPr lvl="0" algn="ctr">
              <a:spcBef>
                <a:spcPts val="0"/>
              </a:spcBef>
              <a:spcAft>
                <a:spcPts val="0"/>
              </a:spcAft>
              <a:buClr>
                <a:srgbClr val="FFFFFF"/>
              </a:buClr>
              <a:buSzPts val="5200"/>
              <a:buNone/>
              <a:defRPr sz="5200">
                <a:solidFill>
                  <a:srgbClr val="FFFFFF"/>
                </a:solidFill>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4"/>
        <p:cNvGrpSpPr/>
        <p:nvPr/>
      </p:nvGrpSpPr>
      <p:grpSpPr>
        <a:xfrm>
          <a:off x="0" y="0"/>
          <a:ext cx="0" cy="0"/>
          <a:chOff x="0" y="0"/>
          <a:chExt cx="0" cy="0"/>
        </a:xfrm>
      </p:grpSpPr>
      <p:grpSp>
        <p:nvGrpSpPr>
          <p:cNvPr id="35" name="Google Shape;35;p4"/>
          <p:cNvGrpSpPr/>
          <p:nvPr/>
        </p:nvGrpSpPr>
        <p:grpSpPr>
          <a:xfrm>
            <a:off x="818844" y="502333"/>
            <a:ext cx="2324700" cy="2324700"/>
            <a:chOff x="-474900" y="321200"/>
            <a:chExt cx="2324700" cy="2324700"/>
          </a:xfrm>
        </p:grpSpPr>
        <p:sp>
          <p:nvSpPr>
            <p:cNvPr id="36" name="Google Shape;36;p4"/>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4"/>
          <p:cNvSpPr/>
          <p:nvPr/>
        </p:nvSpPr>
        <p:spPr>
          <a:xfrm>
            <a:off x="1794525" y="-407900"/>
            <a:ext cx="5959200" cy="59592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txBox="1">
            <a:spLocks noGrp="1"/>
          </p:cNvSpPr>
          <p:nvPr>
            <p:ph type="body" idx="1"/>
          </p:nvPr>
        </p:nvSpPr>
        <p:spPr>
          <a:xfrm>
            <a:off x="2385525" y="1310550"/>
            <a:ext cx="4777200" cy="3265800"/>
          </a:xfrm>
          <a:prstGeom prst="rect">
            <a:avLst/>
          </a:prstGeom>
        </p:spPr>
        <p:txBody>
          <a:bodyPr spcFirstLastPara="1" wrap="square" lIns="91425" tIns="91425" rIns="91425" bIns="91425" anchor="t" anchorCtr="0">
            <a:noAutofit/>
          </a:bodyPr>
          <a:lstStyle>
            <a:lvl1pPr marL="457200" lvl="0" indent="-393700" rtl="0">
              <a:spcBef>
                <a:spcPts val="600"/>
              </a:spcBef>
              <a:spcAft>
                <a:spcPts val="0"/>
              </a:spcAft>
              <a:buSzPts val="2600"/>
              <a:buFont typeface="Poppins"/>
              <a:buChar char="￮"/>
              <a:defRPr sz="2600" b="1">
                <a:latin typeface="Poppins"/>
                <a:ea typeface="Poppins"/>
                <a:cs typeface="Poppins"/>
                <a:sym typeface="Poppins"/>
              </a:defRPr>
            </a:lvl1pPr>
            <a:lvl2pPr marL="914400" lvl="1" indent="-393700" rtl="0">
              <a:spcBef>
                <a:spcPts val="0"/>
              </a:spcBef>
              <a:spcAft>
                <a:spcPts val="0"/>
              </a:spcAft>
              <a:buSzPts val="2600"/>
              <a:buFont typeface="Poppins"/>
              <a:buChar char="￮"/>
              <a:defRPr sz="2600" b="1">
                <a:latin typeface="Poppins"/>
                <a:ea typeface="Poppins"/>
                <a:cs typeface="Poppins"/>
                <a:sym typeface="Poppins"/>
              </a:defRPr>
            </a:lvl2pPr>
            <a:lvl3pPr marL="1371600" lvl="2" indent="-393700" rtl="0">
              <a:spcBef>
                <a:spcPts val="0"/>
              </a:spcBef>
              <a:spcAft>
                <a:spcPts val="0"/>
              </a:spcAft>
              <a:buSzPts val="2600"/>
              <a:buFont typeface="Poppins"/>
              <a:buChar char="￮"/>
              <a:defRPr sz="2600" b="1">
                <a:latin typeface="Poppins"/>
                <a:ea typeface="Poppins"/>
                <a:cs typeface="Poppins"/>
                <a:sym typeface="Poppins"/>
              </a:defRPr>
            </a:lvl3pPr>
            <a:lvl4pPr marL="1828800" lvl="3" indent="-393700" rtl="0">
              <a:spcBef>
                <a:spcPts val="0"/>
              </a:spcBef>
              <a:spcAft>
                <a:spcPts val="0"/>
              </a:spcAft>
              <a:buSzPts val="2600"/>
              <a:buFont typeface="Poppins"/>
              <a:buChar char="●"/>
              <a:defRPr sz="2600" b="1">
                <a:latin typeface="Poppins"/>
                <a:ea typeface="Poppins"/>
                <a:cs typeface="Poppins"/>
                <a:sym typeface="Poppins"/>
              </a:defRPr>
            </a:lvl4pPr>
            <a:lvl5pPr marL="2286000" lvl="4" indent="-393700" rtl="0">
              <a:spcBef>
                <a:spcPts val="0"/>
              </a:spcBef>
              <a:spcAft>
                <a:spcPts val="0"/>
              </a:spcAft>
              <a:buSzPts val="2600"/>
              <a:buFont typeface="Poppins"/>
              <a:buChar char="○"/>
              <a:defRPr sz="2600" b="1">
                <a:latin typeface="Poppins"/>
                <a:ea typeface="Poppins"/>
                <a:cs typeface="Poppins"/>
                <a:sym typeface="Poppins"/>
              </a:defRPr>
            </a:lvl5pPr>
            <a:lvl6pPr marL="2743200" lvl="5" indent="-393700" rtl="0">
              <a:spcBef>
                <a:spcPts val="0"/>
              </a:spcBef>
              <a:spcAft>
                <a:spcPts val="0"/>
              </a:spcAft>
              <a:buSzPts val="2600"/>
              <a:buFont typeface="Poppins"/>
              <a:buChar char="■"/>
              <a:defRPr sz="2600" b="1">
                <a:latin typeface="Poppins"/>
                <a:ea typeface="Poppins"/>
                <a:cs typeface="Poppins"/>
                <a:sym typeface="Poppins"/>
              </a:defRPr>
            </a:lvl6pPr>
            <a:lvl7pPr marL="3200400" lvl="6" indent="-393700" rtl="0">
              <a:spcBef>
                <a:spcPts val="0"/>
              </a:spcBef>
              <a:spcAft>
                <a:spcPts val="0"/>
              </a:spcAft>
              <a:buSzPts val="2600"/>
              <a:buFont typeface="Poppins"/>
              <a:buChar char="●"/>
              <a:defRPr sz="2600" b="1">
                <a:latin typeface="Poppins"/>
                <a:ea typeface="Poppins"/>
                <a:cs typeface="Poppins"/>
                <a:sym typeface="Poppins"/>
              </a:defRPr>
            </a:lvl7pPr>
            <a:lvl8pPr marL="3657600" lvl="7" indent="-393700" rtl="0">
              <a:spcBef>
                <a:spcPts val="0"/>
              </a:spcBef>
              <a:spcAft>
                <a:spcPts val="0"/>
              </a:spcAft>
              <a:buSzPts val="2600"/>
              <a:buFont typeface="Poppins"/>
              <a:buChar char="○"/>
              <a:defRPr sz="2600" b="1">
                <a:latin typeface="Poppins"/>
                <a:ea typeface="Poppins"/>
                <a:cs typeface="Poppins"/>
                <a:sym typeface="Poppins"/>
              </a:defRPr>
            </a:lvl8pPr>
            <a:lvl9pPr marL="4114800" lvl="8" indent="-393700">
              <a:spcBef>
                <a:spcPts val="0"/>
              </a:spcBef>
              <a:spcAft>
                <a:spcPts val="0"/>
              </a:spcAft>
              <a:buSzPts val="2600"/>
              <a:buFont typeface="Poppins"/>
              <a:buChar char="■"/>
              <a:defRPr sz="2600" b="1">
                <a:latin typeface="Poppins"/>
                <a:ea typeface="Poppins"/>
                <a:cs typeface="Poppins"/>
                <a:sym typeface="Poppins"/>
              </a:defRPr>
            </a:lvl9pPr>
          </a:lstStyle>
          <a:p>
            <a:endParaRPr/>
          </a:p>
        </p:txBody>
      </p:sp>
      <p:sp>
        <p:nvSpPr>
          <p:cNvPr id="43" name="Google Shape;43;p4"/>
          <p:cNvSpPr txBox="1"/>
          <p:nvPr/>
        </p:nvSpPr>
        <p:spPr>
          <a:xfrm>
            <a:off x="1599200" y="1326625"/>
            <a:ext cx="7641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latin typeface="Poppins"/>
                <a:ea typeface="Poppins"/>
                <a:cs typeface="Poppins"/>
                <a:sym typeface="Poppins"/>
              </a:rPr>
              <a:t>“</a:t>
            </a:r>
            <a:endParaRPr sz="7200" b="1">
              <a:latin typeface="Poppins"/>
              <a:ea typeface="Poppins"/>
              <a:cs typeface="Poppins"/>
              <a:sym typeface="Poppins"/>
            </a:endParaRPr>
          </a:p>
        </p:txBody>
      </p:sp>
      <p:sp>
        <p:nvSpPr>
          <p:cNvPr id="44" name="Google Shape;44;p4"/>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5"/>
        <p:cNvGrpSpPr/>
        <p:nvPr/>
      </p:nvGrpSpPr>
      <p:grpSpPr>
        <a:xfrm>
          <a:off x="0" y="0"/>
          <a:ext cx="0" cy="0"/>
          <a:chOff x="0" y="0"/>
          <a:chExt cx="0" cy="0"/>
        </a:xfrm>
      </p:grpSpPr>
      <p:sp>
        <p:nvSpPr>
          <p:cNvPr id="46" name="Google Shape;46;p5"/>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5"/>
          <p:cNvGrpSpPr/>
          <p:nvPr/>
        </p:nvGrpSpPr>
        <p:grpSpPr>
          <a:xfrm>
            <a:off x="-442731" y="337284"/>
            <a:ext cx="2324700" cy="2324700"/>
            <a:chOff x="-474900" y="321200"/>
            <a:chExt cx="2324700" cy="2324700"/>
          </a:xfrm>
        </p:grpSpPr>
        <p:sp>
          <p:nvSpPr>
            <p:cNvPr id="48" name="Google Shape;48;p5"/>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54" name="Google Shape;54;p5"/>
          <p:cNvSpPr txBox="1">
            <a:spLocks noGrp="1"/>
          </p:cNvSpPr>
          <p:nvPr>
            <p:ph type="body" idx="1"/>
          </p:nvPr>
        </p:nvSpPr>
        <p:spPr>
          <a:xfrm>
            <a:off x="1069625" y="1958050"/>
            <a:ext cx="4608000" cy="26184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55" name="Google Shape;55;p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56" name="Google Shape;56;p5"/>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grpSp>
        <p:nvGrpSpPr>
          <p:cNvPr id="97" name="Google Shape;97;p9"/>
          <p:cNvGrpSpPr/>
          <p:nvPr/>
        </p:nvGrpSpPr>
        <p:grpSpPr>
          <a:xfrm>
            <a:off x="-442731" y="337284"/>
            <a:ext cx="2324700" cy="2324700"/>
            <a:chOff x="-474900" y="321200"/>
            <a:chExt cx="2324700" cy="2324700"/>
          </a:xfrm>
        </p:grpSpPr>
        <p:sp>
          <p:nvSpPr>
            <p:cNvPr id="98" name="Google Shape;98;p9"/>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9"/>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04" name="Google Shape;104;p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 B">
  <p:cSld name="BLANK_2">
    <p:spTree>
      <p:nvGrpSpPr>
        <p:cNvPr id="1" name="Shape 121"/>
        <p:cNvGrpSpPr/>
        <p:nvPr/>
      </p:nvGrpSpPr>
      <p:grpSpPr>
        <a:xfrm>
          <a:off x="0" y="0"/>
          <a:ext cx="0" cy="0"/>
          <a:chOff x="0" y="0"/>
          <a:chExt cx="0" cy="0"/>
        </a:xfrm>
      </p:grpSpPr>
      <p:sp>
        <p:nvSpPr>
          <p:cNvPr id="122" name="Google Shape;122;p12"/>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24" name="Google Shape;124;p12"/>
          <p:cNvGrpSpPr/>
          <p:nvPr/>
        </p:nvGrpSpPr>
        <p:grpSpPr>
          <a:xfrm>
            <a:off x="818844" y="502333"/>
            <a:ext cx="2324700" cy="2324700"/>
            <a:chOff x="-474900" y="321200"/>
            <a:chExt cx="2324700" cy="2324700"/>
          </a:xfrm>
        </p:grpSpPr>
        <p:sp>
          <p:nvSpPr>
            <p:cNvPr id="125" name="Google Shape;125;p12"/>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2"/>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2"/>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2"/>
          <p:cNvSpPr/>
          <p:nvPr/>
        </p:nvSpPr>
        <p:spPr>
          <a:xfrm>
            <a:off x="1794525" y="-407900"/>
            <a:ext cx="5959200" cy="59592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555875" y="4576450"/>
            <a:ext cx="435600" cy="435600"/>
          </a:xfrm>
          <a:prstGeom prst="rect">
            <a:avLst/>
          </a:prstGeom>
          <a:noFill/>
          <a:ln>
            <a:noFill/>
          </a:ln>
        </p:spPr>
        <p:txBody>
          <a:bodyPr spcFirstLastPara="1" wrap="square" lIns="91425" tIns="91425" rIns="91425" bIns="91425" anchor="ctr" anchorCtr="0">
            <a:noAutofit/>
          </a:bodyPr>
          <a:lstStyle>
            <a:lvl1pPr lvl="0" algn="ctr">
              <a:buNone/>
              <a:defRPr sz="1000" b="1">
                <a:solidFill>
                  <a:srgbClr val="FFFFFF"/>
                </a:solidFill>
                <a:latin typeface="Poppins"/>
                <a:ea typeface="Poppins"/>
                <a:cs typeface="Poppins"/>
                <a:sym typeface="Poppins"/>
              </a:defRPr>
            </a:lvl1pPr>
            <a:lvl2pPr lvl="1" algn="ctr">
              <a:buNone/>
              <a:defRPr sz="1000" b="1">
                <a:solidFill>
                  <a:srgbClr val="FFFFFF"/>
                </a:solidFill>
                <a:latin typeface="Poppins"/>
                <a:ea typeface="Poppins"/>
                <a:cs typeface="Poppins"/>
                <a:sym typeface="Poppins"/>
              </a:defRPr>
            </a:lvl2pPr>
            <a:lvl3pPr lvl="2" algn="ctr">
              <a:buNone/>
              <a:defRPr sz="1000" b="1">
                <a:solidFill>
                  <a:srgbClr val="FFFFFF"/>
                </a:solidFill>
                <a:latin typeface="Poppins"/>
                <a:ea typeface="Poppins"/>
                <a:cs typeface="Poppins"/>
                <a:sym typeface="Poppins"/>
              </a:defRPr>
            </a:lvl3pPr>
            <a:lvl4pPr lvl="3" algn="ctr">
              <a:buNone/>
              <a:defRPr sz="1000" b="1">
                <a:solidFill>
                  <a:srgbClr val="FFFFFF"/>
                </a:solidFill>
                <a:latin typeface="Poppins"/>
                <a:ea typeface="Poppins"/>
                <a:cs typeface="Poppins"/>
                <a:sym typeface="Poppins"/>
              </a:defRPr>
            </a:lvl4pPr>
            <a:lvl5pPr lvl="4" algn="ctr">
              <a:buNone/>
              <a:defRPr sz="1000" b="1">
                <a:solidFill>
                  <a:srgbClr val="FFFFFF"/>
                </a:solidFill>
                <a:latin typeface="Poppins"/>
                <a:ea typeface="Poppins"/>
                <a:cs typeface="Poppins"/>
                <a:sym typeface="Poppins"/>
              </a:defRPr>
            </a:lvl5pPr>
            <a:lvl6pPr lvl="5" algn="ctr">
              <a:buNone/>
              <a:defRPr sz="1000" b="1">
                <a:solidFill>
                  <a:srgbClr val="FFFFFF"/>
                </a:solidFill>
                <a:latin typeface="Poppins"/>
                <a:ea typeface="Poppins"/>
                <a:cs typeface="Poppins"/>
                <a:sym typeface="Poppins"/>
              </a:defRPr>
            </a:lvl6pPr>
            <a:lvl7pPr lvl="6" algn="ctr">
              <a:buNone/>
              <a:defRPr sz="1000" b="1">
                <a:solidFill>
                  <a:srgbClr val="FFFFFF"/>
                </a:solidFill>
                <a:latin typeface="Poppins"/>
                <a:ea typeface="Poppins"/>
                <a:cs typeface="Poppins"/>
                <a:sym typeface="Poppins"/>
              </a:defRPr>
            </a:lvl7pPr>
            <a:lvl8pPr lvl="7" algn="ctr">
              <a:buNone/>
              <a:defRPr sz="1000" b="1">
                <a:solidFill>
                  <a:srgbClr val="FFFFFF"/>
                </a:solidFill>
                <a:latin typeface="Poppins"/>
                <a:ea typeface="Poppins"/>
                <a:cs typeface="Poppins"/>
                <a:sym typeface="Poppins"/>
              </a:defRPr>
            </a:lvl8pPr>
            <a:lvl9pPr lvl="8" algn="ctr">
              <a:buNone/>
              <a:defRPr sz="1000" b="1">
                <a:solidFill>
                  <a:srgbClr val="FFFFFF"/>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457200" y="1166125"/>
            <a:ext cx="5220300" cy="683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1pPr>
            <a:lvl2pPr lvl="1">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2pPr>
            <a:lvl3pPr lvl="2">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3pPr>
            <a:lvl4pPr lvl="3">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4pPr>
            <a:lvl5pPr lvl="4">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5pPr>
            <a:lvl6pPr lvl="5">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6pPr>
            <a:lvl7pPr lvl="6">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7pPr>
            <a:lvl8pPr lvl="7">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8pPr>
            <a:lvl9pPr lvl="8">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9pPr>
          </a:lstStyle>
          <a:p>
            <a:endParaRPr/>
          </a:p>
        </p:txBody>
      </p:sp>
      <p:sp>
        <p:nvSpPr>
          <p:cNvPr id="8" name="Google Shape;8;p1"/>
          <p:cNvSpPr txBox="1">
            <a:spLocks noGrp="1"/>
          </p:cNvSpPr>
          <p:nvPr>
            <p:ph type="body" idx="1"/>
          </p:nvPr>
        </p:nvSpPr>
        <p:spPr>
          <a:xfrm>
            <a:off x="1069625" y="1958050"/>
            <a:ext cx="4608300" cy="2618400"/>
          </a:xfrm>
          <a:prstGeom prst="rect">
            <a:avLst/>
          </a:prstGeom>
          <a:noFill/>
          <a:ln>
            <a:noFill/>
          </a:ln>
        </p:spPr>
        <p:txBody>
          <a:bodyPr spcFirstLastPara="1" wrap="square" lIns="91425" tIns="91425" rIns="91425" bIns="91425" anchor="t" anchorCtr="0">
            <a:noAutofit/>
          </a:bodyPr>
          <a:lstStyle>
            <a:lvl1pPr marL="457200" lvl="0" indent="-330200">
              <a:spcBef>
                <a:spcPts val="60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1pPr>
            <a:lvl2pPr marL="914400" lvl="1" indent="-3302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2pPr>
            <a:lvl3pPr marL="1371600" lvl="2" indent="-3302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3pPr>
            <a:lvl4pPr marL="1828800" lvl="3"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4pPr>
            <a:lvl5pPr marL="2286000" lvl="4"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5pPr>
            <a:lvl6pPr marL="2743200" lvl="5"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6pPr>
            <a:lvl7pPr marL="3200400" lvl="6"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7pPr>
            <a:lvl8pPr marL="3657600" lvl="7"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8pPr>
            <a:lvl9pPr marL="4114800" lvl="8"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5"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ctrTitle"/>
          </p:nvPr>
        </p:nvSpPr>
        <p:spPr>
          <a:xfrm>
            <a:off x="939150" y="919655"/>
            <a:ext cx="6801719" cy="2785242"/>
          </a:xfrm>
          <a:prstGeom prst="rect">
            <a:avLst/>
          </a:prstGeom>
        </p:spPr>
        <p:txBody>
          <a:bodyPr spcFirstLastPara="1" wrap="square" lIns="91425" tIns="91425" rIns="91425" bIns="91425" anchor="ctr" anchorCtr="0">
            <a:noAutofit/>
          </a:bodyPr>
          <a:lstStyle/>
          <a:p>
            <a:pPr lvl="0"/>
            <a:r>
              <a:rPr lang="fr-FR" sz="3000" dirty="0"/>
              <a:t>Traitement du langage naturel dans le secteur de la santé</a:t>
            </a:r>
            <a:endParaRPr sz="3000" dirty="0"/>
          </a:p>
        </p:txBody>
      </p:sp>
      <p:sp>
        <p:nvSpPr>
          <p:cNvPr id="2" name="TextBox 1"/>
          <p:cNvSpPr txBox="1"/>
          <p:nvPr/>
        </p:nvSpPr>
        <p:spPr>
          <a:xfrm>
            <a:off x="411741" y="3906275"/>
            <a:ext cx="3339376" cy="369332"/>
          </a:xfrm>
          <a:prstGeom prst="rect">
            <a:avLst/>
          </a:prstGeom>
          <a:noFill/>
        </p:spPr>
        <p:txBody>
          <a:bodyPr wrap="none" rtlCol="0">
            <a:spAutoFit/>
          </a:bodyPr>
          <a:lstStyle/>
          <a:p>
            <a:r>
              <a:rPr lang="fr-FR" sz="1800" dirty="0" smtClean="0"/>
              <a:t>Réalisé par :Haddouche Jamal</a:t>
            </a:r>
            <a:endParaRPr lang="fr-FR" sz="1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9350" y="367813"/>
            <a:ext cx="1881318" cy="70092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95" name="Google Shape;195;p1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grpSp>
        <p:nvGrpSpPr>
          <p:cNvPr id="196" name="Google Shape;196;p19"/>
          <p:cNvGrpSpPr/>
          <p:nvPr/>
        </p:nvGrpSpPr>
        <p:grpSpPr>
          <a:xfrm>
            <a:off x="6438110" y="3653462"/>
            <a:ext cx="369505" cy="369505"/>
            <a:chOff x="2594050" y="1631825"/>
            <a:chExt cx="439625" cy="439625"/>
          </a:xfrm>
        </p:grpSpPr>
        <p:sp>
          <p:nvSpPr>
            <p:cNvPr id="197" name="Google Shape;197;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515444" y="686849"/>
            <a:ext cx="4975276" cy="1169551"/>
          </a:xfrm>
          <a:prstGeom prst="rect">
            <a:avLst/>
          </a:prstGeom>
          <a:noFill/>
        </p:spPr>
        <p:txBody>
          <a:bodyPr wrap="square" rtlCol="0">
            <a:spAutoFit/>
          </a:bodyPr>
          <a:lstStyle/>
          <a:p>
            <a:pPr algn="just"/>
            <a:endParaRPr lang="fr-FR" dirty="0" smtClean="0"/>
          </a:p>
          <a:p>
            <a:pPr algn="just"/>
            <a:r>
              <a:rPr lang="fr-FR" dirty="0" smtClean="0"/>
              <a:t>Utilisation d’un ensemble de données de Kaggle pour ce problème,cette ensemble de données se compose  </a:t>
            </a:r>
            <a:r>
              <a:rPr lang="fr-FR" dirty="0"/>
              <a:t>d’un fichier CSV (</a:t>
            </a:r>
            <a:r>
              <a:rPr lang="fr-FR" dirty="0" smtClean="0"/>
              <a:t>overview-of-recording.csv)  de 6663 lignes et  13 colonnes</a:t>
            </a:r>
            <a:endParaRPr lang="fr-F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7125" y="689173"/>
            <a:ext cx="2442025" cy="943177"/>
          </a:xfrm>
          <a:prstGeom prst="rect">
            <a:avLst/>
          </a:prstGeom>
        </p:spPr>
      </p:pic>
      <p:sp>
        <p:nvSpPr>
          <p:cNvPr id="20" name="Google Shape;193;p19"/>
          <p:cNvSpPr txBox="1">
            <a:spLocks/>
          </p:cNvSpPr>
          <p:nvPr/>
        </p:nvSpPr>
        <p:spPr>
          <a:xfrm>
            <a:off x="515444" y="158380"/>
            <a:ext cx="5220300" cy="683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9pPr>
          </a:lstStyle>
          <a:p>
            <a:r>
              <a:rPr lang="fr-FR" sz="2000" dirty="0" smtClean="0">
                <a:solidFill>
                  <a:srgbClr val="00B0F0"/>
                </a:solidFill>
              </a:rPr>
              <a:t>Collecte des données</a:t>
            </a:r>
            <a:endParaRPr lang="fr-FR" sz="2000" dirty="0">
              <a:solidFill>
                <a:srgbClr val="00B0F0"/>
              </a:solidFill>
            </a:endParaRPr>
          </a:p>
        </p:txBody>
      </p:sp>
      <p:pic>
        <p:nvPicPr>
          <p:cNvPr id="12" name="Picture 11"/>
          <p:cNvPicPr>
            <a:picLocks noChangeAspect="1"/>
          </p:cNvPicPr>
          <p:nvPr/>
        </p:nvPicPr>
        <p:blipFill>
          <a:blip r:embed="rId4"/>
          <a:stretch>
            <a:fillRect/>
          </a:stretch>
        </p:blipFill>
        <p:spPr>
          <a:xfrm>
            <a:off x="676619" y="1999721"/>
            <a:ext cx="7879256" cy="243340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pic>
        <p:nvPicPr>
          <p:cNvPr id="5" name="Picture 4"/>
          <p:cNvPicPr>
            <a:picLocks noChangeAspect="1"/>
          </p:cNvPicPr>
          <p:nvPr/>
        </p:nvPicPr>
        <p:blipFill>
          <a:blip r:embed="rId2"/>
          <a:stretch>
            <a:fillRect/>
          </a:stretch>
        </p:blipFill>
        <p:spPr>
          <a:xfrm>
            <a:off x="765237" y="1392903"/>
            <a:ext cx="7624550" cy="2003313"/>
          </a:xfrm>
          <a:prstGeom prst="rect">
            <a:avLst/>
          </a:prstGeom>
        </p:spPr>
      </p:pic>
      <p:sp>
        <p:nvSpPr>
          <p:cNvPr id="6" name="Rectangle 5"/>
          <p:cNvSpPr/>
          <p:nvPr/>
        </p:nvSpPr>
        <p:spPr>
          <a:xfrm>
            <a:off x="1304261" y="3609799"/>
            <a:ext cx="6354674" cy="738664"/>
          </a:xfrm>
          <a:prstGeom prst="rect">
            <a:avLst/>
          </a:prstGeom>
        </p:spPr>
        <p:txBody>
          <a:bodyPr wrap="square">
            <a:spAutoFit/>
          </a:bodyPr>
          <a:lstStyle/>
          <a:p>
            <a:pPr algn="just"/>
            <a:r>
              <a:rPr lang="fr-FR" dirty="0" smtClean="0">
                <a:latin typeface="Helvetica Neue"/>
              </a:rPr>
              <a:t>le </a:t>
            </a:r>
            <a:r>
              <a:rPr lang="fr-FR" dirty="0">
                <a:latin typeface="Helvetica Neue"/>
              </a:rPr>
              <a:t>nombre des patients ont les maladies suivant (douleur à l'épaule ,douleur au genou , douleur articulaires et </a:t>
            </a:r>
            <a:r>
              <a:rPr lang="fr-FR" dirty="0" smtClean="0">
                <a:latin typeface="Helvetica Neue"/>
              </a:rPr>
              <a:t>Acné</a:t>
            </a:r>
            <a:r>
              <a:rPr lang="fr-FR" dirty="0">
                <a:latin typeface="Helvetica Neue"/>
              </a:rPr>
              <a:t>) est </a:t>
            </a:r>
            <a:r>
              <a:rPr lang="fr-FR" dirty="0" smtClean="0">
                <a:latin typeface="Helvetica Neue"/>
              </a:rPr>
              <a:t>élevé </a:t>
            </a:r>
            <a:r>
              <a:rPr lang="fr-FR" dirty="0">
                <a:latin typeface="Helvetica Neue"/>
              </a:rPr>
              <a:t>que le nombre des autres maladies</a:t>
            </a:r>
            <a:endParaRPr lang="fr-FR" dirty="0"/>
          </a:p>
        </p:txBody>
      </p:sp>
      <p:sp>
        <p:nvSpPr>
          <p:cNvPr id="7" name="Title 4"/>
          <p:cNvSpPr>
            <a:spLocks noGrp="1"/>
          </p:cNvSpPr>
          <p:nvPr>
            <p:ph type="title"/>
          </p:nvPr>
        </p:nvSpPr>
        <p:spPr>
          <a:xfrm>
            <a:off x="495300" y="543825"/>
            <a:ext cx="6794500" cy="683100"/>
          </a:xfrm>
        </p:spPr>
        <p:txBody>
          <a:bodyPr/>
          <a:lstStyle/>
          <a:p>
            <a:r>
              <a:rPr lang="fr-FR" sz="2600" dirty="0" smtClean="0">
                <a:solidFill>
                  <a:srgbClr val="00B0F0"/>
                </a:solidFill>
              </a:rPr>
              <a:t>Visualisation des données</a:t>
            </a:r>
            <a:endParaRPr lang="fr-FR" sz="2600" dirty="0">
              <a:solidFill>
                <a:srgbClr val="00B0F0"/>
              </a:solidFill>
            </a:endParaRPr>
          </a:p>
        </p:txBody>
      </p:sp>
    </p:spTree>
    <p:extLst>
      <p:ext uri="{BB962C8B-B14F-4D97-AF65-F5344CB8AC3E}">
        <p14:creationId xmlns:p14="http://schemas.microsoft.com/office/powerpoint/2010/main" val="3766991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457" y="471982"/>
            <a:ext cx="5220300" cy="683100"/>
          </a:xfrm>
        </p:spPr>
        <p:txBody>
          <a:bodyPr/>
          <a:lstStyle/>
          <a:p>
            <a:r>
              <a:rPr lang="fr-FR" dirty="0" smtClean="0">
                <a:solidFill>
                  <a:srgbClr val="00B0F0"/>
                </a:solidFill>
              </a:rPr>
              <a:t>Simulation</a:t>
            </a:r>
            <a:endParaRPr lang="fr-FR" dirty="0">
              <a:solidFill>
                <a:srgbClr val="00B0F0"/>
              </a:solidFill>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pic>
        <p:nvPicPr>
          <p:cNvPr id="8" name="Picture 7"/>
          <p:cNvPicPr>
            <a:picLocks noChangeAspect="1"/>
          </p:cNvPicPr>
          <p:nvPr/>
        </p:nvPicPr>
        <p:blipFill>
          <a:blip r:embed="rId2"/>
          <a:stretch>
            <a:fillRect/>
          </a:stretch>
        </p:blipFill>
        <p:spPr>
          <a:xfrm>
            <a:off x="2058404" y="1275433"/>
            <a:ext cx="4048720" cy="3385940"/>
          </a:xfrm>
          <a:prstGeom prst="rect">
            <a:avLst/>
          </a:prstGeom>
        </p:spPr>
      </p:pic>
    </p:spTree>
    <p:extLst>
      <p:ext uri="{BB962C8B-B14F-4D97-AF65-F5344CB8AC3E}">
        <p14:creationId xmlns:p14="http://schemas.microsoft.com/office/powerpoint/2010/main" val="3392577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886" y="897611"/>
            <a:ext cx="5220300" cy="683100"/>
          </a:xfrm>
        </p:spPr>
        <p:txBody>
          <a:bodyPr/>
          <a:lstStyle/>
          <a:p>
            <a:r>
              <a:rPr lang="fr-FR" dirty="0" smtClean="0">
                <a:solidFill>
                  <a:srgbClr val="00B0F0"/>
                </a:solidFill>
              </a:rPr>
              <a:t>Conclusion</a:t>
            </a:r>
            <a:endParaRPr lang="fr-FR" dirty="0">
              <a:solidFill>
                <a:srgbClr val="00B0F0"/>
              </a:solidFill>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
        <p:nvSpPr>
          <p:cNvPr id="7" name="TextBox 6"/>
          <p:cNvSpPr txBox="1"/>
          <p:nvPr/>
        </p:nvSpPr>
        <p:spPr>
          <a:xfrm flipH="1">
            <a:off x="1153886" y="1901081"/>
            <a:ext cx="6355081" cy="1169551"/>
          </a:xfrm>
          <a:prstGeom prst="rect">
            <a:avLst/>
          </a:prstGeom>
          <a:noFill/>
        </p:spPr>
        <p:txBody>
          <a:bodyPr wrap="square" rtlCol="0">
            <a:spAutoFit/>
          </a:bodyPr>
          <a:lstStyle/>
          <a:p>
            <a:r>
              <a:rPr lang="fr-FR" dirty="0" smtClean="0"/>
              <a:t>Reconnaissance des maladies est l’une des majeurs du traitement du langage naturel,Pour appliquer des techniques statistiques à reconnaissance des maladies, nous devons convertir le text en chiffres, Utilisée le TF-IDF pour créer des vecteurs de caractéristiques numériques à partir du text, Le modéle atteint une précison d’environ 99% pour la précdiction maladie,</a:t>
            </a:r>
            <a:endParaRPr lang="fr-FR" dirty="0"/>
          </a:p>
        </p:txBody>
      </p:sp>
    </p:spTree>
    <p:extLst>
      <p:ext uri="{BB962C8B-B14F-4D97-AF65-F5344CB8AC3E}">
        <p14:creationId xmlns:p14="http://schemas.microsoft.com/office/powerpoint/2010/main" val="2714233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49641" y="1931274"/>
            <a:ext cx="3972336" cy="1305835"/>
          </a:xfrm>
        </p:spPr>
        <p:txBody>
          <a:bodyPr/>
          <a:lstStyle/>
          <a:p>
            <a:pPr algn="ctr"/>
            <a:r>
              <a:rPr lang="fr-FR" dirty="0" smtClean="0"/>
              <a:t>Merci pour votre attention</a:t>
            </a:r>
          </a:p>
          <a:p>
            <a:endParaRPr lang="fr-FR" dirty="0"/>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3879574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sp>
        <p:nvSpPr>
          <p:cNvPr id="4" name="Google Shape;167;p16"/>
          <p:cNvSpPr txBox="1">
            <a:spLocks/>
          </p:cNvSpPr>
          <p:nvPr/>
        </p:nvSpPr>
        <p:spPr>
          <a:xfrm>
            <a:off x="816196" y="612029"/>
            <a:ext cx="6022848" cy="5558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9pPr>
          </a:lstStyle>
          <a:p>
            <a:r>
              <a:rPr lang="fr-FR" sz="2000" dirty="0" smtClean="0"/>
              <a:t>Plan</a:t>
            </a:r>
            <a:endParaRPr lang="fr-FR" sz="2000" dirty="0"/>
          </a:p>
        </p:txBody>
      </p:sp>
      <p:sp>
        <p:nvSpPr>
          <p:cNvPr id="5" name="TextBox 4"/>
          <p:cNvSpPr txBox="1"/>
          <p:nvPr/>
        </p:nvSpPr>
        <p:spPr>
          <a:xfrm>
            <a:off x="1064289" y="1528020"/>
            <a:ext cx="3048000" cy="307777"/>
          </a:xfrm>
          <a:prstGeom prst="rect">
            <a:avLst/>
          </a:prstGeom>
          <a:noFill/>
        </p:spPr>
        <p:txBody>
          <a:bodyPr wrap="square" rtlCol="0">
            <a:spAutoFit/>
          </a:bodyPr>
          <a:lstStyle/>
          <a:p>
            <a:r>
              <a:rPr lang="fr-FR" dirty="0" smtClean="0">
                <a:solidFill>
                  <a:srgbClr val="0070C0"/>
                </a:solidFill>
              </a:rPr>
              <a:t>Introduction</a:t>
            </a:r>
            <a:endParaRPr lang="fr-FR" dirty="0">
              <a:solidFill>
                <a:srgbClr val="0070C0"/>
              </a:solidFill>
            </a:endParaRPr>
          </a:p>
        </p:txBody>
      </p:sp>
      <p:sp>
        <p:nvSpPr>
          <p:cNvPr id="6" name="TextBox 5"/>
          <p:cNvSpPr txBox="1"/>
          <p:nvPr/>
        </p:nvSpPr>
        <p:spPr>
          <a:xfrm>
            <a:off x="1064289" y="1988197"/>
            <a:ext cx="3720362" cy="307777"/>
          </a:xfrm>
          <a:prstGeom prst="rect">
            <a:avLst/>
          </a:prstGeom>
          <a:noFill/>
        </p:spPr>
        <p:txBody>
          <a:bodyPr wrap="square" rtlCol="0">
            <a:spAutoFit/>
          </a:bodyPr>
          <a:lstStyle/>
          <a:p>
            <a:r>
              <a:rPr lang="fr-FR" dirty="0" smtClean="0">
                <a:solidFill>
                  <a:srgbClr val="0070C0"/>
                </a:solidFill>
              </a:rPr>
              <a:t>OCR et l’évolution de domaine de santé</a:t>
            </a:r>
            <a:endParaRPr lang="fr-FR" dirty="0">
              <a:solidFill>
                <a:srgbClr val="0070C0"/>
              </a:solidFill>
            </a:endParaRPr>
          </a:p>
        </p:txBody>
      </p:sp>
      <p:sp>
        <p:nvSpPr>
          <p:cNvPr id="7" name="TextBox 6"/>
          <p:cNvSpPr txBox="1"/>
          <p:nvPr/>
        </p:nvSpPr>
        <p:spPr>
          <a:xfrm>
            <a:off x="1082010" y="2448374"/>
            <a:ext cx="3653022" cy="307777"/>
          </a:xfrm>
          <a:prstGeom prst="rect">
            <a:avLst/>
          </a:prstGeom>
          <a:noFill/>
        </p:spPr>
        <p:txBody>
          <a:bodyPr wrap="square" rtlCol="0">
            <a:spAutoFit/>
          </a:bodyPr>
          <a:lstStyle/>
          <a:p>
            <a:r>
              <a:rPr lang="fr-FR" dirty="0" smtClean="0">
                <a:solidFill>
                  <a:srgbClr val="0070C0"/>
                </a:solidFill>
              </a:rPr>
              <a:t>Application de NLP au soins de santé</a:t>
            </a:r>
            <a:endParaRPr lang="fr-FR" dirty="0">
              <a:solidFill>
                <a:srgbClr val="0070C0"/>
              </a:solidFill>
            </a:endParaRPr>
          </a:p>
        </p:txBody>
      </p:sp>
      <p:sp>
        <p:nvSpPr>
          <p:cNvPr id="8" name="TextBox 7"/>
          <p:cNvSpPr txBox="1"/>
          <p:nvPr/>
        </p:nvSpPr>
        <p:spPr>
          <a:xfrm>
            <a:off x="1082010" y="2908551"/>
            <a:ext cx="3048000" cy="307777"/>
          </a:xfrm>
          <a:prstGeom prst="rect">
            <a:avLst/>
          </a:prstGeom>
          <a:noFill/>
        </p:spPr>
        <p:txBody>
          <a:bodyPr wrap="square" rtlCol="0">
            <a:spAutoFit/>
          </a:bodyPr>
          <a:lstStyle/>
          <a:p>
            <a:r>
              <a:rPr lang="fr-FR" dirty="0" smtClean="0">
                <a:solidFill>
                  <a:srgbClr val="0070C0"/>
                </a:solidFill>
              </a:rPr>
              <a:t>Implementation</a:t>
            </a:r>
            <a:endParaRPr lang="fr-FR" dirty="0">
              <a:solidFill>
                <a:srgbClr val="0070C0"/>
              </a:solidFill>
            </a:endParaRPr>
          </a:p>
        </p:txBody>
      </p:sp>
    </p:spTree>
    <p:extLst>
      <p:ext uri="{BB962C8B-B14F-4D97-AF65-F5344CB8AC3E}">
        <p14:creationId xmlns:p14="http://schemas.microsoft.com/office/powerpoint/2010/main" val="997080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
        <p:nvSpPr>
          <p:cNvPr id="2" name="Text Placeholder 1"/>
          <p:cNvSpPr>
            <a:spLocks noGrp="1"/>
          </p:cNvSpPr>
          <p:nvPr>
            <p:ph type="body" idx="4294967295"/>
          </p:nvPr>
        </p:nvSpPr>
        <p:spPr>
          <a:xfrm>
            <a:off x="987552" y="1603883"/>
            <a:ext cx="6489446" cy="1907413"/>
          </a:xfrm>
        </p:spPr>
        <p:txBody>
          <a:bodyPr/>
          <a:lstStyle/>
          <a:p>
            <a:pPr algn="just"/>
            <a:r>
              <a:rPr lang="fr-FR" sz="1600" b="0" dirty="0">
                <a:latin typeface="+mj-lt"/>
              </a:rPr>
              <a:t>L'intelligence artificielle (IA) est de plus en plus adoptée dans le secteur des soins de santé, et certaines des applications d'IA les plus intéressantes s'appuient sur le traitement du langage naturel (NLP). En termes simples, le NLP est une branche spécialisée de l'IA axée sur l'interprétation et la manipulation de données orales ou écrites générées par </a:t>
            </a:r>
            <a:r>
              <a:rPr lang="fr-FR" sz="1600" b="0" dirty="0" smtClean="0">
                <a:latin typeface="+mj-lt"/>
              </a:rPr>
              <a:t>l</a:t>
            </a:r>
            <a:r>
              <a:rPr lang="fr-FR" dirty="0" smtClean="0">
                <a:latin typeface="+mj-lt"/>
              </a:rPr>
              <a:t>es humains</a:t>
            </a:r>
            <a:r>
              <a:rPr lang="fr-FR" sz="1600" b="0" dirty="0" smtClean="0">
                <a:latin typeface="+mj-lt"/>
              </a:rPr>
              <a:t>.</a:t>
            </a:r>
            <a:endParaRPr lang="fr-FR" sz="1600" b="0" dirty="0">
              <a:latin typeface="+mj-lt"/>
            </a:endParaRPr>
          </a:p>
        </p:txBody>
      </p:sp>
      <p:sp>
        <p:nvSpPr>
          <p:cNvPr id="5" name="Google Shape;167;p16"/>
          <p:cNvSpPr txBox="1">
            <a:spLocks/>
          </p:cNvSpPr>
          <p:nvPr/>
        </p:nvSpPr>
        <p:spPr>
          <a:xfrm>
            <a:off x="1454150" y="890015"/>
            <a:ext cx="6022848" cy="5558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9pPr>
          </a:lstStyle>
          <a:p>
            <a:r>
              <a:rPr lang="fr-FR" sz="2000" dirty="0" smtClean="0"/>
              <a:t>Introduction</a:t>
            </a:r>
            <a:endParaRPr lang="fr-FR" sz="2000" dirty="0"/>
          </a:p>
        </p:txBody>
      </p:sp>
    </p:spTree>
    <p:extLst>
      <p:ext uri="{BB962C8B-B14F-4D97-AF65-F5344CB8AC3E}">
        <p14:creationId xmlns:p14="http://schemas.microsoft.com/office/powerpoint/2010/main" val="3992860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
        <p:nvSpPr>
          <p:cNvPr id="3" name="Google Shape;167;p16"/>
          <p:cNvSpPr txBox="1">
            <a:spLocks/>
          </p:cNvSpPr>
          <p:nvPr/>
        </p:nvSpPr>
        <p:spPr>
          <a:xfrm>
            <a:off x="646176" y="658367"/>
            <a:ext cx="6022848" cy="5558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9pPr>
          </a:lstStyle>
          <a:p>
            <a:r>
              <a:rPr lang="fr-FR" sz="2000" dirty="0" smtClean="0"/>
              <a:t>OCR et l’évolution de domaine de medcine</a:t>
            </a:r>
            <a:endParaRPr lang="fr-FR"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1944" y="1597153"/>
            <a:ext cx="3598545" cy="1889759"/>
          </a:xfrm>
          <a:prstGeom prst="rect">
            <a:avLst/>
          </a:prstGeom>
        </p:spPr>
      </p:pic>
      <p:sp>
        <p:nvSpPr>
          <p:cNvPr id="6" name="TextBox 5"/>
          <p:cNvSpPr txBox="1"/>
          <p:nvPr/>
        </p:nvSpPr>
        <p:spPr>
          <a:xfrm>
            <a:off x="926592" y="1743456"/>
            <a:ext cx="3681983" cy="1600438"/>
          </a:xfrm>
          <a:prstGeom prst="rect">
            <a:avLst/>
          </a:prstGeom>
          <a:noFill/>
        </p:spPr>
        <p:txBody>
          <a:bodyPr wrap="square" rtlCol="0">
            <a:spAutoFit/>
          </a:bodyPr>
          <a:lstStyle/>
          <a:p>
            <a:pPr algn="just"/>
            <a:r>
              <a:rPr lang="fr-FR" dirty="0"/>
              <a:t>OCR à jouer un grand role </a:t>
            </a:r>
            <a:r>
              <a:rPr lang="fr-FR" dirty="0" smtClean="0"/>
              <a:t>de </a:t>
            </a:r>
            <a:r>
              <a:rPr lang="fr-FR" dirty="0"/>
              <a:t>transformer tous les documents - qu'il s'agisse de notes cliniques, de dossiers de patients, de formulaires médicaux ou de tout autre document </a:t>
            </a:r>
            <a:r>
              <a:rPr lang="fr-FR" dirty="0" smtClean="0"/>
              <a:t>en </a:t>
            </a:r>
            <a:r>
              <a:rPr lang="fr-FR" dirty="0"/>
              <a:t>format </a:t>
            </a:r>
            <a:r>
              <a:rPr lang="fr-FR" dirty="0" smtClean="0"/>
              <a:t>numérique ,ce qui permis de recolter beaucoup d’informations dans le domaine santé</a:t>
            </a:r>
            <a:endParaRPr lang="fr-FR" dirty="0"/>
          </a:p>
        </p:txBody>
      </p:sp>
    </p:spTree>
    <p:extLst>
      <p:ext uri="{BB962C8B-B14F-4D97-AF65-F5344CB8AC3E}">
        <p14:creationId xmlns:p14="http://schemas.microsoft.com/office/powerpoint/2010/main" val="695258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
        <p:nvSpPr>
          <p:cNvPr id="3" name="Google Shape;238;p22"/>
          <p:cNvSpPr txBox="1">
            <a:spLocks/>
          </p:cNvSpPr>
          <p:nvPr/>
        </p:nvSpPr>
        <p:spPr>
          <a:xfrm>
            <a:off x="633927" y="582376"/>
            <a:ext cx="5713478" cy="683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9pPr>
          </a:lstStyle>
          <a:p>
            <a:r>
              <a:rPr lang="fr-FR" sz="2000" dirty="0" smtClean="0"/>
              <a:t>Applications de  </a:t>
            </a:r>
            <a:r>
              <a:rPr lang="fr-FR" sz="2000" dirty="0"/>
              <a:t>NLP </a:t>
            </a:r>
            <a:r>
              <a:rPr lang="fr-FR" sz="2000" dirty="0" smtClean="0"/>
              <a:t>aux </a:t>
            </a:r>
            <a:r>
              <a:rPr lang="fr-FR" sz="2000" dirty="0"/>
              <a:t>soins de santé</a:t>
            </a:r>
          </a:p>
        </p:txBody>
      </p:sp>
      <p:sp>
        <p:nvSpPr>
          <p:cNvPr id="5" name="Rectangle 4"/>
          <p:cNvSpPr/>
          <p:nvPr/>
        </p:nvSpPr>
        <p:spPr>
          <a:xfrm>
            <a:off x="4311312" y="1649676"/>
            <a:ext cx="4072185" cy="2246769"/>
          </a:xfrm>
          <a:prstGeom prst="rect">
            <a:avLst/>
          </a:prstGeom>
        </p:spPr>
        <p:txBody>
          <a:bodyPr wrap="square">
            <a:spAutoFit/>
          </a:bodyPr>
          <a:lstStyle/>
          <a:p>
            <a:pPr algn="just"/>
            <a:r>
              <a:rPr lang="fr-FR" b="1" dirty="0">
                <a:solidFill>
                  <a:srgbClr val="00B0F0"/>
                </a:solidFill>
              </a:rPr>
              <a:t>Les chatbots </a:t>
            </a:r>
            <a:r>
              <a:rPr lang="fr-FR" dirty="0"/>
              <a:t>font partie des outils de communication les moins compliqués utilisés dans le secteur de la santé. grâce à l'intelligence artificielle et au traitement du langage naturel, les hôpitaux modernes ont réussi à améliorer la communication et à transformer les chatbots en assistants. Par exemple, un client saisit les symptômes. Ensuite, les algorithmes les analysent et utilisent ces informations pour le diagnostic.</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27" y="1649676"/>
            <a:ext cx="3506312" cy="2146721"/>
          </a:xfrm>
          <a:prstGeom prst="rect">
            <a:avLst/>
          </a:prstGeom>
        </p:spPr>
      </p:pic>
    </p:spTree>
    <p:extLst>
      <p:ext uri="{BB962C8B-B14F-4D97-AF65-F5344CB8AC3E}">
        <p14:creationId xmlns:p14="http://schemas.microsoft.com/office/powerpoint/2010/main" val="3999781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1" name="Google Shape;291;p2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6" name="Google Shape;238;p22"/>
          <p:cNvSpPr txBox="1">
            <a:spLocks/>
          </p:cNvSpPr>
          <p:nvPr/>
        </p:nvSpPr>
        <p:spPr>
          <a:xfrm>
            <a:off x="639992" y="412589"/>
            <a:ext cx="5713478" cy="683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9pPr>
          </a:lstStyle>
          <a:p>
            <a:r>
              <a:rPr lang="fr-FR" sz="2000" dirty="0" smtClean="0">
                <a:solidFill>
                  <a:srgbClr val="00B0F0"/>
                </a:solidFill>
              </a:rPr>
              <a:t>Predire le risque de suicide chez les adults</a:t>
            </a:r>
            <a:endParaRPr lang="fr-FR" sz="2000" dirty="0">
              <a:solidFill>
                <a:srgbClr val="00B0F0"/>
              </a:solidFill>
            </a:endParaRPr>
          </a:p>
        </p:txBody>
      </p:sp>
      <p:sp>
        <p:nvSpPr>
          <p:cNvPr id="7" name="Google Shape;239;p22"/>
          <p:cNvSpPr txBox="1">
            <a:spLocks/>
          </p:cNvSpPr>
          <p:nvPr/>
        </p:nvSpPr>
        <p:spPr>
          <a:xfrm>
            <a:off x="639992" y="1316164"/>
            <a:ext cx="4822028" cy="2015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lt2"/>
              </a:buClr>
              <a:buSzPts val="1600"/>
              <a:buFont typeface="Poppins Light"/>
              <a:buChar char="￮"/>
              <a:defRPr sz="1600" b="0" i="0" u="none" strike="noStrike" cap="none">
                <a:solidFill>
                  <a:schemeClr val="dk1"/>
                </a:solidFill>
                <a:latin typeface="Poppins Light"/>
                <a:ea typeface="Poppins Light"/>
                <a:cs typeface="Poppins Light"/>
                <a:sym typeface="Poppins Light"/>
              </a:defRPr>
            </a:lvl1pPr>
            <a:lvl2pPr marL="914400" marR="0" lvl="1" indent="-330200" algn="l" rtl="0">
              <a:lnSpc>
                <a:spcPct val="100000"/>
              </a:lnSpc>
              <a:spcBef>
                <a:spcPts val="0"/>
              </a:spcBef>
              <a:spcAft>
                <a:spcPts val="0"/>
              </a:spcAft>
              <a:buClr>
                <a:schemeClr val="lt2"/>
              </a:buClr>
              <a:buSzPts val="1600"/>
              <a:buFont typeface="Poppins Light"/>
              <a:buChar char="￮"/>
              <a:defRPr sz="1600" b="0" i="0" u="none" strike="noStrike" cap="none">
                <a:solidFill>
                  <a:schemeClr val="dk1"/>
                </a:solidFill>
                <a:latin typeface="Poppins Light"/>
                <a:ea typeface="Poppins Light"/>
                <a:cs typeface="Poppins Light"/>
                <a:sym typeface="Poppins Light"/>
              </a:defRPr>
            </a:lvl2pPr>
            <a:lvl3pPr marL="1371600" marR="0" lvl="2" indent="-330200" algn="l" rtl="0">
              <a:lnSpc>
                <a:spcPct val="100000"/>
              </a:lnSpc>
              <a:spcBef>
                <a:spcPts val="0"/>
              </a:spcBef>
              <a:spcAft>
                <a:spcPts val="0"/>
              </a:spcAft>
              <a:buClr>
                <a:schemeClr val="lt2"/>
              </a:buClr>
              <a:buSzPts val="1600"/>
              <a:buFont typeface="Poppins Light"/>
              <a:buChar char="￮"/>
              <a:defRPr sz="1600" b="0" i="0" u="none" strike="noStrike" cap="none">
                <a:solidFill>
                  <a:schemeClr val="dk1"/>
                </a:solidFill>
                <a:latin typeface="Poppins Light"/>
                <a:ea typeface="Poppins Light"/>
                <a:cs typeface="Poppins Light"/>
                <a:sym typeface="Poppins Light"/>
              </a:defRPr>
            </a:lvl3pPr>
            <a:lvl4pPr marL="1828800" marR="0" lvl="3"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4pPr>
            <a:lvl5pPr marL="2286000" marR="0" lvl="4"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5pPr>
            <a:lvl6pPr marL="2743200" marR="0" lvl="5"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6pPr>
            <a:lvl7pPr marL="3200400" marR="0" lvl="6"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7pPr>
            <a:lvl8pPr marL="3657600" marR="0" lvl="7"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8pPr>
            <a:lvl9pPr marL="4114800" marR="0" lvl="8"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9pPr>
          </a:lstStyle>
          <a:p>
            <a:pPr marL="0" indent="0" algn="just">
              <a:buNone/>
            </a:pPr>
            <a:r>
              <a:rPr lang="fr-FR" dirty="0" smtClean="0">
                <a:latin typeface="+mj-lt"/>
                <a:cs typeface="Calibri" panose="020F0502020204030204" pitchFamily="34" charset="0"/>
              </a:rPr>
              <a:t>En 2016 des chercheurs ont utilisé le traitement du langage naturel pour prédire les idées suicidaires et les symtomes psychiatriques dans un cadre d’une intervention textuelle en santé mentale à </a:t>
            </a:r>
            <a:r>
              <a:rPr lang="fr-FR" dirty="0">
                <a:latin typeface="+mj-lt"/>
                <a:cs typeface="Calibri" panose="020F0502020204030204" pitchFamily="34" charset="0"/>
              </a:rPr>
              <a:t>Madrid ,ils ont développé un </a:t>
            </a:r>
            <a:r>
              <a:rPr lang="fr-FR" dirty="0" smtClean="0">
                <a:latin typeface="+mj-lt"/>
                <a:cs typeface="Calibri" panose="020F0502020204030204" pitchFamily="34" charset="0"/>
              </a:rPr>
              <a:t>chatbot pour </a:t>
            </a:r>
            <a:r>
              <a:rPr lang="fr-FR" dirty="0">
                <a:latin typeface="+mj-lt"/>
                <a:cs typeface="Calibri" panose="020F0502020204030204" pitchFamily="34" charset="0"/>
              </a:rPr>
              <a:t>suivre les adultes récemment sortis de l’hôpital psychiatrique ou des urgences à Madrid</a:t>
            </a:r>
            <a:r>
              <a:rPr lang="fr-FR" dirty="0" smtClean="0">
                <a:latin typeface="+mj-lt"/>
                <a:cs typeface="Calibri" panose="020F0502020204030204" pitchFamily="34" charset="0"/>
              </a:rPr>
              <a:t>. </a:t>
            </a:r>
            <a:endParaRPr lang="fr-FR" dirty="0">
              <a:latin typeface="+mj-lt"/>
              <a:cs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0425" y="1237201"/>
            <a:ext cx="3143250" cy="217360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82" y="486143"/>
            <a:ext cx="5220300" cy="683100"/>
          </a:xfrm>
        </p:spPr>
        <p:txBody>
          <a:bodyPr/>
          <a:lstStyle/>
          <a:p>
            <a:r>
              <a:rPr lang="fr-FR" sz="2000" dirty="0" smtClean="0">
                <a:solidFill>
                  <a:srgbClr val="00B0F0"/>
                </a:solidFill>
              </a:rPr>
              <a:t>Diagnostic medical</a:t>
            </a:r>
            <a:endParaRPr lang="fr-FR" sz="2000" dirty="0">
              <a:solidFill>
                <a:srgbClr val="00B0F0"/>
              </a:solidFill>
            </a:endParaRP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4" name="TextBox 3"/>
          <p:cNvSpPr txBox="1"/>
          <p:nvPr/>
        </p:nvSpPr>
        <p:spPr>
          <a:xfrm>
            <a:off x="4398403" y="1578599"/>
            <a:ext cx="4157472" cy="2062103"/>
          </a:xfrm>
          <a:prstGeom prst="rect">
            <a:avLst/>
          </a:prstGeom>
          <a:noFill/>
        </p:spPr>
        <p:txBody>
          <a:bodyPr wrap="square" rtlCol="0">
            <a:spAutoFit/>
          </a:bodyPr>
          <a:lstStyle/>
          <a:p>
            <a:pPr algn="just"/>
            <a:r>
              <a:rPr lang="fr-FR" sz="1600" dirty="0" smtClean="0">
                <a:latin typeface="+mj-lt"/>
              </a:rPr>
              <a:t>En 2020 quatres chercheurs de déffirent pays (Nigeria, Turkey ,Lithuania et poland) ont utilisé le </a:t>
            </a:r>
            <a:r>
              <a:rPr lang="fr-FR" sz="1600" dirty="0">
                <a:latin typeface="+mj-lt"/>
                <a:cs typeface="Calibri" panose="020F0502020204030204" pitchFamily="34" charset="0"/>
              </a:rPr>
              <a:t>traitement du langage naturel</a:t>
            </a:r>
            <a:r>
              <a:rPr lang="fr-FR" sz="1600" dirty="0" smtClean="0">
                <a:latin typeface="+mj-lt"/>
              </a:rPr>
              <a:t>  pour réaliser un chatbot capable diagnostiquer la maladie de patient à partir de sa description de son état ,le patient peut aussi demander des suggetions de prescription à suivre ,</a:t>
            </a:r>
            <a:endParaRPr lang="fr-FR" sz="1600" dirty="0">
              <a:latin typeface="+mj-l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782" y="1421891"/>
            <a:ext cx="3535457" cy="2240783"/>
          </a:xfrm>
          <a:prstGeom prst="rect">
            <a:avLst/>
          </a:prstGeom>
        </p:spPr>
      </p:pic>
    </p:spTree>
    <p:extLst>
      <p:ext uri="{BB962C8B-B14F-4D97-AF65-F5344CB8AC3E}">
        <p14:creationId xmlns:p14="http://schemas.microsoft.com/office/powerpoint/2010/main" val="1620095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009" y="654061"/>
            <a:ext cx="5220300" cy="683100"/>
          </a:xfrm>
        </p:spPr>
        <p:txBody>
          <a:bodyPr/>
          <a:lstStyle/>
          <a:p>
            <a:r>
              <a:rPr lang="fr-FR" sz="2000" dirty="0" smtClean="0"/>
              <a:t>Implimentation</a:t>
            </a:r>
            <a:endParaRPr lang="fr-FR" sz="2000"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
        <p:nvSpPr>
          <p:cNvPr id="4" name="Google Shape;182;p18"/>
          <p:cNvSpPr txBox="1">
            <a:spLocks/>
          </p:cNvSpPr>
          <p:nvPr/>
        </p:nvSpPr>
        <p:spPr>
          <a:xfrm>
            <a:off x="1207009" y="1786350"/>
            <a:ext cx="6131052" cy="125403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fr-FR" sz="1800" smtClean="0"/>
              <a:t>Un modèle d’apprentissage automatique qui peut prédire efficacement la maladie a partir d’un text donnée par le patient. </a:t>
            </a:r>
            <a:endParaRPr lang="fr-FR" sz="1800" dirty="0"/>
          </a:p>
        </p:txBody>
      </p:sp>
    </p:spTree>
    <p:extLst>
      <p:ext uri="{BB962C8B-B14F-4D97-AF65-F5344CB8AC3E}">
        <p14:creationId xmlns:p14="http://schemas.microsoft.com/office/powerpoint/2010/main" val="2528278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95300" y="543825"/>
            <a:ext cx="6794500" cy="683100"/>
          </a:xfrm>
        </p:spPr>
        <p:txBody>
          <a:bodyPr/>
          <a:lstStyle/>
          <a:p>
            <a:r>
              <a:rPr lang="fr-FR" sz="2000" dirty="0" smtClean="0">
                <a:solidFill>
                  <a:srgbClr val="00B0F0"/>
                </a:solidFill>
              </a:rPr>
              <a:t>Construire le modèle NLP</a:t>
            </a:r>
            <a:endParaRPr lang="fr-FR" sz="2000" dirty="0">
              <a:solidFill>
                <a:srgbClr val="00B0F0"/>
              </a:solidFill>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6" name="Rounded Rectangle 5"/>
          <p:cNvSpPr/>
          <p:nvPr/>
        </p:nvSpPr>
        <p:spPr>
          <a:xfrm>
            <a:off x="5264150" y="1612900"/>
            <a:ext cx="1524000" cy="71120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Nettoyage des données</a:t>
            </a:r>
            <a:endParaRPr lang="fr-FR" dirty="0"/>
          </a:p>
        </p:txBody>
      </p:sp>
      <p:sp>
        <p:nvSpPr>
          <p:cNvPr id="7" name="Rounded Rectangle 6"/>
          <p:cNvSpPr/>
          <p:nvPr/>
        </p:nvSpPr>
        <p:spPr>
          <a:xfrm>
            <a:off x="2184400" y="1612900"/>
            <a:ext cx="1485900" cy="71120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Dataset</a:t>
            </a:r>
            <a:endParaRPr lang="fr-FR" dirty="0"/>
          </a:p>
        </p:txBody>
      </p:sp>
      <p:sp>
        <p:nvSpPr>
          <p:cNvPr id="9" name="Rounded Rectangle 8"/>
          <p:cNvSpPr/>
          <p:nvPr/>
        </p:nvSpPr>
        <p:spPr>
          <a:xfrm>
            <a:off x="1183758" y="3111500"/>
            <a:ext cx="1553092" cy="71120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Vectorisation(TF-IDF)</a:t>
            </a:r>
            <a:endParaRPr lang="fr-FR" dirty="0"/>
          </a:p>
        </p:txBody>
      </p:sp>
      <p:sp>
        <p:nvSpPr>
          <p:cNvPr id="10" name="Rounded Rectangle 9"/>
          <p:cNvSpPr/>
          <p:nvPr/>
        </p:nvSpPr>
        <p:spPr>
          <a:xfrm>
            <a:off x="6197600" y="3111500"/>
            <a:ext cx="1625600" cy="71120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Model/Prediction</a:t>
            </a:r>
            <a:endParaRPr lang="fr-FR" dirty="0"/>
          </a:p>
        </p:txBody>
      </p:sp>
      <p:sp>
        <p:nvSpPr>
          <p:cNvPr id="11" name="Rounded Rectangle 10"/>
          <p:cNvSpPr/>
          <p:nvPr/>
        </p:nvSpPr>
        <p:spPr>
          <a:xfrm>
            <a:off x="3670300" y="3111500"/>
            <a:ext cx="1593850" cy="71120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Algorithme de Classification </a:t>
            </a:r>
          </a:p>
        </p:txBody>
      </p:sp>
      <p:cxnSp>
        <p:nvCxnSpPr>
          <p:cNvPr id="13" name="Straight Arrow Connector 12"/>
          <p:cNvCxnSpPr>
            <a:stCxn id="7" idx="3"/>
            <a:endCxn id="6" idx="1"/>
          </p:cNvCxnSpPr>
          <p:nvPr/>
        </p:nvCxnSpPr>
        <p:spPr>
          <a:xfrm>
            <a:off x="3670300" y="1968500"/>
            <a:ext cx="1593850"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5" name="Elbow Connector 14"/>
          <p:cNvCxnSpPr>
            <a:stCxn id="6" idx="2"/>
            <a:endCxn id="9" idx="0"/>
          </p:cNvCxnSpPr>
          <p:nvPr/>
        </p:nvCxnSpPr>
        <p:spPr>
          <a:xfrm rot="5400000">
            <a:off x="3599527" y="684877"/>
            <a:ext cx="787400" cy="4065846"/>
          </a:xfrm>
          <a:prstGeom prst="bentConnector3">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7" name="Straight Arrow Connector 16"/>
          <p:cNvCxnSpPr>
            <a:stCxn id="9" idx="3"/>
            <a:endCxn id="11" idx="1"/>
          </p:cNvCxnSpPr>
          <p:nvPr/>
        </p:nvCxnSpPr>
        <p:spPr>
          <a:xfrm>
            <a:off x="2736850" y="3467100"/>
            <a:ext cx="933450"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18"/>
          <p:cNvCxnSpPr>
            <a:stCxn id="11" idx="3"/>
            <a:endCxn id="10" idx="1"/>
          </p:cNvCxnSpPr>
          <p:nvPr/>
        </p:nvCxnSpPr>
        <p:spPr>
          <a:xfrm>
            <a:off x="5264150" y="3467100"/>
            <a:ext cx="933450"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276528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Cymbeline template">
  <a:themeElements>
    <a:clrScheme name="Custom 347">
      <a:dk1>
        <a:srgbClr val="000000"/>
      </a:dk1>
      <a:lt1>
        <a:srgbClr val="FFFFFF"/>
      </a:lt1>
      <a:dk2>
        <a:srgbClr val="666666"/>
      </a:dk2>
      <a:lt2>
        <a:srgbClr val="EFEFEF"/>
      </a:lt2>
      <a:accent1>
        <a:srgbClr val="485364"/>
      </a:accent1>
      <a:accent2>
        <a:srgbClr val="63728A"/>
      </a:accent2>
      <a:accent3>
        <a:srgbClr val="8B9AB3"/>
      </a:accent3>
      <a:accent4>
        <a:srgbClr val="9E8473"/>
      </a:accent4>
      <a:accent5>
        <a:srgbClr val="CAAE9C"/>
      </a:accent5>
      <a:accent6>
        <a:srgbClr val="DFCEC3"/>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989</TotalTime>
  <Words>517</Words>
  <Application>Microsoft Office PowerPoint</Application>
  <PresentationFormat>On-screen Show (16:9)</PresentationFormat>
  <Paragraphs>47</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Helvetica Neue</vt:lpstr>
      <vt:lpstr>Calibri</vt:lpstr>
      <vt:lpstr>Poppins</vt:lpstr>
      <vt:lpstr>Poppins Light</vt:lpstr>
      <vt:lpstr>Arial</vt:lpstr>
      <vt:lpstr>Cymbeline template</vt:lpstr>
      <vt:lpstr>Traitement du langage naturel dans le secteur de la santé</vt:lpstr>
      <vt:lpstr>PowerPoint Presentation</vt:lpstr>
      <vt:lpstr>PowerPoint Presentation</vt:lpstr>
      <vt:lpstr>PowerPoint Presentation</vt:lpstr>
      <vt:lpstr>PowerPoint Presentation</vt:lpstr>
      <vt:lpstr>PowerPoint Presentation</vt:lpstr>
      <vt:lpstr>Diagnostic medical</vt:lpstr>
      <vt:lpstr>Implimentation</vt:lpstr>
      <vt:lpstr>Construire le modèle NLP</vt:lpstr>
      <vt:lpstr>PowerPoint Presentation</vt:lpstr>
      <vt:lpstr>Visualisation des données</vt:lpstr>
      <vt:lpstr>Simulation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Reconnaissance des maladies</dc:title>
  <dc:creator>PC</dc:creator>
  <cp:lastModifiedBy>PC</cp:lastModifiedBy>
  <cp:revision>61</cp:revision>
  <dcterms:modified xsi:type="dcterms:W3CDTF">2022-05-17T10:47:58Z</dcterms:modified>
</cp:coreProperties>
</file>