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6576000" cy="29260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86A806-CD7E-49EF-B49D-A655C21242B8}" v="3" dt="2023-04-14T17:54:15.4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69" autoAdjust="0"/>
    <p:restoredTop sz="96036" autoAdjust="0"/>
  </p:normalViewPr>
  <p:slideViewPr>
    <p:cSldViewPr snapToGrid="0" snapToObjects="1">
      <p:cViewPr varScale="1">
        <p:scale>
          <a:sx n="27" d="100"/>
          <a:sy n="27" d="100"/>
        </p:scale>
        <p:origin x="2298" y="156"/>
      </p:cViewPr>
      <p:guideLst>
        <p:guide orient="horz" pos="9216"/>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3F016-229C-42C1-BB9A-17D109E00F9E}" type="datetimeFigureOut">
              <a:rPr lang="en-US" smtClean="0"/>
              <a:t>4/14/2023</a:t>
            </a:fld>
            <a:endParaRPr lang="en-US"/>
          </a:p>
        </p:txBody>
      </p:sp>
      <p:sp>
        <p:nvSpPr>
          <p:cNvPr id="4" name="Slide Image Placeholder 3"/>
          <p:cNvSpPr>
            <a:spLocks noGrp="1" noRot="1" noChangeAspect="1"/>
          </p:cNvSpPr>
          <p:nvPr>
            <p:ph type="sldImg" idx="2"/>
          </p:nvPr>
        </p:nvSpPr>
        <p:spPr>
          <a:xfrm>
            <a:off x="1500188" y="1143000"/>
            <a:ext cx="3857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090528-5219-4217-B035-0A5FF07184D5}" type="slidenum">
              <a:rPr lang="en-US" smtClean="0"/>
              <a:t>‹#›</a:t>
            </a:fld>
            <a:endParaRPr lang="en-US"/>
          </a:p>
        </p:txBody>
      </p:sp>
    </p:spTree>
    <p:extLst>
      <p:ext uri="{BB962C8B-B14F-4D97-AF65-F5344CB8AC3E}">
        <p14:creationId xmlns:p14="http://schemas.microsoft.com/office/powerpoint/2010/main" val="432987254"/>
      </p:ext>
    </p:extLst>
  </p:cSld>
  <p:clrMap bg1="lt1" tx1="dk1" bg2="lt2" tx2="dk2" accent1="accent1" accent2="accent2" accent3="accent3" accent4="accent4" accent5="accent5" accent6="accent6" hlink="hlink" folHlink="folHlink"/>
  <p:notesStyle>
    <a:lvl1pPr marL="0" algn="l" defTabSz="3159600" rtl="0" eaLnBrk="1" latinLnBrk="0" hangingPunct="1">
      <a:defRPr sz="4147" kern="1200">
        <a:solidFill>
          <a:schemeClr val="tx1"/>
        </a:solidFill>
        <a:latin typeface="+mn-lt"/>
        <a:ea typeface="+mn-ea"/>
        <a:cs typeface="+mn-cs"/>
      </a:defRPr>
    </a:lvl1pPr>
    <a:lvl2pPr marL="1579800" algn="l" defTabSz="3159600" rtl="0" eaLnBrk="1" latinLnBrk="0" hangingPunct="1">
      <a:defRPr sz="4147" kern="1200">
        <a:solidFill>
          <a:schemeClr val="tx1"/>
        </a:solidFill>
        <a:latin typeface="+mn-lt"/>
        <a:ea typeface="+mn-ea"/>
        <a:cs typeface="+mn-cs"/>
      </a:defRPr>
    </a:lvl2pPr>
    <a:lvl3pPr marL="3159600" algn="l" defTabSz="3159600" rtl="0" eaLnBrk="1" latinLnBrk="0" hangingPunct="1">
      <a:defRPr sz="4147" kern="1200">
        <a:solidFill>
          <a:schemeClr val="tx1"/>
        </a:solidFill>
        <a:latin typeface="+mn-lt"/>
        <a:ea typeface="+mn-ea"/>
        <a:cs typeface="+mn-cs"/>
      </a:defRPr>
    </a:lvl3pPr>
    <a:lvl4pPr marL="4739399" algn="l" defTabSz="3159600" rtl="0" eaLnBrk="1" latinLnBrk="0" hangingPunct="1">
      <a:defRPr sz="4147" kern="1200">
        <a:solidFill>
          <a:schemeClr val="tx1"/>
        </a:solidFill>
        <a:latin typeface="+mn-lt"/>
        <a:ea typeface="+mn-ea"/>
        <a:cs typeface="+mn-cs"/>
      </a:defRPr>
    </a:lvl4pPr>
    <a:lvl5pPr marL="6319199" algn="l" defTabSz="3159600" rtl="0" eaLnBrk="1" latinLnBrk="0" hangingPunct="1">
      <a:defRPr sz="4147" kern="1200">
        <a:solidFill>
          <a:schemeClr val="tx1"/>
        </a:solidFill>
        <a:latin typeface="+mn-lt"/>
        <a:ea typeface="+mn-ea"/>
        <a:cs typeface="+mn-cs"/>
      </a:defRPr>
    </a:lvl5pPr>
    <a:lvl6pPr marL="7898999" algn="l" defTabSz="3159600" rtl="0" eaLnBrk="1" latinLnBrk="0" hangingPunct="1">
      <a:defRPr sz="4147" kern="1200">
        <a:solidFill>
          <a:schemeClr val="tx1"/>
        </a:solidFill>
        <a:latin typeface="+mn-lt"/>
        <a:ea typeface="+mn-ea"/>
        <a:cs typeface="+mn-cs"/>
      </a:defRPr>
    </a:lvl6pPr>
    <a:lvl7pPr marL="9478799" algn="l" defTabSz="3159600" rtl="0" eaLnBrk="1" latinLnBrk="0" hangingPunct="1">
      <a:defRPr sz="4147" kern="1200">
        <a:solidFill>
          <a:schemeClr val="tx1"/>
        </a:solidFill>
        <a:latin typeface="+mn-lt"/>
        <a:ea typeface="+mn-ea"/>
        <a:cs typeface="+mn-cs"/>
      </a:defRPr>
    </a:lvl7pPr>
    <a:lvl8pPr marL="11058599" algn="l" defTabSz="3159600" rtl="0" eaLnBrk="1" latinLnBrk="0" hangingPunct="1">
      <a:defRPr sz="4147" kern="1200">
        <a:solidFill>
          <a:schemeClr val="tx1"/>
        </a:solidFill>
        <a:latin typeface="+mn-lt"/>
        <a:ea typeface="+mn-ea"/>
        <a:cs typeface="+mn-cs"/>
      </a:defRPr>
    </a:lvl8pPr>
    <a:lvl9pPr marL="12638402" algn="l" defTabSz="3159600" rtl="0" eaLnBrk="1" latinLnBrk="0" hangingPunct="1">
      <a:defRPr sz="414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090528-5219-4217-B035-0A5FF07184D5}" type="slidenum">
              <a:rPr lang="en-US" smtClean="0"/>
              <a:t>1</a:t>
            </a:fld>
            <a:endParaRPr lang="en-US"/>
          </a:p>
        </p:txBody>
      </p:sp>
    </p:spTree>
    <p:extLst>
      <p:ext uri="{BB962C8B-B14F-4D97-AF65-F5344CB8AC3E}">
        <p14:creationId xmlns:p14="http://schemas.microsoft.com/office/powerpoint/2010/main" val="1347770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4788749"/>
            <a:ext cx="31089600" cy="10187093"/>
          </a:xfrm>
        </p:spPr>
        <p:txBody>
          <a:bodyPr anchor="b"/>
          <a:lstStyle>
            <a:lvl1pPr algn="ctr">
              <a:defRPr sz="24000"/>
            </a:lvl1pPr>
          </a:lstStyle>
          <a:p>
            <a:r>
              <a:rPr lang="en-US"/>
              <a:t>Click to edit Master title style</a:t>
            </a:r>
            <a:endParaRPr lang="en-US" dirty="0"/>
          </a:p>
        </p:txBody>
      </p:sp>
      <p:sp>
        <p:nvSpPr>
          <p:cNvPr id="3" name="Subtitle 2"/>
          <p:cNvSpPr>
            <a:spLocks noGrp="1"/>
          </p:cNvSpPr>
          <p:nvPr>
            <p:ph type="subTitle" idx="1"/>
          </p:nvPr>
        </p:nvSpPr>
        <p:spPr>
          <a:xfrm>
            <a:off x="4572000" y="15368695"/>
            <a:ext cx="27432000" cy="7064585"/>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4001729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19998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2" y="1557867"/>
            <a:ext cx="7886700" cy="2479717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2" y="1557867"/>
            <a:ext cx="23202900" cy="247971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09619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083816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2" y="7294888"/>
            <a:ext cx="31546800" cy="12171678"/>
          </a:xfrm>
        </p:spPr>
        <p:txBody>
          <a:bodyPr anchor="b"/>
          <a:lstStyle>
            <a:lvl1pPr>
              <a:defRPr sz="24000"/>
            </a:lvl1pPr>
          </a:lstStyle>
          <a:p>
            <a:r>
              <a:rPr lang="en-US"/>
              <a:t>Click to edit Master title style</a:t>
            </a:r>
            <a:endParaRPr lang="en-US" dirty="0"/>
          </a:p>
        </p:txBody>
      </p:sp>
      <p:sp>
        <p:nvSpPr>
          <p:cNvPr id="3" name="Text Placeholder 2"/>
          <p:cNvSpPr>
            <a:spLocks noGrp="1"/>
          </p:cNvSpPr>
          <p:nvPr>
            <p:ph type="body" idx="1"/>
          </p:nvPr>
        </p:nvSpPr>
        <p:spPr>
          <a:xfrm>
            <a:off x="2495552" y="19581715"/>
            <a:ext cx="31546800" cy="640079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1A4ED9-8B4C-0648-9464-DB0F494C2DC2}"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053730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7789333"/>
            <a:ext cx="15544800" cy="185657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516600" y="7789333"/>
            <a:ext cx="15544800" cy="185657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1A4ED9-8B4C-0648-9464-DB0F494C2DC2}"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449072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557873"/>
            <a:ext cx="31546800" cy="56557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19368" y="7172962"/>
            <a:ext cx="15473360" cy="351535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Edit Master text styles</a:t>
            </a:r>
          </a:p>
        </p:txBody>
      </p:sp>
      <p:sp>
        <p:nvSpPr>
          <p:cNvPr id="4" name="Content Placeholder 3"/>
          <p:cNvSpPr>
            <a:spLocks noGrp="1"/>
          </p:cNvSpPr>
          <p:nvPr>
            <p:ph sz="half" idx="2"/>
          </p:nvPr>
        </p:nvSpPr>
        <p:spPr>
          <a:xfrm>
            <a:off x="2519368" y="10688320"/>
            <a:ext cx="15473360" cy="157209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516602" y="7172962"/>
            <a:ext cx="15549564" cy="351535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Edit Master text styles</a:t>
            </a:r>
          </a:p>
        </p:txBody>
      </p:sp>
      <p:sp>
        <p:nvSpPr>
          <p:cNvPr id="6" name="Content Placeholder 5"/>
          <p:cNvSpPr>
            <a:spLocks noGrp="1"/>
          </p:cNvSpPr>
          <p:nvPr>
            <p:ph sz="quarter" idx="4"/>
          </p:nvPr>
        </p:nvSpPr>
        <p:spPr>
          <a:xfrm>
            <a:off x="18516602" y="10688320"/>
            <a:ext cx="15549564" cy="157209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1A4ED9-8B4C-0648-9464-DB0F494C2DC2}" type="datetimeFigureOut">
              <a:rPr lang="en-US" smtClean="0"/>
              <a:t>4/14/2023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662736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1A4ED9-8B4C-0648-9464-DB0F494C2DC2}" type="datetimeFigureOut">
              <a:rPr lang="en-US" smtClean="0"/>
              <a:t>4/14/2023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880111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A4ED9-8B4C-0648-9464-DB0F494C2DC2}" type="datetimeFigureOut">
              <a:rPr lang="en-US" smtClean="0"/>
              <a:t>4/14/2023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195218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950720"/>
            <a:ext cx="11796712" cy="6827520"/>
          </a:xfrm>
        </p:spPr>
        <p:txBody>
          <a:bodyPr anchor="b"/>
          <a:lstStyle>
            <a:lvl1pPr>
              <a:defRPr sz="12800"/>
            </a:lvl1pPr>
          </a:lstStyle>
          <a:p>
            <a:r>
              <a:rPr lang="en-US"/>
              <a:t>Click to edit Master title style</a:t>
            </a:r>
            <a:endParaRPr lang="en-US" dirty="0"/>
          </a:p>
        </p:txBody>
      </p:sp>
      <p:sp>
        <p:nvSpPr>
          <p:cNvPr id="3" name="Content Placeholder 2"/>
          <p:cNvSpPr>
            <a:spLocks noGrp="1"/>
          </p:cNvSpPr>
          <p:nvPr>
            <p:ph idx="1"/>
          </p:nvPr>
        </p:nvSpPr>
        <p:spPr>
          <a:xfrm>
            <a:off x="15549564" y="4213020"/>
            <a:ext cx="18516600" cy="20794133"/>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19364" y="8778240"/>
            <a:ext cx="11796712" cy="16262775"/>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Edit Master text styles</a:t>
            </a:r>
          </a:p>
        </p:txBody>
      </p:sp>
      <p:sp>
        <p:nvSpPr>
          <p:cNvPr id="5" name="Date Placeholder 4"/>
          <p:cNvSpPr>
            <a:spLocks noGrp="1"/>
          </p:cNvSpPr>
          <p:nvPr>
            <p:ph type="dt" sz="half" idx="10"/>
          </p:nvPr>
        </p:nvSpPr>
        <p:spPr/>
        <p:txBody>
          <a:bodyPr/>
          <a:lstStyle/>
          <a:p>
            <a:fld id="{651A4ED9-8B4C-0648-9464-DB0F494C2DC2}"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1747696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950720"/>
            <a:ext cx="11796712" cy="6827520"/>
          </a:xfrm>
        </p:spPr>
        <p:txBody>
          <a:bodyPr anchor="b"/>
          <a:lstStyle>
            <a:lvl1pPr>
              <a:defRPr sz="1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549564" y="4213020"/>
            <a:ext cx="18516600" cy="20794133"/>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a:t>Click icon to add picture</a:t>
            </a:r>
            <a:endParaRPr lang="en-US" dirty="0"/>
          </a:p>
        </p:txBody>
      </p:sp>
      <p:sp>
        <p:nvSpPr>
          <p:cNvPr id="4" name="Text Placeholder 3"/>
          <p:cNvSpPr>
            <a:spLocks noGrp="1"/>
          </p:cNvSpPr>
          <p:nvPr>
            <p:ph type="body" sz="half" idx="2"/>
          </p:nvPr>
        </p:nvSpPr>
        <p:spPr>
          <a:xfrm>
            <a:off x="2519364" y="8778240"/>
            <a:ext cx="11796712" cy="16262775"/>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Edit Master text styles</a:t>
            </a:r>
          </a:p>
        </p:txBody>
      </p:sp>
      <p:sp>
        <p:nvSpPr>
          <p:cNvPr id="5" name="Date Placeholder 4"/>
          <p:cNvSpPr>
            <a:spLocks noGrp="1"/>
          </p:cNvSpPr>
          <p:nvPr>
            <p:ph type="dt" sz="half" idx="10"/>
          </p:nvPr>
        </p:nvSpPr>
        <p:spPr/>
        <p:txBody>
          <a:bodyPr/>
          <a:lstStyle/>
          <a:p>
            <a:fld id="{651A4ED9-8B4C-0648-9464-DB0F494C2DC2}"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505420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557873"/>
            <a:ext cx="31546800" cy="56557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14600" y="7789333"/>
            <a:ext cx="31546800" cy="1856570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14600" y="27120433"/>
            <a:ext cx="8229600" cy="1557867"/>
          </a:xfrm>
          <a:prstGeom prst="rect">
            <a:avLst/>
          </a:prstGeom>
        </p:spPr>
        <p:txBody>
          <a:bodyPr vert="horz" lIns="91440" tIns="45720" rIns="91440" bIns="45720" rtlCol="0" anchor="ctr"/>
          <a:lstStyle>
            <a:lvl1pPr algn="l">
              <a:defRPr sz="4800">
                <a:solidFill>
                  <a:schemeClr val="tx1">
                    <a:tint val="75000"/>
                  </a:schemeClr>
                </a:solidFill>
              </a:defRPr>
            </a:lvl1pPr>
          </a:lstStyle>
          <a:p>
            <a:fld id="{651A4ED9-8B4C-0648-9464-DB0F494C2DC2}" type="datetimeFigureOut">
              <a:rPr lang="en-US" smtClean="0"/>
              <a:t>4/14/2023</a:t>
            </a:fld>
            <a:endParaRPr lang="en-US"/>
          </a:p>
        </p:txBody>
      </p:sp>
      <p:sp>
        <p:nvSpPr>
          <p:cNvPr id="5" name="Footer Placeholder 4"/>
          <p:cNvSpPr>
            <a:spLocks noGrp="1"/>
          </p:cNvSpPr>
          <p:nvPr>
            <p:ph type="ftr" sz="quarter" idx="3"/>
          </p:nvPr>
        </p:nvSpPr>
        <p:spPr>
          <a:xfrm>
            <a:off x="12115800" y="27120433"/>
            <a:ext cx="12344400" cy="1557867"/>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31800" y="27120433"/>
            <a:ext cx="8229600" cy="1557867"/>
          </a:xfrm>
          <a:prstGeom prst="rect">
            <a:avLst/>
          </a:prstGeom>
        </p:spPr>
        <p:txBody>
          <a:bodyPr vert="horz" lIns="91440" tIns="45720" rIns="91440" bIns="45720" rtlCol="0" anchor="ctr"/>
          <a:lstStyle>
            <a:lvl1pPr algn="r">
              <a:defRPr sz="4800">
                <a:solidFill>
                  <a:schemeClr val="tx1">
                    <a:tint val="75000"/>
                  </a:schemeClr>
                </a:solidFill>
              </a:defRPr>
            </a:lvl1pPr>
          </a:lstStyle>
          <a:p>
            <a:fld id="{507B861D-EB3B-FB4B-8160-CA00471CEC91}" type="slidenum">
              <a:rPr lang="en-US" smtClean="0"/>
              <a:t>‹#›</a:t>
            </a:fld>
            <a:endParaRPr lang="en-US"/>
          </a:p>
        </p:txBody>
      </p:sp>
    </p:spTree>
    <p:extLst>
      <p:ext uri="{BB962C8B-B14F-4D97-AF65-F5344CB8AC3E}">
        <p14:creationId xmlns:p14="http://schemas.microsoft.com/office/powerpoint/2010/main" val="15422394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837EB2-3288-9042-A73D-6F8BBED5EC3B}"/>
              </a:ext>
            </a:extLst>
          </p:cNvPr>
          <p:cNvSpPr txBox="1"/>
          <p:nvPr/>
        </p:nvSpPr>
        <p:spPr>
          <a:xfrm>
            <a:off x="2101250" y="1183609"/>
            <a:ext cx="31830876" cy="2985433"/>
          </a:xfrm>
          <a:prstGeom prst="rect">
            <a:avLst/>
          </a:prstGeom>
          <a:solidFill>
            <a:schemeClr val="accent1">
              <a:lumMod val="20000"/>
              <a:lumOff val="80000"/>
            </a:schemeClr>
          </a:solidFill>
          <a:ln>
            <a:solidFill>
              <a:schemeClr val="tx1"/>
            </a:solidFill>
          </a:ln>
        </p:spPr>
        <p:txBody>
          <a:bodyPr wrap="square" lIns="1371600" rIns="1371600" rtlCol="0">
            <a:spAutoFit/>
          </a:bodyPr>
          <a:lstStyle/>
          <a:p>
            <a:pPr algn="ctr"/>
            <a:r>
              <a:rPr lang="en-US" sz="8000" b="1" dirty="0" err="1"/>
              <a:t>Mappo</a:t>
            </a:r>
            <a:r>
              <a:rPr lang="en-US" sz="8000" b="1" dirty="0"/>
              <a:t> the Explorer</a:t>
            </a:r>
          </a:p>
          <a:p>
            <a:pPr algn="ctr"/>
            <a:r>
              <a:rPr lang="en-US" sz="5400" dirty="0"/>
              <a:t>Eli Nutter, Jamal Mahdi – IUS Computer Science</a:t>
            </a:r>
          </a:p>
          <a:p>
            <a:pPr algn="ctr"/>
            <a:r>
              <a:rPr lang="en-US" sz="5400" dirty="0"/>
              <a:t>Faculty Advisor: Suranga Hettiarachchi</a:t>
            </a:r>
          </a:p>
        </p:txBody>
      </p:sp>
      <p:sp>
        <p:nvSpPr>
          <p:cNvPr id="5" name="TextBox 4">
            <a:extLst>
              <a:ext uri="{FF2B5EF4-FFF2-40B4-BE49-F238E27FC236}">
                <a16:creationId xmlns:a16="http://schemas.microsoft.com/office/drawing/2014/main" id="{15B45391-64DE-EB4A-B9A8-F94348533761}"/>
              </a:ext>
            </a:extLst>
          </p:cNvPr>
          <p:cNvSpPr txBox="1"/>
          <p:nvPr/>
        </p:nvSpPr>
        <p:spPr>
          <a:xfrm>
            <a:off x="2434864" y="4979046"/>
            <a:ext cx="9250323" cy="4739759"/>
          </a:xfrm>
          <a:prstGeom prst="rect">
            <a:avLst/>
          </a:prstGeom>
          <a:noFill/>
          <a:ln>
            <a:noFill/>
          </a:ln>
        </p:spPr>
        <p:txBody>
          <a:bodyPr wrap="square" rtlCol="0">
            <a:spAutoFit/>
          </a:bodyPr>
          <a:lstStyle/>
          <a:p>
            <a:pPr algn="ctr"/>
            <a:r>
              <a:rPr lang="en-US" sz="5000" b="1" dirty="0"/>
              <a:t>Goal</a:t>
            </a:r>
          </a:p>
          <a:p>
            <a:pPr algn="just"/>
            <a:r>
              <a:rPr lang="en-US" sz="3600" dirty="0"/>
              <a:t>The objective of this project is to build a prototype robot that can map its surrounding area. We use a comprehensive mapping algorithm in conjunction with an obstacle avoidance system. This combination of features allows the robot to traverse and map an area for obstacles .</a:t>
            </a:r>
          </a:p>
        </p:txBody>
      </p:sp>
      <p:sp>
        <p:nvSpPr>
          <p:cNvPr id="6" name="TextBox 5">
            <a:extLst>
              <a:ext uri="{FF2B5EF4-FFF2-40B4-BE49-F238E27FC236}">
                <a16:creationId xmlns:a16="http://schemas.microsoft.com/office/drawing/2014/main" id="{F642D85D-538D-C54C-9425-4E8EBE494108}"/>
              </a:ext>
            </a:extLst>
          </p:cNvPr>
          <p:cNvSpPr txBox="1"/>
          <p:nvPr/>
        </p:nvSpPr>
        <p:spPr>
          <a:xfrm>
            <a:off x="2499495" y="22423299"/>
            <a:ext cx="9310279" cy="5847755"/>
          </a:xfrm>
          <a:prstGeom prst="rect">
            <a:avLst/>
          </a:prstGeom>
          <a:noFill/>
          <a:ln>
            <a:noFill/>
          </a:ln>
        </p:spPr>
        <p:txBody>
          <a:bodyPr wrap="square" rtlCol="0">
            <a:spAutoFit/>
          </a:bodyPr>
          <a:lstStyle/>
          <a:p>
            <a:pPr algn="ctr"/>
            <a:r>
              <a:rPr lang="en-US" sz="5000" b="1" dirty="0"/>
              <a:t>Obstacle Avoidance</a:t>
            </a:r>
          </a:p>
          <a:p>
            <a:pPr algn="just"/>
            <a:r>
              <a:rPr lang="en-US" sz="3600" dirty="0"/>
              <a:t>The obstacle avoidance algorithm works by producing virtual forces between the robot and obstacles, changing forces affects the robot’s velocity, thereby allowing robot to make necessary adjustments to distance to obstacles. This allows the robot to behave as a spring that remains in its equilibrium state. </a:t>
            </a:r>
          </a:p>
          <a:p>
            <a:pPr algn="just"/>
            <a:endParaRPr lang="en-US" sz="3600" dirty="0"/>
          </a:p>
          <a:p>
            <a:pPr algn="ctr"/>
            <a:r>
              <a:rPr lang="en-US" sz="3600" dirty="0"/>
              <a:t> </a:t>
            </a:r>
          </a:p>
        </p:txBody>
      </p:sp>
      <p:sp>
        <p:nvSpPr>
          <p:cNvPr id="7" name="TextBox 6">
            <a:extLst>
              <a:ext uri="{FF2B5EF4-FFF2-40B4-BE49-F238E27FC236}">
                <a16:creationId xmlns:a16="http://schemas.microsoft.com/office/drawing/2014/main" id="{72AB2FA3-3E85-4142-8E50-41940D67D819}"/>
              </a:ext>
            </a:extLst>
          </p:cNvPr>
          <p:cNvSpPr txBox="1"/>
          <p:nvPr/>
        </p:nvSpPr>
        <p:spPr>
          <a:xfrm>
            <a:off x="24890815" y="4596522"/>
            <a:ext cx="9125775" cy="9171742"/>
          </a:xfrm>
          <a:prstGeom prst="rect">
            <a:avLst/>
          </a:prstGeom>
          <a:noFill/>
          <a:ln>
            <a:noFill/>
          </a:ln>
        </p:spPr>
        <p:txBody>
          <a:bodyPr wrap="square" rtlCol="0">
            <a:spAutoFit/>
          </a:bodyPr>
          <a:lstStyle/>
          <a:p>
            <a:pPr algn="ctr"/>
            <a:r>
              <a:rPr lang="en-US" sz="5000" b="1" dirty="0">
                <a:solidFill>
                  <a:schemeClr val="tx1">
                    <a:lumMod val="95000"/>
                    <a:lumOff val="5000"/>
                  </a:schemeClr>
                </a:solidFill>
              </a:rPr>
              <a:t>Local area mapping</a:t>
            </a:r>
          </a:p>
          <a:p>
            <a:pPr algn="just"/>
            <a:r>
              <a:rPr lang="en-US" sz="3600" b="0" i="0" dirty="0">
                <a:solidFill>
                  <a:schemeClr val="tx1">
                    <a:lumMod val="95000"/>
                    <a:lumOff val="5000"/>
                  </a:schemeClr>
                </a:solidFill>
                <a:effectLst/>
                <a:latin typeface="ColfaxAI"/>
              </a:rPr>
              <a:t>Mapping, especially without using GPS, is a difficult issue to solve. In essence, this is situational awareness and localization of one’s environment. Humans do this well, as they have vast swaths of sensor data, such as eyesight, hearing, smell, touch, and a directional memory. Meanwhile, our robot only has several infrared sensors.</a:t>
            </a:r>
          </a:p>
          <a:p>
            <a:pPr algn="just"/>
            <a:endParaRPr lang="en-US" sz="3600" b="0" i="0" dirty="0">
              <a:solidFill>
                <a:schemeClr val="tx1">
                  <a:lumMod val="95000"/>
                  <a:lumOff val="5000"/>
                </a:schemeClr>
              </a:solidFill>
              <a:effectLst/>
              <a:latin typeface="ColfaxAI"/>
            </a:endParaRPr>
          </a:p>
          <a:p>
            <a:pPr algn="just"/>
            <a:r>
              <a:rPr lang="en-US" sz="3600" b="0" i="0" dirty="0">
                <a:solidFill>
                  <a:schemeClr val="tx1">
                    <a:lumMod val="95000"/>
                    <a:lumOff val="5000"/>
                  </a:schemeClr>
                </a:solidFill>
                <a:effectLst/>
                <a:latin typeface="ColfaxAI"/>
              </a:rPr>
              <a:t>We construct two grids: a local and a global grid. At each movement step, the robot marks the local grid with any obstacles that its sensors detect. At the end of the movement step, it maps this local grid to the global one as shown below. </a:t>
            </a:r>
          </a:p>
        </p:txBody>
      </p:sp>
      <p:sp>
        <p:nvSpPr>
          <p:cNvPr id="10" name="TextBox 9">
            <a:extLst>
              <a:ext uri="{FF2B5EF4-FFF2-40B4-BE49-F238E27FC236}">
                <a16:creationId xmlns:a16="http://schemas.microsoft.com/office/drawing/2014/main" id="{F23AC28A-D9B8-EC4C-88BE-782BE7810486}"/>
              </a:ext>
            </a:extLst>
          </p:cNvPr>
          <p:cNvSpPr txBox="1"/>
          <p:nvPr/>
        </p:nvSpPr>
        <p:spPr>
          <a:xfrm>
            <a:off x="2499495" y="10146937"/>
            <a:ext cx="9185692" cy="11941731"/>
          </a:xfrm>
          <a:prstGeom prst="rect">
            <a:avLst/>
          </a:prstGeom>
          <a:noFill/>
        </p:spPr>
        <p:txBody>
          <a:bodyPr wrap="square" rtlCol="0">
            <a:spAutoFit/>
          </a:bodyPr>
          <a:lstStyle/>
          <a:p>
            <a:pPr algn="ctr"/>
            <a:r>
              <a:rPr lang="en-US" sz="5000" b="1" dirty="0"/>
              <a:t>Technical Description</a:t>
            </a:r>
          </a:p>
          <a:p>
            <a:pPr algn="just"/>
            <a:r>
              <a:rPr lang="en-US" sz="3600" dirty="0"/>
              <a:t>This robot is a small mobile machine, using motor-driven wheels as it’s primary mobility source. IR sensors are attached to the front, sides, and back. This data is used for both obstacle avoidance and local area mapping.</a:t>
            </a:r>
          </a:p>
          <a:p>
            <a:pPr algn="just"/>
            <a:endParaRPr lang="en-US" sz="3600" dirty="0"/>
          </a:p>
          <a:p>
            <a:pPr algn="just"/>
            <a:r>
              <a:rPr lang="en-US" sz="3600" dirty="0"/>
              <a:t>Obstacle avoidance is using the “AP Lite” algorithm. It works by creating a virtual force that pushes the robot away from any nearby obstacles. This allows the robot to drive next to walls and turn away when approaching an object. Additionally, we customized the algorithm to move backwards when robot is stuck.</a:t>
            </a:r>
          </a:p>
          <a:p>
            <a:pPr algn="just"/>
            <a:endParaRPr lang="en-US" sz="3600" dirty="0"/>
          </a:p>
          <a:p>
            <a:pPr algn="just"/>
            <a:r>
              <a:rPr lang="en-US" sz="3600" dirty="0"/>
              <a:t>Local area mapping is implemented with a grid-based discovery algorithm. The robot moves to a point and then stores data about what is around it to a global grid. It chooses a direction to move and continues this process.</a:t>
            </a:r>
          </a:p>
        </p:txBody>
      </p:sp>
      <p:pic>
        <p:nvPicPr>
          <p:cNvPr id="53" name="Picture 52">
            <a:extLst>
              <a:ext uri="{FF2B5EF4-FFF2-40B4-BE49-F238E27FC236}">
                <a16:creationId xmlns:a16="http://schemas.microsoft.com/office/drawing/2014/main" id="{FCF0BDDA-3064-5BDF-12BF-ABEBEEDD97C9}"/>
              </a:ext>
            </a:extLst>
          </p:cNvPr>
          <p:cNvPicPr>
            <a:picLocks noChangeAspect="1"/>
          </p:cNvPicPr>
          <p:nvPr/>
        </p:nvPicPr>
        <p:blipFill>
          <a:blip r:embed="rId3"/>
          <a:stretch>
            <a:fillRect/>
          </a:stretch>
        </p:blipFill>
        <p:spPr>
          <a:xfrm>
            <a:off x="25070603" y="13768264"/>
            <a:ext cx="8662755" cy="13233642"/>
          </a:xfrm>
          <a:prstGeom prst="rect">
            <a:avLst/>
          </a:prstGeom>
        </p:spPr>
      </p:pic>
      <p:pic>
        <p:nvPicPr>
          <p:cNvPr id="44" name="Picture 43">
            <a:extLst>
              <a:ext uri="{FF2B5EF4-FFF2-40B4-BE49-F238E27FC236}">
                <a16:creationId xmlns:a16="http://schemas.microsoft.com/office/drawing/2014/main" id="{5974A5F9-62D7-A270-B715-6CFE2B5D8E2F}"/>
              </a:ext>
            </a:extLst>
          </p:cNvPr>
          <p:cNvPicPr>
            <a:picLocks noChangeAspect="1"/>
          </p:cNvPicPr>
          <p:nvPr/>
        </p:nvPicPr>
        <p:blipFill>
          <a:blip r:embed="rId4"/>
          <a:stretch>
            <a:fillRect/>
          </a:stretch>
        </p:blipFill>
        <p:spPr>
          <a:xfrm>
            <a:off x="11719132" y="8185542"/>
            <a:ext cx="13226884" cy="17161635"/>
          </a:xfrm>
          <a:prstGeom prst="rect">
            <a:avLst/>
          </a:prstGeom>
        </p:spPr>
      </p:pic>
      <p:pic>
        <p:nvPicPr>
          <p:cNvPr id="2" name="Picture 1" descr="A picture containing lawn mower, attached&#10;&#10;Description automatically generated">
            <a:extLst>
              <a:ext uri="{FF2B5EF4-FFF2-40B4-BE49-F238E27FC236}">
                <a16:creationId xmlns:a16="http://schemas.microsoft.com/office/drawing/2014/main" id="{AD9B45B3-6F4D-E527-A68D-6914D34E4874}"/>
              </a:ext>
            </a:extLst>
          </p:cNvPr>
          <p:cNvPicPr>
            <a:picLocks noChangeAspect="1"/>
          </p:cNvPicPr>
          <p:nvPr/>
        </p:nvPicPr>
        <p:blipFill rotWithShape="1">
          <a:blip r:embed="rId5">
            <a:extLst>
              <a:ext uri="{28A0092B-C50C-407E-A947-70E740481C1C}">
                <a14:useLocalDpi xmlns:a14="http://schemas.microsoft.com/office/drawing/2010/main" val="0"/>
              </a:ext>
            </a:extLst>
          </a:blip>
          <a:srcRect l="347" r="347"/>
          <a:stretch/>
        </p:blipFill>
        <p:spPr>
          <a:xfrm>
            <a:off x="13592481" y="5660041"/>
            <a:ext cx="6619568" cy="4965233"/>
          </a:xfrm>
          <a:prstGeom prst="rect">
            <a:avLst/>
          </a:prstGeom>
          <a:ln>
            <a:noFill/>
          </a:ln>
          <a:effectLst>
            <a:softEdge rad="112500"/>
          </a:effectLst>
        </p:spPr>
      </p:pic>
      <p:sp>
        <p:nvSpPr>
          <p:cNvPr id="8" name="TextBox 7">
            <a:extLst>
              <a:ext uri="{FF2B5EF4-FFF2-40B4-BE49-F238E27FC236}">
                <a16:creationId xmlns:a16="http://schemas.microsoft.com/office/drawing/2014/main" id="{E8FAE16E-922E-E2F1-C83C-976656BEFAA0}"/>
              </a:ext>
            </a:extLst>
          </p:cNvPr>
          <p:cNvSpPr txBox="1"/>
          <p:nvPr/>
        </p:nvSpPr>
        <p:spPr>
          <a:xfrm>
            <a:off x="15562136" y="10625274"/>
            <a:ext cx="2680257" cy="584775"/>
          </a:xfrm>
          <a:prstGeom prst="rect">
            <a:avLst/>
          </a:prstGeom>
          <a:noFill/>
        </p:spPr>
        <p:txBody>
          <a:bodyPr wrap="square">
            <a:spAutoFit/>
          </a:bodyPr>
          <a:lstStyle/>
          <a:p>
            <a:r>
              <a:rPr lang="en-US" sz="3200" dirty="0" err="1"/>
              <a:t>Mappo</a:t>
            </a:r>
            <a:r>
              <a:rPr lang="en-US" sz="3200" dirty="0"/>
              <a:t> himself</a:t>
            </a:r>
          </a:p>
        </p:txBody>
      </p:sp>
    </p:spTree>
    <p:extLst>
      <p:ext uri="{BB962C8B-B14F-4D97-AF65-F5344CB8AC3E}">
        <p14:creationId xmlns:p14="http://schemas.microsoft.com/office/powerpoint/2010/main" val="13991665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1882</TotalTime>
  <Words>389</Words>
  <Application>Microsoft Office PowerPoint</Application>
  <PresentationFormat>Custom</PresentationFormat>
  <Paragraphs>21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ColfaxAI</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ns23@umail.iu.edu</dc:creator>
  <cp:lastModifiedBy>Eli Nutter</cp:lastModifiedBy>
  <cp:revision>44</cp:revision>
  <dcterms:created xsi:type="dcterms:W3CDTF">2018-04-09T19:35:26Z</dcterms:created>
  <dcterms:modified xsi:type="dcterms:W3CDTF">2023-04-14T17:54:58Z</dcterms:modified>
</cp:coreProperties>
</file>