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youtube.com/watch?v=0e24rfTZ2CQ"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youtube.com/watch?v=8K9Gg164Bsw&amp;t=56s"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INTRO TO CORE A11Y PRINCIPLES</a:t>
            </a:r>
          </a:p>
        </p:txBody>
      </p:sp>
      <p:sp>
        <p:nvSpPr>
          <p:cNvPr name="TextBox 4" id="4"/>
          <p:cNvSpPr txBox="true"/>
          <p:nvPr/>
        </p:nvSpPr>
        <p:spPr>
          <a:xfrm rot="0">
            <a:off x="850974" y="2392609"/>
            <a:ext cx="16408332" cy="2023891"/>
          </a:xfrm>
          <a:prstGeom prst="rect">
            <a:avLst/>
          </a:prstGeom>
        </p:spPr>
        <p:txBody>
          <a:bodyPr anchor="t" rtlCol="false" tIns="0" lIns="0" bIns="0" rIns="0">
            <a:spAutoFit/>
          </a:bodyPr>
          <a:lstStyle/>
          <a:p>
            <a:pPr>
              <a:lnSpc>
                <a:spcPts val="14704"/>
              </a:lnSpc>
            </a:pPr>
            <a:r>
              <a:rPr lang="en-US" sz="16159" spc="80">
                <a:solidFill>
                  <a:srgbClr val="2B2C30"/>
                </a:solidFill>
                <a:latin typeface="Playfair Display"/>
              </a:rPr>
              <a:t>Web Accessibility</a:t>
            </a:r>
          </a:p>
        </p:txBody>
      </p:sp>
      <p:sp>
        <p:nvSpPr>
          <p:cNvPr name="TextBox 5" id="5"/>
          <p:cNvSpPr txBox="true"/>
          <p:nvPr/>
        </p:nvSpPr>
        <p:spPr>
          <a:xfrm rot="0">
            <a:off x="1006882" y="8787765"/>
            <a:ext cx="7862435" cy="86487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Jamal Fox, Front End Developer</a:t>
            </a:r>
          </a:p>
          <a:p>
            <a:pPr>
              <a:lnSpc>
                <a:spcPts val="3450"/>
              </a:lnSpc>
            </a:pPr>
            <a:r>
              <a:rPr lang="en-US" sz="2300">
                <a:solidFill>
                  <a:srgbClr val="2B2C30"/>
                </a:solidFill>
                <a:latin typeface="Public Sans"/>
              </a:rPr>
              <a:t>27 July 2023</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CATEGORIES OF DISABILITIES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0725" y="3373583"/>
            <a:ext cx="3773952"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Visual Disabilities</a:t>
            </a:r>
          </a:p>
        </p:txBody>
      </p:sp>
      <p:sp>
        <p:nvSpPr>
          <p:cNvPr name="TextBox 5" id="5"/>
          <p:cNvSpPr txBox="true"/>
          <p:nvPr/>
        </p:nvSpPr>
        <p:spPr>
          <a:xfrm rot="0">
            <a:off x="5160592" y="3373583"/>
            <a:ext cx="3772057"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Auditory Disabilities</a:t>
            </a:r>
          </a:p>
        </p:txBody>
      </p:sp>
      <p:sp>
        <p:nvSpPr>
          <p:cNvPr name="TextBox 6" id="6"/>
          <p:cNvSpPr txBox="true"/>
          <p:nvPr/>
        </p:nvSpPr>
        <p:spPr>
          <a:xfrm rot="0">
            <a:off x="9318564" y="3373583"/>
            <a:ext cx="3772057"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Speech Disabilities</a:t>
            </a:r>
          </a:p>
        </p:txBody>
      </p:sp>
      <p:sp>
        <p:nvSpPr>
          <p:cNvPr name="TextBox 7" id="7"/>
          <p:cNvSpPr txBox="true"/>
          <p:nvPr/>
        </p:nvSpPr>
        <p:spPr>
          <a:xfrm rot="0">
            <a:off x="13476537" y="3373583"/>
            <a:ext cx="3767081"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Mobility Disabilities</a:t>
            </a:r>
          </a:p>
        </p:txBody>
      </p:sp>
      <p:sp>
        <p:nvSpPr>
          <p:cNvPr name="TextBox 8" id="8"/>
          <p:cNvSpPr txBox="true"/>
          <p:nvPr/>
        </p:nvSpPr>
        <p:spPr>
          <a:xfrm rot="0">
            <a:off x="1000725" y="3988263"/>
            <a:ext cx="3773952" cy="2656840"/>
          </a:xfrm>
          <a:prstGeom prst="rect">
            <a:avLst/>
          </a:prstGeom>
        </p:spPr>
        <p:txBody>
          <a:bodyPr anchor="t" rtlCol="false" tIns="0" lIns="0" bIns="0" rIns="0">
            <a:spAutoFit/>
          </a:bodyPr>
          <a:lstStyle/>
          <a:p>
            <a:pPr marL="410209" indent="-205105" lvl="1">
              <a:lnSpc>
                <a:spcPts val="2659"/>
              </a:lnSpc>
              <a:buFont typeface="Arial"/>
              <a:buChar char="•"/>
            </a:pPr>
            <a:r>
              <a:rPr lang="en-US" sz="1899">
                <a:solidFill>
                  <a:srgbClr val="2B2C30"/>
                </a:solidFill>
                <a:latin typeface="Public Sans"/>
              </a:rPr>
              <a:t>Can range from mild or moderate vision loss in one or both eyes to complete loss of vision in both eyes</a:t>
            </a:r>
          </a:p>
          <a:p>
            <a:pPr marL="410209" indent="-205105" lvl="1">
              <a:lnSpc>
                <a:spcPts val="2659"/>
              </a:lnSpc>
              <a:buFont typeface="Arial"/>
              <a:buChar char="•"/>
            </a:pPr>
            <a:r>
              <a:rPr lang="en-US" sz="1899">
                <a:solidFill>
                  <a:srgbClr val="2B2C30"/>
                </a:solidFill>
                <a:latin typeface="Public Sans"/>
              </a:rPr>
              <a:t>These include:</a:t>
            </a:r>
          </a:p>
          <a:p>
            <a:pPr marL="820419" indent="-273473" lvl="2">
              <a:lnSpc>
                <a:spcPts val="2659"/>
              </a:lnSpc>
              <a:buFont typeface="Arial"/>
              <a:buChar char="⚬"/>
            </a:pPr>
            <a:r>
              <a:rPr lang="en-US" sz="1899">
                <a:solidFill>
                  <a:srgbClr val="2B2C30"/>
                </a:solidFill>
                <a:latin typeface="Public Sans"/>
              </a:rPr>
              <a:t>Color blindness</a:t>
            </a:r>
          </a:p>
          <a:p>
            <a:pPr marL="820419" indent="-273473" lvl="2">
              <a:lnSpc>
                <a:spcPts val="2659"/>
              </a:lnSpc>
              <a:buFont typeface="Arial"/>
              <a:buChar char="⚬"/>
            </a:pPr>
            <a:r>
              <a:rPr lang="en-US" sz="1899">
                <a:solidFill>
                  <a:srgbClr val="2B2C30"/>
                </a:solidFill>
                <a:latin typeface="Public Sans"/>
              </a:rPr>
              <a:t>Low Vision</a:t>
            </a:r>
          </a:p>
          <a:p>
            <a:pPr marL="820419" indent="-273473" lvl="2">
              <a:lnSpc>
                <a:spcPts val="2659"/>
              </a:lnSpc>
              <a:buFont typeface="Arial"/>
              <a:buChar char="⚬"/>
            </a:pPr>
            <a:r>
              <a:rPr lang="en-US" sz="1899">
                <a:solidFill>
                  <a:srgbClr val="2B2C30"/>
                </a:solidFill>
                <a:latin typeface="Public Sans"/>
              </a:rPr>
              <a:t>Blindness</a:t>
            </a:r>
          </a:p>
        </p:txBody>
      </p:sp>
      <p:sp>
        <p:nvSpPr>
          <p:cNvPr name="TextBox 9" id="9"/>
          <p:cNvSpPr txBox="true"/>
          <p:nvPr/>
        </p:nvSpPr>
        <p:spPr>
          <a:xfrm rot="0">
            <a:off x="5160592" y="3988263"/>
            <a:ext cx="3772057" cy="250698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Include mild to moderate hearing impairment in one or both ears. Even partial loss or difficulty can be problematic with regards to audio content</a:t>
            </a:r>
          </a:p>
          <a:p>
            <a:pPr marL="388620" indent="-194310" lvl="1">
              <a:lnSpc>
                <a:spcPts val="2520"/>
              </a:lnSpc>
              <a:buFont typeface="Arial"/>
              <a:buChar char="•"/>
            </a:pPr>
            <a:r>
              <a:rPr lang="en-US" sz="1800">
                <a:solidFill>
                  <a:srgbClr val="2B2C30"/>
                </a:solidFill>
                <a:latin typeface="Public Sans"/>
              </a:rPr>
              <a:t>These include: </a:t>
            </a:r>
          </a:p>
          <a:p>
            <a:pPr marL="777240" indent="-259080" lvl="2">
              <a:lnSpc>
                <a:spcPts val="2520"/>
              </a:lnSpc>
              <a:buFont typeface="Arial"/>
              <a:buChar char="⚬"/>
            </a:pPr>
            <a:r>
              <a:rPr lang="en-US" sz="1800">
                <a:solidFill>
                  <a:srgbClr val="2B2C30"/>
                </a:solidFill>
                <a:latin typeface="Public Sans"/>
              </a:rPr>
              <a:t>Hard of hearing</a:t>
            </a:r>
          </a:p>
          <a:p>
            <a:pPr marL="777240" indent="-259080" lvl="2">
              <a:lnSpc>
                <a:spcPts val="2520"/>
              </a:lnSpc>
              <a:buFont typeface="Arial"/>
              <a:buChar char="⚬"/>
            </a:pPr>
            <a:r>
              <a:rPr lang="en-US" sz="1800">
                <a:solidFill>
                  <a:srgbClr val="2B2C30"/>
                </a:solidFill>
                <a:latin typeface="Public Sans"/>
              </a:rPr>
              <a:t>Deafness</a:t>
            </a:r>
          </a:p>
        </p:txBody>
      </p:sp>
      <p:sp>
        <p:nvSpPr>
          <p:cNvPr name="TextBox 10" id="10"/>
          <p:cNvSpPr txBox="true"/>
          <p:nvPr/>
        </p:nvSpPr>
        <p:spPr>
          <a:xfrm rot="0">
            <a:off x="9318564" y="3988263"/>
            <a:ext cx="3772057" cy="2192655"/>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Speech disabilities include the inability to produce speech that is recognized by other people or software.</a:t>
            </a:r>
          </a:p>
          <a:p>
            <a:pPr marL="388620" indent="-194310" lvl="1">
              <a:lnSpc>
                <a:spcPts val="2520"/>
              </a:lnSpc>
              <a:buFont typeface="Arial"/>
              <a:buChar char="•"/>
            </a:pPr>
            <a:r>
              <a:rPr lang="en-US" sz="1800">
                <a:solidFill>
                  <a:srgbClr val="2B2C30"/>
                </a:solidFill>
                <a:latin typeface="Public Sans"/>
              </a:rPr>
              <a:t>These include:</a:t>
            </a:r>
          </a:p>
          <a:p>
            <a:pPr marL="777240" indent="-259080" lvl="2">
              <a:lnSpc>
                <a:spcPts val="2520"/>
              </a:lnSpc>
              <a:buFont typeface="Arial"/>
              <a:buChar char="⚬"/>
            </a:pPr>
            <a:r>
              <a:rPr lang="en-US" sz="1800">
                <a:solidFill>
                  <a:srgbClr val="2B2C30"/>
                </a:solidFill>
                <a:latin typeface="Public Sans"/>
              </a:rPr>
              <a:t>Muteness</a:t>
            </a:r>
          </a:p>
          <a:p>
            <a:pPr marL="777240" indent="-259080" lvl="2">
              <a:lnSpc>
                <a:spcPts val="2520"/>
              </a:lnSpc>
              <a:buFont typeface="Arial"/>
              <a:buChar char="⚬"/>
            </a:pPr>
            <a:r>
              <a:rPr lang="en-US" sz="1800">
                <a:solidFill>
                  <a:srgbClr val="2B2C30"/>
                </a:solidFill>
                <a:latin typeface="Public Sans"/>
              </a:rPr>
              <a:t>Stuttering</a:t>
            </a:r>
          </a:p>
        </p:txBody>
      </p:sp>
      <p:sp>
        <p:nvSpPr>
          <p:cNvPr name="TextBox 11" id="11"/>
          <p:cNvSpPr txBox="true"/>
          <p:nvPr/>
        </p:nvSpPr>
        <p:spPr>
          <a:xfrm rot="0">
            <a:off x="13476537" y="3988263"/>
            <a:ext cx="3767081" cy="250698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Physical or "motor" disabilities are weakness and limitations of muscular control.</a:t>
            </a:r>
          </a:p>
          <a:p>
            <a:pPr marL="388620" indent="-194310" lvl="1">
              <a:lnSpc>
                <a:spcPts val="2520"/>
              </a:lnSpc>
              <a:buFont typeface="Arial"/>
              <a:buChar char="•"/>
            </a:pPr>
            <a:r>
              <a:rPr lang="en-US" sz="1800">
                <a:solidFill>
                  <a:srgbClr val="2B2C30"/>
                </a:solidFill>
                <a:latin typeface="Public Sans"/>
              </a:rPr>
              <a:t>These include: </a:t>
            </a:r>
          </a:p>
          <a:p>
            <a:pPr marL="777240" indent="-259080" lvl="2">
              <a:lnSpc>
                <a:spcPts val="2520"/>
              </a:lnSpc>
              <a:buFont typeface="Arial"/>
              <a:buChar char="⚬"/>
            </a:pPr>
            <a:r>
              <a:rPr lang="en-US" sz="1800">
                <a:solidFill>
                  <a:srgbClr val="2B2C30"/>
                </a:solidFill>
                <a:latin typeface="Public Sans"/>
              </a:rPr>
              <a:t>Amputation</a:t>
            </a:r>
          </a:p>
          <a:p>
            <a:pPr marL="777240" indent="-259080" lvl="2">
              <a:lnSpc>
                <a:spcPts val="2520"/>
              </a:lnSpc>
              <a:buFont typeface="Arial"/>
              <a:buChar char="⚬"/>
            </a:pPr>
            <a:r>
              <a:rPr lang="en-US" sz="1800">
                <a:solidFill>
                  <a:srgbClr val="2B2C30"/>
                </a:solidFill>
                <a:latin typeface="Public Sans"/>
              </a:rPr>
              <a:t>Arthritis</a:t>
            </a:r>
          </a:p>
          <a:p>
            <a:pPr marL="777240" indent="-259080" lvl="2">
              <a:lnSpc>
                <a:spcPts val="2520"/>
              </a:lnSpc>
              <a:buFont typeface="Arial"/>
              <a:buChar char="⚬"/>
            </a:pPr>
            <a:r>
              <a:rPr lang="en-US" sz="1800">
                <a:solidFill>
                  <a:srgbClr val="2B2C30"/>
                </a:solidFill>
                <a:latin typeface="Public Sans"/>
              </a:rPr>
              <a:t>Paralysis</a:t>
            </a:r>
          </a:p>
          <a:p>
            <a:pPr marL="777240" indent="-259080" lvl="2">
              <a:lnSpc>
                <a:spcPts val="2520"/>
              </a:lnSpc>
              <a:buFont typeface="Arial"/>
              <a:buChar char="⚬"/>
            </a:pPr>
            <a:r>
              <a:rPr lang="en-US" sz="1800">
                <a:solidFill>
                  <a:srgbClr val="2B2C30"/>
                </a:solidFill>
                <a:latin typeface="Public Sans"/>
              </a:rPr>
              <a:t>Repetitive stress injury</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CATEGORIES OF DISABILITIES (CONT.)</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3275245"/>
            <a:ext cx="3773952"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Cognitive Disabilities</a:t>
            </a:r>
          </a:p>
        </p:txBody>
      </p:sp>
      <p:sp>
        <p:nvSpPr>
          <p:cNvPr name="TextBox 5" id="5"/>
          <p:cNvSpPr txBox="true"/>
          <p:nvPr/>
        </p:nvSpPr>
        <p:spPr>
          <a:xfrm rot="0">
            <a:off x="5188567" y="3275245"/>
            <a:ext cx="3772057" cy="4908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Seizure Disabilities</a:t>
            </a:r>
          </a:p>
        </p:txBody>
      </p:sp>
      <p:sp>
        <p:nvSpPr>
          <p:cNvPr name="TextBox 6" id="6"/>
          <p:cNvSpPr txBox="true"/>
          <p:nvPr/>
        </p:nvSpPr>
        <p:spPr>
          <a:xfrm rot="0">
            <a:off x="9346539" y="3275245"/>
            <a:ext cx="3772057" cy="14814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Psychological / Psychiatric Disabilities</a:t>
            </a:r>
          </a:p>
        </p:txBody>
      </p:sp>
      <p:sp>
        <p:nvSpPr>
          <p:cNvPr name="TextBox 7" id="7"/>
          <p:cNvSpPr txBox="true"/>
          <p:nvPr/>
        </p:nvSpPr>
        <p:spPr>
          <a:xfrm rot="0">
            <a:off x="13504512" y="3275245"/>
            <a:ext cx="3767081" cy="986155"/>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Multiple / Compound Disabilities</a:t>
            </a:r>
          </a:p>
        </p:txBody>
      </p:sp>
      <p:sp>
        <p:nvSpPr>
          <p:cNvPr name="TextBox 8" id="8"/>
          <p:cNvSpPr txBox="true"/>
          <p:nvPr/>
        </p:nvSpPr>
        <p:spPr>
          <a:xfrm rot="0">
            <a:off x="1028700" y="3889926"/>
            <a:ext cx="3773952" cy="3990340"/>
          </a:xfrm>
          <a:prstGeom prst="rect">
            <a:avLst/>
          </a:prstGeom>
        </p:spPr>
        <p:txBody>
          <a:bodyPr anchor="t" rtlCol="false" tIns="0" lIns="0" bIns="0" rIns="0">
            <a:spAutoFit/>
          </a:bodyPr>
          <a:lstStyle/>
          <a:p>
            <a:pPr marL="410209" indent="-205105" lvl="1">
              <a:lnSpc>
                <a:spcPts val="2659"/>
              </a:lnSpc>
              <a:buFont typeface="Arial"/>
              <a:buChar char="•"/>
            </a:pPr>
            <a:r>
              <a:rPr lang="en-US" sz="1899">
                <a:solidFill>
                  <a:srgbClr val="2B2C30"/>
                </a:solidFill>
                <a:latin typeface="Public Sans"/>
              </a:rPr>
              <a:t>These disabilities involve neurological disorders, as well as behavioral and mental disorders. They impact how people process and comprehend information</a:t>
            </a:r>
          </a:p>
          <a:p>
            <a:pPr marL="410209" indent="-205105" lvl="1">
              <a:lnSpc>
                <a:spcPts val="2659"/>
              </a:lnSpc>
              <a:buFont typeface="Arial"/>
              <a:buChar char="•"/>
            </a:pPr>
            <a:r>
              <a:rPr lang="en-US" sz="1899">
                <a:solidFill>
                  <a:srgbClr val="2B2C30"/>
                </a:solidFill>
                <a:latin typeface="Public Sans"/>
              </a:rPr>
              <a:t>These include:</a:t>
            </a:r>
          </a:p>
          <a:p>
            <a:pPr marL="820419" indent="-273473" lvl="2">
              <a:lnSpc>
                <a:spcPts val="2659"/>
              </a:lnSpc>
              <a:buFont typeface="Arial"/>
              <a:buChar char="⚬"/>
            </a:pPr>
            <a:r>
              <a:rPr lang="en-US" sz="1899">
                <a:solidFill>
                  <a:srgbClr val="2B2C30"/>
                </a:solidFill>
                <a:latin typeface="Public Sans"/>
              </a:rPr>
              <a:t>ADHD</a:t>
            </a:r>
          </a:p>
          <a:p>
            <a:pPr marL="820419" indent="-273473" lvl="2">
              <a:lnSpc>
                <a:spcPts val="2659"/>
              </a:lnSpc>
              <a:buFont typeface="Arial"/>
              <a:buChar char="⚬"/>
            </a:pPr>
            <a:r>
              <a:rPr lang="en-US" sz="1899">
                <a:solidFill>
                  <a:srgbClr val="2B2C30"/>
                </a:solidFill>
                <a:latin typeface="Public Sans"/>
              </a:rPr>
              <a:t>Autism Spectrum Disorder</a:t>
            </a:r>
          </a:p>
          <a:p>
            <a:pPr marL="820419" indent="-273473" lvl="2">
              <a:lnSpc>
                <a:spcPts val="2659"/>
              </a:lnSpc>
              <a:buFont typeface="Arial"/>
              <a:buChar char="⚬"/>
            </a:pPr>
            <a:r>
              <a:rPr lang="en-US" sz="1899">
                <a:solidFill>
                  <a:srgbClr val="2B2C30"/>
                </a:solidFill>
                <a:latin typeface="Public Sans"/>
              </a:rPr>
              <a:t>Mental Health Disabilities</a:t>
            </a:r>
          </a:p>
          <a:p>
            <a:pPr marL="820419" indent="-273473" lvl="2">
              <a:lnSpc>
                <a:spcPts val="2659"/>
              </a:lnSpc>
              <a:buFont typeface="Arial"/>
              <a:buChar char="⚬"/>
            </a:pPr>
            <a:r>
              <a:rPr lang="en-US" sz="1899">
                <a:solidFill>
                  <a:srgbClr val="2B2C30"/>
                </a:solidFill>
                <a:latin typeface="Public Sans"/>
              </a:rPr>
              <a:t>Memory Impairments</a:t>
            </a:r>
          </a:p>
        </p:txBody>
      </p:sp>
      <p:sp>
        <p:nvSpPr>
          <p:cNvPr name="TextBox 9" id="9"/>
          <p:cNvSpPr txBox="true"/>
          <p:nvPr/>
        </p:nvSpPr>
        <p:spPr>
          <a:xfrm rot="0">
            <a:off x="5188567" y="3889926"/>
            <a:ext cx="3772057" cy="2821305"/>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Seizures are electrical impulses in the brain that can interfere with information processing or create involuntary muscle movement.</a:t>
            </a:r>
          </a:p>
          <a:p>
            <a:pPr marL="388620" indent="-194310" lvl="1">
              <a:lnSpc>
                <a:spcPts val="2520"/>
              </a:lnSpc>
              <a:buFont typeface="Arial"/>
              <a:buChar char="•"/>
            </a:pPr>
            <a:r>
              <a:rPr lang="en-US" sz="1800">
                <a:solidFill>
                  <a:srgbClr val="2B2C30"/>
                </a:solidFill>
                <a:latin typeface="Public Sans"/>
              </a:rPr>
              <a:t>Causes of seizures can be brain injury, dehydration, sleep deprivation, flashing lights, and more.</a:t>
            </a:r>
          </a:p>
        </p:txBody>
      </p:sp>
      <p:sp>
        <p:nvSpPr>
          <p:cNvPr name="TextBox 10" id="10"/>
          <p:cNvSpPr txBox="true"/>
          <p:nvPr/>
        </p:nvSpPr>
        <p:spPr>
          <a:xfrm rot="0">
            <a:off x="9346539" y="5124366"/>
            <a:ext cx="3772057" cy="313563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Encompass a wide range of emotional and mental conditions. When the condition impacts daily life activities, it becomes a disability.</a:t>
            </a:r>
          </a:p>
          <a:p>
            <a:pPr marL="388620" indent="-194310" lvl="1">
              <a:lnSpc>
                <a:spcPts val="2520"/>
              </a:lnSpc>
              <a:buFont typeface="Arial"/>
              <a:buChar char="•"/>
            </a:pPr>
            <a:r>
              <a:rPr lang="en-US" sz="1800">
                <a:solidFill>
                  <a:srgbClr val="2B2C30"/>
                </a:solidFill>
                <a:latin typeface="Public Sans"/>
              </a:rPr>
              <a:t>These include:</a:t>
            </a:r>
          </a:p>
          <a:p>
            <a:pPr marL="777240" indent="-259080" lvl="2">
              <a:lnSpc>
                <a:spcPts val="2520"/>
              </a:lnSpc>
              <a:buFont typeface="Arial"/>
              <a:buChar char="⚬"/>
            </a:pPr>
            <a:r>
              <a:rPr lang="en-US" sz="1800">
                <a:solidFill>
                  <a:srgbClr val="2B2C30"/>
                </a:solidFill>
                <a:latin typeface="Public Sans"/>
              </a:rPr>
              <a:t>Anxiety</a:t>
            </a:r>
          </a:p>
          <a:p>
            <a:pPr marL="777240" indent="-259080" lvl="2">
              <a:lnSpc>
                <a:spcPts val="2520"/>
              </a:lnSpc>
              <a:buFont typeface="Arial"/>
              <a:buChar char="⚬"/>
            </a:pPr>
            <a:r>
              <a:rPr lang="en-US" sz="1800">
                <a:solidFill>
                  <a:srgbClr val="2B2C30"/>
                </a:solidFill>
                <a:latin typeface="Public Sans"/>
              </a:rPr>
              <a:t>Depression</a:t>
            </a:r>
          </a:p>
          <a:p>
            <a:pPr marL="777240" indent="-259080" lvl="2">
              <a:lnSpc>
                <a:spcPts val="2520"/>
              </a:lnSpc>
              <a:buFont typeface="Arial"/>
              <a:buChar char="⚬"/>
            </a:pPr>
            <a:r>
              <a:rPr lang="en-US" sz="1800">
                <a:solidFill>
                  <a:srgbClr val="2B2C30"/>
                </a:solidFill>
                <a:latin typeface="Public Sans"/>
              </a:rPr>
              <a:t>Mood disorders</a:t>
            </a:r>
          </a:p>
          <a:p>
            <a:pPr marL="777240" indent="-259080" lvl="2">
              <a:lnSpc>
                <a:spcPts val="2520"/>
              </a:lnSpc>
              <a:buFont typeface="Arial"/>
              <a:buChar char="⚬"/>
            </a:pPr>
            <a:r>
              <a:rPr lang="en-US" sz="1800">
                <a:solidFill>
                  <a:srgbClr val="2B2C30"/>
                </a:solidFill>
                <a:latin typeface="Public Sans"/>
              </a:rPr>
              <a:t>Schizophrenia</a:t>
            </a:r>
          </a:p>
        </p:txBody>
      </p:sp>
      <p:sp>
        <p:nvSpPr>
          <p:cNvPr name="TextBox 11" id="11"/>
          <p:cNvSpPr txBox="true"/>
          <p:nvPr/>
        </p:nvSpPr>
        <p:spPr>
          <a:xfrm rot="0">
            <a:off x="13509122" y="4675738"/>
            <a:ext cx="3767081" cy="621030"/>
          </a:xfrm>
          <a:prstGeom prst="rect">
            <a:avLst/>
          </a:prstGeom>
        </p:spPr>
        <p:txBody>
          <a:bodyPr anchor="t" rtlCol="false" tIns="0" lIns="0" bIns="0" rIns="0">
            <a:spAutoFit/>
          </a:bodyPr>
          <a:lstStyle/>
          <a:p>
            <a:pPr marL="388620" indent="-194310" lvl="1">
              <a:lnSpc>
                <a:spcPts val="2520"/>
              </a:lnSpc>
              <a:buFont typeface="Arial"/>
              <a:buChar char="•"/>
            </a:pPr>
            <a:r>
              <a:rPr lang="en-US" sz="1800">
                <a:solidFill>
                  <a:srgbClr val="2B2C30"/>
                </a:solidFill>
                <a:latin typeface="Public Sans"/>
              </a:rPr>
              <a:t>More than one previously listed disability.</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52500"/>
            <a:ext cx="16230600" cy="589546"/>
          </a:xfrm>
          <a:prstGeom prst="rect">
            <a:avLst/>
          </a:prstGeom>
        </p:spPr>
        <p:txBody>
          <a:bodyPr anchor="t" rtlCol="false" tIns="0" lIns="0" bIns="0" rIns="0">
            <a:spAutoFit/>
          </a:bodyPr>
          <a:lstStyle/>
          <a:p>
            <a:pPr>
              <a:lnSpc>
                <a:spcPts val="4780"/>
              </a:lnSpc>
              <a:spcBef>
                <a:spcPct val="0"/>
              </a:spcBef>
            </a:pPr>
            <a:r>
              <a:rPr lang="en-US" sz="3414" spc="775">
                <a:solidFill>
                  <a:srgbClr val="2B2C30"/>
                </a:solidFill>
                <a:latin typeface="Public Sans Bold"/>
              </a:rPr>
              <a:t>ASSISTIVE TECHNOLOGIES &amp; ADAPTIVE STRATEGIES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3922561"/>
            <a:ext cx="7877184" cy="5741670"/>
          </a:xfrm>
          <a:prstGeom prst="rect">
            <a:avLst/>
          </a:prstGeom>
        </p:spPr>
        <p:txBody>
          <a:bodyPr anchor="t" rtlCol="false" tIns="0" lIns="0" bIns="0" rIns="0">
            <a:spAutoFit/>
          </a:bodyPr>
          <a:lstStyle/>
          <a:p>
            <a:pPr>
              <a:lnSpc>
                <a:spcPts val="4199"/>
              </a:lnSpc>
            </a:pPr>
            <a:r>
              <a:rPr lang="en-US" sz="2799">
                <a:solidFill>
                  <a:srgbClr val="2B2C30"/>
                </a:solidFill>
                <a:latin typeface="Public Sans"/>
              </a:rPr>
              <a:t>Assistive Technologies are any items, pieces of equipment, or product system that is used to increase, maintain, or improve the functional capabilities of those with a disability.</a:t>
            </a:r>
          </a:p>
          <a:p>
            <a:pPr>
              <a:lnSpc>
                <a:spcPts val="4199"/>
              </a:lnSpc>
            </a:pPr>
          </a:p>
          <a:p>
            <a:pPr>
              <a:lnSpc>
                <a:spcPts val="4199"/>
              </a:lnSpc>
            </a:pPr>
            <a:r>
              <a:rPr lang="en-US" sz="2799">
                <a:solidFill>
                  <a:srgbClr val="2B2C30"/>
                </a:solidFill>
                <a:latin typeface="Public Sans"/>
              </a:rPr>
              <a:t>Examples:</a:t>
            </a:r>
          </a:p>
          <a:p>
            <a:pPr marL="604519" indent="-302260" lvl="1">
              <a:lnSpc>
                <a:spcPts val="4199"/>
              </a:lnSpc>
              <a:buFont typeface="Arial"/>
              <a:buChar char="•"/>
            </a:pPr>
            <a:r>
              <a:rPr lang="en-US" sz="2799">
                <a:solidFill>
                  <a:srgbClr val="2B2C30"/>
                </a:solidFill>
                <a:latin typeface="Public Sans"/>
              </a:rPr>
              <a:t>Screen Readers</a:t>
            </a:r>
          </a:p>
          <a:p>
            <a:pPr marL="604519" indent="-302260" lvl="1">
              <a:lnSpc>
                <a:spcPts val="4199"/>
              </a:lnSpc>
              <a:buFont typeface="Arial"/>
              <a:buChar char="•"/>
            </a:pPr>
            <a:r>
              <a:rPr lang="en-US" sz="2799">
                <a:solidFill>
                  <a:srgbClr val="2B2C30"/>
                </a:solidFill>
                <a:latin typeface="Public Sans"/>
              </a:rPr>
              <a:t>Text-to-Speech</a:t>
            </a:r>
          </a:p>
          <a:p>
            <a:pPr marL="604519" indent="-302260" lvl="1">
              <a:lnSpc>
                <a:spcPts val="4199"/>
              </a:lnSpc>
              <a:buFont typeface="Arial"/>
              <a:buChar char="•"/>
            </a:pPr>
            <a:r>
              <a:rPr lang="en-US" sz="2799">
                <a:solidFill>
                  <a:srgbClr val="2B2C30"/>
                </a:solidFill>
                <a:latin typeface="Public Sans"/>
              </a:rPr>
              <a:t>Refreshable Braille Display</a:t>
            </a:r>
          </a:p>
          <a:p>
            <a:pPr marL="604519" indent="-302260" lvl="1">
              <a:lnSpc>
                <a:spcPts val="4199"/>
              </a:lnSpc>
              <a:buFont typeface="Arial"/>
              <a:buChar char="•"/>
            </a:pPr>
            <a:r>
              <a:rPr lang="en-US" sz="2799">
                <a:solidFill>
                  <a:srgbClr val="2B2C30"/>
                </a:solidFill>
                <a:latin typeface="Public Sans"/>
              </a:rPr>
              <a:t>Alternative Keyboards and Mice</a:t>
            </a:r>
          </a:p>
          <a:p>
            <a:pPr marL="604519" indent="-302260" lvl="1">
              <a:lnSpc>
                <a:spcPts val="4199"/>
              </a:lnSpc>
              <a:buFont typeface="Arial"/>
              <a:buChar char="•"/>
            </a:pPr>
            <a:r>
              <a:rPr lang="en-US" sz="2799">
                <a:solidFill>
                  <a:srgbClr val="2B2C30"/>
                </a:solidFill>
                <a:latin typeface="Public Sans"/>
              </a:rPr>
              <a:t>Eye Tracing</a:t>
            </a:r>
          </a:p>
        </p:txBody>
      </p:sp>
      <p:sp>
        <p:nvSpPr>
          <p:cNvPr name="TextBox 5" id="5"/>
          <p:cNvSpPr txBox="true"/>
          <p:nvPr/>
        </p:nvSpPr>
        <p:spPr>
          <a:xfrm rot="0">
            <a:off x="9360287" y="3922561"/>
            <a:ext cx="7877184" cy="5217795"/>
          </a:xfrm>
          <a:prstGeom prst="rect">
            <a:avLst/>
          </a:prstGeom>
        </p:spPr>
        <p:txBody>
          <a:bodyPr anchor="t" rtlCol="false" tIns="0" lIns="0" bIns="0" rIns="0">
            <a:spAutoFit/>
          </a:bodyPr>
          <a:lstStyle/>
          <a:p>
            <a:pPr>
              <a:lnSpc>
                <a:spcPts val="4199"/>
              </a:lnSpc>
            </a:pPr>
            <a:r>
              <a:rPr lang="en-US" sz="2799">
                <a:solidFill>
                  <a:srgbClr val="2B2C30"/>
                </a:solidFill>
                <a:latin typeface="Public Sans"/>
              </a:rPr>
              <a:t>Adaptive Strategies are techniques that everyone can use to improve interaction with websites or applications.</a:t>
            </a:r>
          </a:p>
          <a:p>
            <a:pPr>
              <a:lnSpc>
                <a:spcPts val="4199"/>
              </a:lnSpc>
            </a:pPr>
          </a:p>
          <a:p>
            <a:pPr>
              <a:lnSpc>
                <a:spcPts val="4199"/>
              </a:lnSpc>
            </a:pPr>
            <a:r>
              <a:rPr lang="en-US" sz="2799">
                <a:solidFill>
                  <a:srgbClr val="2B2C30"/>
                </a:solidFill>
                <a:latin typeface="Public Sans"/>
              </a:rPr>
              <a:t>Examples:</a:t>
            </a:r>
          </a:p>
          <a:p>
            <a:pPr marL="604519" indent="-302260" lvl="1">
              <a:lnSpc>
                <a:spcPts val="4199"/>
              </a:lnSpc>
              <a:buFont typeface="Arial"/>
              <a:buChar char="•"/>
            </a:pPr>
            <a:r>
              <a:rPr lang="en-US" sz="2799">
                <a:solidFill>
                  <a:srgbClr val="2B2C30"/>
                </a:solidFill>
                <a:latin typeface="Public Sans"/>
              </a:rPr>
              <a:t>Keyboard Navigation</a:t>
            </a:r>
          </a:p>
          <a:p>
            <a:pPr marL="604519" indent="-302260" lvl="1">
              <a:lnSpc>
                <a:spcPts val="4199"/>
              </a:lnSpc>
              <a:buFont typeface="Arial"/>
              <a:buChar char="•"/>
            </a:pPr>
            <a:r>
              <a:rPr lang="en-US" sz="2799">
                <a:solidFill>
                  <a:srgbClr val="2B2C30"/>
                </a:solidFill>
                <a:latin typeface="Public Sans"/>
              </a:rPr>
              <a:t>Customizing fonts and colors</a:t>
            </a:r>
          </a:p>
          <a:p>
            <a:pPr marL="604519" indent="-302260" lvl="1">
              <a:lnSpc>
                <a:spcPts val="4199"/>
              </a:lnSpc>
              <a:buFont typeface="Arial"/>
              <a:buChar char="•"/>
            </a:pPr>
            <a:r>
              <a:rPr lang="en-US" sz="2799">
                <a:solidFill>
                  <a:srgbClr val="2B2C30"/>
                </a:solidFill>
                <a:latin typeface="Public Sans"/>
              </a:rPr>
              <a:t>Magnification</a:t>
            </a:r>
          </a:p>
          <a:p>
            <a:pPr marL="604519" indent="-302260" lvl="1">
              <a:lnSpc>
                <a:spcPts val="4199"/>
              </a:lnSpc>
              <a:buFont typeface="Arial"/>
              <a:buChar char="•"/>
            </a:pPr>
            <a:r>
              <a:rPr lang="en-US" sz="2799">
                <a:solidFill>
                  <a:srgbClr val="2B2C30"/>
                </a:solidFill>
                <a:latin typeface="Public Sans"/>
              </a:rPr>
              <a:t>Volume Control</a:t>
            </a:r>
          </a:p>
          <a:p>
            <a:pPr marL="604519" indent="-302260" lvl="1">
              <a:lnSpc>
                <a:spcPts val="4199"/>
              </a:lnSpc>
              <a:buFont typeface="Arial"/>
              <a:buChar char="•"/>
            </a:pPr>
            <a:r>
              <a:rPr lang="en-US" sz="2799">
                <a:solidFill>
                  <a:srgbClr val="2B2C30"/>
                </a:solidFill>
                <a:latin typeface="Public Sans"/>
              </a:rPr>
              <a:t>Closed Captions (Both)</a:t>
            </a:r>
          </a:p>
        </p:txBody>
      </p:sp>
      <p:sp>
        <p:nvSpPr>
          <p:cNvPr name="TextBox 6" id="6"/>
          <p:cNvSpPr txBox="true"/>
          <p:nvPr/>
        </p:nvSpPr>
        <p:spPr>
          <a:xfrm rot="0">
            <a:off x="3959723" y="2208015"/>
            <a:ext cx="1971481" cy="830580"/>
          </a:xfrm>
          <a:prstGeom prst="rect">
            <a:avLst/>
          </a:prstGeom>
        </p:spPr>
        <p:txBody>
          <a:bodyPr anchor="t" rtlCol="false" tIns="0" lIns="0" bIns="0" rIns="0">
            <a:spAutoFit/>
          </a:bodyPr>
          <a:lstStyle/>
          <a:p>
            <a:pPr>
              <a:lnSpc>
                <a:spcPts val="6719"/>
              </a:lnSpc>
              <a:spcBef>
                <a:spcPct val="0"/>
              </a:spcBef>
            </a:pPr>
            <a:r>
              <a:rPr lang="en-US" sz="4800" spc="1089">
                <a:solidFill>
                  <a:srgbClr val="2B2C30"/>
                </a:solidFill>
                <a:latin typeface="Public Sans Bold"/>
              </a:rPr>
              <a:t>AT'S</a:t>
            </a:r>
          </a:p>
        </p:txBody>
      </p:sp>
      <p:sp>
        <p:nvSpPr>
          <p:cNvPr name="TextBox 7" id="7"/>
          <p:cNvSpPr txBox="true"/>
          <p:nvPr/>
        </p:nvSpPr>
        <p:spPr>
          <a:xfrm rot="0">
            <a:off x="12722879" y="2208015"/>
            <a:ext cx="1152000" cy="830580"/>
          </a:xfrm>
          <a:prstGeom prst="rect">
            <a:avLst/>
          </a:prstGeom>
        </p:spPr>
        <p:txBody>
          <a:bodyPr anchor="t" rtlCol="false" tIns="0" lIns="0" bIns="0" rIns="0">
            <a:spAutoFit/>
          </a:bodyPr>
          <a:lstStyle/>
          <a:p>
            <a:pPr>
              <a:lnSpc>
                <a:spcPts val="6719"/>
              </a:lnSpc>
              <a:spcBef>
                <a:spcPct val="0"/>
              </a:spcBef>
            </a:pPr>
            <a:r>
              <a:rPr lang="en-US" sz="4800" spc="1089">
                <a:solidFill>
                  <a:srgbClr val="2B2C30"/>
                </a:solidFill>
                <a:latin typeface="Public Sans Bold"/>
              </a:rPr>
              <a:t>AS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11" y="2210104"/>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16" y="2405775"/>
            <a:ext cx="16230600" cy="5444490"/>
          </a:xfrm>
          <a:prstGeom prst="rect">
            <a:avLst/>
          </a:prstGeom>
        </p:spPr>
        <p:txBody>
          <a:bodyPr anchor="t" rtlCol="false" tIns="0" lIns="0" bIns="0" rIns="0">
            <a:spAutoFit/>
          </a:bodyPr>
          <a:lstStyle/>
          <a:p>
            <a:pPr marL="518160" indent="-259080" lvl="1">
              <a:lnSpc>
                <a:spcPts val="3359"/>
              </a:lnSpc>
              <a:buFont typeface="Arial"/>
              <a:buChar char="•"/>
            </a:pPr>
            <a:r>
              <a:rPr lang="en-US" sz="2400" spc="544" u="sng">
                <a:solidFill>
                  <a:srgbClr val="2B2C30"/>
                </a:solidFill>
                <a:latin typeface="Public Sans"/>
              </a:rPr>
              <a:t>HTTPS://WWW.W3.ORG/WAI/FUNDAMENTALS/ACCESSIBILITY-INTRO/</a:t>
            </a:r>
          </a:p>
          <a:p>
            <a:pPr marL="518160" indent="-259080" lvl="1">
              <a:lnSpc>
                <a:spcPts val="3359"/>
              </a:lnSpc>
              <a:buFont typeface="Arial"/>
              <a:buChar char="•"/>
            </a:pPr>
            <a:r>
              <a:rPr lang="en-US" sz="2400" spc="544" u="sng">
                <a:solidFill>
                  <a:srgbClr val="2B2C30"/>
                </a:solidFill>
                <a:latin typeface="Public Sans"/>
              </a:rPr>
              <a:t>HTTPS://WWW.PWAG.ORG/RESOURCES/BEST-PRACTICES/COLLECTION-OF-WEB-ACCESSIBILITY-QUOTES-GATHERED-BY-JOJO-ESPOSA/</a:t>
            </a:r>
          </a:p>
          <a:p>
            <a:pPr marL="518160" indent="-259080" lvl="1">
              <a:lnSpc>
                <a:spcPts val="3359"/>
              </a:lnSpc>
              <a:buFont typeface="Arial"/>
              <a:buChar char="•"/>
            </a:pPr>
            <a:r>
              <a:rPr lang="en-US" sz="2400" spc="544" u="sng">
                <a:solidFill>
                  <a:srgbClr val="2B2C30"/>
                </a:solidFill>
                <a:latin typeface="Public Sans"/>
              </a:rPr>
              <a:t>HTTPS://100DAYSOFA11Y.COM/2019/11/08/THEORETICAL-MODELS-OF-DISABILITY/</a:t>
            </a:r>
          </a:p>
          <a:p>
            <a:pPr marL="518160" indent="-259080" lvl="1">
              <a:lnSpc>
                <a:spcPts val="3359"/>
              </a:lnSpc>
              <a:buFont typeface="Arial"/>
              <a:buChar char="•"/>
            </a:pPr>
            <a:r>
              <a:rPr lang="en-US" sz="2400" spc="544" u="sng">
                <a:solidFill>
                  <a:srgbClr val="2B2C30"/>
                </a:solidFill>
                <a:latin typeface="Public Sans"/>
              </a:rPr>
              <a:t>HTTPS://WWW.DISABLED-WORLD.COM/DEFINITIONS/DISABILITY-MODELS.PHP</a:t>
            </a:r>
          </a:p>
          <a:p>
            <a:pPr marL="518160" indent="-259080" lvl="1">
              <a:lnSpc>
                <a:spcPts val="3359"/>
              </a:lnSpc>
              <a:buFont typeface="Arial"/>
              <a:buChar char="•"/>
            </a:pPr>
            <a:r>
              <a:rPr lang="en-US" sz="2400" spc="544" u="sng">
                <a:solidFill>
                  <a:srgbClr val="2B2C30"/>
                </a:solidFill>
                <a:latin typeface="Public Sans"/>
              </a:rPr>
              <a:t>HTTPS://USABILITY.YALE.EDU/WEB-ACCESSIBILITY/ARTICLES/TYPES-DISABILITIES</a:t>
            </a:r>
          </a:p>
          <a:p>
            <a:pPr marL="518160" indent="-259080" lvl="1">
              <a:lnSpc>
                <a:spcPts val="3359"/>
              </a:lnSpc>
              <a:buFont typeface="Arial"/>
              <a:buChar char="•"/>
            </a:pPr>
            <a:r>
              <a:rPr lang="en-US" sz="2400" spc="544" u="sng">
                <a:solidFill>
                  <a:srgbClr val="2B2C30"/>
                </a:solidFill>
                <a:latin typeface="Public Sans"/>
              </a:rPr>
              <a:t>HTTPS://100DAYSOFA11Y.COM/2019/11/15/</a:t>
            </a:r>
          </a:p>
          <a:p>
            <a:pPr marL="518160" indent="-259080" lvl="1">
              <a:lnSpc>
                <a:spcPts val="3359"/>
              </a:lnSpc>
              <a:buFont typeface="Arial"/>
              <a:buChar char="•"/>
            </a:pPr>
            <a:r>
              <a:rPr lang="en-US" sz="2400" spc="544" u="sng">
                <a:solidFill>
                  <a:srgbClr val="2B2C30"/>
                </a:solidFill>
                <a:latin typeface="Public Sans"/>
              </a:rPr>
              <a:t>HTTPS://100DAYSOFA11Y.COM/2019/11/19/TYPES-OF-DISABILITIES-PART-2/</a:t>
            </a:r>
          </a:p>
          <a:p>
            <a:pPr marL="518160" indent="-259080" lvl="1">
              <a:lnSpc>
                <a:spcPts val="3359"/>
              </a:lnSpc>
              <a:buFont typeface="Arial"/>
              <a:buChar char="•"/>
            </a:pPr>
            <a:r>
              <a:rPr lang="en-US" sz="2400" spc="544" u="sng">
                <a:solidFill>
                  <a:srgbClr val="2B2C30"/>
                </a:solidFill>
                <a:latin typeface="Public Sans"/>
              </a:rPr>
              <a:t>HTTPS://ACCESSIBILITY.PEARSON.COM/RESOURCES/ACCESSIBILITY-FUNDAMENTALS/ASSISTIVE-TECHNOLOGY/INDEX.PHP</a:t>
            </a:r>
          </a:p>
        </p:txBody>
      </p:sp>
      <p:sp>
        <p:nvSpPr>
          <p:cNvPr name="TextBox 4" id="4"/>
          <p:cNvSpPr txBox="true"/>
          <p:nvPr/>
        </p:nvSpPr>
        <p:spPr>
          <a:xfrm rot="0">
            <a:off x="1028700" y="1209675"/>
            <a:ext cx="16408332" cy="788162"/>
          </a:xfrm>
          <a:prstGeom prst="rect">
            <a:avLst/>
          </a:prstGeom>
        </p:spPr>
        <p:txBody>
          <a:bodyPr anchor="t" rtlCol="false" tIns="0" lIns="0" bIns="0" rIns="0">
            <a:spAutoFit/>
          </a:bodyPr>
          <a:lstStyle/>
          <a:p>
            <a:pPr>
              <a:lnSpc>
                <a:spcPts val="5823"/>
              </a:lnSpc>
            </a:pPr>
            <a:r>
              <a:rPr lang="en-US" sz="6399" spc="31">
                <a:solidFill>
                  <a:srgbClr val="2B2C30"/>
                </a:solidFill>
                <a:latin typeface="Playfair Display"/>
              </a:rPr>
              <a:t>Resources</a:t>
            </a:r>
          </a:p>
        </p:txBody>
      </p:sp>
      <p:sp>
        <p:nvSpPr>
          <p:cNvPr name="TextBox 5" id="5"/>
          <p:cNvSpPr txBox="true"/>
          <p:nvPr/>
        </p:nvSpPr>
        <p:spPr>
          <a:xfrm rot="0">
            <a:off x="1006882" y="8787765"/>
            <a:ext cx="7862435" cy="86487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Jamal Fox, Front End Developer</a:t>
            </a:r>
          </a:p>
          <a:p>
            <a:pPr>
              <a:lnSpc>
                <a:spcPts val="3450"/>
              </a:lnSpc>
            </a:pPr>
            <a:r>
              <a:rPr lang="en-US" sz="2300">
                <a:solidFill>
                  <a:srgbClr val="2B2C30"/>
                </a:solidFill>
                <a:latin typeface="Public Sans"/>
              </a:rPr>
              <a:t>27 July 2023</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nSpc>
                <a:spcPts val="15250"/>
              </a:lnSpc>
            </a:pPr>
            <a:r>
              <a:rPr lang="en-US" sz="16758" spc="83">
                <a:solidFill>
                  <a:srgbClr val="2B2C30"/>
                </a:solidFill>
                <a:latin typeface="Playfair Display"/>
              </a:rPr>
              <a:t>Thank you!</a:t>
            </a:r>
          </a:p>
        </p:txBody>
      </p:sp>
      <p:sp>
        <p:nvSpPr>
          <p:cNvPr name="TextBox 4" id="4"/>
          <p:cNvSpPr txBox="true"/>
          <p:nvPr/>
        </p:nvSpPr>
        <p:spPr>
          <a:xfrm rot="0">
            <a:off x="1006882" y="8787765"/>
            <a:ext cx="7862435" cy="864870"/>
          </a:xfrm>
          <a:prstGeom prst="rect">
            <a:avLst/>
          </a:prstGeom>
        </p:spPr>
        <p:txBody>
          <a:bodyPr anchor="t" rtlCol="false" tIns="0" lIns="0" bIns="0" rIns="0">
            <a:spAutoFit/>
          </a:bodyPr>
          <a:lstStyle/>
          <a:p>
            <a:pPr>
              <a:lnSpc>
                <a:spcPts val="3450"/>
              </a:lnSpc>
            </a:pPr>
            <a:r>
              <a:rPr lang="en-US" sz="2300">
                <a:solidFill>
                  <a:srgbClr val="2B2C30"/>
                </a:solidFill>
                <a:latin typeface="Public Sans"/>
              </a:rPr>
              <a:t>Jamal Fox, Front End Developer</a:t>
            </a:r>
          </a:p>
          <a:p>
            <a:pPr>
              <a:lnSpc>
                <a:spcPts val="3450"/>
              </a:lnSpc>
            </a:pPr>
            <a:r>
              <a:rPr lang="en-US" sz="2300">
                <a:solidFill>
                  <a:srgbClr val="2B2C30"/>
                </a:solidFill>
                <a:latin typeface="Public Sans"/>
              </a:rPr>
              <a:t>27 July 2023</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037338"/>
            <a:ext cx="15385807"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Italics"/>
              </a:rPr>
              <a:t>"It's not just about disabled users being able to access your website - it's about everyone being able to access your website. " </a:t>
            </a:r>
          </a:p>
          <a:p>
            <a:pPr>
              <a:lnSpc>
                <a:spcPts val="7865"/>
              </a:lnSpc>
            </a:pPr>
          </a:p>
          <a:p>
            <a:pPr>
              <a:lnSpc>
                <a:spcPts val="7865"/>
              </a:lnSpc>
            </a:pPr>
            <a:r>
              <a:rPr lang="en-US" sz="6050" spc="30">
                <a:solidFill>
                  <a:srgbClr val="2B2C30"/>
                </a:solidFill>
                <a:latin typeface="Playfair Display Italics"/>
              </a:rPr>
              <a:t>~Trenton Moss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TOOLS DESIGNED WITH DISABILITIES IN MIND</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11909030" cy="4552823"/>
          </a:xfrm>
          <a:prstGeom prst="rect">
            <a:avLst/>
          </a:prstGeom>
        </p:spPr>
        <p:txBody>
          <a:bodyPr anchor="t" rtlCol="false" tIns="0" lIns="0" bIns="0" rIns="0">
            <a:spAutoFit/>
          </a:bodyPr>
          <a:lstStyle/>
          <a:p>
            <a:pPr marL="604519" indent="-302260" lvl="1">
              <a:lnSpc>
                <a:spcPts val="5235"/>
              </a:lnSpc>
              <a:buFont typeface="Arial"/>
              <a:buChar char="•"/>
            </a:pPr>
            <a:r>
              <a:rPr lang="en-US" sz="2799">
                <a:solidFill>
                  <a:srgbClr val="2B2C30"/>
                </a:solidFill>
                <a:latin typeface="Public Sans"/>
              </a:rPr>
              <a:t>Keyboards / Typewriters (visual)</a:t>
            </a:r>
          </a:p>
          <a:p>
            <a:pPr marL="604519" indent="-302260" lvl="1">
              <a:lnSpc>
                <a:spcPts val="5235"/>
              </a:lnSpc>
              <a:buFont typeface="Arial"/>
              <a:buChar char="•"/>
            </a:pPr>
            <a:r>
              <a:rPr lang="en-US" sz="2799">
                <a:solidFill>
                  <a:srgbClr val="2B2C30"/>
                </a:solidFill>
                <a:latin typeface="Public Sans"/>
              </a:rPr>
              <a:t>Auto-complete forms and passwords (cognitive and mobility)</a:t>
            </a:r>
          </a:p>
          <a:p>
            <a:pPr marL="604519" indent="-302260" lvl="1">
              <a:lnSpc>
                <a:spcPts val="5235"/>
              </a:lnSpc>
              <a:buFont typeface="Arial"/>
              <a:buChar char="•"/>
            </a:pPr>
            <a:r>
              <a:rPr lang="en-US" sz="2799">
                <a:solidFill>
                  <a:srgbClr val="2B2C30"/>
                </a:solidFill>
                <a:latin typeface="Public Sans"/>
              </a:rPr>
              <a:t>Closed Captioning (auditory)</a:t>
            </a:r>
          </a:p>
          <a:p>
            <a:pPr marL="604519" indent="-302260" lvl="1">
              <a:lnSpc>
                <a:spcPts val="5235"/>
              </a:lnSpc>
              <a:buFont typeface="Arial"/>
              <a:buChar char="•"/>
            </a:pPr>
            <a:r>
              <a:rPr lang="en-US" sz="2799">
                <a:solidFill>
                  <a:srgbClr val="2B2C30"/>
                </a:solidFill>
                <a:latin typeface="Public Sans"/>
              </a:rPr>
              <a:t>Alternative Logins / SSO / QR Code (cognitive and mobility)</a:t>
            </a:r>
          </a:p>
          <a:p>
            <a:pPr marL="604519" indent="-302260" lvl="1">
              <a:lnSpc>
                <a:spcPts val="5235"/>
              </a:lnSpc>
              <a:buFont typeface="Arial"/>
              <a:buChar char="•"/>
            </a:pPr>
            <a:r>
              <a:rPr lang="en-US" sz="2799">
                <a:solidFill>
                  <a:srgbClr val="2B2C30"/>
                </a:solidFill>
                <a:latin typeface="Public Sans"/>
              </a:rPr>
              <a:t>Dark Mode (visual)</a:t>
            </a:r>
          </a:p>
          <a:p>
            <a:pPr marL="604519" indent="-302260" lvl="1">
              <a:lnSpc>
                <a:spcPts val="5235"/>
              </a:lnSpc>
              <a:buFont typeface="Arial"/>
              <a:buChar char="•"/>
            </a:pPr>
            <a:r>
              <a:rPr lang="en-US" sz="2799">
                <a:solidFill>
                  <a:srgbClr val="2B2C30"/>
                </a:solidFill>
                <a:latin typeface="Public Sans"/>
              </a:rPr>
              <a:t>Text-to-Speech / Speech-to-Text (speech)</a:t>
            </a:r>
          </a:p>
          <a:p>
            <a:pPr marL="604519" indent="-302260" lvl="1">
              <a:lnSpc>
                <a:spcPts val="5235"/>
              </a:lnSpc>
              <a:buFont typeface="Arial"/>
              <a:buChar char="•"/>
            </a:pPr>
            <a:r>
              <a:rPr lang="en-US" sz="2799">
                <a:solidFill>
                  <a:srgbClr val="2B2C30"/>
                </a:solidFill>
                <a:latin typeface="Public Sans"/>
              </a:rPr>
              <a:t>Audiobooks (visual)</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72020"/>
            <a:ext cx="15207203" cy="7086280"/>
          </a:xfrm>
          <a:prstGeom prst="rect">
            <a:avLst/>
          </a:prstGeom>
        </p:spPr>
        <p:txBody>
          <a:bodyPr anchor="t" rtlCol="false" tIns="0" lIns="0" bIns="0" rIns="0">
            <a:spAutoFit/>
          </a:bodyPr>
          <a:lstStyle/>
          <a:p>
            <a:pPr>
              <a:lnSpc>
                <a:spcPts val="6258"/>
              </a:lnSpc>
            </a:pPr>
            <a:r>
              <a:rPr lang="en-US" sz="4814" spc="24">
                <a:solidFill>
                  <a:srgbClr val="2B2C30"/>
                </a:solidFill>
                <a:latin typeface="Playfair Display"/>
              </a:rPr>
              <a:t>"Web accessibility means that websites, tools, and technologies are designed and developed so that people with disabilities can use them. More specifically, people can:</a:t>
            </a:r>
          </a:p>
          <a:p>
            <a:pPr marL="1039390" indent="-519695" lvl="1">
              <a:lnSpc>
                <a:spcPts val="6258"/>
              </a:lnSpc>
              <a:buFont typeface="Arial"/>
              <a:buChar char="•"/>
            </a:pPr>
            <a:r>
              <a:rPr lang="en-US" sz="4814" spc="24">
                <a:solidFill>
                  <a:srgbClr val="2B2C30"/>
                </a:solidFill>
                <a:latin typeface="Playfair Display"/>
              </a:rPr>
              <a:t>perceive, understand, navigate, and interact with the Web</a:t>
            </a:r>
          </a:p>
          <a:p>
            <a:pPr marL="1039390" indent="-519695" lvl="1">
              <a:lnSpc>
                <a:spcPts val="6258"/>
              </a:lnSpc>
              <a:buFont typeface="Arial"/>
              <a:buChar char="•"/>
            </a:pPr>
            <a:r>
              <a:rPr lang="en-US" sz="4814" spc="24">
                <a:solidFill>
                  <a:srgbClr val="2B2C30"/>
                </a:solidFill>
                <a:latin typeface="Playfair Display"/>
              </a:rPr>
              <a:t>contribute to the Web"</a:t>
            </a:r>
          </a:p>
          <a:p>
            <a:pPr>
              <a:lnSpc>
                <a:spcPts val="6258"/>
              </a:lnSpc>
            </a:pPr>
          </a:p>
          <a:p>
            <a:pPr>
              <a:lnSpc>
                <a:spcPts val="6258"/>
              </a:lnSpc>
            </a:pPr>
            <a:r>
              <a:rPr lang="en-US" sz="4814" spc="24">
                <a:solidFill>
                  <a:srgbClr val="2B2C30"/>
                </a:solidFill>
                <a:latin typeface="Playfair Display"/>
              </a:rPr>
              <a:t>~w3</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WHAT IS ACCESSIBILITY</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366647"/>
            <a:ext cx="16242893" cy="4933310"/>
          </a:xfrm>
          <a:prstGeom prst="rect">
            <a:avLst/>
          </a:prstGeom>
        </p:spPr>
        <p:txBody>
          <a:bodyPr anchor="t" rtlCol="false" tIns="0" lIns="0" bIns="0" rIns="0">
            <a:spAutoFit/>
          </a:bodyPr>
          <a:lstStyle/>
          <a:p>
            <a:pPr>
              <a:lnSpc>
                <a:spcPts val="7865"/>
              </a:lnSpc>
            </a:pPr>
            <a:r>
              <a:rPr lang="en-US" sz="6050" spc="30">
                <a:solidFill>
                  <a:srgbClr val="2B2C30"/>
                </a:solidFill>
                <a:latin typeface="Playfair Display"/>
              </a:rPr>
              <a:t>Accessibility benefits individuals by providing them the means to participate in society, in major life activities such as education and employment, and in social activities that are necessary for health and happiness.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BENEFITS OF ACCESSIBILITY</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395222"/>
            <a:ext cx="16242893" cy="5888355"/>
          </a:xfrm>
          <a:prstGeom prst="rect">
            <a:avLst/>
          </a:prstGeom>
        </p:spPr>
        <p:txBody>
          <a:bodyPr anchor="t" rtlCol="false" tIns="0" lIns="0" bIns="0" rIns="0">
            <a:spAutoFit/>
          </a:bodyPr>
          <a:lstStyle/>
          <a:p>
            <a:pPr marL="777240" indent="-388620" lvl="1">
              <a:lnSpc>
                <a:spcPts val="4680"/>
              </a:lnSpc>
              <a:buFont typeface="Arial"/>
              <a:buChar char="•"/>
            </a:pPr>
            <a:r>
              <a:rPr lang="en-US" sz="3600" spc="18">
                <a:solidFill>
                  <a:srgbClr val="2B2C30"/>
                </a:solidFill>
                <a:latin typeface="Playfair Display"/>
              </a:rPr>
              <a:t>A11y improves people's lives.</a:t>
            </a:r>
          </a:p>
          <a:p>
            <a:pPr marL="777240" indent="-388620" lvl="1">
              <a:lnSpc>
                <a:spcPts val="4680"/>
              </a:lnSpc>
              <a:buFont typeface="Arial"/>
              <a:buChar char="•"/>
            </a:pPr>
            <a:r>
              <a:rPr lang="en-US" sz="3600" spc="18">
                <a:solidFill>
                  <a:srgbClr val="2B2C30"/>
                </a:solidFill>
                <a:latin typeface="Playfair Display"/>
              </a:rPr>
              <a:t>A11y improves public perception and generates good PR.</a:t>
            </a:r>
          </a:p>
          <a:p>
            <a:pPr marL="777240" indent="-388620" lvl="1">
              <a:lnSpc>
                <a:spcPts val="4680"/>
              </a:lnSpc>
              <a:buFont typeface="Arial"/>
              <a:buChar char="•"/>
            </a:pPr>
            <a:r>
              <a:rPr lang="en-US" sz="3600" spc="18">
                <a:solidFill>
                  <a:srgbClr val="2B2C30"/>
                </a:solidFill>
                <a:latin typeface="Playfair Display"/>
              </a:rPr>
              <a:t>A11y improves compatibility between humans and systems</a:t>
            </a:r>
          </a:p>
          <a:p>
            <a:pPr marL="777240" indent="-388620" lvl="1">
              <a:lnSpc>
                <a:spcPts val="4680"/>
              </a:lnSpc>
              <a:buFont typeface="Arial"/>
              <a:buChar char="•"/>
            </a:pPr>
            <a:r>
              <a:rPr lang="en-US" sz="3600" spc="18">
                <a:solidFill>
                  <a:srgbClr val="2B2C30"/>
                </a:solidFill>
                <a:latin typeface="Playfair Display"/>
              </a:rPr>
              <a:t>A11y improves SEO</a:t>
            </a:r>
          </a:p>
          <a:p>
            <a:pPr marL="777240" indent="-388620" lvl="1">
              <a:lnSpc>
                <a:spcPts val="4680"/>
              </a:lnSpc>
              <a:buFont typeface="Arial"/>
              <a:buChar char="•"/>
            </a:pPr>
            <a:r>
              <a:rPr lang="en-US" sz="3600" spc="18">
                <a:solidFill>
                  <a:srgbClr val="2B2C30"/>
                </a:solidFill>
                <a:latin typeface="Playfair Display"/>
              </a:rPr>
              <a:t>A11y helps increase your customer base</a:t>
            </a:r>
          </a:p>
          <a:p>
            <a:pPr marL="777240" indent="-388620" lvl="1">
              <a:lnSpc>
                <a:spcPts val="4680"/>
              </a:lnSpc>
              <a:buFont typeface="Arial"/>
              <a:buChar char="•"/>
            </a:pPr>
            <a:r>
              <a:rPr lang="en-US" sz="3600" spc="18">
                <a:solidFill>
                  <a:srgbClr val="2B2C30"/>
                </a:solidFill>
                <a:latin typeface="Playfair Display"/>
              </a:rPr>
              <a:t>A11y increases your eligibility for funding</a:t>
            </a:r>
          </a:p>
          <a:p>
            <a:pPr marL="777240" indent="-388620" lvl="1">
              <a:lnSpc>
                <a:spcPts val="4680"/>
              </a:lnSpc>
              <a:buFont typeface="Arial"/>
              <a:buChar char="•"/>
            </a:pPr>
            <a:r>
              <a:rPr lang="en-US" sz="3600" spc="18">
                <a:solidFill>
                  <a:srgbClr val="2B2C30"/>
                </a:solidFill>
                <a:latin typeface="Playfair Display"/>
              </a:rPr>
              <a:t>A11y helps you avoid lawsuits.</a:t>
            </a:r>
          </a:p>
          <a:p>
            <a:pPr marL="777240" indent="-388620" lvl="1">
              <a:lnSpc>
                <a:spcPts val="4680"/>
              </a:lnSpc>
              <a:buFont typeface="Arial"/>
              <a:buChar char="•"/>
            </a:pPr>
            <a:r>
              <a:rPr lang="en-US" sz="3600" spc="18">
                <a:solidFill>
                  <a:srgbClr val="2B2C30"/>
                </a:solidFill>
                <a:latin typeface="Playfair Display"/>
              </a:rPr>
              <a:t>A11y alleviates the burden or stress on family members and helpers.</a:t>
            </a:r>
          </a:p>
          <a:p>
            <a:pPr marL="777240" indent="-388620" lvl="1">
              <a:lnSpc>
                <a:spcPts val="4680"/>
              </a:lnSpc>
              <a:buFont typeface="Arial"/>
              <a:buChar char="•"/>
            </a:pPr>
            <a:r>
              <a:rPr lang="en-US" sz="3600" spc="18">
                <a:solidFill>
                  <a:srgbClr val="2B2C30"/>
                </a:solidFill>
                <a:latin typeface="Playfair Display"/>
              </a:rPr>
              <a:t>A11y allows you individually to make more friends with people who have disabilities.</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BENEFITS OF ACCESSIBILITY (CONT.)</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KEY PRINCIPLES OF A11Y</a:t>
            </a:r>
          </a:p>
        </p:txBody>
      </p:sp>
      <p:grpSp>
        <p:nvGrpSpPr>
          <p:cNvPr name="Group 4" id="4"/>
          <p:cNvGrpSpPr/>
          <p:nvPr/>
        </p:nvGrpSpPr>
        <p:grpSpPr>
          <a:xfrm rot="0">
            <a:off x="569745" y="2141164"/>
            <a:ext cx="3944817" cy="2441299"/>
            <a:chOff x="0" y="0"/>
            <a:chExt cx="1814460" cy="1122902"/>
          </a:xfrm>
        </p:grpSpPr>
        <p:sp>
          <p:nvSpPr>
            <p:cNvPr name="Freeform 5" id="5"/>
            <p:cNvSpPr/>
            <p:nvPr/>
          </p:nvSpPr>
          <p:spPr>
            <a:xfrm flipH="false" flipV="false" rot="0">
              <a:off x="0" y="0"/>
              <a:ext cx="1814460" cy="1122902"/>
            </a:xfrm>
            <a:custGeom>
              <a:avLst/>
              <a:gdLst/>
              <a:ahLst/>
              <a:cxnLst/>
              <a:rect r="r" b="b" t="t" l="l"/>
              <a:pathLst>
                <a:path h="1122902" w="1814460">
                  <a:moveTo>
                    <a:pt x="0" y="0"/>
                  </a:moveTo>
                  <a:lnTo>
                    <a:pt x="1814460" y="0"/>
                  </a:lnTo>
                  <a:lnTo>
                    <a:pt x="1814460" y="1122902"/>
                  </a:lnTo>
                  <a:lnTo>
                    <a:pt x="0" y="1122902"/>
                  </a:lnTo>
                  <a:close/>
                </a:path>
              </a:pathLst>
            </a:custGeom>
            <a:solidFill>
              <a:srgbClr val="000000">
                <a:alpha val="0"/>
              </a:srgbClr>
            </a:solidFill>
            <a:ln w="9525">
              <a:solidFill>
                <a:srgbClr val="2B2C30"/>
              </a:solidFill>
            </a:ln>
          </p:spPr>
        </p:sp>
        <p:sp>
          <p:nvSpPr>
            <p:cNvPr name="TextBox 6" id="6"/>
            <p:cNvSpPr txBox="true"/>
            <p:nvPr/>
          </p:nvSpPr>
          <p:spPr>
            <a:xfrm>
              <a:off x="0" y="-28575"/>
              <a:ext cx="812800" cy="841375"/>
            </a:xfrm>
            <a:prstGeom prst="rect">
              <a:avLst/>
            </a:prstGeom>
          </p:spPr>
          <p:txBody>
            <a:bodyPr anchor="ctr" rtlCol="false" tIns="68580" lIns="68580" bIns="68580" rIns="68580"/>
            <a:lstStyle/>
            <a:p>
              <a:pPr algn="ctr">
                <a:lnSpc>
                  <a:spcPts val="1889"/>
                </a:lnSpc>
              </a:pPr>
            </a:p>
          </p:txBody>
        </p:sp>
      </p:grpSp>
      <p:grpSp>
        <p:nvGrpSpPr>
          <p:cNvPr name="Group 7" id="7"/>
          <p:cNvGrpSpPr/>
          <p:nvPr/>
        </p:nvGrpSpPr>
        <p:grpSpPr>
          <a:xfrm rot="0">
            <a:off x="655177" y="2611838"/>
            <a:ext cx="3773952" cy="6789928"/>
            <a:chOff x="0" y="0"/>
            <a:chExt cx="5031935" cy="9053238"/>
          </a:xfrm>
        </p:grpSpPr>
        <p:sp>
          <p:nvSpPr>
            <p:cNvPr name="TextBox 8" id="8"/>
            <p:cNvSpPr txBox="true"/>
            <p:nvPr/>
          </p:nvSpPr>
          <p:spPr>
            <a:xfrm rot="0">
              <a:off x="0" y="266700"/>
              <a:ext cx="5015545" cy="1677924"/>
            </a:xfrm>
            <a:prstGeom prst="rect">
              <a:avLst/>
            </a:prstGeom>
          </p:spPr>
          <p:txBody>
            <a:bodyPr anchor="t" rtlCol="false" tIns="0" lIns="0" bIns="0" rIns="0">
              <a:spAutoFit/>
            </a:bodyPr>
            <a:lstStyle/>
            <a:p>
              <a:pPr>
                <a:lnSpc>
                  <a:spcPts val="8736"/>
                </a:lnSpc>
              </a:pPr>
              <a:r>
                <a:rPr lang="en-US" sz="9600" spc="48">
                  <a:solidFill>
                    <a:srgbClr val="2B2C30"/>
                  </a:solidFill>
                  <a:latin typeface="Playfair Display Italics"/>
                </a:rPr>
                <a:t>P</a:t>
              </a:r>
            </a:p>
          </p:txBody>
        </p:sp>
        <p:sp>
          <p:nvSpPr>
            <p:cNvPr name="TextBox 9" id="9"/>
            <p:cNvSpPr txBox="true"/>
            <p:nvPr/>
          </p:nvSpPr>
          <p:spPr>
            <a:xfrm rot="0">
              <a:off x="0" y="1979549"/>
              <a:ext cx="5031935" cy="6322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Perceivable</a:t>
              </a:r>
            </a:p>
          </p:txBody>
        </p:sp>
        <p:sp>
          <p:nvSpPr>
            <p:cNvPr name="TextBox 10" id="10"/>
            <p:cNvSpPr txBox="true"/>
            <p:nvPr/>
          </p:nvSpPr>
          <p:spPr>
            <a:xfrm rot="0">
              <a:off x="0" y="2789598"/>
              <a:ext cx="5031935" cy="6263640"/>
            </a:xfrm>
            <a:prstGeom prst="rect">
              <a:avLst/>
            </a:prstGeom>
          </p:spPr>
          <p:txBody>
            <a:bodyPr anchor="t" rtlCol="false" tIns="0" lIns="0" bIns="0" rIns="0">
              <a:spAutoFit/>
            </a:bodyPr>
            <a:lstStyle/>
            <a:p>
              <a:pPr>
                <a:lnSpc>
                  <a:spcPts val="2520"/>
                </a:lnSpc>
              </a:pPr>
              <a:r>
                <a:rPr lang="en-US" sz="1800">
                  <a:solidFill>
                    <a:srgbClr val="2B2C30"/>
                  </a:solidFill>
                  <a:latin typeface="Public Sans"/>
                </a:rPr>
                <a:t>Users must be able to perceive the information being presented (It can't be invisible to all their senses)</a:t>
              </a:r>
            </a:p>
            <a:p>
              <a:pPr>
                <a:lnSpc>
                  <a:spcPts val="2520"/>
                </a:lnSpc>
              </a:pPr>
            </a:p>
            <a:p>
              <a:pPr marL="388620" indent="-194310" lvl="1">
                <a:lnSpc>
                  <a:spcPts val="2520"/>
                </a:lnSpc>
                <a:buFont typeface="Arial"/>
                <a:buChar char="•"/>
              </a:pPr>
              <a:r>
                <a:rPr lang="en-US" sz="1800">
                  <a:solidFill>
                    <a:srgbClr val="2B2C30"/>
                  </a:solidFill>
                  <a:latin typeface="Public Sans"/>
                </a:rPr>
                <a:t>Provide text alternatives for non-text content</a:t>
              </a:r>
            </a:p>
            <a:p>
              <a:pPr marL="388620" indent="-194310" lvl="1">
                <a:lnSpc>
                  <a:spcPts val="2520"/>
                </a:lnSpc>
                <a:buFont typeface="Arial"/>
                <a:buChar char="•"/>
              </a:pPr>
              <a:r>
                <a:rPr lang="en-US" sz="1800">
                  <a:solidFill>
                    <a:srgbClr val="2B2C30"/>
                  </a:solidFill>
                  <a:latin typeface="Public Sans"/>
                </a:rPr>
                <a:t>Provide captions and other alternatives for multimedia</a:t>
              </a:r>
            </a:p>
            <a:p>
              <a:pPr marL="388620" indent="-194310" lvl="1">
                <a:lnSpc>
                  <a:spcPts val="2520"/>
                </a:lnSpc>
                <a:buFont typeface="Arial"/>
                <a:buChar char="•"/>
              </a:pPr>
              <a:r>
                <a:rPr lang="en-US" sz="1800">
                  <a:solidFill>
                    <a:srgbClr val="2B2C30"/>
                  </a:solidFill>
                  <a:latin typeface="Public Sans"/>
                </a:rPr>
                <a:t>Create content that can be presented in different ways, including by ATs without losing meaning</a:t>
              </a:r>
            </a:p>
            <a:p>
              <a:pPr marL="388620" indent="-194310" lvl="1">
                <a:lnSpc>
                  <a:spcPts val="2520"/>
                </a:lnSpc>
                <a:buFont typeface="Arial"/>
                <a:buChar char="•"/>
              </a:pPr>
              <a:r>
                <a:rPr lang="en-US" sz="1800">
                  <a:solidFill>
                    <a:srgbClr val="2B2C30"/>
                  </a:solidFill>
                  <a:latin typeface="Public Sans"/>
                </a:rPr>
                <a:t>Make it easier for users to see and hear content </a:t>
              </a:r>
            </a:p>
          </p:txBody>
        </p:sp>
      </p:grpSp>
      <p:grpSp>
        <p:nvGrpSpPr>
          <p:cNvPr name="Group 11" id="11"/>
          <p:cNvGrpSpPr/>
          <p:nvPr/>
        </p:nvGrpSpPr>
        <p:grpSpPr>
          <a:xfrm rot="0">
            <a:off x="4953657" y="2534348"/>
            <a:ext cx="3773952" cy="6789928"/>
            <a:chOff x="0" y="0"/>
            <a:chExt cx="5031935" cy="9053238"/>
          </a:xfrm>
        </p:grpSpPr>
        <p:sp>
          <p:nvSpPr>
            <p:cNvPr name="TextBox 12" id="12"/>
            <p:cNvSpPr txBox="true"/>
            <p:nvPr/>
          </p:nvSpPr>
          <p:spPr>
            <a:xfrm rot="0">
              <a:off x="0" y="266700"/>
              <a:ext cx="5015545" cy="1677924"/>
            </a:xfrm>
            <a:prstGeom prst="rect">
              <a:avLst/>
            </a:prstGeom>
          </p:spPr>
          <p:txBody>
            <a:bodyPr anchor="t" rtlCol="false" tIns="0" lIns="0" bIns="0" rIns="0">
              <a:spAutoFit/>
            </a:bodyPr>
            <a:lstStyle/>
            <a:p>
              <a:pPr>
                <a:lnSpc>
                  <a:spcPts val="8736"/>
                </a:lnSpc>
              </a:pPr>
              <a:r>
                <a:rPr lang="en-US" sz="9600" spc="48">
                  <a:solidFill>
                    <a:srgbClr val="2B2C30"/>
                  </a:solidFill>
                  <a:latin typeface="Playfair Display Italics"/>
                </a:rPr>
                <a:t>O</a:t>
              </a:r>
            </a:p>
          </p:txBody>
        </p:sp>
        <p:sp>
          <p:nvSpPr>
            <p:cNvPr name="TextBox 13" id="13"/>
            <p:cNvSpPr txBox="true"/>
            <p:nvPr/>
          </p:nvSpPr>
          <p:spPr>
            <a:xfrm rot="0">
              <a:off x="0" y="1979549"/>
              <a:ext cx="5031935" cy="6322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Operable</a:t>
              </a:r>
            </a:p>
          </p:txBody>
        </p:sp>
        <p:sp>
          <p:nvSpPr>
            <p:cNvPr name="TextBox 14" id="14"/>
            <p:cNvSpPr txBox="true"/>
            <p:nvPr/>
          </p:nvSpPr>
          <p:spPr>
            <a:xfrm rot="0">
              <a:off x="0" y="2789598"/>
              <a:ext cx="5031935" cy="6263640"/>
            </a:xfrm>
            <a:prstGeom prst="rect">
              <a:avLst/>
            </a:prstGeom>
          </p:spPr>
          <p:txBody>
            <a:bodyPr anchor="t" rtlCol="false" tIns="0" lIns="0" bIns="0" rIns="0">
              <a:spAutoFit/>
            </a:bodyPr>
            <a:lstStyle/>
            <a:p>
              <a:pPr>
                <a:lnSpc>
                  <a:spcPts val="2520"/>
                </a:lnSpc>
              </a:pPr>
              <a:r>
                <a:rPr lang="en-US" sz="1800">
                  <a:solidFill>
                    <a:srgbClr val="2B2C30"/>
                  </a:solidFill>
                  <a:latin typeface="Public Sans"/>
                </a:rPr>
                <a:t>Users must be able to operate the interface (the interface cannot require interaction the user cannot perform)</a:t>
              </a:r>
            </a:p>
            <a:p>
              <a:pPr>
                <a:lnSpc>
                  <a:spcPts val="2520"/>
                </a:lnSpc>
              </a:pPr>
            </a:p>
            <a:p>
              <a:pPr marL="388620" indent="-194310" lvl="1">
                <a:lnSpc>
                  <a:spcPts val="2520"/>
                </a:lnSpc>
                <a:buFont typeface="Arial"/>
                <a:buChar char="•"/>
              </a:pPr>
              <a:r>
                <a:rPr lang="en-US" sz="1800">
                  <a:solidFill>
                    <a:srgbClr val="2B2C30"/>
                  </a:solidFill>
                  <a:latin typeface="Public Sans"/>
                </a:rPr>
                <a:t>Make all functionality available from a keyboard</a:t>
              </a:r>
            </a:p>
            <a:p>
              <a:pPr marL="388620" indent="-194310" lvl="1">
                <a:lnSpc>
                  <a:spcPts val="2520"/>
                </a:lnSpc>
                <a:buFont typeface="Arial"/>
                <a:buChar char="•"/>
              </a:pPr>
              <a:r>
                <a:rPr lang="en-US" sz="1800">
                  <a:solidFill>
                    <a:srgbClr val="2B2C30"/>
                  </a:solidFill>
                  <a:latin typeface="Public Sans"/>
                </a:rPr>
                <a:t>Give users enough time to read and use content</a:t>
              </a:r>
            </a:p>
            <a:p>
              <a:pPr marL="388620" indent="-194310" lvl="1">
                <a:lnSpc>
                  <a:spcPts val="2520"/>
                </a:lnSpc>
                <a:buFont typeface="Arial"/>
                <a:buChar char="•"/>
              </a:pPr>
              <a:r>
                <a:rPr lang="en-US" sz="1800">
                  <a:solidFill>
                    <a:srgbClr val="2B2C30"/>
                  </a:solidFill>
                  <a:latin typeface="Public Sans"/>
                </a:rPr>
                <a:t>Do not use content that causes seizures or physical reactions</a:t>
              </a:r>
            </a:p>
            <a:p>
              <a:pPr marL="388620" indent="-194310" lvl="1">
                <a:lnSpc>
                  <a:spcPts val="2520"/>
                </a:lnSpc>
                <a:buFont typeface="Arial"/>
                <a:buChar char="•"/>
              </a:pPr>
              <a:r>
                <a:rPr lang="en-US" sz="1800">
                  <a:solidFill>
                    <a:srgbClr val="2B2C30"/>
                  </a:solidFill>
                  <a:latin typeface="Public Sans"/>
                </a:rPr>
                <a:t>Help users navigate and find content</a:t>
              </a:r>
            </a:p>
            <a:p>
              <a:pPr marL="388620" indent="-194310" lvl="1">
                <a:lnSpc>
                  <a:spcPts val="2520"/>
                </a:lnSpc>
                <a:buFont typeface="Arial"/>
                <a:buChar char="•"/>
              </a:pPr>
              <a:r>
                <a:rPr lang="en-US" sz="1800">
                  <a:solidFill>
                    <a:srgbClr val="2B2C30"/>
                  </a:solidFill>
                  <a:latin typeface="Public Sans"/>
                </a:rPr>
                <a:t>Make it easier for users to use inputs other than a keyboard</a:t>
              </a:r>
            </a:p>
          </p:txBody>
        </p:sp>
      </p:grpSp>
      <p:grpSp>
        <p:nvGrpSpPr>
          <p:cNvPr name="Group 15" id="15"/>
          <p:cNvGrpSpPr/>
          <p:nvPr/>
        </p:nvGrpSpPr>
        <p:grpSpPr>
          <a:xfrm rot="0">
            <a:off x="9079742" y="2611838"/>
            <a:ext cx="3773952" cy="5846953"/>
            <a:chOff x="0" y="0"/>
            <a:chExt cx="5031935" cy="7795938"/>
          </a:xfrm>
        </p:grpSpPr>
        <p:sp>
          <p:nvSpPr>
            <p:cNvPr name="TextBox 16" id="16"/>
            <p:cNvSpPr txBox="true"/>
            <p:nvPr/>
          </p:nvSpPr>
          <p:spPr>
            <a:xfrm rot="0">
              <a:off x="0" y="266700"/>
              <a:ext cx="5015545" cy="1677924"/>
            </a:xfrm>
            <a:prstGeom prst="rect">
              <a:avLst/>
            </a:prstGeom>
          </p:spPr>
          <p:txBody>
            <a:bodyPr anchor="t" rtlCol="false" tIns="0" lIns="0" bIns="0" rIns="0">
              <a:spAutoFit/>
            </a:bodyPr>
            <a:lstStyle/>
            <a:p>
              <a:pPr>
                <a:lnSpc>
                  <a:spcPts val="8736"/>
                </a:lnSpc>
              </a:pPr>
              <a:r>
                <a:rPr lang="en-US" sz="9600" spc="48">
                  <a:solidFill>
                    <a:srgbClr val="2B2C30"/>
                  </a:solidFill>
                  <a:latin typeface="Playfair Display Italics"/>
                </a:rPr>
                <a:t>U</a:t>
              </a:r>
            </a:p>
          </p:txBody>
        </p:sp>
        <p:sp>
          <p:nvSpPr>
            <p:cNvPr name="TextBox 17" id="17"/>
            <p:cNvSpPr txBox="true"/>
            <p:nvPr/>
          </p:nvSpPr>
          <p:spPr>
            <a:xfrm rot="0">
              <a:off x="0" y="1979549"/>
              <a:ext cx="5031935" cy="6322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Understandable</a:t>
              </a:r>
            </a:p>
          </p:txBody>
        </p:sp>
        <p:sp>
          <p:nvSpPr>
            <p:cNvPr name="TextBox 18" id="18"/>
            <p:cNvSpPr txBox="true"/>
            <p:nvPr/>
          </p:nvSpPr>
          <p:spPr>
            <a:xfrm rot="0">
              <a:off x="0" y="2789598"/>
              <a:ext cx="5031935" cy="5006340"/>
            </a:xfrm>
            <a:prstGeom prst="rect">
              <a:avLst/>
            </a:prstGeom>
          </p:spPr>
          <p:txBody>
            <a:bodyPr anchor="t" rtlCol="false" tIns="0" lIns="0" bIns="0" rIns="0">
              <a:spAutoFit/>
            </a:bodyPr>
            <a:lstStyle/>
            <a:p>
              <a:pPr>
                <a:lnSpc>
                  <a:spcPts val="2520"/>
                </a:lnSpc>
              </a:pPr>
              <a:r>
                <a:rPr lang="en-US" sz="1800">
                  <a:solidFill>
                    <a:srgbClr val="2B2C30"/>
                  </a:solidFill>
                  <a:latin typeface="Public Sans"/>
                </a:rPr>
                <a:t>Users must be able to understand the information as well as the operation of the user interface 9the content or operation cannot be beyond their understanding)</a:t>
              </a:r>
            </a:p>
            <a:p>
              <a:pPr>
                <a:lnSpc>
                  <a:spcPts val="2520"/>
                </a:lnSpc>
              </a:pPr>
            </a:p>
            <a:p>
              <a:pPr marL="388620" indent="-194310" lvl="1">
                <a:lnSpc>
                  <a:spcPts val="2520"/>
                </a:lnSpc>
                <a:buFont typeface="Arial"/>
                <a:buChar char="•"/>
              </a:pPr>
              <a:r>
                <a:rPr lang="en-US" sz="1800">
                  <a:solidFill>
                    <a:srgbClr val="2B2C30"/>
                  </a:solidFill>
                  <a:latin typeface="Public Sans"/>
                </a:rPr>
                <a:t>Make text readable and understandable</a:t>
              </a:r>
            </a:p>
            <a:p>
              <a:pPr marL="388620" indent="-194310" lvl="1">
                <a:lnSpc>
                  <a:spcPts val="2520"/>
                </a:lnSpc>
                <a:buFont typeface="Arial"/>
                <a:buChar char="•"/>
              </a:pPr>
              <a:r>
                <a:rPr lang="en-US" sz="1800">
                  <a:solidFill>
                    <a:srgbClr val="2B2C30"/>
                  </a:solidFill>
                  <a:latin typeface="Public Sans"/>
                </a:rPr>
                <a:t>Make content appear and operate in predictable ways</a:t>
              </a:r>
            </a:p>
            <a:p>
              <a:pPr marL="388620" indent="-194310" lvl="1">
                <a:lnSpc>
                  <a:spcPts val="2520"/>
                </a:lnSpc>
                <a:buFont typeface="Arial"/>
                <a:buChar char="•"/>
              </a:pPr>
              <a:r>
                <a:rPr lang="en-US" sz="1800">
                  <a:solidFill>
                    <a:srgbClr val="2B2C30"/>
                  </a:solidFill>
                  <a:latin typeface="Public Sans"/>
                </a:rPr>
                <a:t>Help users avoid and correct mistakes.</a:t>
              </a:r>
            </a:p>
          </p:txBody>
        </p:sp>
      </p:grpSp>
      <p:grpSp>
        <p:nvGrpSpPr>
          <p:cNvPr name="Group 19" id="19"/>
          <p:cNvGrpSpPr/>
          <p:nvPr/>
        </p:nvGrpSpPr>
        <p:grpSpPr>
          <a:xfrm rot="0">
            <a:off x="13291551" y="2534348"/>
            <a:ext cx="3773952" cy="4589653"/>
            <a:chOff x="0" y="0"/>
            <a:chExt cx="5031935" cy="6119538"/>
          </a:xfrm>
        </p:grpSpPr>
        <p:sp>
          <p:nvSpPr>
            <p:cNvPr name="TextBox 20" id="20"/>
            <p:cNvSpPr txBox="true"/>
            <p:nvPr/>
          </p:nvSpPr>
          <p:spPr>
            <a:xfrm rot="0">
              <a:off x="0" y="266700"/>
              <a:ext cx="5015545" cy="1677924"/>
            </a:xfrm>
            <a:prstGeom prst="rect">
              <a:avLst/>
            </a:prstGeom>
          </p:spPr>
          <p:txBody>
            <a:bodyPr anchor="t" rtlCol="false" tIns="0" lIns="0" bIns="0" rIns="0">
              <a:spAutoFit/>
            </a:bodyPr>
            <a:lstStyle/>
            <a:p>
              <a:pPr>
                <a:lnSpc>
                  <a:spcPts val="8736"/>
                </a:lnSpc>
              </a:pPr>
              <a:r>
                <a:rPr lang="en-US" sz="9600" spc="48">
                  <a:solidFill>
                    <a:srgbClr val="2B2C30"/>
                  </a:solidFill>
                  <a:latin typeface="Playfair Display Italics"/>
                </a:rPr>
                <a:t>R</a:t>
              </a:r>
            </a:p>
          </p:txBody>
        </p:sp>
        <p:sp>
          <p:nvSpPr>
            <p:cNvPr name="TextBox 21" id="21"/>
            <p:cNvSpPr txBox="true"/>
            <p:nvPr/>
          </p:nvSpPr>
          <p:spPr>
            <a:xfrm rot="0">
              <a:off x="0" y="1979549"/>
              <a:ext cx="5031935" cy="6322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Robust</a:t>
              </a:r>
            </a:p>
          </p:txBody>
        </p:sp>
        <p:sp>
          <p:nvSpPr>
            <p:cNvPr name="TextBox 22" id="22"/>
            <p:cNvSpPr txBox="true"/>
            <p:nvPr/>
          </p:nvSpPr>
          <p:spPr>
            <a:xfrm rot="0">
              <a:off x="0" y="2789598"/>
              <a:ext cx="5031935" cy="3329940"/>
            </a:xfrm>
            <a:prstGeom prst="rect">
              <a:avLst/>
            </a:prstGeom>
          </p:spPr>
          <p:txBody>
            <a:bodyPr anchor="t" rtlCol="false" tIns="0" lIns="0" bIns="0" rIns="0">
              <a:spAutoFit/>
            </a:bodyPr>
            <a:lstStyle/>
            <a:p>
              <a:pPr>
                <a:lnSpc>
                  <a:spcPts val="2520"/>
                </a:lnSpc>
              </a:pPr>
              <a:r>
                <a:rPr lang="en-US" sz="1800">
                  <a:solidFill>
                    <a:srgbClr val="2B2C30"/>
                  </a:solidFill>
                  <a:latin typeface="Public Sans"/>
                </a:rPr>
                <a:t>Users must be able to access the content as technologies advance (as technologies and user agents events, the content should remain accessible)</a:t>
              </a:r>
            </a:p>
            <a:p>
              <a:pPr>
                <a:lnSpc>
                  <a:spcPts val="2520"/>
                </a:lnSpc>
              </a:pPr>
            </a:p>
            <a:p>
              <a:pPr marL="388620" indent="-194310" lvl="1">
                <a:lnSpc>
                  <a:spcPts val="2520"/>
                </a:lnSpc>
                <a:buFont typeface="Arial"/>
                <a:buChar char="•"/>
              </a:pPr>
              <a:r>
                <a:rPr lang="en-US" sz="1800">
                  <a:solidFill>
                    <a:srgbClr val="2B2C30"/>
                  </a:solidFill>
                  <a:latin typeface="Public Sans"/>
                </a:rPr>
                <a:t>Maximize compatibility with current and future user tools</a:t>
              </a:r>
            </a:p>
          </p:txBody>
        </p:sp>
      </p:grpSp>
      <p:grpSp>
        <p:nvGrpSpPr>
          <p:cNvPr name="Group 23" id="23"/>
          <p:cNvGrpSpPr/>
          <p:nvPr/>
        </p:nvGrpSpPr>
        <p:grpSpPr>
          <a:xfrm rot="0">
            <a:off x="4782792" y="2141164"/>
            <a:ext cx="3944817" cy="2441299"/>
            <a:chOff x="0" y="0"/>
            <a:chExt cx="1814460" cy="1122902"/>
          </a:xfrm>
        </p:grpSpPr>
        <p:sp>
          <p:nvSpPr>
            <p:cNvPr name="Freeform 24" id="24"/>
            <p:cNvSpPr/>
            <p:nvPr/>
          </p:nvSpPr>
          <p:spPr>
            <a:xfrm flipH="false" flipV="false" rot="0">
              <a:off x="0" y="0"/>
              <a:ext cx="1814460" cy="1122902"/>
            </a:xfrm>
            <a:custGeom>
              <a:avLst/>
              <a:gdLst/>
              <a:ahLst/>
              <a:cxnLst/>
              <a:rect r="r" b="b" t="t" l="l"/>
              <a:pathLst>
                <a:path h="1122902" w="1814460">
                  <a:moveTo>
                    <a:pt x="0" y="0"/>
                  </a:moveTo>
                  <a:lnTo>
                    <a:pt x="1814460" y="0"/>
                  </a:lnTo>
                  <a:lnTo>
                    <a:pt x="1814460" y="1122902"/>
                  </a:lnTo>
                  <a:lnTo>
                    <a:pt x="0" y="1122902"/>
                  </a:lnTo>
                  <a:close/>
                </a:path>
              </a:pathLst>
            </a:custGeom>
            <a:solidFill>
              <a:srgbClr val="000000">
                <a:alpha val="0"/>
              </a:srgbClr>
            </a:solidFill>
            <a:ln w="9525">
              <a:solidFill>
                <a:srgbClr val="2B2C30"/>
              </a:solidFill>
            </a:ln>
          </p:spPr>
        </p:sp>
        <p:sp>
          <p:nvSpPr>
            <p:cNvPr name="TextBox 25" id="25"/>
            <p:cNvSpPr txBox="true"/>
            <p:nvPr/>
          </p:nvSpPr>
          <p:spPr>
            <a:xfrm>
              <a:off x="0" y="-28575"/>
              <a:ext cx="812800" cy="841375"/>
            </a:xfrm>
            <a:prstGeom prst="rect">
              <a:avLst/>
            </a:prstGeom>
          </p:spPr>
          <p:txBody>
            <a:bodyPr anchor="ctr" rtlCol="false" tIns="68580" lIns="68580" bIns="68580" rIns="68580"/>
            <a:lstStyle/>
            <a:p>
              <a:pPr algn="ctr">
                <a:lnSpc>
                  <a:spcPts val="1889"/>
                </a:lnSpc>
              </a:pPr>
            </a:p>
          </p:txBody>
        </p:sp>
      </p:grpSp>
      <p:grpSp>
        <p:nvGrpSpPr>
          <p:cNvPr name="Group 26" id="26"/>
          <p:cNvGrpSpPr/>
          <p:nvPr/>
        </p:nvGrpSpPr>
        <p:grpSpPr>
          <a:xfrm rot="0">
            <a:off x="8994309" y="2141164"/>
            <a:ext cx="3944817" cy="2441299"/>
            <a:chOff x="0" y="0"/>
            <a:chExt cx="1814460" cy="1122902"/>
          </a:xfrm>
        </p:grpSpPr>
        <p:sp>
          <p:nvSpPr>
            <p:cNvPr name="Freeform 27" id="27"/>
            <p:cNvSpPr/>
            <p:nvPr/>
          </p:nvSpPr>
          <p:spPr>
            <a:xfrm flipH="false" flipV="false" rot="0">
              <a:off x="0" y="0"/>
              <a:ext cx="1814460" cy="1122902"/>
            </a:xfrm>
            <a:custGeom>
              <a:avLst/>
              <a:gdLst/>
              <a:ahLst/>
              <a:cxnLst/>
              <a:rect r="r" b="b" t="t" l="l"/>
              <a:pathLst>
                <a:path h="1122902" w="1814460">
                  <a:moveTo>
                    <a:pt x="0" y="0"/>
                  </a:moveTo>
                  <a:lnTo>
                    <a:pt x="1814460" y="0"/>
                  </a:lnTo>
                  <a:lnTo>
                    <a:pt x="1814460" y="1122902"/>
                  </a:lnTo>
                  <a:lnTo>
                    <a:pt x="0" y="1122902"/>
                  </a:lnTo>
                  <a:close/>
                </a:path>
              </a:pathLst>
            </a:custGeom>
            <a:solidFill>
              <a:srgbClr val="000000">
                <a:alpha val="0"/>
              </a:srgbClr>
            </a:solidFill>
            <a:ln w="9525">
              <a:solidFill>
                <a:srgbClr val="2B2C30"/>
              </a:solidFill>
            </a:ln>
          </p:spPr>
        </p:sp>
        <p:sp>
          <p:nvSpPr>
            <p:cNvPr name="TextBox 28" id="28"/>
            <p:cNvSpPr txBox="true"/>
            <p:nvPr/>
          </p:nvSpPr>
          <p:spPr>
            <a:xfrm>
              <a:off x="0" y="-28575"/>
              <a:ext cx="812800" cy="841375"/>
            </a:xfrm>
            <a:prstGeom prst="rect">
              <a:avLst/>
            </a:prstGeom>
          </p:spPr>
          <p:txBody>
            <a:bodyPr anchor="ctr" rtlCol="false" tIns="68580" lIns="68580" bIns="68580" rIns="68580"/>
            <a:lstStyle/>
            <a:p>
              <a:pPr algn="ctr">
                <a:lnSpc>
                  <a:spcPts val="1889"/>
                </a:lnSpc>
              </a:pPr>
            </a:p>
          </p:txBody>
        </p:sp>
      </p:grpSp>
      <p:grpSp>
        <p:nvGrpSpPr>
          <p:cNvPr name="Group 29" id="29"/>
          <p:cNvGrpSpPr/>
          <p:nvPr/>
        </p:nvGrpSpPr>
        <p:grpSpPr>
          <a:xfrm rot="0">
            <a:off x="13205826" y="2141164"/>
            <a:ext cx="3944817" cy="2441299"/>
            <a:chOff x="0" y="0"/>
            <a:chExt cx="1814460" cy="1122902"/>
          </a:xfrm>
        </p:grpSpPr>
        <p:sp>
          <p:nvSpPr>
            <p:cNvPr name="Freeform 30" id="30"/>
            <p:cNvSpPr/>
            <p:nvPr/>
          </p:nvSpPr>
          <p:spPr>
            <a:xfrm flipH="false" flipV="false" rot="0">
              <a:off x="0" y="0"/>
              <a:ext cx="1814460" cy="1122902"/>
            </a:xfrm>
            <a:custGeom>
              <a:avLst/>
              <a:gdLst/>
              <a:ahLst/>
              <a:cxnLst/>
              <a:rect r="r" b="b" t="t" l="l"/>
              <a:pathLst>
                <a:path h="1122902" w="1814460">
                  <a:moveTo>
                    <a:pt x="0" y="0"/>
                  </a:moveTo>
                  <a:lnTo>
                    <a:pt x="1814460" y="0"/>
                  </a:lnTo>
                  <a:lnTo>
                    <a:pt x="1814460" y="1122902"/>
                  </a:lnTo>
                  <a:lnTo>
                    <a:pt x="0" y="1122902"/>
                  </a:lnTo>
                  <a:close/>
                </a:path>
              </a:pathLst>
            </a:custGeom>
            <a:solidFill>
              <a:srgbClr val="000000">
                <a:alpha val="0"/>
              </a:srgbClr>
            </a:solidFill>
            <a:ln w="9525">
              <a:solidFill>
                <a:srgbClr val="2B2C30"/>
              </a:solidFill>
            </a:ln>
          </p:spPr>
        </p:sp>
        <p:sp>
          <p:nvSpPr>
            <p:cNvPr name="TextBox 31" id="31"/>
            <p:cNvSpPr txBox="true"/>
            <p:nvPr/>
          </p:nvSpPr>
          <p:spPr>
            <a:xfrm>
              <a:off x="0" y="-28575"/>
              <a:ext cx="812800" cy="841375"/>
            </a:xfrm>
            <a:prstGeom prst="rect">
              <a:avLst/>
            </a:prstGeom>
          </p:spPr>
          <p:txBody>
            <a:bodyPr anchor="ctr" rtlCol="false" tIns="68580" lIns="68580" bIns="68580" rIns="68580"/>
            <a:lstStyle/>
            <a:p>
              <a:pPr algn="ctr">
                <a:lnSpc>
                  <a:spcPts val="188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AutoShape 3" id="3"/>
          <p:cNvSpPr/>
          <p:nvPr/>
        </p:nvSpPr>
        <p:spPr>
          <a:xfrm>
            <a:off x="1028700" y="2327481"/>
            <a:ext cx="17396401" cy="0"/>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THEORETICAL MODELS OF DISABILITY</a:t>
            </a:r>
          </a:p>
        </p:txBody>
      </p:sp>
      <p:grpSp>
        <p:nvGrpSpPr>
          <p:cNvPr name="Group 5" id="5"/>
          <p:cNvGrpSpPr/>
          <p:nvPr/>
        </p:nvGrpSpPr>
        <p:grpSpPr>
          <a:xfrm rot="0">
            <a:off x="13615646" y="2265569"/>
            <a:ext cx="3086100" cy="4073319"/>
            <a:chOff x="0" y="0"/>
            <a:chExt cx="4114800" cy="5431091"/>
          </a:xfrm>
        </p:grpSpPr>
        <p:grpSp>
          <p:nvGrpSpPr>
            <p:cNvPr name="Group 6" id="6"/>
            <p:cNvGrpSpPr/>
            <p:nvPr/>
          </p:nvGrpSpPr>
          <p:grpSpPr>
            <a:xfrm rot="0">
              <a:off x="25389" y="0"/>
              <a:ext cx="184902" cy="184902"/>
              <a:chOff x="0" y="0"/>
              <a:chExt cx="812800" cy="812800"/>
            </a:xfrm>
          </p:grpSpPr>
          <p:sp>
            <p:nvSpPr>
              <p:cNvPr name="Freeform 7" id="7"/>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TextBox 9" id="9"/>
            <p:cNvSpPr txBox="true"/>
            <p:nvPr/>
          </p:nvSpPr>
          <p:spPr>
            <a:xfrm rot="0">
              <a:off x="0" y="1625539"/>
              <a:ext cx="4114800" cy="38055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This model attempts to combine the medical, social, and psychological models into one holistic approach.</a:t>
              </a:r>
            </a:p>
            <a:p>
              <a:pPr algn="l" marL="388628" indent="-194314" lvl="1">
                <a:lnSpc>
                  <a:spcPts val="2880"/>
                </a:lnSpc>
                <a:buFont typeface="Arial"/>
                <a:buChar char="•"/>
              </a:pPr>
              <a:r>
                <a:rPr lang="en-US" sz="1800">
                  <a:solidFill>
                    <a:srgbClr val="2B2C30"/>
                  </a:solidFill>
                  <a:latin typeface="Public Sans"/>
                </a:rPr>
                <a:t>Each of these factors come together to gauge overall well being.</a:t>
              </a:r>
            </a:p>
          </p:txBody>
        </p:sp>
        <p:sp>
          <p:nvSpPr>
            <p:cNvPr name="TextBox 10" id="10"/>
            <p:cNvSpPr txBox="true"/>
            <p:nvPr/>
          </p:nvSpPr>
          <p:spPr>
            <a:xfrm rot="0">
              <a:off x="25389" y="609539"/>
              <a:ext cx="3714196" cy="5746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Biopsychosocial</a:t>
              </a:r>
            </a:p>
          </p:txBody>
        </p:sp>
      </p:grpSp>
      <p:grpSp>
        <p:nvGrpSpPr>
          <p:cNvPr name="Group 11" id="11"/>
          <p:cNvGrpSpPr/>
          <p:nvPr/>
        </p:nvGrpSpPr>
        <p:grpSpPr>
          <a:xfrm rot="0">
            <a:off x="2186924" y="2265569"/>
            <a:ext cx="3086100" cy="7330869"/>
            <a:chOff x="0" y="0"/>
            <a:chExt cx="4114800" cy="9774491"/>
          </a:xfrm>
        </p:grpSpPr>
        <p:grpSp>
          <p:nvGrpSpPr>
            <p:cNvPr name="Group 12" id="12"/>
            <p:cNvGrpSpPr/>
            <p:nvPr/>
          </p:nvGrpSpPr>
          <p:grpSpPr>
            <a:xfrm rot="0">
              <a:off x="29105" y="0"/>
              <a:ext cx="184902" cy="184902"/>
              <a:chOff x="0" y="0"/>
              <a:chExt cx="812800" cy="812800"/>
            </a:xfrm>
          </p:grpSpPr>
          <p:sp>
            <p:nvSpPr>
              <p:cNvPr name="Freeform 13" id="13"/>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TextBox 15" id="15"/>
            <p:cNvSpPr txBox="true"/>
            <p:nvPr/>
          </p:nvSpPr>
          <p:spPr>
            <a:xfrm rot="0">
              <a:off x="0" y="1625539"/>
              <a:ext cx="4114800" cy="81489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The medical models view disability as a medically-diagnosed biological problem brought on by genetic disorder, disease, trauma, or other health conditions.</a:t>
              </a:r>
            </a:p>
            <a:p>
              <a:pPr marL="388628" indent="-194314" lvl="1">
                <a:lnSpc>
                  <a:spcPts val="2880"/>
                </a:lnSpc>
                <a:buFont typeface="Arial"/>
                <a:buChar char="•"/>
              </a:pPr>
              <a:r>
                <a:rPr lang="en-US" sz="1800">
                  <a:solidFill>
                    <a:srgbClr val="2B2C30"/>
                  </a:solidFill>
                  <a:latin typeface="Public Sans"/>
                </a:rPr>
                <a:t>Management of this disability is aimed at a "cure" or an "almost-cure"</a:t>
              </a:r>
            </a:p>
            <a:p>
              <a:pPr marL="388628" indent="-194314" lvl="1">
                <a:lnSpc>
                  <a:spcPts val="2880"/>
                </a:lnSpc>
                <a:buFont typeface="Arial"/>
                <a:buChar char="•"/>
              </a:pPr>
              <a:r>
                <a:rPr lang="en-US" sz="1800">
                  <a:solidFill>
                    <a:srgbClr val="2B2C30"/>
                  </a:solidFill>
                  <a:latin typeface="Public Sans"/>
                </a:rPr>
                <a:t>Law uses this definition of disability to evaluate whether someone is disabled enough to receive benefits</a:t>
              </a:r>
            </a:p>
            <a:p>
              <a:pPr algn="l">
                <a:lnSpc>
                  <a:spcPts val="2880"/>
                </a:lnSpc>
              </a:pPr>
            </a:p>
          </p:txBody>
        </p:sp>
        <p:sp>
          <p:nvSpPr>
            <p:cNvPr name="TextBox 16" id="16"/>
            <p:cNvSpPr txBox="true"/>
            <p:nvPr/>
          </p:nvSpPr>
          <p:spPr>
            <a:xfrm rot="0">
              <a:off x="79905" y="609539"/>
              <a:ext cx="3714196" cy="5746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Medical</a:t>
              </a:r>
            </a:p>
          </p:txBody>
        </p:sp>
      </p:grpSp>
      <p:grpSp>
        <p:nvGrpSpPr>
          <p:cNvPr name="Group 17" id="17"/>
          <p:cNvGrpSpPr/>
          <p:nvPr/>
        </p:nvGrpSpPr>
        <p:grpSpPr>
          <a:xfrm rot="0">
            <a:off x="7901285" y="2265569"/>
            <a:ext cx="3086100" cy="6968919"/>
            <a:chOff x="0" y="0"/>
            <a:chExt cx="4114800" cy="9291891"/>
          </a:xfrm>
        </p:grpSpPr>
        <p:grpSp>
          <p:nvGrpSpPr>
            <p:cNvPr name="Group 18" id="18"/>
            <p:cNvGrpSpPr/>
            <p:nvPr/>
          </p:nvGrpSpPr>
          <p:grpSpPr>
            <a:xfrm rot="0">
              <a:off x="0" y="0"/>
              <a:ext cx="184902" cy="184902"/>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20" id="20"/>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Freeform 21" id="21">
              <a:hlinkClick r:id="rId4" tooltip="https://www.youtube.com/watch?v=0e24rfTZ2CQ"/>
            </p:cNvPr>
            <p:cNvSpPr/>
            <p:nvPr/>
          </p:nvSpPr>
          <p:spPr>
            <a:xfrm flipH="false" flipV="false" rot="0">
              <a:off x="1513500" y="600014"/>
              <a:ext cx="687197" cy="693263"/>
            </a:xfrm>
            <a:custGeom>
              <a:avLst/>
              <a:gdLst/>
              <a:ahLst/>
              <a:cxnLst/>
              <a:rect r="r" b="b" t="t" l="l"/>
              <a:pathLst>
                <a:path h="693263" w="687197">
                  <a:moveTo>
                    <a:pt x="0" y="0"/>
                  </a:moveTo>
                  <a:lnTo>
                    <a:pt x="687197" y="0"/>
                  </a:lnTo>
                  <a:lnTo>
                    <a:pt x="687197" y="693263"/>
                  </a:lnTo>
                  <a:lnTo>
                    <a:pt x="0" y="6932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0" y="1625539"/>
              <a:ext cx="4114800" cy="76663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The social model views disability as a condition created by bad design.</a:t>
              </a:r>
            </a:p>
            <a:p>
              <a:pPr marL="388628" indent="-194314" lvl="1">
                <a:lnSpc>
                  <a:spcPts val="2880"/>
                </a:lnSpc>
                <a:buFont typeface="Arial"/>
                <a:buChar char="•"/>
              </a:pPr>
              <a:r>
                <a:rPr lang="en-US" sz="1800">
                  <a:solidFill>
                    <a:srgbClr val="2B2C30"/>
                  </a:solidFill>
                  <a:latin typeface="Public Sans"/>
                </a:rPr>
                <a:t>Society institutes barriers for people.</a:t>
              </a:r>
            </a:p>
            <a:p>
              <a:pPr marL="388628" indent="-194314" lvl="1">
                <a:lnSpc>
                  <a:spcPts val="2880"/>
                </a:lnSpc>
                <a:buFont typeface="Arial"/>
                <a:buChar char="•"/>
              </a:pPr>
              <a:r>
                <a:rPr lang="en-US" sz="1800">
                  <a:solidFill>
                    <a:srgbClr val="2B2C30"/>
                  </a:solidFill>
                  <a:latin typeface="Public Sans"/>
                </a:rPr>
                <a:t>Social model sees the issue of "disability" as a socially created problem and a matter of the full integration of individuals into society.</a:t>
              </a:r>
            </a:p>
            <a:p>
              <a:pPr algn="l" marL="388628" indent="-194314" lvl="1">
                <a:lnSpc>
                  <a:spcPts val="2880"/>
                </a:lnSpc>
                <a:buFont typeface="Arial"/>
                <a:buChar char="•"/>
              </a:pPr>
              <a:r>
                <a:rPr lang="en-US" sz="1800">
                  <a:solidFill>
                    <a:srgbClr val="2B2C30"/>
                  </a:solidFill>
                  <a:latin typeface="Public Sans"/>
                </a:rPr>
                <a:t>Management of the problem requires social action and is the collective responsibility of society at large.</a:t>
              </a:r>
            </a:p>
          </p:txBody>
        </p:sp>
        <p:sp>
          <p:nvSpPr>
            <p:cNvPr name="TextBox 23" id="23"/>
            <p:cNvSpPr txBox="true"/>
            <p:nvPr/>
          </p:nvSpPr>
          <p:spPr>
            <a:xfrm rot="0">
              <a:off x="0" y="609539"/>
              <a:ext cx="3714196" cy="5746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Social</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B2C30"/>
                </a:solidFill>
                <a:latin typeface="Public Sans Bold"/>
              </a:rPr>
              <a:t>THEORETICAL MODELS OF DISABILITY (CONT.)</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8226388" y="2725261"/>
            <a:ext cx="3276600" cy="5262008"/>
            <a:chOff x="0" y="0"/>
            <a:chExt cx="4368800" cy="7016011"/>
          </a:xfrm>
        </p:grpSpPr>
        <p:sp>
          <p:nvSpPr>
            <p:cNvPr name="TextBox 5" id="5"/>
            <p:cNvSpPr txBox="true"/>
            <p:nvPr/>
          </p:nvSpPr>
          <p:spPr>
            <a:xfrm rot="0">
              <a:off x="127000" y="2245259"/>
              <a:ext cx="4114800" cy="47707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Views disabilities as a community (i.e. Deaf community)</a:t>
              </a:r>
            </a:p>
            <a:p>
              <a:pPr algn="l" marL="388628" indent="-194314" lvl="1">
                <a:lnSpc>
                  <a:spcPts val="2880"/>
                </a:lnSpc>
                <a:buFont typeface="Arial"/>
                <a:buChar char="•"/>
              </a:pPr>
              <a:r>
                <a:rPr lang="en-US" sz="1800">
                  <a:solidFill>
                    <a:srgbClr val="2B2C30"/>
                  </a:solidFill>
                  <a:latin typeface="Public Sans"/>
                </a:rPr>
                <a:t>People who identify with a particular group or culture become more involved with that culture and embrace their disability as part of their identity.</a:t>
              </a:r>
            </a:p>
          </p:txBody>
        </p:sp>
        <p:sp>
          <p:nvSpPr>
            <p:cNvPr name="TextBox 6" id="6"/>
            <p:cNvSpPr txBox="true"/>
            <p:nvPr/>
          </p:nvSpPr>
          <p:spPr>
            <a:xfrm rot="0">
              <a:off x="0" y="651627"/>
              <a:ext cx="4368800" cy="11588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Social Identity or Cultural Affiliation</a:t>
              </a:r>
            </a:p>
          </p:txBody>
        </p:sp>
        <p:grpSp>
          <p:nvGrpSpPr>
            <p:cNvPr name="Group 7" id="7"/>
            <p:cNvGrpSpPr/>
            <p:nvPr/>
          </p:nvGrpSpPr>
          <p:grpSpPr>
            <a:xfrm rot="0">
              <a:off x="34549" y="0"/>
              <a:ext cx="184902" cy="184902"/>
              <a:chOff x="0" y="0"/>
              <a:chExt cx="812800" cy="812800"/>
            </a:xfrm>
          </p:grpSpPr>
          <p:sp>
            <p:nvSpPr>
              <p:cNvPr name="Freeform 8" id="8"/>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9" id="9"/>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grpSp>
        <p:nvGrpSpPr>
          <p:cNvPr name="Group 10" id="10"/>
          <p:cNvGrpSpPr/>
          <p:nvPr/>
        </p:nvGrpSpPr>
        <p:grpSpPr>
          <a:xfrm rot="0">
            <a:off x="12202209" y="2725261"/>
            <a:ext cx="5057091" cy="4900058"/>
            <a:chOff x="0" y="0"/>
            <a:chExt cx="6742788" cy="6533411"/>
          </a:xfrm>
        </p:grpSpPr>
        <p:sp>
          <p:nvSpPr>
            <p:cNvPr name="TextBox 11" id="11"/>
            <p:cNvSpPr txBox="true"/>
            <p:nvPr/>
          </p:nvSpPr>
          <p:spPr>
            <a:xfrm rot="0">
              <a:off x="0" y="2245259"/>
              <a:ext cx="6742788" cy="42881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This model views disability as a problem to be solved. Specifically, it seeks to overcome physical limitations with technology.</a:t>
              </a:r>
            </a:p>
            <a:p>
              <a:pPr marL="388628" indent="-194314" lvl="1">
                <a:lnSpc>
                  <a:spcPts val="2880"/>
                </a:lnSpc>
                <a:buFont typeface="Arial"/>
                <a:buChar char="•"/>
              </a:pPr>
              <a:r>
                <a:rPr lang="en-US" sz="1800">
                  <a:solidFill>
                    <a:srgbClr val="2B2C30"/>
                  </a:solidFill>
                  <a:latin typeface="Public Sans"/>
                </a:rPr>
                <a:t>Cares less about social or political nuances, but rather strives for innovation as its motivation.</a:t>
              </a:r>
            </a:p>
            <a:p>
              <a:pPr algn="l" marL="388628" indent="-194314" lvl="1">
                <a:lnSpc>
                  <a:spcPts val="2880"/>
                </a:lnSpc>
                <a:buFont typeface="Arial"/>
                <a:buChar char="•"/>
              </a:pPr>
              <a:r>
                <a:rPr lang="en-US" sz="1800">
                  <a:solidFill>
                    <a:srgbClr val="2B2C30"/>
                  </a:solidFill>
                  <a:latin typeface="Public Sans"/>
                </a:rPr>
                <a:t>Accessibility professionals often follow this model.</a:t>
              </a:r>
            </a:p>
          </p:txBody>
        </p:sp>
        <p:sp>
          <p:nvSpPr>
            <p:cNvPr name="TextBox 12" id="12"/>
            <p:cNvSpPr txBox="true"/>
            <p:nvPr/>
          </p:nvSpPr>
          <p:spPr>
            <a:xfrm rot="0">
              <a:off x="0" y="645059"/>
              <a:ext cx="3714196" cy="11588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Functional Solutions</a:t>
              </a:r>
            </a:p>
          </p:txBody>
        </p:sp>
        <p:grpSp>
          <p:nvGrpSpPr>
            <p:cNvPr name="Group 13" id="13"/>
            <p:cNvGrpSpPr/>
            <p:nvPr/>
          </p:nvGrpSpPr>
          <p:grpSpPr>
            <a:xfrm rot="0">
              <a:off x="0" y="0"/>
              <a:ext cx="184902" cy="184902"/>
              <a:chOff x="0" y="0"/>
              <a:chExt cx="812800" cy="812800"/>
            </a:xfrm>
          </p:grpSpPr>
          <p:sp>
            <p:nvSpPr>
              <p:cNvPr name="Freeform 14" id="14"/>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15" id="15"/>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sp>
        <p:nvSpPr>
          <p:cNvPr name="AutoShape 16" id="16"/>
          <p:cNvSpPr/>
          <p:nvPr/>
        </p:nvSpPr>
        <p:spPr>
          <a:xfrm>
            <a:off x="693847" y="2787173"/>
            <a:ext cx="17396401" cy="0"/>
          </a:xfrm>
          <a:prstGeom prst="line">
            <a:avLst/>
          </a:prstGeom>
          <a:ln cap="flat" w="9525">
            <a:solidFill>
              <a:srgbClr val="2B2C30"/>
            </a:solidFill>
            <a:prstDash val="solid"/>
            <a:headEnd type="none" len="sm" w="sm"/>
            <a:tailEnd type="none" len="sm" w="sm"/>
          </a:ln>
        </p:spPr>
      </p:sp>
      <p:grpSp>
        <p:nvGrpSpPr>
          <p:cNvPr name="Group 17" id="17"/>
          <p:cNvGrpSpPr/>
          <p:nvPr/>
        </p:nvGrpSpPr>
        <p:grpSpPr>
          <a:xfrm rot="0">
            <a:off x="636697" y="2725261"/>
            <a:ext cx="3086100" cy="5185808"/>
            <a:chOff x="0" y="0"/>
            <a:chExt cx="4114800" cy="6914411"/>
          </a:xfrm>
        </p:grpSpPr>
        <p:grpSp>
          <p:nvGrpSpPr>
            <p:cNvPr name="Group 18" id="18"/>
            <p:cNvGrpSpPr/>
            <p:nvPr/>
          </p:nvGrpSpPr>
          <p:grpSpPr>
            <a:xfrm rot="0">
              <a:off x="0" y="0"/>
              <a:ext cx="184902" cy="184902"/>
              <a:chOff x="0" y="0"/>
              <a:chExt cx="812800" cy="812800"/>
            </a:xfrm>
          </p:grpSpPr>
          <p:sp>
            <p:nvSpPr>
              <p:cNvPr name="Freeform 19" id="1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20" id="20"/>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TextBox 21" id="21"/>
            <p:cNvSpPr txBox="true"/>
            <p:nvPr/>
          </p:nvSpPr>
          <p:spPr>
            <a:xfrm rot="0">
              <a:off x="0" y="1661059"/>
              <a:ext cx="4114800" cy="52533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Views disability as the inability of a person to work and contribute to society</a:t>
              </a:r>
            </a:p>
            <a:p>
              <a:pPr algn="l" marL="388628" indent="-194314" lvl="1">
                <a:lnSpc>
                  <a:spcPts val="2880"/>
                </a:lnSpc>
                <a:buFont typeface="Arial"/>
                <a:buChar char="•"/>
              </a:pPr>
              <a:r>
                <a:rPr lang="en-US" sz="1800">
                  <a:solidFill>
                    <a:srgbClr val="2B2C30"/>
                  </a:solidFill>
                  <a:latin typeface="Public Sans"/>
                </a:rPr>
                <a:t>Assesses the degree to which impairment affects an individual's productivity and the impact that has on the individual, the employer, and the state.</a:t>
              </a:r>
            </a:p>
          </p:txBody>
        </p:sp>
        <p:sp>
          <p:nvSpPr>
            <p:cNvPr name="TextBox 22" id="22"/>
            <p:cNvSpPr txBox="true"/>
            <p:nvPr/>
          </p:nvSpPr>
          <p:spPr>
            <a:xfrm rot="0">
              <a:off x="0" y="645059"/>
              <a:ext cx="3714196" cy="5746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Economic</a:t>
              </a:r>
            </a:p>
          </p:txBody>
        </p:sp>
      </p:grpSp>
      <p:grpSp>
        <p:nvGrpSpPr>
          <p:cNvPr name="Group 23" id="23"/>
          <p:cNvGrpSpPr/>
          <p:nvPr/>
        </p:nvGrpSpPr>
        <p:grpSpPr>
          <a:xfrm rot="0">
            <a:off x="4422018" y="2725261"/>
            <a:ext cx="3105150" cy="4109483"/>
            <a:chOff x="0" y="0"/>
            <a:chExt cx="4140200" cy="5479311"/>
          </a:xfrm>
        </p:grpSpPr>
        <p:grpSp>
          <p:nvGrpSpPr>
            <p:cNvPr name="Group 24" id="24"/>
            <p:cNvGrpSpPr/>
            <p:nvPr/>
          </p:nvGrpSpPr>
          <p:grpSpPr>
            <a:xfrm rot="0">
              <a:off x="0" y="0"/>
              <a:ext cx="184902" cy="184902"/>
              <a:chOff x="0" y="0"/>
              <a:chExt cx="812800" cy="812800"/>
            </a:xfrm>
          </p:grpSpPr>
          <p:sp>
            <p:nvSpPr>
              <p:cNvPr name="Freeform 25" id="25"/>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B2C30"/>
              </a:solidFill>
            </p:spPr>
          </p:sp>
          <p:sp>
            <p:nvSpPr>
              <p:cNvPr name="TextBox 26" id="26"/>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Freeform 27" id="27">
              <a:hlinkClick r:id="rId4" tooltip="https://www.youtube.com/watch?v=8K9Gg164Bsw&amp;t=56s"/>
            </p:cNvPr>
            <p:cNvSpPr/>
            <p:nvPr/>
          </p:nvSpPr>
          <p:spPr>
            <a:xfrm flipH="false" flipV="false" rot="0">
              <a:off x="1868035" y="539171"/>
              <a:ext cx="687197" cy="693263"/>
            </a:xfrm>
            <a:custGeom>
              <a:avLst/>
              <a:gdLst/>
              <a:ahLst/>
              <a:cxnLst/>
              <a:rect r="r" b="b" t="t" l="l"/>
              <a:pathLst>
                <a:path h="693263" w="687197">
                  <a:moveTo>
                    <a:pt x="0" y="0"/>
                  </a:moveTo>
                  <a:lnTo>
                    <a:pt x="687197" y="0"/>
                  </a:lnTo>
                  <a:lnTo>
                    <a:pt x="687197" y="693263"/>
                  </a:lnTo>
                  <a:lnTo>
                    <a:pt x="0" y="6932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25400" y="1673759"/>
              <a:ext cx="4114800" cy="3805552"/>
            </a:xfrm>
            <a:prstGeom prst="rect">
              <a:avLst/>
            </a:prstGeom>
          </p:spPr>
          <p:txBody>
            <a:bodyPr anchor="t" rtlCol="false" tIns="0" lIns="0" bIns="0" rIns="0">
              <a:spAutoFit/>
            </a:bodyPr>
            <a:lstStyle/>
            <a:p>
              <a:pPr marL="388628" indent="-194314" lvl="1">
                <a:lnSpc>
                  <a:spcPts val="2880"/>
                </a:lnSpc>
                <a:buFont typeface="Arial"/>
                <a:buChar char="•"/>
              </a:pPr>
              <a:r>
                <a:rPr lang="en-US" sz="1800">
                  <a:solidFill>
                    <a:srgbClr val="2B2C30"/>
                  </a:solidFill>
                  <a:latin typeface="Public Sans"/>
                </a:rPr>
                <a:t>This model views disability as tragic, unfortunate, or inspirational.</a:t>
              </a:r>
            </a:p>
            <a:p>
              <a:pPr algn="l" marL="388628" indent="-194314" lvl="1">
                <a:lnSpc>
                  <a:spcPts val="2880"/>
                </a:lnSpc>
                <a:buFont typeface="Arial"/>
                <a:buChar char="•"/>
              </a:pPr>
              <a:r>
                <a:rPr lang="en-US" sz="1800">
                  <a:solidFill>
                    <a:srgbClr val="2B2C30"/>
                  </a:solidFill>
                  <a:latin typeface="Public Sans"/>
                </a:rPr>
                <a:t>Depicts disabled people as victims of circumstance who are deserving of pity.</a:t>
              </a:r>
            </a:p>
          </p:txBody>
        </p:sp>
        <p:sp>
          <p:nvSpPr>
            <p:cNvPr name="TextBox 29" id="29"/>
            <p:cNvSpPr txBox="true"/>
            <p:nvPr/>
          </p:nvSpPr>
          <p:spPr>
            <a:xfrm rot="0">
              <a:off x="0" y="657759"/>
              <a:ext cx="2057400" cy="574675"/>
            </a:xfrm>
            <a:prstGeom prst="rect">
              <a:avLst/>
            </a:prstGeom>
          </p:spPr>
          <p:txBody>
            <a:bodyPr anchor="t" rtlCol="false" tIns="0" lIns="0" bIns="0" rIns="0">
              <a:spAutoFit/>
            </a:bodyPr>
            <a:lstStyle/>
            <a:p>
              <a:pPr>
                <a:lnSpc>
                  <a:spcPts val="3480"/>
                </a:lnSpc>
              </a:pPr>
              <a:r>
                <a:rPr lang="en-US" sz="2900">
                  <a:solidFill>
                    <a:srgbClr val="2B2C30"/>
                  </a:solidFill>
                  <a:latin typeface="Playfair Display Italics"/>
                </a:rPr>
                <a:t>Charity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DAFpxqYv37g</dc:identifier>
  <dcterms:modified xsi:type="dcterms:W3CDTF">2011-08-01T06:04:30Z</dcterms:modified>
  <cp:revision>1</cp:revision>
  <dc:title>Web Accessibility</dc:title>
</cp:coreProperties>
</file>