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6" y="-174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31FD370-A961-4A73-B0BA-0CDB4A7D7BB7}" type="slidenum">
              <a:rPr lang="en-IN" sz="1400" b="0" strike="noStrike" spc="-1">
                <a:latin typeface="Times New Roman"/>
              </a:rPr>
              <a:pPr algn="r"/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DDA31B-E1A8-4F1E-BEE2-1EA6278DFE19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1047EAA-2A22-4849-A59A-F1A8F246B269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3D9123C-AAB2-4492-B614-FBEC46832F89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DDA31B-E1A8-4F1E-BEE2-1EA6278DFE19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B1848BA-A9C5-4AC6-BAC8-FFA84F4D4AE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E86FE71-A52D-44AD-BCD5-4B6FA2A36271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F5E2C7A-BB4D-40E2-BFC7-268A062858AF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DB5E147-E049-4B56-B359-DEC63D4CE757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0CA07CD-941C-487F-8277-01C788E290B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3467761-0E8C-405A-A810-0FEB7ABBEEFD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/>
          <p:cNvPicPr/>
          <p:nvPr/>
        </p:nvPicPr>
        <p:blipFill>
          <a:blip r:embed="rId3" cstate="print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4146848" y="1162472"/>
            <a:ext cx="6665760" cy="8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6562"/>
              </a:lnSpc>
            </a:pPr>
            <a:r>
              <a:rPr lang="en-IN" sz="5250" b="0" strike="noStrike" spc="-1" dirty="0">
                <a:solidFill>
                  <a:srgbClr val="C6BFEE"/>
                </a:solidFill>
                <a:latin typeface="Prompt"/>
                <a:ea typeface="Prompt"/>
              </a:rPr>
              <a:t>Title : </a:t>
            </a:r>
            <a:r>
              <a:rPr lang="en-IN" sz="5250" b="0" strike="noStrike" spc="-1" dirty="0" err="1">
                <a:solidFill>
                  <a:srgbClr val="C6BFEE"/>
                </a:solidFill>
                <a:latin typeface="Prompt"/>
                <a:ea typeface="Prompt"/>
              </a:rPr>
              <a:t>Keyloggers</a:t>
            </a:r>
            <a:endParaRPr lang="en-IN" sz="5250" b="0" strike="noStrike" spc="-1" dirty="0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2562672" y="3250704"/>
            <a:ext cx="9381240" cy="216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2800" b="0" strike="noStrike" spc="-1" dirty="0" smtClean="0">
                <a:solidFill>
                  <a:srgbClr val="DAD8E9"/>
                </a:solidFill>
                <a:latin typeface="Mukta"/>
                <a:ea typeface="Mukta"/>
              </a:rPr>
              <a:t>            Presented </a:t>
            </a:r>
            <a:r>
              <a:rPr lang="en-IN" sz="2800" b="0" strike="noStrike" spc="-1" dirty="0">
                <a:solidFill>
                  <a:srgbClr val="DAD8E9"/>
                </a:solidFill>
                <a:latin typeface="Mukta"/>
                <a:ea typeface="Mukta"/>
              </a:rPr>
              <a:t>by M </a:t>
            </a:r>
            <a:r>
              <a:rPr lang="en-IN" sz="2800" b="0" strike="noStrike" spc="-1" dirty="0" err="1">
                <a:solidFill>
                  <a:srgbClr val="DAD8E9"/>
                </a:solidFill>
                <a:latin typeface="Mukta"/>
                <a:ea typeface="Mukta"/>
              </a:rPr>
              <a:t>Jamlludeen</a:t>
            </a:r>
            <a:r>
              <a:rPr lang="en-IN" sz="2800" b="0" strike="noStrike" spc="-1" dirty="0">
                <a:solidFill>
                  <a:srgbClr val="DAD8E9"/>
                </a:solidFill>
                <a:latin typeface="Mukta"/>
                <a:ea typeface="Mukta"/>
              </a:rPr>
              <a:t> at </a:t>
            </a:r>
            <a:r>
              <a:rPr lang="en-IN" sz="2800" b="0" strike="noStrike" spc="-1" dirty="0" err="1">
                <a:solidFill>
                  <a:srgbClr val="DAD8E9"/>
                </a:solidFill>
                <a:latin typeface="Mukta"/>
                <a:ea typeface="Mukta"/>
              </a:rPr>
              <a:t>Aalim</a:t>
            </a:r>
            <a:r>
              <a:rPr lang="en-IN" sz="2800" b="0" strike="noStrike" spc="-1" dirty="0">
                <a:solidFill>
                  <a:srgbClr val="DAD8E9"/>
                </a:solidFill>
                <a:latin typeface="Mukta"/>
                <a:ea typeface="Mukta"/>
              </a:rPr>
              <a:t> </a:t>
            </a:r>
            <a:r>
              <a:rPr lang="en-IN" sz="2800" b="0" strike="noStrike" spc="-1" dirty="0" err="1">
                <a:solidFill>
                  <a:srgbClr val="DAD8E9"/>
                </a:solidFill>
                <a:latin typeface="Mukta"/>
                <a:ea typeface="Mukta"/>
              </a:rPr>
              <a:t>Muhammed</a:t>
            </a:r>
            <a:r>
              <a:rPr lang="en-IN" sz="2800" b="0" strike="noStrike" spc="-1" dirty="0">
                <a:solidFill>
                  <a:srgbClr val="DAD8E9"/>
                </a:solidFill>
                <a:latin typeface="Mukta"/>
                <a:ea typeface="Mukta"/>
              </a:rPr>
              <a:t> </a:t>
            </a:r>
            <a:r>
              <a:rPr lang="en-IN" sz="2800" b="0" strike="noStrike" spc="-1" dirty="0" err="1">
                <a:solidFill>
                  <a:srgbClr val="DAD8E9"/>
                </a:solidFill>
                <a:latin typeface="Mukta"/>
                <a:ea typeface="Mukta"/>
              </a:rPr>
              <a:t>Salegh</a:t>
            </a:r>
            <a:r>
              <a:rPr lang="en-IN" sz="2800" b="0" strike="noStrike" spc="-1" dirty="0">
                <a:solidFill>
                  <a:srgbClr val="DAD8E9"/>
                </a:solidFill>
                <a:latin typeface="Mukta"/>
                <a:ea typeface="Mukta"/>
              </a:rPr>
              <a:t> College of Engineering, this presentation explores the intricacies of </a:t>
            </a:r>
            <a:r>
              <a:rPr lang="en-IN" sz="2800" b="0" strike="noStrike" spc="-1" dirty="0" err="1">
                <a:solidFill>
                  <a:srgbClr val="DAD8E9"/>
                </a:solidFill>
                <a:latin typeface="Mukta"/>
                <a:ea typeface="Mukta"/>
              </a:rPr>
              <a:t>keyloggers</a:t>
            </a:r>
            <a:r>
              <a:rPr lang="en-IN" sz="2800" b="0" strike="noStrike" spc="-1" dirty="0">
                <a:solidFill>
                  <a:srgbClr val="DAD8E9"/>
                </a:solidFill>
                <a:latin typeface="Mukta"/>
                <a:ea typeface="Mukta"/>
              </a:rPr>
              <a:t> - powerful software tools that record every keystroke on a computer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 0"/>
          <p:cNvPicPr/>
          <p:nvPr/>
        </p:nvPicPr>
        <p:blipFill>
          <a:blip r:embed="rId3" cstate="print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2624400" y="3767760"/>
            <a:ext cx="555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5468"/>
              </a:lnSpc>
            </a:pPr>
            <a:r>
              <a:rPr lang="en-IN" sz="4380" b="1" strike="noStrike" spc="-1">
                <a:solidFill>
                  <a:srgbClr val="C6BFEE"/>
                </a:solidFill>
                <a:latin typeface="Prompt"/>
                <a:ea typeface="Prompt"/>
              </a:rPr>
              <a:t> Thank You !</a:t>
            </a:r>
            <a:endParaRPr lang="en-IN" sz="438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0"/>
          <p:cNvPicPr/>
          <p:nvPr/>
        </p:nvPicPr>
        <p:blipFill>
          <a:blip r:embed="rId3" cstate="print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36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0" name="Image 1"/>
          <p:cNvPicPr/>
          <p:nvPr/>
        </p:nvPicPr>
        <p:blipFill>
          <a:blip r:embed="rId4" cstate="print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6768000" y="144000"/>
            <a:ext cx="6665760" cy="8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6562"/>
              </a:lnSpc>
            </a:pPr>
            <a:r>
              <a:rPr lang="en-IN" sz="5250" b="0" strike="noStrike" spc="-1">
                <a:solidFill>
                  <a:srgbClr val="C6BFEE"/>
                </a:solidFill>
                <a:latin typeface="Prompt"/>
                <a:ea typeface="Prompt"/>
              </a:rPr>
              <a:t>Problem Statement</a:t>
            </a:r>
            <a:endParaRPr lang="en-IN" sz="525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6274800" y="1161720"/>
            <a:ext cx="7477200" cy="7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Develop a robust system to detect and prevent keylogger activities on computer systems. The system should be able to:</a:t>
            </a:r>
            <a:endParaRPr lang="en-IN" sz="1750" b="0" strike="noStrike" spc="-1">
              <a:latin typeface="Arial"/>
            </a:endParaRPr>
          </a:p>
          <a:p>
            <a:pPr>
              <a:lnSpc>
                <a:spcPts val="2798"/>
              </a:lnSpc>
            </a:pPr>
            <a:endParaRPr lang="en-IN" sz="1750" b="0" strike="noStrike" spc="-1">
              <a:latin typeface="Arial"/>
            </a:endParaRPr>
          </a:p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    Identify and differentiate between legitimate keyboard inputs and potentially malicious keystroke logging activities.</a:t>
            </a:r>
            <a:endParaRPr lang="en-IN" sz="1750" b="0" strike="noStrike" spc="-1">
              <a:latin typeface="Arial"/>
            </a:endParaRPr>
          </a:p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    Implement techniques to detect the presence of keylogging software or hardware devices on the system.</a:t>
            </a:r>
            <a:endParaRPr lang="en-IN" sz="1750" b="0" strike="noStrike" spc="-1">
              <a:latin typeface="Arial"/>
            </a:endParaRPr>
          </a:p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    Provide real-time monitoring and alerts for suspicious keyboard activities.</a:t>
            </a:r>
            <a:endParaRPr lang="en-IN" sz="1750" b="0" strike="noStrike" spc="-1">
              <a:latin typeface="Arial"/>
            </a:endParaRPr>
          </a:p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    Offer methods for preventing unauthorized access to sensitive data, even in the presence of keyloggers.</a:t>
            </a:r>
            <a:endParaRPr lang="en-IN" sz="1750" b="0" strike="noStrike" spc="-1">
              <a:latin typeface="Arial"/>
            </a:endParaRPr>
          </a:p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    Ensure user privacy and data security while detecting and mitigating keylogger threats.</a:t>
            </a:r>
            <a:endParaRPr lang="en-IN" sz="1750" b="0" strike="noStrike" spc="-1">
              <a:latin typeface="Arial"/>
            </a:endParaRPr>
          </a:p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    Develop user-friendly interfaces and reporting mechanisms for system administrators and end-users to manage keylogger detection and prevention features effectively.</a:t>
            </a:r>
            <a:endParaRPr lang="en-IN" sz="17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/>
          <p:cNvPicPr/>
          <p:nvPr/>
        </p:nvPicPr>
        <p:blipFill>
          <a:blip r:embed="rId3" cstate="print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36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2850704" y="802432"/>
            <a:ext cx="8784976" cy="8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6562"/>
              </a:lnSpc>
            </a:pP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Proposed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System/Solution</a:t>
            </a:r>
            <a:endParaRPr lang="en-IN" sz="5250" b="1" strike="noStrike" spc="-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2562672" y="2026568"/>
            <a:ext cx="9381240" cy="216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2800" b="0" strike="noStrike" spc="-1" dirty="0" smtClean="0">
                <a:solidFill>
                  <a:schemeClr val="bg1"/>
                </a:solidFill>
                <a:latin typeface="Mukta"/>
                <a:ea typeface="Mukta"/>
              </a:rPr>
              <a:t>            </a:t>
            </a:r>
            <a:r>
              <a:rPr lang="en-US" sz="2800" dirty="0">
                <a:solidFill>
                  <a:schemeClr val="bg1"/>
                </a:solidFill>
              </a:rPr>
              <a:t>A </a:t>
            </a:r>
            <a:r>
              <a:rPr lang="en-US" sz="2800" dirty="0" err="1">
                <a:solidFill>
                  <a:schemeClr val="bg1"/>
                </a:solidFill>
              </a:rPr>
              <a:t>keylogger</a:t>
            </a:r>
            <a:r>
              <a:rPr lang="en-US" sz="2800" dirty="0">
                <a:solidFill>
                  <a:schemeClr val="bg1"/>
                </a:solidFill>
              </a:rPr>
              <a:t> is a type of software or hardware device that records keystrokes typed on a computer or mobile device. </a:t>
            </a:r>
            <a:r>
              <a:rPr lang="en-US" sz="2800" dirty="0" err="1">
                <a:solidFill>
                  <a:schemeClr val="bg1"/>
                </a:solidFill>
              </a:rPr>
              <a:t>Keyloggers</a:t>
            </a:r>
            <a:r>
              <a:rPr lang="en-US" sz="2800" dirty="0">
                <a:solidFill>
                  <a:schemeClr val="bg1"/>
                </a:solidFill>
              </a:rPr>
              <a:t> can be used for various purposes, both legitimate and malicious. In a proposed system or solution, </a:t>
            </a:r>
            <a:r>
              <a:rPr lang="en-US" sz="2800" dirty="0" err="1">
                <a:solidFill>
                  <a:schemeClr val="bg1"/>
                </a:solidFill>
              </a:rPr>
              <a:t>keyloggers</a:t>
            </a:r>
            <a:r>
              <a:rPr lang="en-US" sz="2800" dirty="0">
                <a:solidFill>
                  <a:schemeClr val="bg1"/>
                </a:solidFill>
              </a:rPr>
              <a:t> can be implemented for legitimate purposes such as:</a:t>
            </a:r>
            <a:endParaRPr lang="en-IN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0664" y="3466728"/>
            <a:ext cx="381642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171184" y="4402832"/>
            <a:ext cx="4176464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Parental Control</a:t>
            </a:r>
            <a:r>
              <a:rPr lang="en-US" dirty="0"/>
              <a:t>: </a:t>
            </a:r>
            <a:endParaRPr lang="en-US" dirty="0" smtClean="0"/>
          </a:p>
          <a:p>
            <a:pPr algn="ctr"/>
            <a:r>
              <a:rPr lang="en-US" dirty="0" smtClean="0"/>
              <a:t>Parents </a:t>
            </a:r>
            <a:r>
              <a:rPr lang="en-US" dirty="0"/>
              <a:t>can use </a:t>
            </a:r>
            <a:r>
              <a:rPr lang="en-US" dirty="0" err="1"/>
              <a:t>keyloggers</a:t>
            </a:r>
            <a:r>
              <a:rPr lang="en-US" dirty="0"/>
              <a:t> to monitor their children's online activities and protect them from harmful content or interactions.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34680" y="4402832"/>
            <a:ext cx="4248472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 Monitoring</a:t>
            </a:r>
            <a:r>
              <a:rPr lang="en-US" b="1" dirty="0" smtClean="0"/>
              <a:t>: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Employers can use </a:t>
            </a:r>
            <a:r>
              <a:rPr lang="en-US" dirty="0" err="1"/>
              <a:t>keyloggers</a:t>
            </a:r>
            <a:r>
              <a:rPr lang="en-US" dirty="0"/>
              <a:t> to monitor employees' activities to ensure they are using company resources appropriately and not engaging in unauthorized activities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06688" y="6347048"/>
            <a:ext cx="4392488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Employee Monitoring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Employers can use </a:t>
            </a:r>
            <a:r>
              <a:rPr lang="en-US" dirty="0" err="1"/>
              <a:t>keyloggers</a:t>
            </a:r>
            <a:r>
              <a:rPr lang="en-US" dirty="0"/>
              <a:t> to monitor employees' activities to ensure they are using company resources appropriately and not engaging in unauthorized activities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15200" y="6419056"/>
            <a:ext cx="4248472" cy="16561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Information Security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/>
              <a:t>Keyloggers</a:t>
            </a:r>
            <a:r>
              <a:rPr lang="en-US" dirty="0"/>
              <a:t> can be used to detect unauthorized access or data breaches by logging all keystrokes and identifying suspicious activities.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 0"/>
          <p:cNvPicPr/>
          <p:nvPr/>
        </p:nvPicPr>
        <p:blipFill>
          <a:blip r:embed="rId3" cstate="print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9" name="Image 1"/>
          <p:cNvPicPr/>
          <p:nvPr/>
        </p:nvPicPr>
        <p:blipFill>
          <a:blip r:embed="rId4" cstate="print"/>
          <a:stretch/>
        </p:blipFill>
        <p:spPr>
          <a:xfrm>
            <a:off x="0" y="0"/>
            <a:ext cx="3657240" cy="8229240"/>
          </a:xfrm>
          <a:prstGeom prst="rect">
            <a:avLst/>
          </a:prstGeom>
          <a:ln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4490640" y="2048760"/>
            <a:ext cx="857304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5468"/>
              </a:lnSpc>
            </a:pPr>
            <a:r>
              <a:rPr lang="en-IN" sz="4380" b="0" strike="noStrike" spc="-1">
                <a:solidFill>
                  <a:srgbClr val="C6BFEE"/>
                </a:solidFill>
                <a:latin typeface="Prompt"/>
                <a:ea typeface="Prompt"/>
              </a:rPr>
              <a:t>System Development Approach</a:t>
            </a:r>
            <a:endParaRPr lang="en-IN" sz="4380" b="0" strike="noStrike" spc="-1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4490640" y="325008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560">
            <a:solidFill>
              <a:srgbClr val="6D456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4678560" y="3291480"/>
            <a:ext cx="1242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ts val="3280"/>
              </a:lnSpc>
            </a:pPr>
            <a:r>
              <a:rPr lang="en-IN" sz="2630" b="0" strike="noStrike" spc="-1">
                <a:solidFill>
                  <a:srgbClr val="DAD8E9"/>
                </a:solidFill>
                <a:latin typeface="Prompt"/>
                <a:ea typeface="Prompt"/>
              </a:rPr>
              <a:t>1</a:t>
            </a:r>
            <a:endParaRPr lang="en-IN" sz="2630" b="0" strike="noStrike" spc="-1">
              <a:latin typeface="Arial"/>
            </a:endParaRPr>
          </a:p>
        </p:txBody>
      </p:sp>
      <p:sp>
        <p:nvSpPr>
          <p:cNvPr id="63" name="CustomShape 5"/>
          <p:cNvSpPr/>
          <p:nvPr/>
        </p:nvSpPr>
        <p:spPr>
          <a:xfrm>
            <a:off x="5212800" y="332640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DAD8E9"/>
                </a:solidFill>
                <a:latin typeface="Prompt"/>
                <a:ea typeface="Prompt"/>
              </a:rPr>
              <a:t>Agile Methodology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64" name="CustomShape 6"/>
          <p:cNvSpPr/>
          <p:nvPr/>
        </p:nvSpPr>
        <p:spPr>
          <a:xfrm>
            <a:off x="5212800" y="3806640"/>
            <a:ext cx="381960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Adopting an agile approach to ensure iterative development and quick responses to security threats.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9255240" y="325008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560">
            <a:solidFill>
              <a:srgbClr val="6D456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9407520" y="3291480"/>
            <a:ext cx="19476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ts val="3280"/>
              </a:lnSpc>
            </a:pPr>
            <a:r>
              <a:rPr lang="en-IN" sz="2630" b="0" strike="noStrike" spc="-1">
                <a:solidFill>
                  <a:srgbClr val="DAD8E9"/>
                </a:solidFill>
                <a:latin typeface="Prompt"/>
                <a:ea typeface="Prompt"/>
              </a:rPr>
              <a:t>2</a:t>
            </a:r>
            <a:endParaRPr lang="en-IN" sz="2630" b="0" strike="noStrike" spc="-1">
              <a:latin typeface="Arial"/>
            </a:endParaRPr>
          </a:p>
        </p:txBody>
      </p:sp>
      <p:sp>
        <p:nvSpPr>
          <p:cNvPr id="67" name="CustomShape 9"/>
          <p:cNvSpPr/>
          <p:nvPr/>
        </p:nvSpPr>
        <p:spPr>
          <a:xfrm>
            <a:off x="9977040" y="3326400"/>
            <a:ext cx="347832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DAD8E9"/>
                </a:solidFill>
                <a:latin typeface="Prompt"/>
                <a:ea typeface="Prompt"/>
              </a:rPr>
              <a:t>Collaborative Prototyping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68" name="CustomShape 10"/>
          <p:cNvSpPr/>
          <p:nvPr/>
        </p:nvSpPr>
        <p:spPr>
          <a:xfrm>
            <a:off x="9977040" y="3806640"/>
            <a:ext cx="381960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Using collaborative prototyping to gather feedback and improve system resilience against keyloggers.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69" name="CustomShape 11"/>
          <p:cNvSpPr/>
          <p:nvPr/>
        </p:nvSpPr>
        <p:spPr>
          <a:xfrm>
            <a:off x="4490640" y="526860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560">
            <a:solidFill>
              <a:srgbClr val="6D456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12"/>
          <p:cNvSpPr/>
          <p:nvPr/>
        </p:nvSpPr>
        <p:spPr>
          <a:xfrm>
            <a:off x="4644000" y="5310360"/>
            <a:ext cx="19296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ts val="3280"/>
              </a:lnSpc>
            </a:pPr>
            <a:r>
              <a:rPr lang="en-IN" sz="2630" b="0" strike="noStrike" spc="-1">
                <a:solidFill>
                  <a:srgbClr val="DAD8E9"/>
                </a:solidFill>
                <a:latin typeface="Prompt"/>
                <a:ea typeface="Prompt"/>
              </a:rPr>
              <a:t>3</a:t>
            </a:r>
            <a:endParaRPr lang="en-IN" sz="2630" b="0" strike="noStrike" spc="-1">
              <a:latin typeface="Arial"/>
            </a:endParaRPr>
          </a:p>
        </p:txBody>
      </p:sp>
      <p:sp>
        <p:nvSpPr>
          <p:cNvPr id="71" name="CustomShape 13"/>
          <p:cNvSpPr/>
          <p:nvPr/>
        </p:nvSpPr>
        <p:spPr>
          <a:xfrm>
            <a:off x="5212800" y="5344920"/>
            <a:ext cx="277704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DAD8E9"/>
                </a:solidFill>
                <a:latin typeface="Prompt"/>
                <a:ea typeface="Prompt"/>
              </a:rPr>
              <a:t>Threat Modeling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72" name="CustomShape 14"/>
          <p:cNvSpPr/>
          <p:nvPr/>
        </p:nvSpPr>
        <p:spPr>
          <a:xfrm>
            <a:off x="5212800" y="5825520"/>
            <a:ext cx="858384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Employing threat modeling to proactively identify keylogger vulnerabilities within the system.</a:t>
            </a:r>
            <a:endParaRPr lang="en-IN" sz="17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 0"/>
          <p:cNvPicPr/>
          <p:nvPr/>
        </p:nvPicPr>
        <p:blipFill>
          <a:blip r:embed="rId3" cstate="print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0" y="62024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2624400" y="2049120"/>
            <a:ext cx="678384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5468"/>
              </a:lnSpc>
            </a:pPr>
            <a:r>
              <a:rPr lang="en-IN" sz="4380" b="0" strike="noStrike" spc="-1">
                <a:solidFill>
                  <a:srgbClr val="C6BFEE"/>
                </a:solidFill>
                <a:latin typeface="Prompt"/>
                <a:ea typeface="Prompt"/>
              </a:rPr>
              <a:t>Algorithm &amp; Deployment</a:t>
            </a:r>
            <a:endParaRPr lang="en-IN" sz="4380" b="0" strike="noStrike" spc="-1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2624400" y="3187800"/>
            <a:ext cx="9443328" cy="3375272"/>
          </a:xfrm>
          <a:prstGeom prst="roundRect">
            <a:avLst>
              <a:gd name="adj" fmla="val 3341"/>
            </a:avLst>
          </a:prstGeom>
          <a:noFill/>
          <a:ln w="7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4"/>
          <p:cNvSpPr/>
          <p:nvPr/>
        </p:nvSpPr>
        <p:spPr>
          <a:xfrm>
            <a:off x="2631960" y="3195360"/>
            <a:ext cx="9366120" cy="1135464"/>
          </a:xfrm>
          <a:prstGeom prst="rect">
            <a:avLst/>
          </a:prstGeom>
          <a:solidFill>
            <a:srgbClr val="FFFFFF">
              <a:alpha val="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5"/>
          <p:cNvSpPr/>
          <p:nvPr/>
        </p:nvSpPr>
        <p:spPr>
          <a:xfrm>
            <a:off x="2854080" y="3336120"/>
            <a:ext cx="423468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Machine Learning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79" name="CustomShape 6"/>
          <p:cNvSpPr/>
          <p:nvPr/>
        </p:nvSpPr>
        <p:spPr>
          <a:xfrm>
            <a:off x="7541280" y="3336120"/>
            <a:ext cx="4234680" cy="7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Utilize machine learning algorithms to detect anomalous typing patterns.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80" name="CustomShape 7"/>
          <p:cNvSpPr/>
          <p:nvPr/>
        </p:nvSpPr>
        <p:spPr>
          <a:xfrm>
            <a:off x="2631960" y="4187880"/>
            <a:ext cx="9366120" cy="992160"/>
          </a:xfrm>
          <a:prstGeom prst="rect">
            <a:avLst/>
          </a:prstGeom>
          <a:solidFill>
            <a:srgbClr val="000000">
              <a:alpha val="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"/>
          <p:cNvSpPr/>
          <p:nvPr/>
        </p:nvSpPr>
        <p:spPr>
          <a:xfrm>
            <a:off x="2854080" y="4328640"/>
            <a:ext cx="423468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Cloud Integration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82" name="CustomShape 9"/>
          <p:cNvSpPr/>
          <p:nvPr/>
        </p:nvSpPr>
        <p:spPr>
          <a:xfrm>
            <a:off x="7541280" y="4328640"/>
            <a:ext cx="4234680" cy="7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Integration with cloud-based keylogger detection and prevention services.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2634680" y="4330824"/>
            <a:ext cx="9361040" cy="2232248"/>
          </a:xfrm>
          <a:prstGeom prst="rect">
            <a:avLst/>
          </a:prstGeom>
          <a:solidFill>
            <a:srgbClr val="FFFFFF">
              <a:alpha val="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11"/>
          <p:cNvSpPr/>
          <p:nvPr/>
        </p:nvSpPr>
        <p:spPr>
          <a:xfrm>
            <a:off x="2854080" y="5321160"/>
            <a:ext cx="423468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Continuous Updates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7541280" y="5321160"/>
            <a:ext cx="4234680" cy="7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Ensure continuous updates of the system to counter emerging keylogger threats.</a:t>
            </a:r>
            <a:endParaRPr lang="en-IN" sz="17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0"/>
          <p:cNvPicPr/>
          <p:nvPr/>
        </p:nvPicPr>
        <p:blipFill>
          <a:blip r:embed="rId3" cstate="print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624400" y="907920"/>
            <a:ext cx="597492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5468"/>
              </a:lnSpc>
            </a:pPr>
            <a:r>
              <a:rPr lang="en-IN" sz="4380" b="0" strike="noStrike" spc="-1">
                <a:solidFill>
                  <a:srgbClr val="C6BFEE"/>
                </a:solidFill>
                <a:latin typeface="Prompt"/>
                <a:ea typeface="Prompt"/>
              </a:rPr>
              <a:t>Result (Output Image)</a:t>
            </a:r>
            <a:endParaRPr lang="en-IN" sz="4380" b="0" strike="noStrike" spc="-1">
              <a:latin typeface="Arial"/>
            </a:endParaRPr>
          </a:p>
        </p:txBody>
      </p:sp>
      <p:pic>
        <p:nvPicPr>
          <p:cNvPr id="89" name="Image 1"/>
          <p:cNvPicPr/>
          <p:nvPr/>
        </p:nvPicPr>
        <p:blipFill>
          <a:blip r:embed="rId4" cstate="print"/>
          <a:stretch/>
        </p:blipFill>
        <p:spPr>
          <a:xfrm>
            <a:off x="2624400" y="2046960"/>
            <a:ext cx="9381240" cy="52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 0"/>
          <p:cNvPicPr/>
          <p:nvPr/>
        </p:nvPicPr>
        <p:blipFill>
          <a:blip r:embed="rId3" cstate="print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2624400" y="1698840"/>
            <a:ext cx="555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5468"/>
              </a:lnSpc>
            </a:pPr>
            <a:r>
              <a:rPr lang="en-IN" sz="4380" b="0" strike="noStrike" spc="-1">
                <a:solidFill>
                  <a:srgbClr val="C6BFEE"/>
                </a:solidFill>
                <a:latin typeface="Prompt"/>
                <a:ea typeface="Prompt"/>
              </a:rPr>
              <a:t>Conclusion</a:t>
            </a:r>
            <a:endParaRPr lang="en-IN" sz="4380" b="0" strike="noStrike" spc="-1">
              <a:latin typeface="Arial"/>
            </a:endParaRPr>
          </a:p>
        </p:txBody>
      </p:sp>
      <p:pic>
        <p:nvPicPr>
          <p:cNvPr id="93" name="Image 1"/>
          <p:cNvPicPr/>
          <p:nvPr/>
        </p:nvPicPr>
        <p:blipFill>
          <a:blip r:embed="rId4" cstate="print"/>
          <a:stretch/>
        </p:blipFill>
        <p:spPr>
          <a:xfrm>
            <a:off x="2624400" y="2837520"/>
            <a:ext cx="3126960" cy="88848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2846520" y="4059360"/>
            <a:ext cx="268236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DAD8E9"/>
                </a:solidFill>
                <a:latin typeface="Prompt"/>
                <a:ea typeface="Prompt"/>
              </a:rPr>
              <a:t>Success in Mitigation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846520" y="4887000"/>
            <a:ext cx="268236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The system has shown reliable mitigation results against keylogger attacks.</a:t>
            </a:r>
            <a:endParaRPr lang="en-IN" sz="1750" b="0" strike="noStrike" spc="-1">
              <a:latin typeface="Arial"/>
            </a:endParaRPr>
          </a:p>
        </p:txBody>
      </p:sp>
      <p:pic>
        <p:nvPicPr>
          <p:cNvPr id="96" name="Image 2"/>
          <p:cNvPicPr/>
          <p:nvPr/>
        </p:nvPicPr>
        <p:blipFill>
          <a:blip r:embed="rId5" cstate="print"/>
          <a:stretch/>
        </p:blipFill>
        <p:spPr>
          <a:xfrm>
            <a:off x="5751720" y="2837520"/>
            <a:ext cx="3126960" cy="888480"/>
          </a:xfrm>
          <a:prstGeom prst="rect">
            <a:avLst/>
          </a:prstGeom>
          <a:ln>
            <a:noFill/>
          </a:ln>
        </p:spPr>
      </p:pic>
      <p:sp>
        <p:nvSpPr>
          <p:cNvPr id="97" name="CustomShape 5"/>
          <p:cNvSpPr/>
          <p:nvPr/>
        </p:nvSpPr>
        <p:spPr>
          <a:xfrm>
            <a:off x="5973840" y="4059360"/>
            <a:ext cx="268236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DAD8E9"/>
                </a:solidFill>
                <a:latin typeface="Prompt"/>
                <a:ea typeface="Prompt"/>
              </a:rPr>
              <a:t>User Confidence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5973840" y="4539960"/>
            <a:ext cx="268236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Users can have confidence in the security and privacy of their interactions.</a:t>
            </a:r>
            <a:endParaRPr lang="en-IN" sz="1750" b="0" strike="noStrike" spc="-1">
              <a:latin typeface="Arial"/>
            </a:endParaRPr>
          </a:p>
        </p:txBody>
      </p:sp>
      <p:pic>
        <p:nvPicPr>
          <p:cNvPr id="99" name="Image 3"/>
          <p:cNvPicPr/>
          <p:nvPr/>
        </p:nvPicPr>
        <p:blipFill>
          <a:blip r:embed="rId6" cstate="print"/>
          <a:stretch/>
        </p:blipFill>
        <p:spPr>
          <a:xfrm>
            <a:off x="8878680" y="2837520"/>
            <a:ext cx="3126960" cy="888480"/>
          </a:xfrm>
          <a:prstGeom prst="rect">
            <a:avLst/>
          </a:prstGeom>
          <a:ln>
            <a:noFill/>
          </a:ln>
        </p:spPr>
      </p:pic>
      <p:sp>
        <p:nvSpPr>
          <p:cNvPr id="100" name="CustomShape 7"/>
          <p:cNvSpPr/>
          <p:nvPr/>
        </p:nvSpPr>
        <p:spPr>
          <a:xfrm>
            <a:off x="9100800" y="4059360"/>
            <a:ext cx="268272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DAD8E9"/>
                </a:solidFill>
                <a:latin typeface="Prompt"/>
                <a:ea typeface="Prompt"/>
              </a:rPr>
              <a:t>Future Enhancements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9100800" y="4887000"/>
            <a:ext cx="2682720" cy="142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Possible enhancements to further strengthen the system's defense against keyloggers.</a:t>
            </a:r>
            <a:endParaRPr lang="en-IN" sz="17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 0"/>
          <p:cNvPicPr/>
          <p:nvPr/>
        </p:nvPicPr>
        <p:blipFill>
          <a:blip r:embed="rId3" cstate="print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0" y="0"/>
            <a:ext cx="14630040" cy="823104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4" name="Image 1"/>
          <p:cNvPicPr/>
          <p:nvPr/>
        </p:nvPicPr>
        <p:blipFill>
          <a:blip r:embed="rId4" cstate="print"/>
          <a:stretch/>
        </p:blipFill>
        <p:spPr>
          <a:xfrm>
            <a:off x="0" y="0"/>
            <a:ext cx="14630040" cy="228060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3462480" y="2782800"/>
            <a:ext cx="4561920" cy="56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4490"/>
              </a:lnSpc>
            </a:pPr>
            <a:r>
              <a:rPr lang="en-IN" sz="3590" b="0" strike="noStrike" spc="-1">
                <a:solidFill>
                  <a:srgbClr val="C6BFEE"/>
                </a:solidFill>
                <a:latin typeface="Prompt"/>
                <a:ea typeface="Prompt"/>
              </a:rPr>
              <a:t>Future Scope</a:t>
            </a:r>
            <a:endParaRPr lang="en-IN" sz="3590" b="0" strike="noStrike" spc="-1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718080" y="3627000"/>
            <a:ext cx="36000" cy="4102200"/>
          </a:xfrm>
          <a:prstGeom prst="roundRect">
            <a:avLst>
              <a:gd name="adj" fmla="val 225402"/>
            </a:avLst>
          </a:prstGeom>
          <a:solidFill>
            <a:srgbClr val="6D456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3941640" y="3956400"/>
            <a:ext cx="638280" cy="36000"/>
          </a:xfrm>
          <a:prstGeom prst="roundRect">
            <a:avLst>
              <a:gd name="adj" fmla="val 225402"/>
            </a:avLst>
          </a:prstGeom>
          <a:solidFill>
            <a:srgbClr val="6D456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5"/>
          <p:cNvSpPr/>
          <p:nvPr/>
        </p:nvSpPr>
        <p:spPr>
          <a:xfrm>
            <a:off x="3530880" y="3769560"/>
            <a:ext cx="410040" cy="410040"/>
          </a:xfrm>
          <a:prstGeom prst="roundRect">
            <a:avLst>
              <a:gd name="adj" fmla="val 20004"/>
            </a:avLst>
          </a:prstGeom>
          <a:solidFill>
            <a:srgbClr val="542C49"/>
          </a:solidFill>
          <a:ln w="7560">
            <a:solidFill>
              <a:srgbClr val="6D456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"/>
          <p:cNvSpPr/>
          <p:nvPr/>
        </p:nvSpPr>
        <p:spPr>
          <a:xfrm>
            <a:off x="3684960" y="3803760"/>
            <a:ext cx="101880" cy="34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ts val="2693"/>
              </a:lnSpc>
            </a:pPr>
            <a:r>
              <a:rPr lang="en-IN" sz="2160" b="0" strike="noStrike" spc="-1">
                <a:solidFill>
                  <a:srgbClr val="DAD8E9"/>
                </a:solidFill>
                <a:latin typeface="Prompt"/>
                <a:ea typeface="Prompt"/>
              </a:rPr>
              <a:t>1</a:t>
            </a:r>
            <a:endParaRPr lang="en-IN" sz="2160" b="0" strike="noStrike" spc="-1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4740120" y="3809520"/>
            <a:ext cx="239292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245"/>
              </a:lnSpc>
            </a:pPr>
            <a:r>
              <a:rPr lang="en-IN" sz="1800" b="0" strike="noStrike" spc="-1">
                <a:solidFill>
                  <a:srgbClr val="DAD8E9"/>
                </a:solidFill>
                <a:latin typeface="Prompt"/>
                <a:ea typeface="Prompt"/>
              </a:rPr>
              <a:t>Advanced Encryption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4740120" y="4204080"/>
            <a:ext cx="6427440" cy="5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299"/>
              </a:lnSpc>
            </a:pPr>
            <a:r>
              <a:rPr lang="en-IN" sz="1440" b="0" strike="noStrike" spc="-1">
                <a:solidFill>
                  <a:srgbClr val="DAD8E9"/>
                </a:solidFill>
                <a:latin typeface="Mukta"/>
                <a:ea typeface="Mukta"/>
              </a:rPr>
              <a:t>Exploration of advanced encryption methods to counter evolving keylogging techniques.</a:t>
            </a:r>
            <a:endParaRPr lang="en-IN" sz="1440" b="0" strike="noStrike" spc="-1"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3941640" y="5482080"/>
            <a:ext cx="638280" cy="36000"/>
          </a:xfrm>
          <a:prstGeom prst="roundRect">
            <a:avLst>
              <a:gd name="adj" fmla="val 225402"/>
            </a:avLst>
          </a:prstGeom>
          <a:solidFill>
            <a:srgbClr val="6D456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0"/>
          <p:cNvSpPr/>
          <p:nvPr/>
        </p:nvSpPr>
        <p:spPr>
          <a:xfrm>
            <a:off x="3530880" y="5295240"/>
            <a:ext cx="410040" cy="410040"/>
          </a:xfrm>
          <a:prstGeom prst="roundRect">
            <a:avLst>
              <a:gd name="adj" fmla="val 20004"/>
            </a:avLst>
          </a:prstGeom>
          <a:solidFill>
            <a:srgbClr val="542C49"/>
          </a:solidFill>
          <a:ln w="7560">
            <a:solidFill>
              <a:srgbClr val="6D456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1"/>
          <p:cNvSpPr/>
          <p:nvPr/>
        </p:nvSpPr>
        <p:spPr>
          <a:xfrm>
            <a:off x="3656160" y="5329440"/>
            <a:ext cx="159840" cy="34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ts val="2693"/>
              </a:lnSpc>
            </a:pPr>
            <a:r>
              <a:rPr lang="en-IN" sz="2160" b="0" strike="noStrike" spc="-1">
                <a:solidFill>
                  <a:srgbClr val="DAD8E9"/>
                </a:solidFill>
                <a:latin typeface="Prompt"/>
                <a:ea typeface="Prompt"/>
              </a:rPr>
              <a:t>2</a:t>
            </a:r>
            <a:endParaRPr lang="en-IN" sz="2160" b="0" strike="noStrike" spc="-1">
              <a:latin typeface="Arial"/>
            </a:endParaRPr>
          </a:p>
        </p:txBody>
      </p:sp>
      <p:sp>
        <p:nvSpPr>
          <p:cNvPr id="115" name="CustomShape 12"/>
          <p:cNvSpPr/>
          <p:nvPr/>
        </p:nvSpPr>
        <p:spPr>
          <a:xfrm>
            <a:off x="4740120" y="5335200"/>
            <a:ext cx="228060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245"/>
              </a:lnSpc>
            </a:pPr>
            <a:r>
              <a:rPr lang="en-IN" sz="1800" b="0" strike="noStrike" spc="-1">
                <a:solidFill>
                  <a:srgbClr val="DAD8E9"/>
                </a:solidFill>
                <a:latin typeface="Prompt"/>
                <a:ea typeface="Prompt"/>
              </a:rPr>
              <a:t>AI Integration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6" name="CustomShape 13"/>
          <p:cNvSpPr/>
          <p:nvPr/>
        </p:nvSpPr>
        <p:spPr>
          <a:xfrm>
            <a:off x="4740120" y="5729760"/>
            <a:ext cx="6427440" cy="5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299"/>
              </a:lnSpc>
            </a:pPr>
            <a:r>
              <a:rPr lang="en-IN" sz="1440" b="0" strike="noStrike" spc="-1">
                <a:solidFill>
                  <a:srgbClr val="DAD8E9"/>
                </a:solidFill>
                <a:latin typeface="Mukta"/>
                <a:ea typeface="Mukta"/>
              </a:rPr>
              <a:t>Research on integrating AI for predictive identification and prevention of keylogger threats.</a:t>
            </a:r>
            <a:endParaRPr lang="en-IN" sz="1440" b="0" strike="noStrike" spc="-1">
              <a:latin typeface="Arial"/>
            </a:endParaRPr>
          </a:p>
        </p:txBody>
      </p:sp>
      <p:sp>
        <p:nvSpPr>
          <p:cNvPr id="117" name="CustomShape 14"/>
          <p:cNvSpPr/>
          <p:nvPr/>
        </p:nvSpPr>
        <p:spPr>
          <a:xfrm>
            <a:off x="3941640" y="7007760"/>
            <a:ext cx="638280" cy="36000"/>
          </a:xfrm>
          <a:prstGeom prst="roundRect">
            <a:avLst>
              <a:gd name="adj" fmla="val 225402"/>
            </a:avLst>
          </a:prstGeom>
          <a:solidFill>
            <a:srgbClr val="6D456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5"/>
          <p:cNvSpPr/>
          <p:nvPr/>
        </p:nvSpPr>
        <p:spPr>
          <a:xfrm>
            <a:off x="3530880" y="6820920"/>
            <a:ext cx="410040" cy="410040"/>
          </a:xfrm>
          <a:prstGeom prst="roundRect">
            <a:avLst>
              <a:gd name="adj" fmla="val 20004"/>
            </a:avLst>
          </a:prstGeom>
          <a:solidFill>
            <a:srgbClr val="542C49"/>
          </a:solidFill>
          <a:ln w="7560">
            <a:solidFill>
              <a:srgbClr val="6D456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16"/>
          <p:cNvSpPr/>
          <p:nvPr/>
        </p:nvSpPr>
        <p:spPr>
          <a:xfrm>
            <a:off x="3656880" y="6855120"/>
            <a:ext cx="158400" cy="34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ts val="2693"/>
              </a:lnSpc>
            </a:pPr>
            <a:r>
              <a:rPr lang="en-IN" sz="2160" b="0" strike="noStrike" spc="-1">
                <a:solidFill>
                  <a:srgbClr val="DAD8E9"/>
                </a:solidFill>
                <a:latin typeface="Prompt"/>
                <a:ea typeface="Prompt"/>
              </a:rPr>
              <a:t>3</a:t>
            </a:r>
            <a:endParaRPr lang="en-IN" sz="2160" b="0" strike="noStrike" spc="-1">
              <a:latin typeface="Arial"/>
            </a:endParaRPr>
          </a:p>
        </p:txBody>
      </p:sp>
      <p:sp>
        <p:nvSpPr>
          <p:cNvPr id="120" name="CustomShape 17"/>
          <p:cNvSpPr/>
          <p:nvPr/>
        </p:nvSpPr>
        <p:spPr>
          <a:xfrm>
            <a:off x="4740120" y="6860880"/>
            <a:ext cx="2280600" cy="2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245"/>
              </a:lnSpc>
            </a:pPr>
            <a:r>
              <a:rPr lang="en-IN" sz="1800" b="0" strike="noStrike" spc="-1">
                <a:solidFill>
                  <a:srgbClr val="DAD8E9"/>
                </a:solidFill>
                <a:latin typeface="Prompt"/>
                <a:ea typeface="Prompt"/>
              </a:rPr>
              <a:t>User Education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21" name="CustomShape 18"/>
          <p:cNvSpPr/>
          <p:nvPr/>
        </p:nvSpPr>
        <p:spPr>
          <a:xfrm>
            <a:off x="4740120" y="7255440"/>
            <a:ext cx="6427440" cy="29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299"/>
              </a:lnSpc>
            </a:pPr>
            <a:r>
              <a:rPr lang="en-IN" sz="1440" b="0" strike="noStrike" spc="-1">
                <a:solidFill>
                  <a:srgbClr val="DAD8E9"/>
                </a:solidFill>
                <a:latin typeface="Mukta"/>
                <a:ea typeface="Mukta"/>
              </a:rPr>
              <a:t>Development of user education programs to raise awareness about keylogger risks.</a:t>
            </a:r>
            <a:endParaRPr lang="en-IN" sz="14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 0"/>
          <p:cNvPicPr/>
          <p:nvPr/>
        </p:nvPicPr>
        <p:blipFill>
          <a:blip r:embed="rId3" cstate="print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Image 1"/>
          <p:cNvPicPr/>
          <p:nvPr/>
        </p:nvPicPr>
        <p:blipFill>
          <a:blip r:embed="rId4" cstate="print"/>
          <a:stretch/>
        </p:blipFill>
        <p:spPr>
          <a:xfrm>
            <a:off x="0" y="41616"/>
            <a:ext cx="14630040" cy="277704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2624400" y="3808800"/>
            <a:ext cx="5554800" cy="69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5468"/>
              </a:lnSpc>
            </a:pPr>
            <a:r>
              <a:rPr lang="en-IN" sz="4380" b="0" strike="noStrike" spc="-1" dirty="0">
                <a:solidFill>
                  <a:srgbClr val="C6BFEE"/>
                </a:solidFill>
                <a:latin typeface="Prompt"/>
                <a:ea typeface="Prompt"/>
              </a:rPr>
              <a:t>References</a:t>
            </a:r>
            <a:endParaRPr lang="en-IN" sz="4380" b="0" strike="noStrike" spc="-1" dirty="0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520000" y="5054760"/>
            <a:ext cx="2978640" cy="2361240"/>
          </a:xfrm>
          <a:prstGeom prst="roundRect">
            <a:avLst>
              <a:gd name="adj" fmla="val 4234"/>
            </a:avLst>
          </a:prstGeom>
          <a:solidFill>
            <a:srgbClr val="542C49"/>
          </a:solidFill>
          <a:ln w="7560">
            <a:solidFill>
              <a:srgbClr val="6D456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2854080" y="5066280"/>
            <a:ext cx="251928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DAD8E9"/>
                </a:solidFill>
                <a:latin typeface="Prompt"/>
                <a:ea typeface="Prompt"/>
              </a:rPr>
              <a:t>Security Journals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2854080" y="5546880"/>
            <a:ext cx="2519280" cy="142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References to in-depth studies and findings in leading cybersecurity journals.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5904000" y="5054760"/>
            <a:ext cx="2978640" cy="2361240"/>
          </a:xfrm>
          <a:prstGeom prst="roundRect">
            <a:avLst>
              <a:gd name="adj" fmla="val 4234"/>
            </a:avLst>
          </a:prstGeom>
          <a:solidFill>
            <a:srgbClr val="542C49"/>
          </a:solidFill>
          <a:ln w="7560">
            <a:solidFill>
              <a:srgbClr val="6D456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7"/>
          <p:cNvSpPr/>
          <p:nvPr/>
        </p:nvSpPr>
        <p:spPr>
          <a:xfrm>
            <a:off x="6055560" y="5066280"/>
            <a:ext cx="251928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DAD8E9"/>
                </a:solidFill>
                <a:latin typeface="Prompt"/>
                <a:ea typeface="Prompt"/>
              </a:rPr>
              <a:t>Industry Reports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6055560" y="5546880"/>
            <a:ext cx="2519280" cy="142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Insights from industry reports and publications related to keylogger threats and solutions.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9117360" y="5040000"/>
            <a:ext cx="2978640" cy="2361240"/>
          </a:xfrm>
          <a:prstGeom prst="roundRect">
            <a:avLst>
              <a:gd name="adj" fmla="val 4234"/>
            </a:avLst>
          </a:prstGeom>
          <a:solidFill>
            <a:srgbClr val="542C49"/>
          </a:solidFill>
          <a:ln w="7560">
            <a:solidFill>
              <a:srgbClr val="6D456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0"/>
          <p:cNvSpPr/>
          <p:nvPr/>
        </p:nvSpPr>
        <p:spPr>
          <a:xfrm>
            <a:off x="9256680" y="5066280"/>
            <a:ext cx="2519280" cy="3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ts val="2733"/>
              </a:lnSpc>
            </a:pPr>
            <a:r>
              <a:rPr lang="en-IN" sz="2190" b="0" strike="noStrike" spc="-1">
                <a:solidFill>
                  <a:srgbClr val="DAD8E9"/>
                </a:solidFill>
                <a:latin typeface="Prompt"/>
                <a:ea typeface="Prompt"/>
              </a:rPr>
              <a:t>Expert Interviews</a:t>
            </a:r>
            <a:endParaRPr lang="en-IN" sz="2190" b="0" strike="noStrike" spc="-1">
              <a:latin typeface="Arial"/>
            </a:endParaRPr>
          </a:p>
        </p:txBody>
      </p:sp>
      <p:sp>
        <p:nvSpPr>
          <p:cNvPr id="134" name="CustomShape 11"/>
          <p:cNvSpPr/>
          <p:nvPr/>
        </p:nvSpPr>
        <p:spPr>
          <a:xfrm>
            <a:off x="9256680" y="5546880"/>
            <a:ext cx="2519280" cy="142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ts val="2798"/>
              </a:lnSpc>
            </a:pPr>
            <a:r>
              <a:rPr lang="en-IN" sz="1750" b="0" strike="noStrike" spc="-1">
                <a:solidFill>
                  <a:srgbClr val="DAD8E9"/>
                </a:solidFill>
                <a:latin typeface="Mukta"/>
                <a:ea typeface="Mukta"/>
              </a:rPr>
              <a:t>Interviews with cybersecurity experts shedding light on keylogger defense strategies.</a:t>
            </a:r>
            <a:endParaRPr lang="en-IN" sz="17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550</Words>
  <Application>Microsoft Office PowerPoint</Application>
  <PresentationFormat>Custom</PresentationFormat>
  <Paragraphs>74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admin</cp:lastModifiedBy>
  <cp:revision>5</cp:revision>
  <dcterms:created xsi:type="dcterms:W3CDTF">2024-04-04T06:56:36Z</dcterms:created>
  <dcterms:modified xsi:type="dcterms:W3CDTF">2024-04-04T12:19:49Z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PptxGenJS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11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