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37"/>
  </p:notesMasterIdLst>
  <p:sldIdLst>
    <p:sldId id="256" r:id="rId2"/>
    <p:sldId id="257" r:id="rId3"/>
    <p:sldId id="414" r:id="rId4"/>
    <p:sldId id="365" r:id="rId5"/>
    <p:sldId id="415" r:id="rId6"/>
    <p:sldId id="416" r:id="rId7"/>
    <p:sldId id="417" r:id="rId8"/>
    <p:sldId id="420" r:id="rId9"/>
    <p:sldId id="418" r:id="rId10"/>
    <p:sldId id="419" r:id="rId11"/>
    <p:sldId id="539" r:id="rId12"/>
    <p:sldId id="540" r:id="rId13"/>
    <p:sldId id="541" r:id="rId14"/>
    <p:sldId id="542" r:id="rId15"/>
    <p:sldId id="538" r:id="rId16"/>
    <p:sldId id="421" r:id="rId17"/>
    <p:sldId id="543" r:id="rId18"/>
    <p:sldId id="422" r:id="rId19"/>
    <p:sldId id="423" r:id="rId20"/>
    <p:sldId id="425" r:id="rId21"/>
    <p:sldId id="544" r:id="rId22"/>
    <p:sldId id="426" r:id="rId23"/>
    <p:sldId id="427" r:id="rId24"/>
    <p:sldId id="545" r:id="rId25"/>
    <p:sldId id="428" r:id="rId26"/>
    <p:sldId id="429" r:id="rId27"/>
    <p:sldId id="430" r:id="rId28"/>
    <p:sldId id="431" r:id="rId29"/>
    <p:sldId id="546" r:id="rId30"/>
    <p:sldId id="547" r:id="rId31"/>
    <p:sldId id="432" r:id="rId32"/>
    <p:sldId id="548" r:id="rId33"/>
    <p:sldId id="433" r:id="rId34"/>
    <p:sldId id="434" r:id="rId35"/>
    <p:sldId id="435" r:id="rId36"/>
    <p:sldId id="436" r:id="rId37"/>
    <p:sldId id="437" r:id="rId38"/>
    <p:sldId id="438" r:id="rId39"/>
    <p:sldId id="440"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90" r:id="rId74"/>
    <p:sldId id="474" r:id="rId75"/>
    <p:sldId id="475" r:id="rId76"/>
    <p:sldId id="476" r:id="rId77"/>
    <p:sldId id="477" r:id="rId78"/>
    <p:sldId id="478" r:id="rId79"/>
    <p:sldId id="479" r:id="rId80"/>
    <p:sldId id="480" r:id="rId81"/>
    <p:sldId id="481" r:id="rId82"/>
    <p:sldId id="482" r:id="rId83"/>
    <p:sldId id="483" r:id="rId84"/>
    <p:sldId id="484" r:id="rId85"/>
    <p:sldId id="485" r:id="rId86"/>
    <p:sldId id="486" r:id="rId87"/>
    <p:sldId id="487" r:id="rId88"/>
    <p:sldId id="488" r:id="rId89"/>
    <p:sldId id="489" r:id="rId90"/>
    <p:sldId id="491" r:id="rId91"/>
    <p:sldId id="492" r:id="rId92"/>
    <p:sldId id="493" r:id="rId93"/>
    <p:sldId id="494" r:id="rId94"/>
    <p:sldId id="496" r:id="rId95"/>
    <p:sldId id="497" r:id="rId96"/>
    <p:sldId id="498" r:id="rId97"/>
    <p:sldId id="499" r:id="rId98"/>
    <p:sldId id="500" r:id="rId99"/>
    <p:sldId id="501" r:id="rId100"/>
    <p:sldId id="502" r:id="rId101"/>
    <p:sldId id="503" r:id="rId102"/>
    <p:sldId id="504" r:id="rId103"/>
    <p:sldId id="505" r:id="rId104"/>
    <p:sldId id="506" r:id="rId105"/>
    <p:sldId id="507" r:id="rId106"/>
    <p:sldId id="508" r:id="rId107"/>
    <p:sldId id="509" r:id="rId108"/>
    <p:sldId id="510" r:id="rId109"/>
    <p:sldId id="511" r:id="rId110"/>
    <p:sldId id="512" r:id="rId111"/>
    <p:sldId id="513" r:id="rId112"/>
    <p:sldId id="514" r:id="rId113"/>
    <p:sldId id="515" r:id="rId114"/>
    <p:sldId id="516" r:id="rId115"/>
    <p:sldId id="517" r:id="rId116"/>
    <p:sldId id="518" r:id="rId117"/>
    <p:sldId id="519" r:id="rId118"/>
    <p:sldId id="520" r:id="rId119"/>
    <p:sldId id="521" r:id="rId120"/>
    <p:sldId id="522" r:id="rId121"/>
    <p:sldId id="523" r:id="rId122"/>
    <p:sldId id="524" r:id="rId123"/>
    <p:sldId id="525" r:id="rId124"/>
    <p:sldId id="526" r:id="rId125"/>
    <p:sldId id="527" r:id="rId126"/>
    <p:sldId id="528" r:id="rId127"/>
    <p:sldId id="529" r:id="rId128"/>
    <p:sldId id="530" r:id="rId129"/>
    <p:sldId id="531" r:id="rId130"/>
    <p:sldId id="532" r:id="rId131"/>
    <p:sldId id="533" r:id="rId132"/>
    <p:sldId id="534" r:id="rId133"/>
    <p:sldId id="535" r:id="rId134"/>
    <p:sldId id="536" r:id="rId135"/>
    <p:sldId id="537"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1" autoAdjust="0"/>
    <p:restoredTop sz="80308"/>
  </p:normalViewPr>
  <p:slideViewPr>
    <p:cSldViewPr snapToGrid="0" snapToObjects="1">
      <p:cViewPr varScale="1">
        <p:scale>
          <a:sx n="122" d="100"/>
          <a:sy n="122" d="100"/>
        </p:scale>
        <p:origin x="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AE423-25D9-A040-9086-7EFCE620D35D}"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EF36A-4186-2643-B0EB-B06B50C1DAA3}" type="slidenum">
              <a:rPr lang="en-US" smtClean="0"/>
              <a:t>‹#›</a:t>
            </a:fld>
            <a:endParaRPr lang="en-US"/>
          </a:p>
        </p:txBody>
      </p:sp>
    </p:spTree>
    <p:extLst>
      <p:ext uri="{BB962C8B-B14F-4D97-AF65-F5344CB8AC3E}">
        <p14:creationId xmlns:p14="http://schemas.microsoft.com/office/powerpoint/2010/main" val="27454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a:t>
            </a:fld>
            <a:endParaRPr lang="en-US"/>
          </a:p>
        </p:txBody>
      </p:sp>
    </p:spTree>
    <p:extLst>
      <p:ext uri="{BB962C8B-B14F-4D97-AF65-F5344CB8AC3E}">
        <p14:creationId xmlns:p14="http://schemas.microsoft.com/office/powerpoint/2010/main" val="111390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11</a:t>
            </a:fld>
            <a:endParaRPr lang="en-US"/>
          </a:p>
        </p:txBody>
      </p:sp>
    </p:spTree>
    <p:extLst>
      <p:ext uri="{BB962C8B-B14F-4D97-AF65-F5344CB8AC3E}">
        <p14:creationId xmlns:p14="http://schemas.microsoft.com/office/powerpoint/2010/main" val="12046386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101</a:t>
            </a:fld>
            <a:endParaRPr lang="en-US"/>
          </a:p>
        </p:txBody>
      </p:sp>
    </p:spTree>
    <p:extLst>
      <p:ext uri="{BB962C8B-B14F-4D97-AF65-F5344CB8AC3E}">
        <p14:creationId xmlns:p14="http://schemas.microsoft.com/office/powerpoint/2010/main" val="374687558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102</a:t>
            </a:fld>
            <a:endParaRPr lang="en-US"/>
          </a:p>
        </p:txBody>
      </p:sp>
    </p:spTree>
    <p:extLst>
      <p:ext uri="{BB962C8B-B14F-4D97-AF65-F5344CB8AC3E}">
        <p14:creationId xmlns:p14="http://schemas.microsoft.com/office/powerpoint/2010/main" val="107007097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103</a:t>
            </a:fld>
            <a:endParaRPr lang="en-US"/>
          </a:p>
        </p:txBody>
      </p:sp>
    </p:spTree>
    <p:extLst>
      <p:ext uri="{BB962C8B-B14F-4D97-AF65-F5344CB8AC3E}">
        <p14:creationId xmlns:p14="http://schemas.microsoft.com/office/powerpoint/2010/main" val="42880190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104</a:t>
            </a:fld>
            <a:endParaRPr lang="en-US"/>
          </a:p>
        </p:txBody>
      </p:sp>
    </p:spTree>
    <p:extLst>
      <p:ext uri="{BB962C8B-B14F-4D97-AF65-F5344CB8AC3E}">
        <p14:creationId xmlns:p14="http://schemas.microsoft.com/office/powerpoint/2010/main" val="1121074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105</a:t>
            </a:fld>
            <a:endParaRPr lang="en-US"/>
          </a:p>
        </p:txBody>
      </p:sp>
    </p:spTree>
    <p:extLst>
      <p:ext uri="{BB962C8B-B14F-4D97-AF65-F5344CB8AC3E}">
        <p14:creationId xmlns:p14="http://schemas.microsoft.com/office/powerpoint/2010/main" val="13182387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true, it’s only two here, but imagine that this was a game with more back and forth – each one those branches could lead to *tons* of additional search spaces, that we are saving ourselves the trouble of dealing with! This is actually a pretty big deal!</a:t>
            </a:r>
          </a:p>
        </p:txBody>
      </p:sp>
      <p:sp>
        <p:nvSpPr>
          <p:cNvPr id="4" name="Slide Number Placeholder 3"/>
          <p:cNvSpPr>
            <a:spLocks noGrp="1"/>
          </p:cNvSpPr>
          <p:nvPr>
            <p:ph type="sldNum" sz="quarter" idx="5"/>
          </p:nvPr>
        </p:nvSpPr>
        <p:spPr/>
        <p:txBody>
          <a:bodyPr/>
          <a:lstStyle/>
          <a:p>
            <a:fld id="{841EF36A-4186-2643-B0EB-B06B50C1DAA3}" type="slidenum">
              <a:rPr lang="en-US" smtClean="0"/>
              <a:t>106</a:t>
            </a:fld>
            <a:endParaRPr lang="en-US"/>
          </a:p>
        </p:txBody>
      </p:sp>
    </p:spTree>
    <p:extLst>
      <p:ext uri="{BB962C8B-B14F-4D97-AF65-F5344CB8AC3E}">
        <p14:creationId xmlns:p14="http://schemas.microsoft.com/office/powerpoint/2010/main" val="3701705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107</a:t>
            </a:fld>
            <a:endParaRPr lang="en-US"/>
          </a:p>
        </p:txBody>
      </p:sp>
    </p:spTree>
    <p:extLst>
      <p:ext uri="{BB962C8B-B14F-4D97-AF65-F5344CB8AC3E}">
        <p14:creationId xmlns:p14="http://schemas.microsoft.com/office/powerpoint/2010/main" val="99735062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108</a:t>
            </a:fld>
            <a:endParaRPr lang="en-US"/>
          </a:p>
        </p:txBody>
      </p:sp>
    </p:spTree>
    <p:extLst>
      <p:ext uri="{BB962C8B-B14F-4D97-AF65-F5344CB8AC3E}">
        <p14:creationId xmlns:p14="http://schemas.microsoft.com/office/powerpoint/2010/main" val="19184410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109</a:t>
            </a:fld>
            <a:endParaRPr lang="en-US"/>
          </a:p>
        </p:txBody>
      </p:sp>
    </p:spTree>
    <p:extLst>
      <p:ext uri="{BB962C8B-B14F-4D97-AF65-F5344CB8AC3E}">
        <p14:creationId xmlns:p14="http://schemas.microsoft.com/office/powerpoint/2010/main" val="14157345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110</a:t>
            </a:fld>
            <a:endParaRPr lang="en-US"/>
          </a:p>
        </p:txBody>
      </p:sp>
    </p:spTree>
    <p:extLst>
      <p:ext uri="{BB962C8B-B14F-4D97-AF65-F5344CB8AC3E}">
        <p14:creationId xmlns:p14="http://schemas.microsoft.com/office/powerpoint/2010/main" val="3390245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12</a:t>
            </a:fld>
            <a:endParaRPr lang="en-US"/>
          </a:p>
        </p:txBody>
      </p:sp>
    </p:spTree>
    <p:extLst>
      <p:ext uri="{BB962C8B-B14F-4D97-AF65-F5344CB8AC3E}">
        <p14:creationId xmlns:p14="http://schemas.microsoft.com/office/powerpoint/2010/main" val="4215360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111</a:t>
            </a:fld>
            <a:endParaRPr lang="en-US"/>
          </a:p>
        </p:txBody>
      </p:sp>
    </p:spTree>
    <p:extLst>
      <p:ext uri="{BB962C8B-B14F-4D97-AF65-F5344CB8AC3E}">
        <p14:creationId xmlns:p14="http://schemas.microsoft.com/office/powerpoint/2010/main" val="400217076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112</a:t>
            </a:fld>
            <a:endParaRPr lang="en-US"/>
          </a:p>
        </p:txBody>
      </p:sp>
    </p:spTree>
    <p:extLst>
      <p:ext uri="{BB962C8B-B14F-4D97-AF65-F5344CB8AC3E}">
        <p14:creationId xmlns:p14="http://schemas.microsoft.com/office/powerpoint/2010/main" val="189210264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113</a:t>
            </a:fld>
            <a:endParaRPr lang="en-US"/>
          </a:p>
        </p:txBody>
      </p:sp>
    </p:spTree>
    <p:extLst>
      <p:ext uri="{BB962C8B-B14F-4D97-AF65-F5344CB8AC3E}">
        <p14:creationId xmlns:p14="http://schemas.microsoft.com/office/powerpoint/2010/main" val="40006006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114</a:t>
            </a:fld>
            <a:endParaRPr lang="en-US"/>
          </a:p>
        </p:txBody>
      </p:sp>
    </p:spTree>
    <p:extLst>
      <p:ext uri="{BB962C8B-B14F-4D97-AF65-F5344CB8AC3E}">
        <p14:creationId xmlns:p14="http://schemas.microsoft.com/office/powerpoint/2010/main" val="67774489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115</a:t>
            </a:fld>
            <a:endParaRPr lang="en-US"/>
          </a:p>
        </p:txBody>
      </p:sp>
    </p:spTree>
    <p:extLst>
      <p:ext uri="{BB962C8B-B14F-4D97-AF65-F5344CB8AC3E}">
        <p14:creationId xmlns:p14="http://schemas.microsoft.com/office/powerpoint/2010/main" val="89436722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116</a:t>
            </a:fld>
            <a:endParaRPr lang="en-US"/>
          </a:p>
        </p:txBody>
      </p:sp>
    </p:spTree>
    <p:extLst>
      <p:ext uri="{BB962C8B-B14F-4D97-AF65-F5344CB8AC3E}">
        <p14:creationId xmlns:p14="http://schemas.microsoft.com/office/powerpoint/2010/main" val="72491135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117</a:t>
            </a:fld>
            <a:endParaRPr lang="en-US"/>
          </a:p>
        </p:txBody>
      </p:sp>
    </p:spTree>
    <p:extLst>
      <p:ext uri="{BB962C8B-B14F-4D97-AF65-F5344CB8AC3E}">
        <p14:creationId xmlns:p14="http://schemas.microsoft.com/office/powerpoint/2010/main" val="358199004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118</a:t>
            </a:fld>
            <a:endParaRPr lang="en-US"/>
          </a:p>
        </p:txBody>
      </p:sp>
    </p:spTree>
    <p:extLst>
      <p:ext uri="{BB962C8B-B14F-4D97-AF65-F5344CB8AC3E}">
        <p14:creationId xmlns:p14="http://schemas.microsoft.com/office/powerpoint/2010/main" val="34093396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119</a:t>
            </a:fld>
            <a:endParaRPr lang="en-US"/>
          </a:p>
        </p:txBody>
      </p:sp>
    </p:spTree>
    <p:extLst>
      <p:ext uri="{BB962C8B-B14F-4D97-AF65-F5344CB8AC3E}">
        <p14:creationId xmlns:p14="http://schemas.microsoft.com/office/powerpoint/2010/main" val="262233344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120</a:t>
            </a:fld>
            <a:endParaRPr lang="en-US"/>
          </a:p>
        </p:txBody>
      </p:sp>
    </p:spTree>
    <p:extLst>
      <p:ext uri="{BB962C8B-B14F-4D97-AF65-F5344CB8AC3E}">
        <p14:creationId xmlns:p14="http://schemas.microsoft.com/office/powerpoint/2010/main" val="2570934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13</a:t>
            </a:fld>
            <a:endParaRPr lang="en-US"/>
          </a:p>
        </p:txBody>
      </p:sp>
    </p:spTree>
    <p:extLst>
      <p:ext uri="{BB962C8B-B14F-4D97-AF65-F5344CB8AC3E}">
        <p14:creationId xmlns:p14="http://schemas.microsoft.com/office/powerpoint/2010/main" val="379552576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121</a:t>
            </a:fld>
            <a:endParaRPr lang="en-US"/>
          </a:p>
        </p:txBody>
      </p:sp>
    </p:spTree>
    <p:extLst>
      <p:ext uri="{BB962C8B-B14F-4D97-AF65-F5344CB8AC3E}">
        <p14:creationId xmlns:p14="http://schemas.microsoft.com/office/powerpoint/2010/main" val="413550287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122</a:t>
            </a:fld>
            <a:endParaRPr lang="en-US"/>
          </a:p>
        </p:txBody>
      </p:sp>
    </p:spTree>
    <p:extLst>
      <p:ext uri="{BB962C8B-B14F-4D97-AF65-F5344CB8AC3E}">
        <p14:creationId xmlns:p14="http://schemas.microsoft.com/office/powerpoint/2010/main" val="338962112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going down pruned branches teaches you the “best” you can do, but not necessarily the worst! So pick the unpruned branch!</a:t>
            </a:r>
          </a:p>
        </p:txBody>
      </p:sp>
      <p:sp>
        <p:nvSpPr>
          <p:cNvPr id="4" name="Slide Number Placeholder 3"/>
          <p:cNvSpPr>
            <a:spLocks noGrp="1"/>
          </p:cNvSpPr>
          <p:nvPr>
            <p:ph type="sldNum" sz="quarter" idx="5"/>
          </p:nvPr>
        </p:nvSpPr>
        <p:spPr/>
        <p:txBody>
          <a:bodyPr/>
          <a:lstStyle/>
          <a:p>
            <a:fld id="{841EF36A-4186-2643-B0EB-B06B50C1DAA3}" type="slidenum">
              <a:rPr lang="en-US" smtClean="0"/>
              <a:t>123</a:t>
            </a:fld>
            <a:endParaRPr lang="en-US"/>
          </a:p>
        </p:txBody>
      </p:sp>
    </p:spTree>
    <p:extLst>
      <p:ext uri="{BB962C8B-B14F-4D97-AF65-F5344CB8AC3E}">
        <p14:creationId xmlns:p14="http://schemas.microsoft.com/office/powerpoint/2010/main" val="291053843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124</a:t>
            </a:fld>
            <a:endParaRPr lang="en-US"/>
          </a:p>
        </p:txBody>
      </p:sp>
    </p:spTree>
    <p:extLst>
      <p:ext uri="{BB962C8B-B14F-4D97-AF65-F5344CB8AC3E}">
        <p14:creationId xmlns:p14="http://schemas.microsoft.com/office/powerpoint/2010/main" val="82470596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125</a:t>
            </a:fld>
            <a:endParaRPr lang="en-US"/>
          </a:p>
        </p:txBody>
      </p:sp>
    </p:spTree>
    <p:extLst>
      <p:ext uri="{BB962C8B-B14F-4D97-AF65-F5344CB8AC3E}">
        <p14:creationId xmlns:p14="http://schemas.microsoft.com/office/powerpoint/2010/main" val="203647212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126</a:t>
            </a:fld>
            <a:endParaRPr lang="en-US"/>
          </a:p>
        </p:txBody>
      </p:sp>
    </p:spTree>
    <p:extLst>
      <p:ext uri="{BB962C8B-B14F-4D97-AF65-F5344CB8AC3E}">
        <p14:creationId xmlns:p14="http://schemas.microsoft.com/office/powerpoint/2010/main" val="1477324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127</a:t>
            </a:fld>
            <a:endParaRPr lang="en-US"/>
          </a:p>
        </p:txBody>
      </p:sp>
    </p:spTree>
    <p:extLst>
      <p:ext uri="{BB962C8B-B14F-4D97-AF65-F5344CB8AC3E}">
        <p14:creationId xmlns:p14="http://schemas.microsoft.com/office/powerpoint/2010/main" val="406625361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128</a:t>
            </a:fld>
            <a:endParaRPr lang="en-US"/>
          </a:p>
        </p:txBody>
      </p:sp>
    </p:spTree>
    <p:extLst>
      <p:ext uri="{BB962C8B-B14F-4D97-AF65-F5344CB8AC3E}">
        <p14:creationId xmlns:p14="http://schemas.microsoft.com/office/powerpoint/2010/main" val="303580521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129</a:t>
            </a:fld>
            <a:endParaRPr lang="en-US"/>
          </a:p>
        </p:txBody>
      </p:sp>
    </p:spTree>
    <p:extLst>
      <p:ext uri="{BB962C8B-B14F-4D97-AF65-F5344CB8AC3E}">
        <p14:creationId xmlns:p14="http://schemas.microsoft.com/office/powerpoint/2010/main" val="167315559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move that maximizes black’s material score is to have the bishop take the pawn, but that puts black in a bad position (the bishop will be in danger), resulting in white ultimately having a score of 6, but black a score of 4.</a:t>
            </a:r>
          </a:p>
        </p:txBody>
      </p:sp>
      <p:sp>
        <p:nvSpPr>
          <p:cNvPr id="4" name="Slide Number Placeholder 3"/>
          <p:cNvSpPr>
            <a:spLocks noGrp="1"/>
          </p:cNvSpPr>
          <p:nvPr>
            <p:ph type="sldNum" sz="quarter" idx="5"/>
          </p:nvPr>
        </p:nvSpPr>
        <p:spPr/>
        <p:txBody>
          <a:bodyPr/>
          <a:lstStyle/>
          <a:p>
            <a:fld id="{841EF36A-4186-2643-B0EB-B06B50C1DAA3}" type="slidenum">
              <a:rPr lang="en-US" smtClean="0"/>
              <a:t>130</a:t>
            </a:fld>
            <a:endParaRPr lang="en-US"/>
          </a:p>
        </p:txBody>
      </p:sp>
    </p:spTree>
    <p:extLst>
      <p:ext uri="{BB962C8B-B14F-4D97-AF65-F5344CB8AC3E}">
        <p14:creationId xmlns:p14="http://schemas.microsoft.com/office/powerpoint/2010/main" val="3398719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14</a:t>
            </a:fld>
            <a:endParaRPr lang="en-US"/>
          </a:p>
        </p:txBody>
      </p:sp>
    </p:spTree>
    <p:extLst>
      <p:ext uri="{BB962C8B-B14F-4D97-AF65-F5344CB8AC3E}">
        <p14:creationId xmlns:p14="http://schemas.microsoft.com/office/powerpoint/2010/main" val="374264463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131</a:t>
            </a:fld>
            <a:endParaRPr lang="en-US"/>
          </a:p>
        </p:txBody>
      </p:sp>
    </p:spTree>
    <p:extLst>
      <p:ext uri="{BB962C8B-B14F-4D97-AF65-F5344CB8AC3E}">
        <p14:creationId xmlns:p14="http://schemas.microsoft.com/office/powerpoint/2010/main" val="355310918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132</a:t>
            </a:fld>
            <a:endParaRPr lang="en-US"/>
          </a:p>
        </p:txBody>
      </p:sp>
    </p:spTree>
    <p:extLst>
      <p:ext uri="{BB962C8B-B14F-4D97-AF65-F5344CB8AC3E}">
        <p14:creationId xmlns:p14="http://schemas.microsoft.com/office/powerpoint/2010/main" val="55179422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133</a:t>
            </a:fld>
            <a:endParaRPr lang="en-US"/>
          </a:p>
        </p:txBody>
      </p:sp>
    </p:spTree>
    <p:extLst>
      <p:ext uri="{BB962C8B-B14F-4D97-AF65-F5344CB8AC3E}">
        <p14:creationId xmlns:p14="http://schemas.microsoft.com/office/powerpoint/2010/main" val="382704493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idea being that in order to avoid doom (losing the bishop) you make short-term sacrifices, but those short-term sacrifices aren’t actually addressing the original problem, they are just delaying it because that original problem still happens, just further ahead than where you were looking!</a:t>
            </a:r>
          </a:p>
        </p:txBody>
      </p:sp>
      <p:sp>
        <p:nvSpPr>
          <p:cNvPr id="4" name="Slide Number Placeholder 3"/>
          <p:cNvSpPr>
            <a:spLocks noGrp="1"/>
          </p:cNvSpPr>
          <p:nvPr>
            <p:ph type="sldNum" sz="quarter" idx="5"/>
          </p:nvPr>
        </p:nvSpPr>
        <p:spPr/>
        <p:txBody>
          <a:bodyPr/>
          <a:lstStyle/>
          <a:p>
            <a:fld id="{841EF36A-4186-2643-B0EB-B06B50C1DAA3}" type="slidenum">
              <a:rPr lang="en-US" smtClean="0"/>
              <a:t>134</a:t>
            </a:fld>
            <a:endParaRPr lang="en-US"/>
          </a:p>
        </p:txBody>
      </p:sp>
    </p:spTree>
    <p:extLst>
      <p:ext uri="{BB962C8B-B14F-4D97-AF65-F5344CB8AC3E}">
        <p14:creationId xmlns:p14="http://schemas.microsoft.com/office/powerpoint/2010/main" val="383557879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When we say “arbitrarily cutting things off” – we mean only looking ahead X moves – we can only make the best choice up to what we see – even if it turns out that one more ply could be devastating for us.</a:t>
            </a:r>
          </a:p>
        </p:txBody>
      </p:sp>
      <p:sp>
        <p:nvSpPr>
          <p:cNvPr id="4" name="Slide Number Placeholder 3"/>
          <p:cNvSpPr>
            <a:spLocks noGrp="1"/>
          </p:cNvSpPr>
          <p:nvPr>
            <p:ph type="sldNum" sz="quarter" idx="5"/>
          </p:nvPr>
        </p:nvSpPr>
        <p:spPr/>
        <p:txBody>
          <a:bodyPr/>
          <a:lstStyle/>
          <a:p>
            <a:fld id="{841EF36A-4186-2643-B0EB-B06B50C1DAA3}" type="slidenum">
              <a:rPr lang="en-US" smtClean="0"/>
              <a:t>135</a:t>
            </a:fld>
            <a:endParaRPr lang="en-US"/>
          </a:p>
        </p:txBody>
      </p:sp>
    </p:spTree>
    <p:extLst>
      <p:ext uri="{BB962C8B-B14F-4D97-AF65-F5344CB8AC3E}">
        <p14:creationId xmlns:p14="http://schemas.microsoft.com/office/powerpoint/2010/main" val="170913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of you who have taken fundamentals of game dev, you know that game theory even though that term might make you think of a large heady idea, e.g., “the theory of game design” or the “the theory of game development” in truth, game theory is a notion that is born out of economics, and captures a very, very specific “kind” of game.</a:t>
            </a:r>
          </a:p>
          <a:p>
            <a:endParaRPr lang="en-US" dirty="0"/>
          </a:p>
          <a:p>
            <a:r>
              <a:rPr lang="en-US" dirty="0"/>
              <a:t>The game has exactly two players – I’m sure all of you can think of tons of games that have either more or fewer numbers of players, but those wouldn’t be considered Game Theory games.</a:t>
            </a:r>
          </a:p>
          <a:p>
            <a:r>
              <a:rPr lang="en-US" dirty="0"/>
              <a:t>The game is a turn-taking game: I make a move then you make a move (and sometimes that’s it, a la the ‘cake splitting’ example). Or sometimes it becomes my move again, then yours etc.</a:t>
            </a:r>
          </a:p>
          <a:p>
            <a:r>
              <a:rPr lang="en-US" dirty="0"/>
              <a:t>perfectly rational: we’ve already discussed this, but it means that the players are out to win. There’s no sense of mercy here. Maybe when playing with a child or a loved one you might “take it easy” or “let them win” – that notion has no place here. In other words: you’ll always make the best move possible.</a:t>
            </a:r>
          </a:p>
          <a:p>
            <a:r>
              <a:rPr lang="en-US" dirty="0"/>
              <a:t>In other words: you are trying to maximize your own score (where this can be both a measure of your performance *during* the game as well as the degree to which you won (e.g., an absolute win is better than a tie or stalemate, which is better than a loss).</a:t>
            </a:r>
          </a:p>
          <a:p>
            <a:r>
              <a:rPr lang="en-US" dirty="0"/>
              <a:t>Moves are deterministic: when you make a move you know exactly what the outcome is going to be. As opposed to non-deterministic or uncertain.</a:t>
            </a:r>
          </a:p>
          <a:p>
            <a:r>
              <a:rPr lang="en-US" dirty="0"/>
              <a:t>Game has a zero-sum: this is an important takeaway that we’ll be chatting about several times. But we can say that what is good for one is bad for the other, and vice versa. Or in other words: making a move that *hurts you* is the moral equivalent of making a move that *helps me*</a:t>
            </a:r>
          </a:p>
          <a:p>
            <a:r>
              <a:rPr lang="en-US" dirty="0"/>
              <a:t>And they are games of perfect information. Everyone can see everything.</a:t>
            </a:r>
          </a:p>
        </p:txBody>
      </p:sp>
      <p:sp>
        <p:nvSpPr>
          <p:cNvPr id="4" name="Slide Number Placeholder 3"/>
          <p:cNvSpPr>
            <a:spLocks noGrp="1"/>
          </p:cNvSpPr>
          <p:nvPr>
            <p:ph type="sldNum" sz="quarter" idx="5"/>
          </p:nvPr>
        </p:nvSpPr>
        <p:spPr/>
        <p:txBody>
          <a:bodyPr/>
          <a:lstStyle/>
          <a:p>
            <a:fld id="{841EF36A-4186-2643-B0EB-B06B50C1DAA3}" type="slidenum">
              <a:rPr lang="en-US" smtClean="0"/>
              <a:t>15</a:t>
            </a:fld>
            <a:endParaRPr lang="en-US"/>
          </a:p>
        </p:txBody>
      </p:sp>
    </p:spTree>
    <p:extLst>
      <p:ext uri="{BB962C8B-B14F-4D97-AF65-F5344CB8AC3E}">
        <p14:creationId xmlns:p14="http://schemas.microsoft.com/office/powerpoint/2010/main" val="1923013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helpful way for you to be thinking about search is to think of moving from state to state as a tree of game states. We can do this with a nice example of a game theory game: Tic-Tac-Toe. It has two players, it’s turn-taking, moves are deterministic, it’s perfect information, and in theory the people playing it are trying to win and will always make the best move possible.</a:t>
            </a:r>
          </a:p>
          <a:p>
            <a:endParaRPr lang="en-US" dirty="0"/>
          </a:p>
          <a:p>
            <a:r>
              <a:rPr lang="en-US" dirty="0"/>
              <a:t>We can imagine what this looks like: if we start with an empty board and say that X goes first, then there’s 9 possible “first” states that we can visit from here: X can place their mark in any of the 9 available squares.</a:t>
            </a:r>
          </a:p>
          <a:p>
            <a:endParaRPr lang="en-US" dirty="0"/>
          </a:p>
          <a:p>
            <a:r>
              <a:rPr lang="en-US" dirty="0"/>
              <a:t>From EACH of those states, there are 8 possible next states, i.e., one state for each place where O might make their next move. So we can see that it blows up pretty quickly!</a:t>
            </a:r>
          </a:p>
        </p:txBody>
      </p:sp>
      <p:sp>
        <p:nvSpPr>
          <p:cNvPr id="4" name="Slide Number Placeholder 3"/>
          <p:cNvSpPr>
            <a:spLocks noGrp="1"/>
          </p:cNvSpPr>
          <p:nvPr>
            <p:ph type="sldNum" sz="quarter" idx="5"/>
          </p:nvPr>
        </p:nvSpPr>
        <p:spPr/>
        <p:txBody>
          <a:bodyPr/>
          <a:lstStyle/>
          <a:p>
            <a:fld id="{841EF36A-4186-2643-B0EB-B06B50C1DAA3}" type="slidenum">
              <a:rPr lang="en-US" smtClean="0"/>
              <a:t>16</a:t>
            </a:fld>
            <a:endParaRPr lang="en-US"/>
          </a:p>
        </p:txBody>
      </p:sp>
    </p:spTree>
    <p:extLst>
      <p:ext uri="{BB962C8B-B14F-4D97-AF65-F5344CB8AC3E}">
        <p14:creationId xmlns:p14="http://schemas.microsoft.com/office/powerpoint/2010/main" val="594378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helpful way for you to be thinking about search is to think of moving from state to state as a tree of game states. We can do this with a nice example of a game theory game: Tic-Tac-Toe. It has two players, it’s turn-taking, moves are deterministic, it’s perfect information, and in theory the people playing it are trying to win and will always make the best move possible.</a:t>
            </a:r>
          </a:p>
          <a:p>
            <a:endParaRPr lang="en-US" dirty="0"/>
          </a:p>
          <a:p>
            <a:r>
              <a:rPr lang="en-US" dirty="0"/>
              <a:t>We can imagine what this looks like: if we start with an empty board and say that X goes first, then there’s 9 possible “first” states that we can visit from here: X can place their mark in any of the 9 available squares.</a:t>
            </a:r>
          </a:p>
          <a:p>
            <a:endParaRPr lang="en-US" dirty="0"/>
          </a:p>
          <a:p>
            <a:r>
              <a:rPr lang="en-US" dirty="0"/>
              <a:t>From EACH of those states, there are 8 possible next states, i.e., one state for each place where O might make their next move. So we can see that it blows up pretty quickly!</a:t>
            </a:r>
          </a:p>
        </p:txBody>
      </p:sp>
      <p:sp>
        <p:nvSpPr>
          <p:cNvPr id="4" name="Slide Number Placeholder 3"/>
          <p:cNvSpPr>
            <a:spLocks noGrp="1"/>
          </p:cNvSpPr>
          <p:nvPr>
            <p:ph type="sldNum" sz="quarter" idx="5"/>
          </p:nvPr>
        </p:nvSpPr>
        <p:spPr/>
        <p:txBody>
          <a:bodyPr/>
          <a:lstStyle/>
          <a:p>
            <a:fld id="{841EF36A-4186-2643-B0EB-B06B50C1DAA3}" type="slidenum">
              <a:rPr lang="en-US" smtClean="0"/>
              <a:t>17</a:t>
            </a:fld>
            <a:endParaRPr lang="en-US"/>
          </a:p>
        </p:txBody>
      </p:sp>
    </p:spTree>
    <p:extLst>
      <p:ext uri="{BB962C8B-B14F-4D97-AF65-F5344CB8AC3E}">
        <p14:creationId xmlns:p14="http://schemas.microsoft.com/office/powerpoint/2010/main" val="3720513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jump further ahead into the game, and say that this is the current board state, and it’s X’s turn.</a:t>
            </a:r>
          </a:p>
          <a:p>
            <a:endParaRPr lang="en-US" dirty="0"/>
          </a:p>
          <a:p>
            <a:r>
              <a:rPr lang="en-US" dirty="0"/>
              <a:t>There are three possible next states from here – the three places where X can move next. We can see here that one of them is very good for X – they win! And because it is zero-sum: what is good for X is bad for O! </a:t>
            </a:r>
          </a:p>
          <a:p>
            <a:endParaRPr lang="en-US" dirty="0"/>
          </a:p>
          <a:p>
            <a:r>
              <a:rPr lang="en-US" dirty="0"/>
              <a:t>So that state would be called a terminal state, since it ends the game, and specifically it’s a terminal state that X wants to reach, and that O would have preferred to have avoided at all costs.</a:t>
            </a:r>
          </a:p>
          <a:p>
            <a:endParaRPr lang="en-US" dirty="0"/>
          </a:p>
          <a:p>
            <a:r>
              <a:rPr lang="en-US" dirty="0"/>
              <a:t>All of these other nodes are non-terminal states. We don’t have three in a row yet, so the game continues.</a:t>
            </a:r>
          </a:p>
        </p:txBody>
      </p:sp>
      <p:sp>
        <p:nvSpPr>
          <p:cNvPr id="4" name="Slide Number Placeholder 3"/>
          <p:cNvSpPr>
            <a:spLocks noGrp="1"/>
          </p:cNvSpPr>
          <p:nvPr>
            <p:ph type="sldNum" sz="quarter" idx="5"/>
          </p:nvPr>
        </p:nvSpPr>
        <p:spPr/>
        <p:txBody>
          <a:bodyPr/>
          <a:lstStyle/>
          <a:p>
            <a:fld id="{841EF36A-4186-2643-B0EB-B06B50C1DAA3}" type="slidenum">
              <a:rPr lang="en-US" smtClean="0"/>
              <a:t>18</a:t>
            </a:fld>
            <a:endParaRPr lang="en-US"/>
          </a:p>
        </p:txBody>
      </p:sp>
    </p:spTree>
    <p:extLst>
      <p:ext uri="{BB962C8B-B14F-4D97-AF65-F5344CB8AC3E}">
        <p14:creationId xmlns:p14="http://schemas.microsoft.com/office/powerpoint/2010/main" val="451869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more vocabulary: a utility function looks at those terminal states, and assigns a </a:t>
            </a:r>
            <a:r>
              <a:rPr lang="en-US" dirty="0" err="1"/>
              <a:t>numeriv</a:t>
            </a:r>
            <a:r>
              <a:rPr lang="en-US" dirty="0"/>
              <a:t> </a:t>
            </a:r>
            <a:r>
              <a:rPr lang="en-US" dirty="0" err="1"/>
              <a:t>calue</a:t>
            </a:r>
            <a:r>
              <a:rPr lang="en-US" dirty="0"/>
              <a:t> for each terminal state for a player. Also sometimes called the payoff function or objective function</a:t>
            </a:r>
          </a:p>
          <a:p>
            <a:endParaRPr lang="en-US" dirty="0"/>
          </a:p>
          <a:p>
            <a:r>
              <a:rPr lang="en-US" dirty="0"/>
              <a:t>In Tic-Tac-Toe, the function is easy – if it’s a terminal state where you win, +1, if you lose, -1, and a draw, 0.</a:t>
            </a:r>
          </a:p>
          <a:p>
            <a:endParaRPr lang="en-US" dirty="0"/>
          </a:p>
          <a:p>
            <a:r>
              <a:rPr lang="en-US" dirty="0"/>
              <a:t>And again, this if “for a player” – so the same state might mean different things to different players. Take this – this state’s utility for O is +1, because O wins, but the utility for X is -1, because, ah, O wins.</a:t>
            </a:r>
          </a:p>
        </p:txBody>
      </p:sp>
      <p:sp>
        <p:nvSpPr>
          <p:cNvPr id="4" name="Slide Number Placeholder 3"/>
          <p:cNvSpPr>
            <a:spLocks noGrp="1"/>
          </p:cNvSpPr>
          <p:nvPr>
            <p:ph type="sldNum" sz="quarter" idx="5"/>
          </p:nvPr>
        </p:nvSpPr>
        <p:spPr/>
        <p:txBody>
          <a:bodyPr/>
          <a:lstStyle/>
          <a:p>
            <a:fld id="{841EF36A-4186-2643-B0EB-B06B50C1DAA3}" type="slidenum">
              <a:rPr lang="en-US" smtClean="0"/>
              <a:t>19</a:t>
            </a:fld>
            <a:endParaRPr lang="en-US"/>
          </a:p>
        </p:txBody>
      </p:sp>
    </p:spTree>
    <p:extLst>
      <p:ext uri="{BB962C8B-B14F-4D97-AF65-F5344CB8AC3E}">
        <p14:creationId xmlns:p14="http://schemas.microsoft.com/office/powerpoint/2010/main" val="2121648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thing that when I was first learning it, I had to kind of twist my thinking around a bit to accept this. You don’t actually *need* two different utility functions for the two different agents. Even though it maybe *feels better* to be like, “oh, yes, O has their own utility function and X has their own utility function, that will give the same state a different score…</a:t>
            </a:r>
          </a:p>
          <a:p>
            <a:endParaRPr lang="en-US" dirty="0"/>
          </a:p>
          <a:p>
            <a:r>
              <a:rPr lang="en-US" dirty="0"/>
              <a:t>Because it’s a zero-sum game. because what’s good for one is bad for another, you can get away with having just a SINGLE utility function. Kind of from one agent’s perspective. </a:t>
            </a:r>
          </a:p>
        </p:txBody>
      </p:sp>
      <p:sp>
        <p:nvSpPr>
          <p:cNvPr id="4" name="Slide Number Placeholder 3"/>
          <p:cNvSpPr>
            <a:spLocks noGrp="1"/>
          </p:cNvSpPr>
          <p:nvPr>
            <p:ph type="sldNum" sz="quarter" idx="5"/>
          </p:nvPr>
        </p:nvSpPr>
        <p:spPr/>
        <p:txBody>
          <a:bodyPr/>
          <a:lstStyle/>
          <a:p>
            <a:fld id="{841EF36A-4186-2643-B0EB-B06B50C1DAA3}" type="slidenum">
              <a:rPr lang="en-US" smtClean="0"/>
              <a:t>20</a:t>
            </a:fld>
            <a:endParaRPr lang="en-US"/>
          </a:p>
        </p:txBody>
      </p:sp>
    </p:spTree>
    <p:extLst>
      <p:ext uri="{BB962C8B-B14F-4D97-AF65-F5344CB8AC3E}">
        <p14:creationId xmlns:p14="http://schemas.microsoft.com/office/powerpoint/2010/main" val="114591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estimate for how much work remains (e.g., how “far away” we are from reaching a goal state).</a:t>
            </a:r>
          </a:p>
        </p:txBody>
      </p:sp>
      <p:sp>
        <p:nvSpPr>
          <p:cNvPr id="4" name="Slide Number Placeholder 3"/>
          <p:cNvSpPr>
            <a:spLocks noGrp="1"/>
          </p:cNvSpPr>
          <p:nvPr>
            <p:ph type="sldNum" sz="quarter" idx="5"/>
          </p:nvPr>
        </p:nvSpPr>
        <p:spPr/>
        <p:txBody>
          <a:bodyPr/>
          <a:lstStyle/>
          <a:p>
            <a:fld id="{841EF36A-4186-2643-B0EB-B06B50C1DAA3}" type="slidenum">
              <a:rPr lang="en-US" smtClean="0"/>
              <a:t>3</a:t>
            </a:fld>
            <a:endParaRPr lang="en-US"/>
          </a:p>
        </p:txBody>
      </p:sp>
    </p:spTree>
    <p:extLst>
      <p:ext uri="{BB962C8B-B14F-4D97-AF65-F5344CB8AC3E}">
        <p14:creationId xmlns:p14="http://schemas.microsoft.com/office/powerpoint/2010/main" val="3115821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thing that when I was first learning it, I had to kind of twist my thinking around a bit to accept this. You don’t actually *need* two different utility functions for the two different agents. Even though it maybe *feels better* to be like, “oh, yes, O has their own utility function and X has their own utility function, that will give the same state a different score…</a:t>
            </a:r>
          </a:p>
          <a:p>
            <a:endParaRPr lang="en-US" dirty="0"/>
          </a:p>
          <a:p>
            <a:r>
              <a:rPr lang="en-US" dirty="0"/>
              <a:t>Because it’s a zero-sum game. because what’s good for one is bad for another, you can get away with having just a SINGLE utility function. Kind of from one agent’s perspective. </a:t>
            </a:r>
          </a:p>
        </p:txBody>
      </p:sp>
      <p:sp>
        <p:nvSpPr>
          <p:cNvPr id="4" name="Slide Number Placeholder 3"/>
          <p:cNvSpPr>
            <a:spLocks noGrp="1"/>
          </p:cNvSpPr>
          <p:nvPr>
            <p:ph type="sldNum" sz="quarter" idx="5"/>
          </p:nvPr>
        </p:nvSpPr>
        <p:spPr/>
        <p:txBody>
          <a:bodyPr/>
          <a:lstStyle/>
          <a:p>
            <a:fld id="{841EF36A-4186-2643-B0EB-B06B50C1DAA3}" type="slidenum">
              <a:rPr lang="en-US" smtClean="0"/>
              <a:t>21</a:t>
            </a:fld>
            <a:endParaRPr lang="en-US"/>
          </a:p>
        </p:txBody>
      </p:sp>
    </p:spTree>
    <p:extLst>
      <p:ext uri="{BB962C8B-B14F-4D97-AF65-F5344CB8AC3E}">
        <p14:creationId xmlns:p14="http://schemas.microsoft.com/office/powerpoint/2010/main" val="398321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previous set-up, you might say that X wants to minimize the utility score</a:t>
            </a:r>
          </a:p>
          <a:p>
            <a:endParaRPr lang="en-US" dirty="0"/>
          </a:p>
          <a:p>
            <a:r>
              <a:rPr lang="en-US" dirty="0"/>
              <a:t>And that O wants to maximize the utility score.</a:t>
            </a:r>
          </a:p>
          <a:p>
            <a:endParaRPr lang="en-US" dirty="0"/>
          </a:p>
          <a:p>
            <a:r>
              <a:rPr lang="en-US" dirty="0"/>
              <a:t>Because we want this algorithm to be game agnostic (i.e., we want it to work for Tic-Tac-Toe, and other game theory game), let’s rename the two players to be Max and Min. Max is the agent that wants to maximize the utility score, and Min will be the agent that wants to minimize the utility score.</a:t>
            </a:r>
          </a:p>
        </p:txBody>
      </p:sp>
      <p:sp>
        <p:nvSpPr>
          <p:cNvPr id="4" name="Slide Number Placeholder 3"/>
          <p:cNvSpPr>
            <a:spLocks noGrp="1"/>
          </p:cNvSpPr>
          <p:nvPr>
            <p:ph type="sldNum" sz="quarter" idx="5"/>
          </p:nvPr>
        </p:nvSpPr>
        <p:spPr/>
        <p:txBody>
          <a:bodyPr/>
          <a:lstStyle/>
          <a:p>
            <a:fld id="{841EF36A-4186-2643-B0EB-B06B50C1DAA3}" type="slidenum">
              <a:rPr lang="en-US" smtClean="0"/>
              <a:t>22</a:t>
            </a:fld>
            <a:endParaRPr lang="en-US"/>
          </a:p>
        </p:txBody>
      </p:sp>
    </p:spTree>
    <p:extLst>
      <p:ext uri="{BB962C8B-B14F-4D97-AF65-F5344CB8AC3E}">
        <p14:creationId xmlns:p14="http://schemas.microsoft.com/office/powerpoint/2010/main" val="1958359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this notion of getting away with a single utility score, with one agent wanting to maximize a score, and the other player wanting to minimize a score, let’s introduce this super fun game that’s sure to be the talk of the town: column and row.</a:t>
            </a:r>
          </a:p>
          <a:p>
            <a:endParaRPr lang="en-US" dirty="0"/>
          </a:p>
          <a:p>
            <a:r>
              <a:rPr lang="en-US" dirty="0"/>
              <a:t>The rules are simple. Imagine a table filled with arbitrary numbers. Here’s one such table, but you could pick a table with any number of rows and columns and whatever numbers inside.</a:t>
            </a:r>
          </a:p>
          <a:p>
            <a:endParaRPr lang="en-US" dirty="0"/>
          </a:p>
          <a:p>
            <a:r>
              <a:rPr lang="en-US" dirty="0"/>
              <a:t>On Max’s turn, Max picks a column. Then on Min’s turn, they pick a row. With a column and row selected, we can then identify a specific cell in the table. And whatever number is there is what score Max will get. Max wants to get a super high score, and Min would prefer for Max to get a super low score.</a:t>
            </a:r>
          </a:p>
          <a:p>
            <a:endParaRPr lang="en-US" dirty="0"/>
          </a:p>
          <a:p>
            <a:r>
              <a:rPr lang="en-US" dirty="0"/>
              <a:t>So, given these rules and this specific table, what column should Max pick?</a:t>
            </a:r>
          </a:p>
        </p:txBody>
      </p:sp>
      <p:sp>
        <p:nvSpPr>
          <p:cNvPr id="4" name="Slide Number Placeholder 3"/>
          <p:cNvSpPr>
            <a:spLocks noGrp="1"/>
          </p:cNvSpPr>
          <p:nvPr>
            <p:ph type="sldNum" sz="quarter" idx="5"/>
          </p:nvPr>
        </p:nvSpPr>
        <p:spPr/>
        <p:txBody>
          <a:bodyPr/>
          <a:lstStyle/>
          <a:p>
            <a:fld id="{841EF36A-4186-2643-B0EB-B06B50C1DAA3}" type="slidenum">
              <a:rPr lang="en-US" smtClean="0"/>
              <a:t>23</a:t>
            </a:fld>
            <a:endParaRPr lang="en-US"/>
          </a:p>
        </p:txBody>
      </p:sp>
    </p:spTree>
    <p:extLst>
      <p:ext uri="{BB962C8B-B14F-4D97-AF65-F5344CB8AC3E}">
        <p14:creationId xmlns:p14="http://schemas.microsoft.com/office/powerpoint/2010/main" val="3995796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this notion of getting away with a single utility score, with one agent wanting to maximize a score, and the other player wanting to minimize a score, let’s introduce this super fun game that’s sure to be the talk of the town: column and row.</a:t>
            </a:r>
          </a:p>
          <a:p>
            <a:endParaRPr lang="en-US" dirty="0"/>
          </a:p>
          <a:p>
            <a:r>
              <a:rPr lang="en-US" dirty="0"/>
              <a:t>The rules are simple. Imagine a table filled with arbitrary numbers. Here’s one such table, but you could pick a table with any number of rows and columns and whatever numbers inside.</a:t>
            </a:r>
          </a:p>
          <a:p>
            <a:endParaRPr lang="en-US" dirty="0"/>
          </a:p>
          <a:p>
            <a:r>
              <a:rPr lang="en-US" dirty="0"/>
              <a:t>On Max’s turn, Max picks a column. Then on Min’s turn, they pick a row. With a column and row selected, we can then identify a specific cell in the table. And whatever number is there is what score Max will get. Max wants to get a super high score, and Min would prefer for Max to get a super low score.</a:t>
            </a:r>
          </a:p>
          <a:p>
            <a:endParaRPr lang="en-US" dirty="0"/>
          </a:p>
          <a:p>
            <a:r>
              <a:rPr lang="en-US" dirty="0"/>
              <a:t>So, given these rules and this specific table, what column should Max pick?</a:t>
            </a:r>
          </a:p>
        </p:txBody>
      </p:sp>
      <p:sp>
        <p:nvSpPr>
          <p:cNvPr id="4" name="Slide Number Placeholder 3"/>
          <p:cNvSpPr>
            <a:spLocks noGrp="1"/>
          </p:cNvSpPr>
          <p:nvPr>
            <p:ph type="sldNum" sz="quarter" idx="5"/>
          </p:nvPr>
        </p:nvSpPr>
        <p:spPr/>
        <p:txBody>
          <a:bodyPr/>
          <a:lstStyle/>
          <a:p>
            <a:fld id="{841EF36A-4186-2643-B0EB-B06B50C1DAA3}" type="slidenum">
              <a:rPr lang="en-US" smtClean="0"/>
              <a:t>24</a:t>
            </a:fld>
            <a:endParaRPr lang="en-US"/>
          </a:p>
        </p:txBody>
      </p:sp>
    </p:spTree>
    <p:extLst>
      <p:ext uri="{BB962C8B-B14F-4D97-AF65-F5344CB8AC3E}">
        <p14:creationId xmlns:p14="http://schemas.microsoft.com/office/powerpoint/2010/main" val="1371053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25</a:t>
            </a:fld>
            <a:endParaRPr lang="en-US"/>
          </a:p>
        </p:txBody>
      </p:sp>
    </p:spTree>
    <p:extLst>
      <p:ext uri="{BB962C8B-B14F-4D97-AF65-F5344CB8AC3E}">
        <p14:creationId xmlns:p14="http://schemas.microsoft.com/office/powerpoint/2010/main" val="4105142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if we look at the other choice for Max – what would have happened if they had picked the other column?</a:t>
            </a:r>
          </a:p>
          <a:p>
            <a:endParaRPr lang="en-US" sz="1200" dirty="0"/>
          </a:p>
          <a:p>
            <a:r>
              <a:rPr lang="en-US" sz="1200" dirty="0"/>
              <a:t>They would have gotten a score of 6.</a:t>
            </a:r>
          </a:p>
          <a:p>
            <a:endParaRPr lang="en-US" sz="1200" dirty="0"/>
          </a:p>
          <a:p>
            <a:r>
              <a:rPr lang="en-US" sz="1200" dirty="0"/>
              <a:t>This is one reason why these constrained games are nice… there is frequently a “correct” answer as to what you are supposed to do! Especially for super simple games like this.</a:t>
            </a:r>
          </a:p>
        </p:txBody>
      </p:sp>
      <p:sp>
        <p:nvSpPr>
          <p:cNvPr id="4" name="Slide Number Placeholder 3"/>
          <p:cNvSpPr>
            <a:spLocks noGrp="1"/>
          </p:cNvSpPr>
          <p:nvPr>
            <p:ph type="sldNum" sz="quarter" idx="5"/>
          </p:nvPr>
        </p:nvSpPr>
        <p:spPr/>
        <p:txBody>
          <a:bodyPr/>
          <a:lstStyle/>
          <a:p>
            <a:fld id="{841EF36A-4186-2643-B0EB-B06B50C1DAA3}" type="slidenum">
              <a:rPr lang="en-US" smtClean="0"/>
              <a:t>26</a:t>
            </a:fld>
            <a:endParaRPr lang="en-US"/>
          </a:p>
        </p:txBody>
      </p:sp>
    </p:spTree>
    <p:extLst>
      <p:ext uri="{BB962C8B-B14F-4D97-AF65-F5344CB8AC3E}">
        <p14:creationId xmlns:p14="http://schemas.microsoft.com/office/powerpoint/2010/main" val="406130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I’m going to do my best to stick to this vocabulary of turn and ply – but I do have a bad habit of using “turn” and “move” interchangeably. Which works is casual parlance, but can potentially lead to confusion here. So if I say the wrong thing and it doesn’t make sense or you are confused, definitely stop me right away!</a:t>
            </a:r>
          </a:p>
        </p:txBody>
      </p:sp>
      <p:sp>
        <p:nvSpPr>
          <p:cNvPr id="4" name="Slide Number Placeholder 3"/>
          <p:cNvSpPr>
            <a:spLocks noGrp="1"/>
          </p:cNvSpPr>
          <p:nvPr>
            <p:ph type="sldNum" sz="quarter" idx="5"/>
          </p:nvPr>
        </p:nvSpPr>
        <p:spPr/>
        <p:txBody>
          <a:bodyPr/>
          <a:lstStyle/>
          <a:p>
            <a:fld id="{841EF36A-4186-2643-B0EB-B06B50C1DAA3}" type="slidenum">
              <a:rPr lang="en-US" smtClean="0"/>
              <a:t>27</a:t>
            </a:fld>
            <a:endParaRPr lang="en-US"/>
          </a:p>
        </p:txBody>
      </p:sp>
    </p:spTree>
    <p:extLst>
      <p:ext uri="{BB962C8B-B14F-4D97-AF65-F5344CB8AC3E}">
        <p14:creationId xmlns:p14="http://schemas.microsoft.com/office/powerpoint/2010/main" val="166097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to help us understand searching in an adversarial search space, we’re going to see this representation a lot. </a:t>
            </a:r>
          </a:p>
          <a:p>
            <a:endParaRPr lang="en-US" sz="1200" dirty="0"/>
          </a:p>
          <a:p>
            <a:r>
              <a:rPr lang="en-US" sz="1200" dirty="0"/>
              <a:t>Each triangle here is a node, i.e., a representation of the state.</a:t>
            </a:r>
          </a:p>
          <a:p>
            <a:endParaRPr lang="en-US" sz="1200" dirty="0"/>
          </a:p>
          <a:p>
            <a:r>
              <a:rPr lang="en-US" sz="1200" dirty="0"/>
              <a:t>The orientation and the color of the triangle symbolizes whose move it is – I’m using these blue, “right side up” triangles to represent state’s where Max gets to make a move, and the brown, upside triangles to represent states where Min gets to make a move, and so you can see that it will go back and forth – first Max goes, then Min, then Max, etc.</a:t>
            </a:r>
          </a:p>
          <a:p>
            <a:endParaRPr lang="en-US" sz="1200" dirty="0"/>
          </a:p>
          <a:p>
            <a:r>
              <a:rPr lang="en-US" sz="1200" dirty="0"/>
              <a:t>Eventually, the bottom of the search tree pans out with terminal nodes, with utility values – with high numbers being what Max wants to see, and low numbers being what Min wants to see.</a:t>
            </a:r>
          </a:p>
        </p:txBody>
      </p:sp>
      <p:sp>
        <p:nvSpPr>
          <p:cNvPr id="4" name="Slide Number Placeholder 3"/>
          <p:cNvSpPr>
            <a:spLocks noGrp="1"/>
          </p:cNvSpPr>
          <p:nvPr>
            <p:ph type="sldNum" sz="quarter" idx="5"/>
          </p:nvPr>
        </p:nvSpPr>
        <p:spPr/>
        <p:txBody>
          <a:bodyPr/>
          <a:lstStyle/>
          <a:p>
            <a:fld id="{841EF36A-4186-2643-B0EB-B06B50C1DAA3}" type="slidenum">
              <a:rPr lang="en-US" smtClean="0"/>
              <a:t>28</a:t>
            </a:fld>
            <a:endParaRPr lang="en-US"/>
          </a:p>
        </p:txBody>
      </p:sp>
    </p:spTree>
    <p:extLst>
      <p:ext uri="{BB962C8B-B14F-4D97-AF65-F5344CB8AC3E}">
        <p14:creationId xmlns:p14="http://schemas.microsoft.com/office/powerpoint/2010/main" val="983129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to help us understand searching in an adversarial search space, we’re going to see this representation a lot. </a:t>
            </a:r>
          </a:p>
          <a:p>
            <a:endParaRPr lang="en-US" sz="1200" dirty="0"/>
          </a:p>
          <a:p>
            <a:r>
              <a:rPr lang="en-US" sz="1200" dirty="0"/>
              <a:t>Each triangle here is a node, i.e., a representation of the state.</a:t>
            </a:r>
          </a:p>
          <a:p>
            <a:endParaRPr lang="en-US" sz="1200" dirty="0"/>
          </a:p>
          <a:p>
            <a:r>
              <a:rPr lang="en-US" sz="1200" dirty="0"/>
              <a:t>The orientation and the color of the triangle symbolizes whose move it is – I’m using these blue, “right side up” triangles to represent state’s where Max gets to make a move, and the brown, upside triangles to represent states where Min gets to make a move, and so you can see that it will go back and forth – first Max goes, then Min, then Max, etc.</a:t>
            </a:r>
          </a:p>
          <a:p>
            <a:endParaRPr lang="en-US" sz="1200" dirty="0"/>
          </a:p>
          <a:p>
            <a:r>
              <a:rPr lang="en-US" sz="1200" dirty="0"/>
              <a:t>Eventually, the bottom of the search tree pans out with terminal nodes, with utility values – with high numbers being what Max wants to see, and low numbers being what Min wants to see.</a:t>
            </a:r>
          </a:p>
        </p:txBody>
      </p:sp>
      <p:sp>
        <p:nvSpPr>
          <p:cNvPr id="4" name="Slide Number Placeholder 3"/>
          <p:cNvSpPr>
            <a:spLocks noGrp="1"/>
          </p:cNvSpPr>
          <p:nvPr>
            <p:ph type="sldNum" sz="quarter" idx="5"/>
          </p:nvPr>
        </p:nvSpPr>
        <p:spPr/>
        <p:txBody>
          <a:bodyPr/>
          <a:lstStyle/>
          <a:p>
            <a:fld id="{841EF36A-4186-2643-B0EB-B06B50C1DAA3}" type="slidenum">
              <a:rPr lang="en-US" smtClean="0"/>
              <a:t>29</a:t>
            </a:fld>
            <a:endParaRPr lang="en-US"/>
          </a:p>
        </p:txBody>
      </p:sp>
    </p:spTree>
    <p:extLst>
      <p:ext uri="{BB962C8B-B14F-4D97-AF65-F5344CB8AC3E}">
        <p14:creationId xmlns:p14="http://schemas.microsoft.com/office/powerpoint/2010/main" val="2456251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to help us understand searching in an adversarial search space, we’re going to see this representation a lot. </a:t>
            </a:r>
          </a:p>
          <a:p>
            <a:endParaRPr lang="en-US" sz="1200" dirty="0"/>
          </a:p>
          <a:p>
            <a:r>
              <a:rPr lang="en-US" sz="1200" dirty="0"/>
              <a:t>Each triangle here is a node, i.e., a representation of the state.</a:t>
            </a:r>
          </a:p>
          <a:p>
            <a:endParaRPr lang="en-US" sz="1200" dirty="0"/>
          </a:p>
          <a:p>
            <a:r>
              <a:rPr lang="en-US" sz="1200" dirty="0"/>
              <a:t>The orientation and the color of the triangle symbolizes whose move it is – I’m using these blue, “right side up” triangles to represent state’s where Max gets to make a move, and the brown, upside triangles to represent states where Min gets to make a move, and so you can see that it will go back and forth – first Max goes, then Min, then Max, etc.</a:t>
            </a:r>
          </a:p>
          <a:p>
            <a:endParaRPr lang="en-US" sz="1200" dirty="0"/>
          </a:p>
          <a:p>
            <a:r>
              <a:rPr lang="en-US" sz="1200" dirty="0"/>
              <a:t>Eventually, the bottom of the search tree pans out with terminal nodes, with utility values – with high numbers being what Max wants to see, and low numbers being what Min wants to see.</a:t>
            </a:r>
          </a:p>
        </p:txBody>
      </p:sp>
      <p:sp>
        <p:nvSpPr>
          <p:cNvPr id="4" name="Slide Number Placeholder 3"/>
          <p:cNvSpPr>
            <a:spLocks noGrp="1"/>
          </p:cNvSpPr>
          <p:nvPr>
            <p:ph type="sldNum" sz="quarter" idx="5"/>
          </p:nvPr>
        </p:nvSpPr>
        <p:spPr/>
        <p:txBody>
          <a:bodyPr/>
          <a:lstStyle/>
          <a:p>
            <a:fld id="{841EF36A-4186-2643-B0EB-B06B50C1DAA3}" type="slidenum">
              <a:rPr lang="en-US" smtClean="0"/>
              <a:t>30</a:t>
            </a:fld>
            <a:endParaRPr lang="en-US"/>
          </a:p>
        </p:txBody>
      </p:sp>
    </p:spTree>
    <p:extLst>
      <p:ext uri="{BB962C8B-B14F-4D97-AF65-F5344CB8AC3E}">
        <p14:creationId xmlns:p14="http://schemas.microsoft.com/office/powerpoint/2010/main" val="163892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notion of a heuristic remains the same: a measure of how much work remains from any given state to a goal state, the specific heuristic that you use will change from problem to problem!</a:t>
            </a:r>
          </a:p>
          <a:p>
            <a:r>
              <a:rPr lang="en-US" dirty="0"/>
              <a:t>We chatted about a few different heuristics across a few different problems – with our Romanian map we introduced the “straight line heuristic” – “As the crow flies” between two cities.</a:t>
            </a:r>
          </a:p>
          <a:p>
            <a:endParaRPr lang="en-US" dirty="0"/>
          </a:p>
          <a:p>
            <a:r>
              <a:rPr lang="en-US" dirty="0"/>
              <a:t>We also talked about the Manhattan distance, which is really useful to have in your pocket when you are working with grid based worlds. You can only move in straight lines, but you can ignore obstacles. It’s just the sum of the difference of the x coordinates and y coordinates.</a:t>
            </a:r>
          </a:p>
        </p:txBody>
      </p:sp>
      <p:sp>
        <p:nvSpPr>
          <p:cNvPr id="4" name="Slide Number Placeholder 3"/>
          <p:cNvSpPr>
            <a:spLocks noGrp="1"/>
          </p:cNvSpPr>
          <p:nvPr>
            <p:ph type="sldNum" sz="quarter" idx="5"/>
          </p:nvPr>
        </p:nvSpPr>
        <p:spPr/>
        <p:txBody>
          <a:bodyPr/>
          <a:lstStyle/>
          <a:p>
            <a:fld id="{841EF36A-4186-2643-B0EB-B06B50C1DAA3}" type="slidenum">
              <a:rPr lang="en-US" smtClean="0"/>
              <a:t>4</a:t>
            </a:fld>
            <a:endParaRPr lang="en-US"/>
          </a:p>
        </p:txBody>
      </p:sp>
    </p:spTree>
    <p:extLst>
      <p:ext uri="{BB962C8B-B14F-4D97-AF65-F5344CB8AC3E}">
        <p14:creationId xmlns:p14="http://schemas.microsoft.com/office/powerpoint/2010/main" val="116348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let’s say that this is our set up – Max has a choice of three moves, that will take the game into three different states: State B, C, and D.</a:t>
            </a:r>
          </a:p>
          <a:p>
            <a:endParaRPr lang="en-US" sz="1200" dirty="0"/>
          </a:p>
          <a:p>
            <a:r>
              <a:rPr lang="en-US" sz="1200" dirty="0"/>
              <a:t>From each of those states, it will be Min’s move, and we’re just saying that Min has the ability to make three different moves, taking us into three different terminal states.</a:t>
            </a:r>
          </a:p>
          <a:p>
            <a:endParaRPr lang="en-US" sz="1200" dirty="0"/>
          </a:p>
          <a:p>
            <a:r>
              <a:rPr lang="en-US" sz="1200" dirty="0"/>
              <a:t>so, the big question for Max: which state is best? B, C, or D? Keeping in mind that once Max makes that choice, the power goes into Min’s hands, and Min is going to make the choice that, well, </a:t>
            </a:r>
            <a:r>
              <a:rPr lang="en-US" sz="1200" dirty="0" err="1"/>
              <a:t>Minmize’s</a:t>
            </a:r>
            <a:r>
              <a:rPr lang="en-US" sz="1200" dirty="0"/>
              <a:t> Max’s score.</a:t>
            </a:r>
          </a:p>
        </p:txBody>
      </p:sp>
      <p:sp>
        <p:nvSpPr>
          <p:cNvPr id="4" name="Slide Number Placeholder 3"/>
          <p:cNvSpPr>
            <a:spLocks noGrp="1"/>
          </p:cNvSpPr>
          <p:nvPr>
            <p:ph type="sldNum" sz="quarter" idx="5"/>
          </p:nvPr>
        </p:nvSpPr>
        <p:spPr/>
        <p:txBody>
          <a:bodyPr/>
          <a:lstStyle/>
          <a:p>
            <a:fld id="{841EF36A-4186-2643-B0EB-B06B50C1DAA3}" type="slidenum">
              <a:rPr lang="en-US" smtClean="0"/>
              <a:t>31</a:t>
            </a:fld>
            <a:endParaRPr lang="en-US"/>
          </a:p>
        </p:txBody>
      </p:sp>
    </p:spTree>
    <p:extLst>
      <p:ext uri="{BB962C8B-B14F-4D97-AF65-F5344CB8AC3E}">
        <p14:creationId xmlns:p14="http://schemas.microsoft.com/office/powerpoint/2010/main" val="2378993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let’s say that this is our set up – Max has a choice of three moves, that will take the game into three different states: State B, C, and D.</a:t>
            </a:r>
          </a:p>
          <a:p>
            <a:endParaRPr lang="en-US" sz="1200" dirty="0"/>
          </a:p>
          <a:p>
            <a:r>
              <a:rPr lang="en-US" sz="1200" dirty="0"/>
              <a:t>From each of those states, it will be Min’s move, and we’re just saying that Min has the ability to make three different moves, taking us into three different terminal states.</a:t>
            </a:r>
          </a:p>
          <a:p>
            <a:endParaRPr lang="en-US" sz="1200" dirty="0"/>
          </a:p>
          <a:p>
            <a:r>
              <a:rPr lang="en-US" sz="1200" dirty="0"/>
              <a:t>so, the big question for Max: which state is best? B, C, or D? Keeping in mind that once Max makes that choice, the power goes into Min’s hands, and Min is going to make the choice that, well, </a:t>
            </a:r>
            <a:r>
              <a:rPr lang="en-US" sz="1200" dirty="0" err="1"/>
              <a:t>Minmize’s</a:t>
            </a:r>
            <a:r>
              <a:rPr lang="en-US" sz="1200" dirty="0"/>
              <a:t> Max’s score.</a:t>
            </a:r>
          </a:p>
        </p:txBody>
      </p:sp>
      <p:sp>
        <p:nvSpPr>
          <p:cNvPr id="4" name="Slide Number Placeholder 3"/>
          <p:cNvSpPr>
            <a:spLocks noGrp="1"/>
          </p:cNvSpPr>
          <p:nvPr>
            <p:ph type="sldNum" sz="quarter" idx="5"/>
          </p:nvPr>
        </p:nvSpPr>
        <p:spPr/>
        <p:txBody>
          <a:bodyPr/>
          <a:lstStyle/>
          <a:p>
            <a:fld id="{841EF36A-4186-2643-B0EB-B06B50C1DAA3}" type="slidenum">
              <a:rPr lang="en-US" smtClean="0"/>
              <a:t>32</a:t>
            </a:fld>
            <a:endParaRPr lang="en-US"/>
          </a:p>
        </p:txBody>
      </p:sp>
    </p:spTree>
    <p:extLst>
      <p:ext uri="{BB962C8B-B14F-4D97-AF65-F5344CB8AC3E}">
        <p14:creationId xmlns:p14="http://schemas.microsoft.com/office/powerpoint/2010/main" val="4195271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just imagine for a minute that Max made whatever choice that took us from state A to state B. We can imagine/foresee what would happen.</a:t>
            </a:r>
          </a:p>
          <a:p>
            <a:endParaRPr lang="en-US" sz="1200" dirty="0"/>
          </a:p>
          <a:p>
            <a:r>
              <a:rPr lang="en-US" sz="1200" dirty="0"/>
              <a:t>It’s Min’s move. They have three choices – one that takes us to a state that has a utility of 3, one that takes us to a different state that is a utility of 12, and a third choice that takes us to 8.</a:t>
            </a:r>
          </a:p>
          <a:p>
            <a:endParaRPr lang="en-US" sz="1200" dirty="0"/>
          </a:p>
          <a:p>
            <a:r>
              <a:rPr lang="en-US" sz="1200" dirty="0"/>
              <a:t>We recall: Min is happiest when the utility score is low. So if we find ourselves in state B, we know that Min is going to make the move that will have a utility score of 3. And we can annotate state B with that number – Max can keep in mind: OK: if I make this move, I’m going to end up with a score of 3.</a:t>
            </a:r>
          </a:p>
        </p:txBody>
      </p:sp>
      <p:sp>
        <p:nvSpPr>
          <p:cNvPr id="4" name="Slide Number Placeholder 3"/>
          <p:cNvSpPr>
            <a:spLocks noGrp="1"/>
          </p:cNvSpPr>
          <p:nvPr>
            <p:ph type="sldNum" sz="quarter" idx="5"/>
          </p:nvPr>
        </p:nvSpPr>
        <p:spPr/>
        <p:txBody>
          <a:bodyPr/>
          <a:lstStyle/>
          <a:p>
            <a:fld id="{841EF36A-4186-2643-B0EB-B06B50C1DAA3}" type="slidenum">
              <a:rPr lang="en-US" smtClean="0"/>
              <a:t>33</a:t>
            </a:fld>
            <a:endParaRPr lang="en-US"/>
          </a:p>
        </p:txBody>
      </p:sp>
    </p:spTree>
    <p:extLst>
      <p:ext uri="{BB962C8B-B14F-4D97-AF65-F5344CB8AC3E}">
        <p14:creationId xmlns:p14="http://schemas.microsoft.com/office/powerpoint/2010/main" val="2386123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can conduct the same thought experiment going down the other path. What if instead Max had made the move to go to state C.</a:t>
            </a:r>
          </a:p>
          <a:p>
            <a:endParaRPr lang="en-US" sz="1200" dirty="0"/>
          </a:p>
          <a:p>
            <a:r>
              <a:rPr lang="en-US" sz="1200" dirty="0"/>
              <a:t>Again, after we do that, Min gets to make their choice.</a:t>
            </a:r>
          </a:p>
          <a:p>
            <a:endParaRPr lang="en-US" sz="1200" dirty="0"/>
          </a:p>
          <a:p>
            <a:r>
              <a:rPr lang="en-US" sz="1200" dirty="0"/>
              <a:t>They will weight all of their options, as always, pick the option that yields the smallest utility.</a:t>
            </a:r>
          </a:p>
          <a:p>
            <a:endParaRPr lang="en-US" sz="1200" dirty="0"/>
          </a:p>
          <a:p>
            <a:r>
              <a:rPr lang="en-US" sz="1200" dirty="0"/>
              <a:t>So we can mark that too for state C. Max knows that if he picks C, his score will end up being 2.</a:t>
            </a:r>
          </a:p>
        </p:txBody>
      </p:sp>
      <p:sp>
        <p:nvSpPr>
          <p:cNvPr id="4" name="Slide Number Placeholder 3"/>
          <p:cNvSpPr>
            <a:spLocks noGrp="1"/>
          </p:cNvSpPr>
          <p:nvPr>
            <p:ph type="sldNum" sz="quarter" idx="5"/>
          </p:nvPr>
        </p:nvSpPr>
        <p:spPr/>
        <p:txBody>
          <a:bodyPr/>
          <a:lstStyle/>
          <a:p>
            <a:fld id="{841EF36A-4186-2643-B0EB-B06B50C1DAA3}" type="slidenum">
              <a:rPr lang="en-US" smtClean="0"/>
              <a:t>34</a:t>
            </a:fld>
            <a:endParaRPr lang="en-US"/>
          </a:p>
        </p:txBody>
      </p:sp>
    </p:spTree>
    <p:extLst>
      <p:ext uri="{BB962C8B-B14F-4D97-AF65-F5344CB8AC3E}">
        <p14:creationId xmlns:p14="http://schemas.microsoft.com/office/powerpoint/2010/main" val="2433432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we do the same thing with state D. What do you think we’ll mark this as?</a:t>
            </a:r>
          </a:p>
          <a:p>
            <a:endParaRPr lang="en-US" sz="1200" dirty="0"/>
          </a:p>
          <a:p>
            <a:r>
              <a:rPr lang="en-US" sz="1200" dirty="0"/>
              <a:t>Don’t be fooled by that 14! Remember: Min gets to move, and Min likes small numbers. So Min will pick the 2.</a:t>
            </a:r>
          </a:p>
        </p:txBody>
      </p:sp>
      <p:sp>
        <p:nvSpPr>
          <p:cNvPr id="4" name="Slide Number Placeholder 3"/>
          <p:cNvSpPr>
            <a:spLocks noGrp="1"/>
          </p:cNvSpPr>
          <p:nvPr>
            <p:ph type="sldNum" sz="quarter" idx="5"/>
          </p:nvPr>
        </p:nvSpPr>
        <p:spPr/>
        <p:txBody>
          <a:bodyPr/>
          <a:lstStyle/>
          <a:p>
            <a:fld id="{841EF36A-4186-2643-B0EB-B06B50C1DAA3}" type="slidenum">
              <a:rPr lang="en-US" smtClean="0"/>
              <a:t>35</a:t>
            </a:fld>
            <a:endParaRPr lang="en-US"/>
          </a:p>
        </p:txBody>
      </p:sp>
    </p:spTree>
    <p:extLst>
      <p:ext uri="{BB962C8B-B14F-4D97-AF65-F5344CB8AC3E}">
        <p14:creationId xmlns:p14="http://schemas.microsoft.com/office/powerpoint/2010/main" val="1545828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are currently in state </a:t>
            </a:r>
          </a:p>
        </p:txBody>
      </p:sp>
      <p:sp>
        <p:nvSpPr>
          <p:cNvPr id="4" name="Slide Number Placeholder 3"/>
          <p:cNvSpPr>
            <a:spLocks noGrp="1"/>
          </p:cNvSpPr>
          <p:nvPr>
            <p:ph type="sldNum" sz="quarter" idx="5"/>
          </p:nvPr>
        </p:nvSpPr>
        <p:spPr/>
        <p:txBody>
          <a:bodyPr/>
          <a:lstStyle/>
          <a:p>
            <a:fld id="{841EF36A-4186-2643-B0EB-B06B50C1DAA3}" type="slidenum">
              <a:rPr lang="en-US" smtClean="0"/>
              <a:t>36</a:t>
            </a:fld>
            <a:endParaRPr lang="en-US"/>
          </a:p>
        </p:txBody>
      </p:sp>
    </p:spTree>
    <p:extLst>
      <p:ext uri="{BB962C8B-B14F-4D97-AF65-F5344CB8AC3E}">
        <p14:creationId xmlns:p14="http://schemas.microsoft.com/office/powerpoint/2010/main" val="3335516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I’m hoping by this point, we’re beginning to develop an intuitive sense as to how this algorithm works, what we’re looking for.</a:t>
            </a:r>
          </a:p>
          <a:p>
            <a:endParaRPr lang="en-US" sz="1200" dirty="0"/>
          </a:p>
          <a:p>
            <a:r>
              <a:rPr lang="en-US" sz="1200" dirty="0"/>
              <a:t>We’ll see what we mean about leaf nodes possibly being different from terminal node: terminal node means that it ends the game. Leaf node means that (for now) we haven’t expanded their children states (though they may have them).</a:t>
            </a:r>
          </a:p>
          <a:p>
            <a:endParaRPr lang="en-US" sz="1200" dirty="0"/>
          </a:p>
          <a:p>
            <a:r>
              <a:rPr lang="en-US" sz="1200" dirty="0"/>
              <a:t>And just as we saw before, on the non-terminal states, we can give those nodes values too – what that value “is” / how it is determined changes slightly based on if it is a min layer node or a max layer node.</a:t>
            </a:r>
          </a:p>
        </p:txBody>
      </p:sp>
      <p:sp>
        <p:nvSpPr>
          <p:cNvPr id="4" name="Slide Number Placeholder 3"/>
          <p:cNvSpPr>
            <a:spLocks noGrp="1"/>
          </p:cNvSpPr>
          <p:nvPr>
            <p:ph type="sldNum" sz="quarter" idx="5"/>
          </p:nvPr>
        </p:nvSpPr>
        <p:spPr/>
        <p:txBody>
          <a:bodyPr/>
          <a:lstStyle/>
          <a:p>
            <a:fld id="{841EF36A-4186-2643-B0EB-B06B50C1DAA3}" type="slidenum">
              <a:rPr lang="en-US" smtClean="0"/>
              <a:t>37</a:t>
            </a:fld>
            <a:endParaRPr lang="en-US"/>
          </a:p>
        </p:txBody>
      </p:sp>
    </p:spTree>
    <p:extLst>
      <p:ext uri="{BB962C8B-B14F-4D97-AF65-F5344CB8AC3E}">
        <p14:creationId xmlns:p14="http://schemas.microsoft.com/office/powerpoint/2010/main" val="3966695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revisiting this, we still have our terminal nodes (or, possibly, leaf nodes) where the values are the utility scores.</a:t>
            </a:r>
          </a:p>
          <a:p>
            <a:endParaRPr lang="en-US" sz="1200" dirty="0"/>
          </a:p>
          <a:p>
            <a:r>
              <a:rPr lang="en-US" sz="1200" dirty="0"/>
              <a:t>Each node on a min layer gets a value whose number is the smallest of all of its children (so B is 3, C is 2, D is 2)</a:t>
            </a:r>
          </a:p>
          <a:p>
            <a:endParaRPr lang="en-US" sz="1200" dirty="0"/>
          </a:p>
          <a:p>
            <a:r>
              <a:rPr lang="en-US" sz="1200" dirty="0"/>
              <a:t>and each node on a max layer will have a value that is equal to its largest child (here, 3).</a:t>
            </a:r>
          </a:p>
        </p:txBody>
      </p:sp>
      <p:sp>
        <p:nvSpPr>
          <p:cNvPr id="4" name="Slide Number Placeholder 3"/>
          <p:cNvSpPr>
            <a:spLocks noGrp="1"/>
          </p:cNvSpPr>
          <p:nvPr>
            <p:ph type="sldNum" sz="quarter" idx="5"/>
          </p:nvPr>
        </p:nvSpPr>
        <p:spPr/>
        <p:txBody>
          <a:bodyPr/>
          <a:lstStyle/>
          <a:p>
            <a:fld id="{841EF36A-4186-2643-B0EB-B06B50C1DAA3}" type="slidenum">
              <a:rPr lang="en-US" smtClean="0"/>
              <a:t>38</a:t>
            </a:fld>
            <a:endParaRPr lang="en-US"/>
          </a:p>
        </p:txBody>
      </p:sp>
    </p:spTree>
    <p:extLst>
      <p:ext uri="{BB962C8B-B14F-4D97-AF65-F5344CB8AC3E}">
        <p14:creationId xmlns:p14="http://schemas.microsoft.com/office/powerpoint/2010/main" val="2051609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39</a:t>
            </a:fld>
            <a:endParaRPr lang="en-US"/>
          </a:p>
        </p:txBody>
      </p:sp>
    </p:spTree>
    <p:extLst>
      <p:ext uri="{BB962C8B-B14F-4D97-AF65-F5344CB8AC3E}">
        <p14:creationId xmlns:p14="http://schemas.microsoft.com/office/powerpoint/2010/main" val="1264371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40</a:t>
            </a:fld>
            <a:endParaRPr lang="en-US"/>
          </a:p>
        </p:txBody>
      </p:sp>
    </p:spTree>
    <p:extLst>
      <p:ext uri="{BB962C8B-B14F-4D97-AF65-F5344CB8AC3E}">
        <p14:creationId xmlns:p14="http://schemas.microsoft.com/office/powerpoint/2010/main" val="352119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introducing the notion of heuristics, we then started talking about informed search strategies. Specifically, we talked about Best-First search, which leverages this heuristic, and we discuss two forms of best first search: Greedy search and A* search.</a:t>
            </a:r>
          </a:p>
          <a:p>
            <a:endParaRPr lang="en-US" dirty="0"/>
          </a:p>
          <a:p>
            <a:r>
              <a:rPr lang="en-US" dirty="0"/>
              <a:t>Greedy search </a:t>
            </a:r>
            <a:r>
              <a:rPr lang="en-US" dirty="0" err="1"/>
              <a:t>ONLy</a:t>
            </a:r>
            <a:r>
              <a:rPr lang="en-US" dirty="0"/>
              <a:t> considers the heuristic value and nothing else when determining states, but we saw that depending on how your world is set up (and if you are allowing yourself to re-visit states) you can easily work yourself into unsolvable situations.</a:t>
            </a:r>
          </a:p>
          <a:p>
            <a:endParaRPr lang="en-US" dirty="0"/>
          </a:p>
          <a:p>
            <a:r>
              <a:rPr lang="en-US" dirty="0"/>
              <a:t>A* search considers not only the heuristic (i.e., the work remaining from any given state to the end) but also the PATH COST of getting TO that state. – we remember: we represent the path cost with g(n) and the heuristic with h(n) (and the evaluation function is typically represented with f(n).</a:t>
            </a:r>
          </a:p>
        </p:txBody>
      </p:sp>
      <p:sp>
        <p:nvSpPr>
          <p:cNvPr id="4" name="Slide Number Placeholder 3"/>
          <p:cNvSpPr>
            <a:spLocks noGrp="1"/>
          </p:cNvSpPr>
          <p:nvPr>
            <p:ph type="sldNum" sz="quarter" idx="5"/>
          </p:nvPr>
        </p:nvSpPr>
        <p:spPr/>
        <p:txBody>
          <a:bodyPr/>
          <a:lstStyle/>
          <a:p>
            <a:fld id="{841EF36A-4186-2643-B0EB-B06B50C1DAA3}" type="slidenum">
              <a:rPr lang="en-US" smtClean="0"/>
              <a:t>5</a:t>
            </a:fld>
            <a:endParaRPr lang="en-US"/>
          </a:p>
        </p:txBody>
      </p:sp>
    </p:spTree>
    <p:extLst>
      <p:ext uri="{BB962C8B-B14F-4D97-AF65-F5344CB8AC3E}">
        <p14:creationId xmlns:p14="http://schemas.microsoft.com/office/powerpoint/2010/main" val="7711053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41</a:t>
            </a:fld>
            <a:endParaRPr lang="en-US"/>
          </a:p>
        </p:txBody>
      </p:sp>
    </p:spTree>
    <p:extLst>
      <p:ext uri="{BB962C8B-B14F-4D97-AF65-F5344CB8AC3E}">
        <p14:creationId xmlns:p14="http://schemas.microsoft.com/office/powerpoint/2010/main" val="2717411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n is a leaf node, return its utility – we can’t go further down!</a:t>
            </a:r>
          </a:p>
          <a:p>
            <a:endParaRPr lang="en-US" sz="1200" dirty="0"/>
          </a:p>
          <a:p>
            <a:r>
              <a:rPr lang="en-US" sz="1200" dirty="0"/>
              <a:t>Otherwise – there are additional children that we need to consider. </a:t>
            </a:r>
          </a:p>
          <a:p>
            <a:r>
              <a:rPr lang="en-US" sz="1200" dirty="0"/>
              <a:t>Initialize a “best” value to a very tiny number (e.g., - infinity).</a:t>
            </a:r>
          </a:p>
          <a:p>
            <a:r>
              <a:rPr lang="en-US" sz="1200" dirty="0"/>
              <a:t>Then, for every child of our current node, n,</a:t>
            </a:r>
          </a:p>
          <a:p>
            <a:r>
              <a:rPr lang="en-US" sz="1200" dirty="0"/>
              <a:t>find the “min” of each child – compare that to our current best value, and if that min value is better, then keep track of that.</a:t>
            </a:r>
          </a:p>
          <a:p>
            <a:r>
              <a:rPr lang="en-US" sz="1200" dirty="0"/>
              <a:t>After looking at every child, return the “best” value.</a:t>
            </a:r>
          </a:p>
        </p:txBody>
      </p:sp>
      <p:sp>
        <p:nvSpPr>
          <p:cNvPr id="4" name="Slide Number Placeholder 3"/>
          <p:cNvSpPr>
            <a:spLocks noGrp="1"/>
          </p:cNvSpPr>
          <p:nvPr>
            <p:ph type="sldNum" sz="quarter" idx="5"/>
          </p:nvPr>
        </p:nvSpPr>
        <p:spPr/>
        <p:txBody>
          <a:bodyPr/>
          <a:lstStyle/>
          <a:p>
            <a:fld id="{841EF36A-4186-2643-B0EB-B06B50C1DAA3}" type="slidenum">
              <a:rPr lang="en-US" smtClean="0"/>
              <a:t>42</a:t>
            </a:fld>
            <a:endParaRPr lang="en-US"/>
          </a:p>
        </p:txBody>
      </p:sp>
    </p:spTree>
    <p:extLst>
      <p:ext uri="{BB962C8B-B14F-4D97-AF65-F5344CB8AC3E}">
        <p14:creationId xmlns:p14="http://schemas.microsoft.com/office/powerpoint/2010/main" val="3888512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43</a:t>
            </a:fld>
            <a:endParaRPr lang="en-US"/>
          </a:p>
        </p:txBody>
      </p:sp>
    </p:spTree>
    <p:extLst>
      <p:ext uri="{BB962C8B-B14F-4D97-AF65-F5344CB8AC3E}">
        <p14:creationId xmlns:p14="http://schemas.microsoft.com/office/powerpoint/2010/main" val="3047044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44</a:t>
            </a:fld>
            <a:endParaRPr lang="en-US"/>
          </a:p>
        </p:txBody>
      </p:sp>
    </p:spTree>
    <p:extLst>
      <p:ext uri="{BB962C8B-B14F-4D97-AF65-F5344CB8AC3E}">
        <p14:creationId xmlns:p14="http://schemas.microsoft.com/office/powerpoint/2010/main" val="1978072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45</a:t>
            </a:fld>
            <a:endParaRPr lang="en-US"/>
          </a:p>
        </p:txBody>
      </p:sp>
    </p:spTree>
    <p:extLst>
      <p:ext uri="{BB962C8B-B14F-4D97-AF65-F5344CB8AC3E}">
        <p14:creationId xmlns:p14="http://schemas.microsoft.com/office/powerpoint/2010/main" val="35728928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46</a:t>
            </a:fld>
            <a:endParaRPr lang="en-US"/>
          </a:p>
        </p:txBody>
      </p:sp>
    </p:spTree>
    <p:extLst>
      <p:ext uri="{BB962C8B-B14F-4D97-AF65-F5344CB8AC3E}">
        <p14:creationId xmlns:p14="http://schemas.microsoft.com/office/powerpoint/2010/main" val="60131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Be aware! We are in a new function now! </a:t>
            </a:r>
            <a:r>
              <a:rPr lang="en-US" sz="1200" dirty="0" err="1"/>
              <a:t>find_min</a:t>
            </a:r>
            <a:r>
              <a:rPr lang="en-US" sz="1200" dirty="0"/>
              <a:t>() – but note how it is, in many ways, very similar to find max!</a:t>
            </a:r>
          </a:p>
        </p:txBody>
      </p:sp>
      <p:sp>
        <p:nvSpPr>
          <p:cNvPr id="4" name="Slide Number Placeholder 3"/>
          <p:cNvSpPr>
            <a:spLocks noGrp="1"/>
          </p:cNvSpPr>
          <p:nvPr>
            <p:ph type="sldNum" sz="quarter" idx="5"/>
          </p:nvPr>
        </p:nvSpPr>
        <p:spPr/>
        <p:txBody>
          <a:bodyPr/>
          <a:lstStyle/>
          <a:p>
            <a:fld id="{841EF36A-4186-2643-B0EB-B06B50C1DAA3}" type="slidenum">
              <a:rPr lang="en-US" smtClean="0"/>
              <a:t>47</a:t>
            </a:fld>
            <a:endParaRPr lang="en-US"/>
          </a:p>
        </p:txBody>
      </p:sp>
    </p:spTree>
    <p:extLst>
      <p:ext uri="{BB962C8B-B14F-4D97-AF65-F5344CB8AC3E}">
        <p14:creationId xmlns:p14="http://schemas.microsoft.com/office/powerpoint/2010/main" val="211428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here, our perception of “best” has been inverted, yes? Now, the best is the minimum value we can get. But when looking at all of our children, we need to invoke </a:t>
            </a:r>
            <a:r>
              <a:rPr lang="en-US" sz="1200" dirty="0" err="1"/>
              <a:t>find_max</a:t>
            </a:r>
            <a:r>
              <a:rPr lang="en-US" sz="1200" dirty="0"/>
              <a:t>, because it will be the other guy’s turn on that layer, and we know that *they* will make the move that maximizes their score!</a:t>
            </a:r>
          </a:p>
        </p:txBody>
      </p:sp>
      <p:sp>
        <p:nvSpPr>
          <p:cNvPr id="4" name="Slide Number Placeholder 3"/>
          <p:cNvSpPr>
            <a:spLocks noGrp="1"/>
          </p:cNvSpPr>
          <p:nvPr>
            <p:ph type="sldNum" sz="quarter" idx="5"/>
          </p:nvPr>
        </p:nvSpPr>
        <p:spPr/>
        <p:txBody>
          <a:bodyPr/>
          <a:lstStyle/>
          <a:p>
            <a:fld id="{841EF36A-4186-2643-B0EB-B06B50C1DAA3}" type="slidenum">
              <a:rPr lang="en-US" smtClean="0"/>
              <a:t>48</a:t>
            </a:fld>
            <a:endParaRPr lang="en-US"/>
          </a:p>
        </p:txBody>
      </p:sp>
    </p:spTree>
    <p:extLst>
      <p:ext uri="{BB962C8B-B14F-4D97-AF65-F5344CB8AC3E}">
        <p14:creationId xmlns:p14="http://schemas.microsoft.com/office/powerpoint/2010/main" val="2662665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49</a:t>
            </a:fld>
            <a:endParaRPr lang="en-US"/>
          </a:p>
        </p:txBody>
      </p:sp>
    </p:spTree>
    <p:extLst>
      <p:ext uri="{BB962C8B-B14F-4D97-AF65-F5344CB8AC3E}">
        <p14:creationId xmlns:p14="http://schemas.microsoft.com/office/powerpoint/2010/main" val="34785137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50</a:t>
            </a:fld>
            <a:endParaRPr lang="en-US"/>
          </a:p>
        </p:txBody>
      </p:sp>
    </p:spTree>
    <p:extLst>
      <p:ext uri="{BB962C8B-B14F-4D97-AF65-F5344CB8AC3E}">
        <p14:creationId xmlns:p14="http://schemas.microsoft.com/office/powerpoint/2010/main" val="131967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quick refresher, remember we’ve discussed how we can describe the environments in which we solve problems in lots of different ways. So far, every problem we’ve solved has been in an environment that looks like this.</a:t>
            </a:r>
          </a:p>
        </p:txBody>
      </p:sp>
      <p:sp>
        <p:nvSpPr>
          <p:cNvPr id="4" name="Slide Number Placeholder 3"/>
          <p:cNvSpPr>
            <a:spLocks noGrp="1"/>
          </p:cNvSpPr>
          <p:nvPr>
            <p:ph type="sldNum" sz="quarter" idx="5"/>
          </p:nvPr>
        </p:nvSpPr>
        <p:spPr/>
        <p:txBody>
          <a:bodyPr/>
          <a:lstStyle/>
          <a:p>
            <a:fld id="{841EF36A-4186-2643-B0EB-B06B50C1DAA3}" type="slidenum">
              <a:rPr lang="en-US" smtClean="0"/>
              <a:t>6</a:t>
            </a:fld>
            <a:endParaRPr lang="en-US"/>
          </a:p>
        </p:txBody>
      </p:sp>
    </p:spTree>
    <p:extLst>
      <p:ext uri="{BB962C8B-B14F-4D97-AF65-F5344CB8AC3E}">
        <p14:creationId xmlns:p14="http://schemas.microsoft.com/office/powerpoint/2010/main" val="29581099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51</a:t>
            </a:fld>
            <a:endParaRPr lang="en-US"/>
          </a:p>
        </p:txBody>
      </p:sp>
    </p:spTree>
    <p:extLst>
      <p:ext uri="{BB962C8B-B14F-4D97-AF65-F5344CB8AC3E}">
        <p14:creationId xmlns:p14="http://schemas.microsoft.com/office/powerpoint/2010/main" val="9680486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52</a:t>
            </a:fld>
            <a:endParaRPr lang="en-US"/>
          </a:p>
        </p:txBody>
      </p:sp>
    </p:spTree>
    <p:extLst>
      <p:ext uri="{BB962C8B-B14F-4D97-AF65-F5344CB8AC3E}">
        <p14:creationId xmlns:p14="http://schemas.microsoft.com/office/powerpoint/2010/main" val="1768719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53</a:t>
            </a:fld>
            <a:endParaRPr lang="en-US"/>
          </a:p>
        </p:txBody>
      </p:sp>
    </p:spTree>
    <p:extLst>
      <p:ext uri="{BB962C8B-B14F-4D97-AF65-F5344CB8AC3E}">
        <p14:creationId xmlns:p14="http://schemas.microsoft.com/office/powerpoint/2010/main" val="3121497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54</a:t>
            </a:fld>
            <a:endParaRPr lang="en-US"/>
          </a:p>
        </p:txBody>
      </p:sp>
    </p:spTree>
    <p:extLst>
      <p:ext uri="{BB962C8B-B14F-4D97-AF65-F5344CB8AC3E}">
        <p14:creationId xmlns:p14="http://schemas.microsoft.com/office/powerpoint/2010/main" val="38274065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55</a:t>
            </a:fld>
            <a:endParaRPr lang="en-US"/>
          </a:p>
        </p:txBody>
      </p:sp>
    </p:spTree>
    <p:extLst>
      <p:ext uri="{BB962C8B-B14F-4D97-AF65-F5344CB8AC3E}">
        <p14:creationId xmlns:p14="http://schemas.microsoft.com/office/powerpoint/2010/main" val="2985205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56</a:t>
            </a:fld>
            <a:endParaRPr lang="en-US"/>
          </a:p>
        </p:txBody>
      </p:sp>
    </p:spTree>
    <p:extLst>
      <p:ext uri="{BB962C8B-B14F-4D97-AF65-F5344CB8AC3E}">
        <p14:creationId xmlns:p14="http://schemas.microsoft.com/office/powerpoint/2010/main" val="10956798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57</a:t>
            </a:fld>
            <a:endParaRPr lang="en-US"/>
          </a:p>
        </p:txBody>
      </p:sp>
    </p:spTree>
    <p:extLst>
      <p:ext uri="{BB962C8B-B14F-4D97-AF65-F5344CB8AC3E}">
        <p14:creationId xmlns:p14="http://schemas.microsoft.com/office/powerpoint/2010/main" val="17106776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58</a:t>
            </a:fld>
            <a:endParaRPr lang="en-US"/>
          </a:p>
        </p:txBody>
      </p:sp>
    </p:spTree>
    <p:extLst>
      <p:ext uri="{BB962C8B-B14F-4D97-AF65-F5344CB8AC3E}">
        <p14:creationId xmlns:p14="http://schemas.microsoft.com/office/powerpoint/2010/main" val="41491199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59</a:t>
            </a:fld>
            <a:endParaRPr lang="en-US"/>
          </a:p>
        </p:txBody>
      </p:sp>
    </p:spTree>
    <p:extLst>
      <p:ext uri="{BB962C8B-B14F-4D97-AF65-F5344CB8AC3E}">
        <p14:creationId xmlns:p14="http://schemas.microsoft.com/office/powerpoint/2010/main" val="3729322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60</a:t>
            </a:fld>
            <a:endParaRPr lang="en-US"/>
          </a:p>
        </p:txBody>
      </p:sp>
    </p:spTree>
    <p:extLst>
      <p:ext uri="{BB962C8B-B14F-4D97-AF65-F5344CB8AC3E}">
        <p14:creationId xmlns:p14="http://schemas.microsoft.com/office/powerpoint/2010/main" val="195569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marks a bold new departure! Today we’ll discuss strategies that work in a multi-agent domain! Where there is more than one source of intelligence that is manipulating the environment at play.</a:t>
            </a:r>
          </a:p>
        </p:txBody>
      </p:sp>
      <p:sp>
        <p:nvSpPr>
          <p:cNvPr id="4" name="Slide Number Placeholder 3"/>
          <p:cNvSpPr>
            <a:spLocks noGrp="1"/>
          </p:cNvSpPr>
          <p:nvPr>
            <p:ph type="sldNum" sz="quarter" idx="5"/>
          </p:nvPr>
        </p:nvSpPr>
        <p:spPr/>
        <p:txBody>
          <a:bodyPr/>
          <a:lstStyle/>
          <a:p>
            <a:fld id="{841EF36A-4186-2643-B0EB-B06B50C1DAA3}" type="slidenum">
              <a:rPr lang="en-US" smtClean="0"/>
              <a:t>7</a:t>
            </a:fld>
            <a:endParaRPr lang="en-US"/>
          </a:p>
        </p:txBody>
      </p:sp>
    </p:spTree>
    <p:extLst>
      <p:ext uri="{BB962C8B-B14F-4D97-AF65-F5344CB8AC3E}">
        <p14:creationId xmlns:p14="http://schemas.microsoft.com/office/powerpoint/2010/main" val="8826836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begin! It’s max’s turn! It wants to make a choice that gives it a high score, but we don’t know what it is yet!</a:t>
            </a:r>
          </a:p>
        </p:txBody>
      </p:sp>
      <p:sp>
        <p:nvSpPr>
          <p:cNvPr id="4" name="Slide Number Placeholder 3"/>
          <p:cNvSpPr>
            <a:spLocks noGrp="1"/>
          </p:cNvSpPr>
          <p:nvPr>
            <p:ph type="sldNum" sz="quarter" idx="5"/>
          </p:nvPr>
        </p:nvSpPr>
        <p:spPr/>
        <p:txBody>
          <a:bodyPr/>
          <a:lstStyle/>
          <a:p>
            <a:fld id="{841EF36A-4186-2643-B0EB-B06B50C1DAA3}" type="slidenum">
              <a:rPr lang="en-US" smtClean="0"/>
              <a:t>61</a:t>
            </a:fld>
            <a:endParaRPr lang="en-US"/>
          </a:p>
        </p:txBody>
      </p:sp>
    </p:spTree>
    <p:extLst>
      <p:ext uri="{BB962C8B-B14F-4D97-AF65-F5344CB8AC3E}">
        <p14:creationId xmlns:p14="http://schemas.microsoft.com/office/powerpoint/2010/main" val="2706936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look at one possible move that takes us to one possible state! But it’s not a leaf node – so it’s Min’s turn to make a move! Min needs to look at its children states, and will pick whichever is best from its perspective, i.e., a low score.</a:t>
            </a:r>
          </a:p>
        </p:txBody>
      </p:sp>
      <p:sp>
        <p:nvSpPr>
          <p:cNvPr id="4" name="Slide Number Placeholder 3"/>
          <p:cNvSpPr>
            <a:spLocks noGrp="1"/>
          </p:cNvSpPr>
          <p:nvPr>
            <p:ph type="sldNum" sz="quarter" idx="5"/>
          </p:nvPr>
        </p:nvSpPr>
        <p:spPr/>
        <p:txBody>
          <a:bodyPr/>
          <a:lstStyle/>
          <a:p>
            <a:fld id="{841EF36A-4186-2643-B0EB-B06B50C1DAA3}" type="slidenum">
              <a:rPr lang="en-US" smtClean="0"/>
              <a:t>62</a:t>
            </a:fld>
            <a:endParaRPr lang="en-US"/>
          </a:p>
        </p:txBody>
      </p:sp>
    </p:spTree>
    <p:extLst>
      <p:ext uri="{BB962C8B-B14F-4D97-AF65-F5344CB8AC3E}">
        <p14:creationId xmlns:p14="http://schemas.microsoft.com/office/powerpoint/2010/main" val="1750625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looks at it’s first child, and it IS a leaf node!</a:t>
            </a:r>
          </a:p>
        </p:txBody>
      </p:sp>
      <p:sp>
        <p:nvSpPr>
          <p:cNvPr id="4" name="Slide Number Placeholder 3"/>
          <p:cNvSpPr>
            <a:spLocks noGrp="1"/>
          </p:cNvSpPr>
          <p:nvPr>
            <p:ph type="sldNum" sz="quarter" idx="5"/>
          </p:nvPr>
        </p:nvSpPr>
        <p:spPr/>
        <p:txBody>
          <a:bodyPr/>
          <a:lstStyle/>
          <a:p>
            <a:fld id="{841EF36A-4186-2643-B0EB-B06B50C1DAA3}" type="slidenum">
              <a:rPr lang="en-US" smtClean="0"/>
              <a:t>63</a:t>
            </a:fld>
            <a:endParaRPr lang="en-US"/>
          </a:p>
        </p:txBody>
      </p:sp>
    </p:spTree>
    <p:extLst>
      <p:ext uri="{BB962C8B-B14F-4D97-AF65-F5344CB8AC3E}">
        <p14:creationId xmlns:p14="http://schemas.microsoft.com/office/powerpoint/2010/main" val="4007522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decides that 3 is a much lower score than positive infinity! So it updates what it’s notion of “best” is.</a:t>
            </a:r>
          </a:p>
        </p:txBody>
      </p:sp>
      <p:sp>
        <p:nvSpPr>
          <p:cNvPr id="4" name="Slide Number Placeholder 3"/>
          <p:cNvSpPr>
            <a:spLocks noGrp="1"/>
          </p:cNvSpPr>
          <p:nvPr>
            <p:ph type="sldNum" sz="quarter" idx="5"/>
          </p:nvPr>
        </p:nvSpPr>
        <p:spPr/>
        <p:txBody>
          <a:bodyPr/>
          <a:lstStyle/>
          <a:p>
            <a:fld id="{841EF36A-4186-2643-B0EB-B06B50C1DAA3}" type="slidenum">
              <a:rPr lang="en-US" smtClean="0"/>
              <a:t>64</a:t>
            </a:fld>
            <a:endParaRPr lang="en-US"/>
          </a:p>
        </p:txBody>
      </p:sp>
    </p:spTree>
    <p:extLst>
      <p:ext uri="{BB962C8B-B14F-4D97-AF65-F5344CB8AC3E}">
        <p14:creationId xmlns:p14="http://schemas.microsoft.com/office/powerpoint/2010/main" val="18616578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looks at it’s second child.</a:t>
            </a:r>
          </a:p>
        </p:txBody>
      </p:sp>
      <p:sp>
        <p:nvSpPr>
          <p:cNvPr id="4" name="Slide Number Placeholder 3"/>
          <p:cNvSpPr>
            <a:spLocks noGrp="1"/>
          </p:cNvSpPr>
          <p:nvPr>
            <p:ph type="sldNum" sz="quarter" idx="5"/>
          </p:nvPr>
        </p:nvSpPr>
        <p:spPr/>
        <p:txBody>
          <a:bodyPr/>
          <a:lstStyle/>
          <a:p>
            <a:fld id="{841EF36A-4186-2643-B0EB-B06B50C1DAA3}" type="slidenum">
              <a:rPr lang="en-US" smtClean="0"/>
              <a:t>65</a:t>
            </a:fld>
            <a:endParaRPr lang="en-US"/>
          </a:p>
        </p:txBody>
      </p:sp>
    </p:spTree>
    <p:extLst>
      <p:ext uri="{BB962C8B-B14F-4D97-AF65-F5344CB8AC3E}">
        <p14:creationId xmlns:p14="http://schemas.microsoft.com/office/powerpoint/2010/main" val="40035785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algorithm checks to see if 12 is better than 3. From min’s perspective it isn’t, so 3 remains unchanged as its annotation for being “best”</a:t>
            </a:r>
          </a:p>
        </p:txBody>
      </p:sp>
      <p:sp>
        <p:nvSpPr>
          <p:cNvPr id="4" name="Slide Number Placeholder 3"/>
          <p:cNvSpPr>
            <a:spLocks noGrp="1"/>
          </p:cNvSpPr>
          <p:nvPr>
            <p:ph type="sldNum" sz="quarter" idx="5"/>
          </p:nvPr>
        </p:nvSpPr>
        <p:spPr/>
        <p:txBody>
          <a:bodyPr/>
          <a:lstStyle/>
          <a:p>
            <a:fld id="{841EF36A-4186-2643-B0EB-B06B50C1DAA3}" type="slidenum">
              <a:rPr lang="en-US" smtClean="0"/>
              <a:t>66</a:t>
            </a:fld>
            <a:endParaRPr lang="en-US"/>
          </a:p>
        </p:txBody>
      </p:sp>
    </p:spTree>
    <p:extLst>
      <p:ext uri="{BB962C8B-B14F-4D97-AF65-F5344CB8AC3E}">
        <p14:creationId xmlns:p14="http://schemas.microsoft.com/office/powerpoint/2010/main" val="18139754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we check another child..</a:t>
            </a:r>
          </a:p>
        </p:txBody>
      </p:sp>
      <p:sp>
        <p:nvSpPr>
          <p:cNvPr id="4" name="Slide Number Placeholder 3"/>
          <p:cNvSpPr>
            <a:spLocks noGrp="1"/>
          </p:cNvSpPr>
          <p:nvPr>
            <p:ph type="sldNum" sz="quarter" idx="5"/>
          </p:nvPr>
        </p:nvSpPr>
        <p:spPr/>
        <p:txBody>
          <a:bodyPr/>
          <a:lstStyle/>
          <a:p>
            <a:fld id="{841EF36A-4186-2643-B0EB-B06B50C1DAA3}" type="slidenum">
              <a:rPr lang="en-US" smtClean="0"/>
              <a:t>67</a:t>
            </a:fld>
            <a:endParaRPr lang="en-US"/>
          </a:p>
        </p:txBody>
      </p:sp>
    </p:spTree>
    <p:extLst>
      <p:ext uri="{BB962C8B-B14F-4D97-AF65-F5344CB8AC3E}">
        <p14:creationId xmlns:p14="http://schemas.microsoft.com/office/powerpoint/2010/main" val="187200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again, determines that it’s current notion of best is still the best.</a:t>
            </a:r>
          </a:p>
        </p:txBody>
      </p:sp>
      <p:sp>
        <p:nvSpPr>
          <p:cNvPr id="4" name="Slide Number Placeholder 3"/>
          <p:cNvSpPr>
            <a:spLocks noGrp="1"/>
          </p:cNvSpPr>
          <p:nvPr>
            <p:ph type="sldNum" sz="quarter" idx="5"/>
          </p:nvPr>
        </p:nvSpPr>
        <p:spPr/>
        <p:txBody>
          <a:bodyPr/>
          <a:lstStyle/>
          <a:p>
            <a:fld id="{841EF36A-4186-2643-B0EB-B06B50C1DAA3}" type="slidenum">
              <a:rPr lang="en-US" smtClean="0"/>
              <a:t>68</a:t>
            </a:fld>
            <a:endParaRPr lang="en-US"/>
          </a:p>
        </p:txBody>
      </p:sp>
    </p:spTree>
    <p:extLst>
      <p:ext uri="{BB962C8B-B14F-4D97-AF65-F5344CB8AC3E}">
        <p14:creationId xmlns:p14="http://schemas.microsoft.com/office/powerpoint/2010/main" val="32094526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then pop a couple of method calls off the call stack, and return to that first call of </a:t>
            </a:r>
            <a:r>
              <a:rPr lang="en-US" sz="1200" dirty="0" err="1"/>
              <a:t>find_max</a:t>
            </a:r>
            <a:r>
              <a:rPr lang="en-US" sz="1200" dirty="0"/>
              <a:t> – we’ve discovered that if we make that move, it will get Max a score of 3, so we jot that down, but we continue the search, because who knows, maybe we can beat it!</a:t>
            </a:r>
          </a:p>
        </p:txBody>
      </p:sp>
      <p:sp>
        <p:nvSpPr>
          <p:cNvPr id="4" name="Slide Number Placeholder 3"/>
          <p:cNvSpPr>
            <a:spLocks noGrp="1"/>
          </p:cNvSpPr>
          <p:nvPr>
            <p:ph type="sldNum" sz="quarter" idx="5"/>
          </p:nvPr>
        </p:nvSpPr>
        <p:spPr/>
        <p:txBody>
          <a:bodyPr/>
          <a:lstStyle/>
          <a:p>
            <a:fld id="{841EF36A-4186-2643-B0EB-B06B50C1DAA3}" type="slidenum">
              <a:rPr lang="en-US" smtClean="0"/>
              <a:t>69</a:t>
            </a:fld>
            <a:endParaRPr lang="en-US"/>
          </a:p>
        </p:txBody>
      </p:sp>
    </p:spTree>
    <p:extLst>
      <p:ext uri="{BB962C8B-B14F-4D97-AF65-F5344CB8AC3E}">
        <p14:creationId xmlns:p14="http://schemas.microsoft.com/office/powerpoint/2010/main" val="29374874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look at our first child, which again is Min’s turn. We initialize it’s “best” to positive infinity, but we’ll need to look at its children to know what it’s actual score is.</a:t>
            </a:r>
          </a:p>
        </p:txBody>
      </p:sp>
      <p:sp>
        <p:nvSpPr>
          <p:cNvPr id="4" name="Slide Number Placeholder 3"/>
          <p:cNvSpPr>
            <a:spLocks noGrp="1"/>
          </p:cNvSpPr>
          <p:nvPr>
            <p:ph type="sldNum" sz="quarter" idx="5"/>
          </p:nvPr>
        </p:nvSpPr>
        <p:spPr/>
        <p:txBody>
          <a:bodyPr/>
          <a:lstStyle/>
          <a:p>
            <a:fld id="{841EF36A-4186-2643-B0EB-B06B50C1DAA3}" type="slidenum">
              <a:rPr lang="en-US" smtClean="0"/>
              <a:t>70</a:t>
            </a:fld>
            <a:endParaRPr lang="en-US"/>
          </a:p>
        </p:txBody>
      </p:sp>
    </p:spTree>
    <p:extLst>
      <p:ext uri="{BB962C8B-B14F-4D97-AF65-F5344CB8AC3E}">
        <p14:creationId xmlns:p14="http://schemas.microsoft.com/office/powerpoint/2010/main" val="237775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may remember, we were working in the easiest of all worlds. Once you make one of those parameters more closely aligned with how “the real world” works, it makes everything even harder than it was before.</a:t>
            </a:r>
          </a:p>
          <a:p>
            <a:endParaRPr lang="en-US" dirty="0"/>
          </a:p>
          <a:p>
            <a:r>
              <a:rPr lang="en-US" dirty="0"/>
              <a:t>We’ve already seen how large search spaces can be problems – because it’s not just US manipulating states, but another agent as well, we open ourselves up to even more states to be explored.</a:t>
            </a:r>
          </a:p>
          <a:p>
            <a:r>
              <a:rPr lang="en-US" dirty="0"/>
              <a:t>Likewise, before our heuristics only had to account for the choices that WE were making. Now we need to design heuristics that take into account that there’s another agent changing the state as well – and that agent may in fact be specifically trying to </a:t>
            </a:r>
            <a:r>
              <a:rPr lang="en-US" dirty="0" err="1"/>
              <a:t>thrwart</a:t>
            </a:r>
            <a:r>
              <a:rPr lang="en-US" dirty="0"/>
              <a:t> our progress!</a:t>
            </a:r>
          </a:p>
        </p:txBody>
      </p:sp>
      <p:sp>
        <p:nvSpPr>
          <p:cNvPr id="4" name="Slide Number Placeholder 3"/>
          <p:cNvSpPr>
            <a:spLocks noGrp="1"/>
          </p:cNvSpPr>
          <p:nvPr>
            <p:ph type="sldNum" sz="quarter" idx="5"/>
          </p:nvPr>
        </p:nvSpPr>
        <p:spPr/>
        <p:txBody>
          <a:bodyPr/>
          <a:lstStyle/>
          <a:p>
            <a:fld id="{841EF36A-4186-2643-B0EB-B06B50C1DAA3}" type="slidenum">
              <a:rPr lang="en-US" smtClean="0"/>
              <a:t>8</a:t>
            </a:fld>
            <a:endParaRPr lang="en-US"/>
          </a:p>
        </p:txBody>
      </p:sp>
    </p:spTree>
    <p:extLst>
      <p:ext uri="{BB962C8B-B14F-4D97-AF65-F5344CB8AC3E}">
        <p14:creationId xmlns:p14="http://schemas.microsoft.com/office/powerpoint/2010/main" val="35646175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Min begins the process of looking at its first child, which let’s say is 2.</a:t>
            </a:r>
          </a:p>
        </p:txBody>
      </p:sp>
      <p:sp>
        <p:nvSpPr>
          <p:cNvPr id="4" name="Slide Number Placeholder 3"/>
          <p:cNvSpPr>
            <a:spLocks noGrp="1"/>
          </p:cNvSpPr>
          <p:nvPr>
            <p:ph type="sldNum" sz="quarter" idx="5"/>
          </p:nvPr>
        </p:nvSpPr>
        <p:spPr/>
        <p:txBody>
          <a:bodyPr/>
          <a:lstStyle/>
          <a:p>
            <a:fld id="{841EF36A-4186-2643-B0EB-B06B50C1DAA3}" type="slidenum">
              <a:rPr lang="en-US" smtClean="0"/>
              <a:t>71</a:t>
            </a:fld>
            <a:endParaRPr lang="en-US"/>
          </a:p>
        </p:txBody>
      </p:sp>
    </p:spTree>
    <p:extLst>
      <p:ext uri="{BB962C8B-B14F-4D97-AF65-F5344CB8AC3E}">
        <p14:creationId xmlns:p14="http://schemas.microsoft.com/office/powerpoint/2010/main" val="1553649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update our note to say 2…</a:t>
            </a:r>
          </a:p>
        </p:txBody>
      </p:sp>
      <p:sp>
        <p:nvSpPr>
          <p:cNvPr id="4" name="Slide Number Placeholder 3"/>
          <p:cNvSpPr>
            <a:spLocks noGrp="1"/>
          </p:cNvSpPr>
          <p:nvPr>
            <p:ph type="sldNum" sz="quarter" idx="5"/>
          </p:nvPr>
        </p:nvSpPr>
        <p:spPr/>
        <p:txBody>
          <a:bodyPr/>
          <a:lstStyle/>
          <a:p>
            <a:fld id="{841EF36A-4186-2643-B0EB-B06B50C1DAA3}" type="slidenum">
              <a:rPr lang="en-US" smtClean="0"/>
              <a:t>72</a:t>
            </a:fld>
            <a:endParaRPr lang="en-US"/>
          </a:p>
        </p:txBody>
      </p:sp>
    </p:spTree>
    <p:extLst>
      <p:ext uri="{BB962C8B-B14F-4D97-AF65-F5344CB8AC3E}">
        <p14:creationId xmlns:p14="http://schemas.microsoft.com/office/powerpoint/2010/main" val="15504679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That second brown triangle will NEVER be any number greater than 2! Based on the other children it might end up being less, but it certainly won’t be more…</a:t>
            </a:r>
          </a:p>
          <a:p>
            <a:endParaRPr lang="en-US" sz="1200" dirty="0"/>
          </a:p>
          <a:p>
            <a:r>
              <a:rPr lang="en-US" sz="1200" dirty="0"/>
              <a:t>And because of that… we *know* that brown triangle with a 2 has no chance of ever getting picked by Max! Because that top node is always </a:t>
            </a:r>
            <a:r>
              <a:rPr lang="en-US" sz="1200" dirty="0" err="1"/>
              <a:t>gonna</a:t>
            </a:r>
            <a:r>
              <a:rPr lang="en-US" sz="1200" dirty="0"/>
              <a:t> try and pick the “highest number”, and it’s already 3, a number HIGHER than 2. So you and I can use our smart human brains and recognize “hmm! If Max is *never* going to choose this state, why even bother continuing to look at these children…”</a:t>
            </a:r>
          </a:p>
        </p:txBody>
      </p:sp>
      <p:sp>
        <p:nvSpPr>
          <p:cNvPr id="4" name="Slide Number Placeholder 3"/>
          <p:cNvSpPr>
            <a:spLocks noGrp="1"/>
          </p:cNvSpPr>
          <p:nvPr>
            <p:ph type="sldNum" sz="quarter" idx="5"/>
          </p:nvPr>
        </p:nvSpPr>
        <p:spPr/>
        <p:txBody>
          <a:bodyPr/>
          <a:lstStyle/>
          <a:p>
            <a:fld id="{841EF36A-4186-2643-B0EB-B06B50C1DAA3}" type="slidenum">
              <a:rPr lang="en-US" smtClean="0"/>
              <a:t>73</a:t>
            </a:fld>
            <a:endParaRPr lang="en-US"/>
          </a:p>
        </p:txBody>
      </p:sp>
    </p:spTree>
    <p:extLst>
      <p:ext uri="{BB962C8B-B14F-4D97-AF65-F5344CB8AC3E}">
        <p14:creationId xmlns:p14="http://schemas.microsoft.com/office/powerpoint/2010/main" val="38688352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BUT! The algorithm we’re discussing doesn’t have a smart human brain yet! So it will just valiantly, if foolheartedly, continue on its merry way, looking at the next child, which is 4, which is definitely not better than 2 from Min’s perspective.</a:t>
            </a:r>
          </a:p>
        </p:txBody>
      </p:sp>
      <p:sp>
        <p:nvSpPr>
          <p:cNvPr id="4" name="Slide Number Placeholder 3"/>
          <p:cNvSpPr>
            <a:spLocks noGrp="1"/>
          </p:cNvSpPr>
          <p:nvPr>
            <p:ph type="sldNum" sz="quarter" idx="5"/>
          </p:nvPr>
        </p:nvSpPr>
        <p:spPr/>
        <p:txBody>
          <a:bodyPr/>
          <a:lstStyle/>
          <a:p>
            <a:fld id="{841EF36A-4186-2643-B0EB-B06B50C1DAA3}" type="slidenum">
              <a:rPr lang="en-US" smtClean="0"/>
              <a:t>74</a:t>
            </a:fld>
            <a:endParaRPr lang="en-US"/>
          </a:p>
        </p:txBody>
      </p:sp>
    </p:spTree>
    <p:extLst>
      <p:ext uri="{BB962C8B-B14F-4D97-AF65-F5344CB8AC3E}">
        <p14:creationId xmlns:p14="http://schemas.microsoft.com/office/powerpoint/2010/main" val="28612550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then it looks at the next child, and we see, oh hey, it’s -6.</a:t>
            </a:r>
          </a:p>
        </p:txBody>
      </p:sp>
      <p:sp>
        <p:nvSpPr>
          <p:cNvPr id="4" name="Slide Number Placeholder 3"/>
          <p:cNvSpPr>
            <a:spLocks noGrp="1"/>
          </p:cNvSpPr>
          <p:nvPr>
            <p:ph type="sldNum" sz="quarter" idx="5"/>
          </p:nvPr>
        </p:nvSpPr>
        <p:spPr/>
        <p:txBody>
          <a:bodyPr/>
          <a:lstStyle/>
          <a:p>
            <a:fld id="{841EF36A-4186-2643-B0EB-B06B50C1DAA3}" type="slidenum">
              <a:rPr lang="en-US" smtClean="0"/>
              <a:t>75</a:t>
            </a:fld>
            <a:endParaRPr lang="en-US"/>
          </a:p>
        </p:txBody>
      </p:sp>
    </p:spTree>
    <p:extLst>
      <p:ext uri="{BB962C8B-B14F-4D97-AF65-F5344CB8AC3E}">
        <p14:creationId xmlns:p14="http://schemas.microsoft.com/office/powerpoint/2010/main" val="13219105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Min is like, sweet! I found something super low! If Max ever allows me to get into this state, then I know for sure I’m going to pick the action that takes me to -6.</a:t>
            </a:r>
          </a:p>
        </p:txBody>
      </p:sp>
      <p:sp>
        <p:nvSpPr>
          <p:cNvPr id="4" name="Slide Number Placeholder 3"/>
          <p:cNvSpPr>
            <a:spLocks noGrp="1"/>
          </p:cNvSpPr>
          <p:nvPr>
            <p:ph type="sldNum" sz="quarter" idx="5"/>
          </p:nvPr>
        </p:nvSpPr>
        <p:spPr/>
        <p:txBody>
          <a:bodyPr/>
          <a:lstStyle/>
          <a:p>
            <a:fld id="{841EF36A-4186-2643-B0EB-B06B50C1DAA3}" type="slidenum">
              <a:rPr lang="en-US" smtClean="0"/>
              <a:t>76</a:t>
            </a:fld>
            <a:endParaRPr lang="en-US"/>
          </a:p>
        </p:txBody>
      </p:sp>
    </p:spTree>
    <p:extLst>
      <p:ext uri="{BB962C8B-B14F-4D97-AF65-F5344CB8AC3E}">
        <p14:creationId xmlns:p14="http://schemas.microsoft.com/office/powerpoint/2010/main" val="36960994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But, assuming that everyone is acting rationally, that state will never come to pass, because Max already sees that there’s an option to nets a score of 3. Max is never going to make a move that would produce a utility of -6 when there’s a higher utility for the taking.</a:t>
            </a:r>
          </a:p>
        </p:txBody>
      </p:sp>
      <p:sp>
        <p:nvSpPr>
          <p:cNvPr id="4" name="Slide Number Placeholder 3"/>
          <p:cNvSpPr>
            <a:spLocks noGrp="1"/>
          </p:cNvSpPr>
          <p:nvPr>
            <p:ph type="sldNum" sz="quarter" idx="5"/>
          </p:nvPr>
        </p:nvSpPr>
        <p:spPr/>
        <p:txBody>
          <a:bodyPr/>
          <a:lstStyle/>
          <a:p>
            <a:fld id="{841EF36A-4186-2643-B0EB-B06B50C1DAA3}" type="slidenum">
              <a:rPr lang="en-US" smtClean="0"/>
              <a:t>77</a:t>
            </a:fld>
            <a:endParaRPr lang="en-US"/>
          </a:p>
        </p:txBody>
      </p:sp>
    </p:spTree>
    <p:extLst>
      <p:ext uri="{BB962C8B-B14F-4D97-AF65-F5344CB8AC3E}">
        <p14:creationId xmlns:p14="http://schemas.microsoft.com/office/powerpoint/2010/main" val="16339227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process continues, we look at the next child</a:t>
            </a:r>
          </a:p>
        </p:txBody>
      </p:sp>
      <p:sp>
        <p:nvSpPr>
          <p:cNvPr id="4" name="Slide Number Placeholder 3"/>
          <p:cNvSpPr>
            <a:spLocks noGrp="1"/>
          </p:cNvSpPr>
          <p:nvPr>
            <p:ph type="sldNum" sz="quarter" idx="5"/>
          </p:nvPr>
        </p:nvSpPr>
        <p:spPr/>
        <p:txBody>
          <a:bodyPr/>
          <a:lstStyle/>
          <a:p>
            <a:fld id="{841EF36A-4186-2643-B0EB-B06B50C1DAA3}" type="slidenum">
              <a:rPr lang="en-US" smtClean="0"/>
              <a:t>78</a:t>
            </a:fld>
            <a:endParaRPr lang="en-US"/>
          </a:p>
        </p:txBody>
      </p:sp>
    </p:spTree>
    <p:extLst>
      <p:ext uri="{BB962C8B-B14F-4D97-AF65-F5344CB8AC3E}">
        <p14:creationId xmlns:p14="http://schemas.microsoft.com/office/powerpoint/2010/main" val="28527429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which results in looking at more children.</a:t>
            </a:r>
          </a:p>
        </p:txBody>
      </p:sp>
      <p:sp>
        <p:nvSpPr>
          <p:cNvPr id="4" name="Slide Number Placeholder 3"/>
          <p:cNvSpPr>
            <a:spLocks noGrp="1"/>
          </p:cNvSpPr>
          <p:nvPr>
            <p:ph type="sldNum" sz="quarter" idx="5"/>
          </p:nvPr>
        </p:nvSpPr>
        <p:spPr/>
        <p:txBody>
          <a:bodyPr/>
          <a:lstStyle/>
          <a:p>
            <a:fld id="{841EF36A-4186-2643-B0EB-B06B50C1DAA3}" type="slidenum">
              <a:rPr lang="en-US" smtClean="0"/>
              <a:t>79</a:t>
            </a:fld>
            <a:endParaRPr lang="en-US"/>
          </a:p>
        </p:txBody>
      </p:sp>
    </p:spTree>
    <p:extLst>
      <p:ext uri="{BB962C8B-B14F-4D97-AF65-F5344CB8AC3E}">
        <p14:creationId xmlns:p14="http://schemas.microsoft.com/office/powerpoint/2010/main" val="22817681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see the utility is 14, and maybe Min is sweating bullets. Min is like, oh no… I really hope I find a child that is less than 14.</a:t>
            </a:r>
          </a:p>
        </p:txBody>
      </p:sp>
      <p:sp>
        <p:nvSpPr>
          <p:cNvPr id="4" name="Slide Number Placeholder 3"/>
          <p:cNvSpPr>
            <a:spLocks noGrp="1"/>
          </p:cNvSpPr>
          <p:nvPr>
            <p:ph type="sldNum" sz="quarter" idx="5"/>
          </p:nvPr>
        </p:nvSpPr>
        <p:spPr/>
        <p:txBody>
          <a:bodyPr/>
          <a:lstStyle/>
          <a:p>
            <a:fld id="{841EF36A-4186-2643-B0EB-B06B50C1DAA3}" type="slidenum">
              <a:rPr lang="en-US" smtClean="0"/>
              <a:t>80</a:t>
            </a:fld>
            <a:endParaRPr lang="en-US"/>
          </a:p>
        </p:txBody>
      </p:sp>
    </p:spTree>
    <p:extLst>
      <p:ext uri="{BB962C8B-B14F-4D97-AF65-F5344CB8AC3E}">
        <p14:creationId xmlns:p14="http://schemas.microsoft.com/office/powerpoint/2010/main" val="138734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the notion of Adversarial Search!</a:t>
            </a:r>
          </a:p>
          <a:p>
            <a:endParaRPr lang="en-US" dirty="0"/>
          </a:p>
          <a:p>
            <a:r>
              <a:rPr lang="en-US" dirty="0"/>
              <a:t>In Adversarial Search, it takes into account that we’re not alone any more – there’s another agent as well that is specifically making moves, and the moves that it is making is specifically targeted to make our lives as bad as possible!</a:t>
            </a:r>
          </a:p>
          <a:p>
            <a:endParaRPr lang="en-US" dirty="0"/>
          </a:p>
          <a:p>
            <a:r>
              <a:rPr lang="en-US" dirty="0"/>
              <a:t>This understandably makes it harder for US to make good moves!</a:t>
            </a:r>
          </a:p>
        </p:txBody>
      </p:sp>
      <p:sp>
        <p:nvSpPr>
          <p:cNvPr id="4" name="Slide Number Placeholder 3"/>
          <p:cNvSpPr>
            <a:spLocks noGrp="1"/>
          </p:cNvSpPr>
          <p:nvPr>
            <p:ph type="sldNum" sz="quarter" idx="5"/>
          </p:nvPr>
        </p:nvSpPr>
        <p:spPr/>
        <p:txBody>
          <a:bodyPr/>
          <a:lstStyle/>
          <a:p>
            <a:fld id="{841EF36A-4186-2643-B0EB-B06B50C1DAA3}" type="slidenum">
              <a:rPr lang="en-US" smtClean="0"/>
              <a:t>9</a:t>
            </a:fld>
            <a:endParaRPr lang="en-US"/>
          </a:p>
        </p:txBody>
      </p:sp>
    </p:spTree>
    <p:extLst>
      <p:ext uri="{BB962C8B-B14F-4D97-AF65-F5344CB8AC3E}">
        <p14:creationId xmlns:p14="http://schemas.microsoft.com/office/powerpoint/2010/main" val="39664812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they do find one! the next child is 5</a:t>
            </a:r>
          </a:p>
        </p:txBody>
      </p:sp>
      <p:sp>
        <p:nvSpPr>
          <p:cNvPr id="4" name="Slide Number Placeholder 3"/>
          <p:cNvSpPr>
            <a:spLocks noGrp="1"/>
          </p:cNvSpPr>
          <p:nvPr>
            <p:ph type="sldNum" sz="quarter" idx="5"/>
          </p:nvPr>
        </p:nvSpPr>
        <p:spPr/>
        <p:txBody>
          <a:bodyPr/>
          <a:lstStyle/>
          <a:p>
            <a:fld id="{841EF36A-4186-2643-B0EB-B06B50C1DAA3}" type="slidenum">
              <a:rPr lang="en-US" smtClean="0"/>
              <a:t>81</a:t>
            </a:fld>
            <a:endParaRPr lang="en-US"/>
          </a:p>
        </p:txBody>
      </p:sp>
    </p:spTree>
    <p:extLst>
      <p:ext uri="{BB962C8B-B14F-4D97-AF65-F5344CB8AC3E}">
        <p14:creationId xmlns:p14="http://schemas.microsoft.com/office/powerpoint/2010/main" val="35400308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it updates the score. But Min of course would love for the score to be even lower, so it checks the next child…</a:t>
            </a:r>
          </a:p>
        </p:txBody>
      </p:sp>
      <p:sp>
        <p:nvSpPr>
          <p:cNvPr id="4" name="Slide Number Placeholder 3"/>
          <p:cNvSpPr>
            <a:spLocks noGrp="1"/>
          </p:cNvSpPr>
          <p:nvPr>
            <p:ph type="sldNum" sz="quarter" idx="5"/>
          </p:nvPr>
        </p:nvSpPr>
        <p:spPr/>
        <p:txBody>
          <a:bodyPr/>
          <a:lstStyle/>
          <a:p>
            <a:fld id="{841EF36A-4186-2643-B0EB-B06B50C1DAA3}" type="slidenum">
              <a:rPr lang="en-US" smtClean="0"/>
              <a:t>82</a:t>
            </a:fld>
            <a:endParaRPr lang="en-US"/>
          </a:p>
        </p:txBody>
      </p:sp>
    </p:spTree>
    <p:extLst>
      <p:ext uri="{BB962C8B-B14F-4D97-AF65-F5344CB8AC3E}">
        <p14:creationId xmlns:p14="http://schemas.microsoft.com/office/powerpoint/2010/main" val="39666210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finds a score of 2…</a:t>
            </a:r>
          </a:p>
        </p:txBody>
      </p:sp>
      <p:sp>
        <p:nvSpPr>
          <p:cNvPr id="4" name="Slide Number Placeholder 3"/>
          <p:cNvSpPr>
            <a:spLocks noGrp="1"/>
          </p:cNvSpPr>
          <p:nvPr>
            <p:ph type="sldNum" sz="quarter" idx="5"/>
          </p:nvPr>
        </p:nvSpPr>
        <p:spPr/>
        <p:txBody>
          <a:bodyPr/>
          <a:lstStyle/>
          <a:p>
            <a:fld id="{841EF36A-4186-2643-B0EB-B06B50C1DAA3}" type="slidenum">
              <a:rPr lang="en-US" smtClean="0"/>
              <a:t>83</a:t>
            </a:fld>
            <a:endParaRPr lang="en-US"/>
          </a:p>
        </p:txBody>
      </p:sp>
    </p:spTree>
    <p:extLst>
      <p:ext uri="{BB962C8B-B14F-4D97-AF65-F5344CB8AC3E}">
        <p14:creationId xmlns:p14="http://schemas.microsoft.com/office/powerpoint/2010/main" val="31361813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Which is indeed lower than 5, updating that node’s utility value.</a:t>
            </a:r>
          </a:p>
        </p:txBody>
      </p:sp>
      <p:sp>
        <p:nvSpPr>
          <p:cNvPr id="4" name="Slide Number Placeholder 3"/>
          <p:cNvSpPr>
            <a:spLocks noGrp="1"/>
          </p:cNvSpPr>
          <p:nvPr>
            <p:ph type="sldNum" sz="quarter" idx="5"/>
          </p:nvPr>
        </p:nvSpPr>
        <p:spPr/>
        <p:txBody>
          <a:bodyPr/>
          <a:lstStyle/>
          <a:p>
            <a:fld id="{841EF36A-4186-2643-B0EB-B06B50C1DAA3}" type="slidenum">
              <a:rPr lang="en-US" smtClean="0"/>
              <a:t>84</a:t>
            </a:fld>
            <a:endParaRPr lang="en-US"/>
          </a:p>
        </p:txBody>
      </p:sp>
    </p:spTree>
    <p:extLst>
      <p:ext uri="{BB962C8B-B14F-4D97-AF65-F5344CB8AC3E}">
        <p14:creationId xmlns:p14="http://schemas.microsoft.com/office/powerpoint/2010/main" val="37446848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But again, even though from Min’s perspective things were getting better and better, again, because Min would demand that the value be 2 here, and Max has another option where the value can be 3, Max is never going to take the move that would put Min the position to select the “2” option.</a:t>
            </a:r>
          </a:p>
        </p:txBody>
      </p:sp>
      <p:sp>
        <p:nvSpPr>
          <p:cNvPr id="4" name="Slide Number Placeholder 3"/>
          <p:cNvSpPr>
            <a:spLocks noGrp="1"/>
          </p:cNvSpPr>
          <p:nvPr>
            <p:ph type="sldNum" sz="quarter" idx="5"/>
          </p:nvPr>
        </p:nvSpPr>
        <p:spPr/>
        <p:txBody>
          <a:bodyPr/>
          <a:lstStyle/>
          <a:p>
            <a:fld id="{841EF36A-4186-2643-B0EB-B06B50C1DAA3}" type="slidenum">
              <a:rPr lang="en-US" smtClean="0"/>
              <a:t>85</a:t>
            </a:fld>
            <a:endParaRPr lang="en-US"/>
          </a:p>
        </p:txBody>
      </p:sp>
    </p:spTree>
    <p:extLst>
      <p:ext uri="{BB962C8B-B14F-4D97-AF65-F5344CB8AC3E}">
        <p14:creationId xmlns:p14="http://schemas.microsoft.com/office/powerpoint/2010/main" val="16234096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can think of this as moving a chess piece, or selecting which spot to mark an “X” in tic-tac-toe, or selecting which column in the riveting “ROW and COLUMN” game. Or anything else!</a:t>
            </a:r>
          </a:p>
        </p:txBody>
      </p:sp>
      <p:sp>
        <p:nvSpPr>
          <p:cNvPr id="4" name="Slide Number Placeholder 3"/>
          <p:cNvSpPr>
            <a:spLocks noGrp="1"/>
          </p:cNvSpPr>
          <p:nvPr>
            <p:ph type="sldNum" sz="quarter" idx="5"/>
          </p:nvPr>
        </p:nvSpPr>
        <p:spPr/>
        <p:txBody>
          <a:bodyPr/>
          <a:lstStyle/>
          <a:p>
            <a:fld id="{841EF36A-4186-2643-B0EB-B06B50C1DAA3}" type="slidenum">
              <a:rPr lang="en-US" smtClean="0"/>
              <a:t>86</a:t>
            </a:fld>
            <a:endParaRPr lang="en-US"/>
          </a:p>
        </p:txBody>
      </p:sp>
    </p:spTree>
    <p:extLst>
      <p:ext uri="{BB962C8B-B14F-4D97-AF65-F5344CB8AC3E}">
        <p14:creationId xmlns:p14="http://schemas.microsoft.com/office/powerpoint/2010/main" val="16838827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Hint about the problem: in the examples that we’ve been doing, Max made a move and then Min made a move – what if we are playing a game like Tic Tac Toe or Chess, where there’s much more back and forth? Max goes, then min, then max, then min, etc. etc.?</a:t>
            </a:r>
          </a:p>
        </p:txBody>
      </p:sp>
      <p:sp>
        <p:nvSpPr>
          <p:cNvPr id="4" name="Slide Number Placeholder 3"/>
          <p:cNvSpPr>
            <a:spLocks noGrp="1"/>
          </p:cNvSpPr>
          <p:nvPr>
            <p:ph type="sldNum" sz="quarter" idx="5"/>
          </p:nvPr>
        </p:nvSpPr>
        <p:spPr/>
        <p:txBody>
          <a:bodyPr/>
          <a:lstStyle/>
          <a:p>
            <a:fld id="{841EF36A-4186-2643-B0EB-B06B50C1DAA3}" type="slidenum">
              <a:rPr lang="en-US" smtClean="0"/>
              <a:t>87</a:t>
            </a:fld>
            <a:endParaRPr lang="en-US"/>
          </a:p>
        </p:txBody>
      </p:sp>
    </p:spTree>
    <p:extLst>
      <p:ext uri="{BB962C8B-B14F-4D97-AF65-F5344CB8AC3E}">
        <p14:creationId xmlns:p14="http://schemas.microsoft.com/office/powerpoint/2010/main" val="164704064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That’s 9 factorial.</a:t>
            </a:r>
          </a:p>
          <a:p>
            <a:endParaRPr lang="en-US" sz="1200" dirty="0"/>
          </a:p>
          <a:p>
            <a:r>
              <a:rPr lang="en-US" sz="1200" dirty="0"/>
              <a:t>And chess is of particular interest to all of you because of perhaps obvious reasons </a:t>
            </a:r>
            <a:r>
              <a:rPr lang="en-US" sz="1200" dirty="0">
                <a:sym typeface="Wingdings" panose="05000000000000000000" pitchFamily="2" charset="2"/>
              </a:rPr>
              <a:t> But expanding the tree to the point where you visit all of the nodes is just not feasible!</a:t>
            </a:r>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88</a:t>
            </a:fld>
            <a:endParaRPr lang="en-US"/>
          </a:p>
        </p:txBody>
      </p:sp>
    </p:spTree>
    <p:extLst>
      <p:ext uri="{BB962C8B-B14F-4D97-AF65-F5344CB8AC3E}">
        <p14:creationId xmlns:p14="http://schemas.microsoft.com/office/powerpoint/2010/main" val="26218225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89</a:t>
            </a:fld>
            <a:endParaRPr lang="en-US"/>
          </a:p>
        </p:txBody>
      </p:sp>
    </p:spTree>
    <p:extLst>
      <p:ext uri="{BB962C8B-B14F-4D97-AF65-F5344CB8AC3E}">
        <p14:creationId xmlns:p14="http://schemas.microsoft.com/office/powerpoint/2010/main" val="4424992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Do we remember this moment in time?</a:t>
            </a:r>
          </a:p>
          <a:p>
            <a:endParaRPr lang="en-US" sz="1200" dirty="0"/>
          </a:p>
          <a:p>
            <a:r>
              <a:rPr lang="en-US" sz="1200" dirty="0"/>
              <a:t>That second brown triangle will NEVER be any number greater than 2! It might be less, but it certainly won’t be more…</a:t>
            </a:r>
          </a:p>
          <a:p>
            <a:endParaRPr lang="en-US" sz="1200" dirty="0"/>
          </a:p>
          <a:p>
            <a:r>
              <a:rPr lang="en-US" sz="1200" dirty="0"/>
              <a:t>And because of that… we *know* that it has no chance of ever getting picked! Because that top node is always </a:t>
            </a:r>
            <a:r>
              <a:rPr lang="en-US" sz="1200" dirty="0" err="1"/>
              <a:t>gonna</a:t>
            </a:r>
            <a:r>
              <a:rPr lang="en-US" sz="1200" dirty="0"/>
              <a:t> try and pick the “best”, and it’s already 3, a number HIGHER than 2. </a:t>
            </a:r>
          </a:p>
        </p:txBody>
      </p:sp>
      <p:sp>
        <p:nvSpPr>
          <p:cNvPr id="4" name="Slide Number Placeholder 3"/>
          <p:cNvSpPr>
            <a:spLocks noGrp="1"/>
          </p:cNvSpPr>
          <p:nvPr>
            <p:ph type="sldNum" sz="quarter" idx="5"/>
          </p:nvPr>
        </p:nvSpPr>
        <p:spPr/>
        <p:txBody>
          <a:bodyPr/>
          <a:lstStyle/>
          <a:p>
            <a:fld id="{841EF36A-4186-2643-B0EB-B06B50C1DAA3}" type="slidenum">
              <a:rPr lang="en-US" smtClean="0"/>
              <a:t>90</a:t>
            </a:fld>
            <a:endParaRPr lang="en-US"/>
          </a:p>
        </p:txBody>
      </p:sp>
    </p:spTree>
    <p:extLst>
      <p:ext uri="{BB962C8B-B14F-4D97-AF65-F5344CB8AC3E}">
        <p14:creationId xmlns:p14="http://schemas.microsoft.com/office/powerpoint/2010/main" val="31799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10</a:t>
            </a:fld>
            <a:endParaRPr lang="en-US"/>
          </a:p>
        </p:txBody>
      </p:sp>
    </p:spTree>
    <p:extLst>
      <p:ext uri="{BB962C8B-B14F-4D97-AF65-F5344CB8AC3E}">
        <p14:creationId xmlns:p14="http://schemas.microsoft.com/office/powerpoint/2010/main" val="33638291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91</a:t>
            </a:fld>
            <a:endParaRPr lang="en-US"/>
          </a:p>
        </p:txBody>
      </p:sp>
    </p:spTree>
    <p:extLst>
      <p:ext uri="{BB962C8B-B14F-4D97-AF65-F5344CB8AC3E}">
        <p14:creationId xmlns:p14="http://schemas.microsoft.com/office/powerpoint/2010/main" val="129976937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92</a:t>
            </a:fld>
            <a:endParaRPr lang="en-US"/>
          </a:p>
        </p:txBody>
      </p:sp>
    </p:spTree>
    <p:extLst>
      <p:ext uri="{BB962C8B-B14F-4D97-AF65-F5344CB8AC3E}">
        <p14:creationId xmlns:p14="http://schemas.microsoft.com/office/powerpoint/2010/main" val="135517356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93</a:t>
            </a:fld>
            <a:endParaRPr lang="en-US"/>
          </a:p>
        </p:txBody>
      </p:sp>
    </p:spTree>
    <p:extLst>
      <p:ext uri="{BB962C8B-B14F-4D97-AF65-F5344CB8AC3E}">
        <p14:creationId xmlns:p14="http://schemas.microsoft.com/office/powerpoint/2010/main" val="28951826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94</a:t>
            </a:fld>
            <a:endParaRPr lang="en-US"/>
          </a:p>
        </p:txBody>
      </p:sp>
    </p:spTree>
    <p:extLst>
      <p:ext uri="{BB962C8B-B14F-4D97-AF65-F5344CB8AC3E}">
        <p14:creationId xmlns:p14="http://schemas.microsoft.com/office/powerpoint/2010/main" val="18282510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95</a:t>
            </a:fld>
            <a:endParaRPr lang="en-US"/>
          </a:p>
        </p:txBody>
      </p:sp>
    </p:spTree>
    <p:extLst>
      <p:ext uri="{BB962C8B-B14F-4D97-AF65-F5344CB8AC3E}">
        <p14:creationId xmlns:p14="http://schemas.microsoft.com/office/powerpoint/2010/main" val="4894132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96</a:t>
            </a:fld>
            <a:endParaRPr lang="en-US"/>
          </a:p>
        </p:txBody>
      </p:sp>
    </p:spTree>
    <p:extLst>
      <p:ext uri="{BB962C8B-B14F-4D97-AF65-F5344CB8AC3E}">
        <p14:creationId xmlns:p14="http://schemas.microsoft.com/office/powerpoint/2010/main" val="7419501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97</a:t>
            </a:fld>
            <a:endParaRPr lang="en-US"/>
          </a:p>
        </p:txBody>
      </p:sp>
    </p:spTree>
    <p:extLst>
      <p:ext uri="{BB962C8B-B14F-4D97-AF65-F5344CB8AC3E}">
        <p14:creationId xmlns:p14="http://schemas.microsoft.com/office/powerpoint/2010/main" val="72874541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98</a:t>
            </a:fld>
            <a:endParaRPr lang="en-US"/>
          </a:p>
        </p:txBody>
      </p:sp>
    </p:spTree>
    <p:extLst>
      <p:ext uri="{BB962C8B-B14F-4D97-AF65-F5344CB8AC3E}">
        <p14:creationId xmlns:p14="http://schemas.microsoft.com/office/powerpoint/2010/main" val="14546089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Answer: it implies Max had already found a better utility than what this branch will give it, so Max would never go down this path, so there’s no point in doing any more calculations here.</a:t>
            </a:r>
          </a:p>
        </p:txBody>
      </p:sp>
      <p:sp>
        <p:nvSpPr>
          <p:cNvPr id="4" name="Slide Number Placeholder 3"/>
          <p:cNvSpPr>
            <a:spLocks noGrp="1"/>
          </p:cNvSpPr>
          <p:nvPr>
            <p:ph type="sldNum" sz="quarter" idx="5"/>
          </p:nvPr>
        </p:nvSpPr>
        <p:spPr/>
        <p:txBody>
          <a:bodyPr/>
          <a:lstStyle/>
          <a:p>
            <a:fld id="{841EF36A-4186-2643-B0EB-B06B50C1DAA3}" type="slidenum">
              <a:rPr lang="en-US" smtClean="0"/>
              <a:t>99</a:t>
            </a:fld>
            <a:endParaRPr lang="en-US"/>
          </a:p>
        </p:txBody>
      </p:sp>
    </p:spTree>
    <p:extLst>
      <p:ext uri="{BB962C8B-B14F-4D97-AF65-F5344CB8AC3E}">
        <p14:creationId xmlns:p14="http://schemas.microsoft.com/office/powerpoint/2010/main" val="260177593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100</a:t>
            </a:fld>
            <a:endParaRPr lang="en-US"/>
          </a:p>
        </p:txBody>
      </p:sp>
    </p:spTree>
    <p:extLst>
      <p:ext uri="{BB962C8B-B14F-4D97-AF65-F5344CB8AC3E}">
        <p14:creationId xmlns:p14="http://schemas.microsoft.com/office/powerpoint/2010/main" val="41082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52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34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271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6861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445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165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15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942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859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2/9/2022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2822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10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2/9/2022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2338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2"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D15B41-B6AD-444C-8907-B3B61F9F264B}"/>
              </a:ext>
            </a:extLst>
          </p:cNvPr>
          <p:cNvPicPr>
            <a:picLocks noChangeAspect="1"/>
          </p:cNvPicPr>
          <p:nvPr/>
        </p:nvPicPr>
        <p:blipFill rotWithShape="1">
          <a:blip r:embed="rId2">
            <a:alphaModFix amt="90000"/>
          </a:blip>
          <a:srcRect/>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8B4B5EA3-BBDC-9F43-ACD5-E0327B792E89}"/>
              </a:ext>
            </a:extLst>
          </p:cNvPr>
          <p:cNvSpPr>
            <a:spLocks noGrp="1"/>
          </p:cNvSpPr>
          <p:nvPr>
            <p:ph type="ctrTitle"/>
          </p:nvPr>
        </p:nvSpPr>
        <p:spPr>
          <a:xfrm>
            <a:off x="1629103" y="2244830"/>
            <a:ext cx="8933796" cy="2437232"/>
          </a:xfrm>
        </p:spPr>
        <p:txBody>
          <a:bodyPr>
            <a:normAutofit fontScale="90000"/>
          </a:bodyPr>
          <a:lstStyle/>
          <a:p>
            <a:r>
              <a:rPr lang="en-US" dirty="0"/>
              <a:t>Introduction to AI, SPR2022</a:t>
            </a:r>
            <a:br>
              <a:rPr lang="en-US" dirty="0"/>
            </a:br>
            <a:br>
              <a:rPr lang="en-US" dirty="0"/>
            </a:br>
            <a:r>
              <a:rPr lang="en-US" dirty="0"/>
              <a:t>Adversarial Search</a:t>
            </a:r>
          </a:p>
        </p:txBody>
      </p:sp>
      <p:sp>
        <p:nvSpPr>
          <p:cNvPr id="3" name="Subtitle 2">
            <a:extLst>
              <a:ext uri="{FF2B5EF4-FFF2-40B4-BE49-F238E27FC236}">
                <a16:creationId xmlns:a16="http://schemas.microsoft.com/office/drawing/2014/main" id="{A3448ADF-39AC-5C44-BD97-E80101347D0E}"/>
              </a:ext>
            </a:extLst>
          </p:cNvPr>
          <p:cNvSpPr>
            <a:spLocks noGrp="1"/>
          </p:cNvSpPr>
          <p:nvPr>
            <p:ph type="subTitle" idx="1"/>
          </p:nvPr>
        </p:nvSpPr>
        <p:spPr>
          <a:xfrm>
            <a:off x="1629101" y="4682062"/>
            <a:ext cx="8936846" cy="457201"/>
          </a:xfrm>
        </p:spPr>
        <p:txBody>
          <a:bodyPr>
            <a:normAutofit/>
          </a:bodyPr>
          <a:lstStyle/>
          <a:p>
            <a:endParaRPr lang="en-US"/>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69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a:bodyPr>
          <a:lstStyle/>
          <a:p>
            <a:pPr marL="0" indent="0">
              <a:buNone/>
            </a:pPr>
            <a:r>
              <a:rPr lang="en-US" sz="2800" dirty="0"/>
              <a:t>Adversarial Search problems are known as </a:t>
            </a:r>
            <a:r>
              <a:rPr lang="en-US" sz="2800" b="1" dirty="0"/>
              <a:t>games</a:t>
            </a:r>
            <a:r>
              <a:rPr lang="en-US" sz="2800" dirty="0"/>
              <a:t>.</a:t>
            </a:r>
          </a:p>
          <a:p>
            <a:pPr marL="0" indent="0">
              <a:buNone/>
            </a:pPr>
            <a:endParaRPr lang="en-US" sz="2800" dirty="0"/>
          </a:p>
          <a:p>
            <a:pPr marL="0" indent="0">
              <a:buNone/>
            </a:pPr>
            <a:r>
              <a:rPr lang="en-US" sz="2800" dirty="0"/>
              <a:t>For a *very specific* definition of game… </a:t>
            </a:r>
          </a:p>
          <a:p>
            <a:pPr marL="0" indent="0">
              <a:buNone/>
            </a:pPr>
            <a:endParaRPr lang="en-US" sz="2800" b="1" dirty="0"/>
          </a:p>
          <a:p>
            <a:pPr marL="0" indent="0" algn="ctr">
              <a:buNone/>
            </a:pPr>
            <a:r>
              <a:rPr lang="en-US" sz="2800" b="1" dirty="0"/>
              <a:t>game theory </a:t>
            </a:r>
            <a:r>
              <a:rPr lang="en-US" sz="2800" dirty="0"/>
              <a:t>games.</a:t>
            </a:r>
          </a:p>
          <a:p>
            <a:pPr marL="0" indent="0" algn="ctr">
              <a:buNone/>
            </a:pPr>
            <a:endParaRPr lang="en-US" sz="2800" dirty="0"/>
          </a:p>
          <a:p>
            <a:pPr marL="0" indent="0" algn="ctr">
              <a:buNone/>
            </a:pPr>
            <a:r>
              <a:rPr lang="en-US" sz="2800" dirty="0"/>
              <a:t>Let’s see a classic example of a game theory game</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22255917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08258" y="2214662"/>
            <a:ext cx="3265496" cy="3416320"/>
          </a:xfrm>
          <a:prstGeom prst="rect">
            <a:avLst/>
          </a:prstGeom>
          <a:noFill/>
        </p:spPr>
        <p:txBody>
          <a:bodyPr wrap="square" rtlCol="0">
            <a:spAutoFit/>
          </a:bodyPr>
          <a:lstStyle/>
          <a:p>
            <a:r>
              <a:rPr lang="en-US" dirty="0"/>
              <a:t>We visit the next child. It’s a terminal node, so we immediately return its utility of 12.</a:t>
            </a:r>
          </a:p>
          <a:p>
            <a:endParaRPr lang="en-US" dirty="0"/>
          </a:p>
          <a:p>
            <a:r>
              <a:rPr lang="en-US" dirty="0"/>
              <a:t>12 is not “better than” 3, from Min’s perspective, so nothing really changes.</a:t>
            </a:r>
          </a:p>
          <a:p>
            <a:endParaRPr lang="en-US" dirty="0"/>
          </a:p>
          <a:p>
            <a:r>
              <a:rPr lang="en-US" dirty="0"/>
              <a:t>“best” for this node is still 3.</a:t>
            </a:r>
          </a:p>
          <a:p>
            <a:endParaRPr lang="en-US" dirty="0"/>
          </a:p>
          <a:p>
            <a:r>
              <a:rPr lang="el-GR" dirty="0"/>
              <a:t>β</a:t>
            </a:r>
            <a:r>
              <a:rPr lang="en-US" dirty="0"/>
              <a:t> for this node is still 3.</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425462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0">
                                            <p:txEl>
                                              <p:pRg st="6" end="6"/>
                                            </p:txEl>
                                          </p:spTgt>
                                        </p:tgtEl>
                                        <p:attrNameLst>
                                          <p:attrName>style.visibility</p:attrName>
                                        </p:attrNameLst>
                                      </p:cBhvr>
                                      <p:to>
                                        <p:strVal val="visible"/>
                                      </p:to>
                                    </p:set>
                                    <p:animEffect transition="in" filter="dissolve">
                                      <p:cBhvr>
                                        <p:cTn id="15"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649232" y="1614511"/>
            <a:ext cx="4060149" cy="4801314"/>
          </a:xfrm>
          <a:prstGeom prst="rect">
            <a:avLst/>
          </a:prstGeom>
          <a:noFill/>
        </p:spPr>
        <p:txBody>
          <a:bodyPr wrap="square" rtlCol="0">
            <a:spAutoFit/>
          </a:bodyPr>
          <a:lstStyle/>
          <a:p>
            <a:r>
              <a:rPr lang="en-US" dirty="0"/>
              <a:t>And again, we visit the third child, which is a leaf node, so it returns 8.</a:t>
            </a:r>
          </a:p>
          <a:p>
            <a:endParaRPr lang="en-US" dirty="0"/>
          </a:p>
          <a:p>
            <a:r>
              <a:rPr lang="en-US" dirty="0"/>
              <a:t>Inside of “</a:t>
            </a:r>
            <a:r>
              <a:rPr lang="en-US" dirty="0" err="1"/>
              <a:t>find_min</a:t>
            </a:r>
            <a:r>
              <a:rPr lang="en-US" dirty="0"/>
              <a:t>” we compare “best” (currently 3) with the </a:t>
            </a:r>
            <a:r>
              <a:rPr lang="en-US" dirty="0" err="1"/>
              <a:t>child_value</a:t>
            </a:r>
            <a:r>
              <a:rPr lang="en-US" dirty="0"/>
              <a:t> (here 8), and have best be the smaller of the two. So best remains 3.</a:t>
            </a:r>
          </a:p>
          <a:p>
            <a:endParaRPr lang="en-US" dirty="0"/>
          </a:p>
          <a:p>
            <a:r>
              <a:rPr lang="en-US" dirty="0"/>
              <a:t>And we again check to see if best is less than alpha (because if it is, Max will never come down this path in the first place). </a:t>
            </a:r>
          </a:p>
          <a:p>
            <a:endParaRPr lang="en-US" dirty="0"/>
          </a:p>
          <a:p>
            <a:r>
              <a:rPr lang="en-US" dirty="0"/>
              <a:t>(Here, “best” ISN’T less than alpha. Best is still 3, which is the same as beta, so beta remains unchanged).</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Tree>
    <p:extLst>
      <p:ext uri="{BB962C8B-B14F-4D97-AF65-F5344CB8AC3E}">
        <p14:creationId xmlns:p14="http://schemas.microsoft.com/office/powerpoint/2010/main" val="320142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b="0" strike="sngStrike" dirty="0"/>
              <a:t>-</a:t>
            </a:r>
            <a:r>
              <a:rPr lang="en-US" strike="sngStrike" dirty="0"/>
              <a:t>∞</a:t>
            </a:r>
            <a:r>
              <a:rPr lang="en-US" dirty="0"/>
              <a:t> 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16525" y="1502688"/>
            <a:ext cx="3265496" cy="4524315"/>
          </a:xfrm>
          <a:prstGeom prst="rect">
            <a:avLst/>
          </a:prstGeom>
          <a:noFill/>
        </p:spPr>
        <p:txBody>
          <a:bodyPr wrap="square" rtlCol="0">
            <a:spAutoFit/>
          </a:bodyPr>
          <a:lstStyle/>
          <a:p>
            <a:r>
              <a:rPr lang="en-US" dirty="0"/>
              <a:t>We’re now “back” into </a:t>
            </a:r>
            <a:r>
              <a:rPr lang="en-US" dirty="0" err="1"/>
              <a:t>find_max</a:t>
            </a:r>
            <a:r>
              <a:rPr lang="en-US" dirty="0"/>
              <a:t>, at the top node.</a:t>
            </a:r>
          </a:p>
          <a:p>
            <a:endParaRPr lang="en-US" dirty="0"/>
          </a:p>
          <a:p>
            <a:r>
              <a:rPr lang="en-US" dirty="0"/>
              <a:t>It just discovered the value of it’s first </a:t>
            </a:r>
            <a:r>
              <a:rPr lang="en-US" dirty="0" err="1"/>
              <a:t>child_value</a:t>
            </a:r>
            <a:r>
              <a:rPr lang="en-US" dirty="0"/>
              <a:t> (3).</a:t>
            </a:r>
          </a:p>
          <a:p>
            <a:endParaRPr lang="en-US" dirty="0"/>
          </a:p>
          <a:p>
            <a:r>
              <a:rPr lang="en-US" dirty="0"/>
              <a:t>3 is much better than negative infinity from max’s perspective.</a:t>
            </a:r>
          </a:p>
          <a:p>
            <a:endParaRPr lang="en-US" dirty="0"/>
          </a:p>
          <a:p>
            <a:r>
              <a:rPr lang="en-US" dirty="0"/>
              <a:t>So it updates its best value to be 3, and sets it’s alpha to be 3 – it won’t accept anything less than 3 moving forward.</a:t>
            </a:r>
          </a:p>
          <a:p>
            <a:endParaRPr lang="en-US" dirty="0"/>
          </a:p>
          <a:p>
            <a:r>
              <a:rPr lang="en-US" dirty="0"/>
              <a:t>It then moves on to the next child…</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Tree>
    <p:extLst>
      <p:ext uri="{BB962C8B-B14F-4D97-AF65-F5344CB8AC3E}">
        <p14:creationId xmlns:p14="http://schemas.microsoft.com/office/powerpoint/2010/main" val="32547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xEl>
                                              <p:pRg st="8" end="8"/>
                                            </p:txEl>
                                          </p:spTgt>
                                        </p:tgtEl>
                                        <p:attrNameLst>
                                          <p:attrName>style.visibility</p:attrName>
                                        </p:attrNameLst>
                                      </p:cBhvr>
                                      <p:to>
                                        <p:strVal val="visible"/>
                                      </p:to>
                                    </p:set>
                                    <p:animEffect transition="in" filter="dissolve">
                                      <p:cBhvr>
                                        <p:cTn id="22" dur="500"/>
                                        <p:tgtEl>
                                          <p:spTgt spid="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08257" y="1868213"/>
            <a:ext cx="3477259" cy="4801314"/>
          </a:xfrm>
          <a:prstGeom prst="rect">
            <a:avLst/>
          </a:prstGeom>
          <a:noFill/>
        </p:spPr>
        <p:txBody>
          <a:bodyPr wrap="square" rtlCol="0">
            <a:spAutoFit/>
          </a:bodyPr>
          <a:lstStyle/>
          <a:p>
            <a:r>
              <a:rPr lang="en-US" dirty="0"/>
              <a:t>So we imagine what life will be like if Max took a different initial action.</a:t>
            </a:r>
          </a:p>
          <a:p>
            <a:endParaRPr lang="en-US" dirty="0"/>
          </a:p>
          <a:p>
            <a:r>
              <a:rPr lang="en-US" dirty="0"/>
              <a:t>We pass the ‘parent’ values alpha and beta down.</a:t>
            </a:r>
          </a:p>
          <a:p>
            <a:endParaRPr lang="en-US" dirty="0"/>
          </a:p>
          <a:p>
            <a:r>
              <a:rPr lang="en-US" dirty="0"/>
              <a:t>Max won’t accept anything less than 3, because it KNOWS it can get three from taking a different action.</a:t>
            </a:r>
          </a:p>
          <a:p>
            <a:endParaRPr lang="en-US" dirty="0"/>
          </a:p>
          <a:p>
            <a:r>
              <a:rPr lang="en-US" dirty="0"/>
              <a:t>Min won’t accept anything MORE than positive infinity (but that should be easy to do better than than). </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497252" cy="369332"/>
          </a:xfrm>
          <a:prstGeom prst="rect">
            <a:avLst/>
          </a:prstGeom>
        </p:spPr>
        <p:txBody>
          <a:bodyPr wrap="none">
            <a:spAutoFit/>
          </a:bodyPr>
          <a:lstStyle/>
          <a:p>
            <a:r>
              <a:rPr lang="en-US" dirty="0">
                <a:solidFill>
                  <a:schemeClr val="bg1"/>
                </a:solidFill>
              </a:rPr>
              <a:t>+∞</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spTree>
    <p:extLst>
      <p:ext uri="{BB962C8B-B14F-4D97-AF65-F5344CB8AC3E}">
        <p14:creationId xmlns:p14="http://schemas.microsoft.com/office/powerpoint/2010/main" val="60909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08258" y="1868213"/>
            <a:ext cx="3265496" cy="1477328"/>
          </a:xfrm>
          <a:prstGeom prst="rect">
            <a:avLst/>
          </a:prstGeom>
          <a:noFill/>
        </p:spPr>
        <p:txBody>
          <a:bodyPr wrap="square" rtlCol="0">
            <a:spAutoFit/>
          </a:bodyPr>
          <a:lstStyle/>
          <a:p>
            <a:r>
              <a:rPr lang="en-US" dirty="0"/>
              <a:t>We check the first child, and see it is a terminal node, with a utility of 2.</a:t>
            </a:r>
          </a:p>
          <a:p>
            <a:endParaRPr lang="en-US" dirty="0"/>
          </a:p>
          <a:p>
            <a:r>
              <a:rPr lang="en-US" dirty="0"/>
              <a:t>Now things get interesting!</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497252" cy="369332"/>
          </a:xfrm>
          <a:prstGeom prst="rect">
            <a:avLst/>
          </a:prstGeom>
        </p:spPr>
        <p:txBody>
          <a:bodyPr wrap="none">
            <a:spAutoFit/>
          </a:bodyPr>
          <a:lstStyle/>
          <a:p>
            <a:r>
              <a:rPr lang="en-US" dirty="0">
                <a:solidFill>
                  <a:schemeClr val="bg1"/>
                </a:solidFill>
              </a:rPr>
              <a:t>+∞</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Tree>
    <p:extLst>
      <p:ext uri="{BB962C8B-B14F-4D97-AF65-F5344CB8AC3E}">
        <p14:creationId xmlns:p14="http://schemas.microsoft.com/office/powerpoint/2010/main" val="11149592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328827" y="1537566"/>
            <a:ext cx="4364874" cy="5078313"/>
          </a:xfrm>
          <a:prstGeom prst="rect">
            <a:avLst/>
          </a:prstGeom>
          <a:noFill/>
        </p:spPr>
        <p:txBody>
          <a:bodyPr wrap="square" rtlCol="0">
            <a:spAutoFit/>
          </a:bodyPr>
          <a:lstStyle/>
          <a:p>
            <a:r>
              <a:rPr lang="en-US" dirty="0"/>
              <a:t>We update “best” of this node right away – the old best was positive infinity, and two is much smaller than that, so it’s way better.</a:t>
            </a:r>
          </a:p>
          <a:p>
            <a:endParaRPr lang="en-US" dirty="0"/>
          </a:p>
          <a:p>
            <a:r>
              <a:rPr lang="en-US" dirty="0"/>
              <a:t>But then, in our </a:t>
            </a:r>
            <a:r>
              <a:rPr lang="en-US" dirty="0" err="1"/>
              <a:t>find_min</a:t>
            </a:r>
            <a:r>
              <a:rPr lang="en-US" dirty="0"/>
              <a:t> function, the next thing we do is check to see if best &lt;= to alpha.</a:t>
            </a:r>
          </a:p>
          <a:p>
            <a:endParaRPr lang="en-US" dirty="0"/>
          </a:p>
          <a:p>
            <a:r>
              <a:rPr lang="en-US" dirty="0"/>
              <a:t>And in this case it is! Best is 2, and alpha is 3.</a:t>
            </a:r>
          </a:p>
          <a:p>
            <a:endParaRPr lang="en-US" dirty="0"/>
          </a:p>
          <a:p>
            <a:r>
              <a:rPr lang="en-US" dirty="0"/>
              <a:t>This means there’s no point in looking at any other children here – Min will never choose anything greater than 2, and 2 is already not good enough to satisfy Max. Max knows all it needs to know, it will never take “action 2”</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728908" y="3526075"/>
            <a:ext cx="487634" cy="646331"/>
          </a:xfrm>
          <a:prstGeom prst="rect">
            <a:avLst/>
          </a:prstGeom>
        </p:spPr>
        <p:txBody>
          <a:bodyPr wrap="none">
            <a:spAutoFit/>
          </a:bodyPr>
          <a:lstStyle/>
          <a:p>
            <a:r>
              <a:rPr lang="en-US" strike="sngStrike" dirty="0">
                <a:solidFill>
                  <a:schemeClr val="bg1"/>
                </a:solidFill>
              </a:rPr>
              <a:t>+∞</a:t>
            </a:r>
          </a:p>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7328" y="2816836"/>
            <a:ext cx="1120308"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29033" y="3023954"/>
            <a:ext cx="1096075" cy="369332"/>
          </a:xfrm>
          <a:prstGeom prst="rect">
            <a:avLst/>
          </a:prstGeom>
          <a:noFill/>
        </p:spPr>
        <p:txBody>
          <a:bodyPr wrap="square" rtlCol="0">
            <a:spAutoFit/>
          </a:bodyPr>
          <a:lstStyle/>
          <a:p>
            <a:r>
              <a:rPr lang="en-US" dirty="0"/>
              <a:t>Action 2</a:t>
            </a:r>
          </a:p>
        </p:txBody>
      </p:sp>
    </p:spTree>
    <p:extLst>
      <p:ext uri="{BB962C8B-B14F-4D97-AF65-F5344CB8AC3E}">
        <p14:creationId xmlns:p14="http://schemas.microsoft.com/office/powerpoint/2010/main" val="36475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dissolve">
                                      <p:cBhvr>
                                        <p:cTn id="27"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646331"/>
          </a:xfrm>
          <a:prstGeom prst="rect">
            <a:avLst/>
          </a:prstGeom>
          <a:noFill/>
        </p:spPr>
        <p:txBody>
          <a:bodyPr wrap="square" rtlCol="0">
            <a:spAutoFit/>
          </a:bodyPr>
          <a:lstStyle/>
          <a:p>
            <a:r>
              <a:rPr lang="en-US" dirty="0"/>
              <a:t>Look at all those states that we’re not bothering looking at! All two of them! </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7432" y="2817509"/>
            <a:ext cx="1115879"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42284" y="3037741"/>
            <a:ext cx="1153689"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Tree>
    <p:extLst>
      <p:ext uri="{BB962C8B-B14F-4D97-AF65-F5344CB8AC3E}">
        <p14:creationId xmlns:p14="http://schemas.microsoft.com/office/powerpoint/2010/main" val="13336352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754326"/>
          </a:xfrm>
          <a:prstGeom prst="rect">
            <a:avLst/>
          </a:prstGeom>
          <a:noFill/>
        </p:spPr>
        <p:txBody>
          <a:bodyPr wrap="square" rtlCol="0">
            <a:spAutoFit/>
          </a:bodyPr>
          <a:lstStyle/>
          <a:p>
            <a:r>
              <a:rPr lang="en-US" dirty="0"/>
              <a:t>Anyway, “action 2” returns the value 2, which is NOT better than the current best value of 3.</a:t>
            </a:r>
          </a:p>
          <a:p>
            <a:endParaRPr lang="en-US" dirty="0"/>
          </a:p>
          <a:p>
            <a:r>
              <a:rPr lang="en-US" dirty="0"/>
              <a:t>So we check to see what action 3 might be…</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791513" y="3054428"/>
            <a:ext cx="1109115"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590925" y="2671345"/>
            <a:ext cx="1153084"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spTree>
    <p:extLst>
      <p:ext uri="{BB962C8B-B14F-4D97-AF65-F5344CB8AC3E}">
        <p14:creationId xmlns:p14="http://schemas.microsoft.com/office/powerpoint/2010/main" val="26478286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The first child is a leaf!</a:t>
            </a:r>
          </a:p>
          <a:p>
            <a:r>
              <a:rPr lang="en-US" dirty="0"/>
              <a:t>Value is 14</a:t>
            </a:r>
          </a:p>
          <a:p>
            <a:r>
              <a:rPr lang="en-US" dirty="0"/>
              <a:t>--It is bigger than alpha, so Max might like it.</a:t>
            </a:r>
          </a:p>
          <a:p>
            <a:r>
              <a:rPr lang="en-US" dirty="0"/>
              <a:t>--It is less than beta, so Min loves it.</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38784" y="3023046"/>
            <a:ext cx="1137029"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641813" y="2679144"/>
            <a:ext cx="1101001"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2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3" end="3"/>
                                            </p:txEl>
                                          </p:spTgt>
                                        </p:tgtEl>
                                        <p:attrNameLst>
                                          <p:attrName>style.visibility</p:attrName>
                                        </p:attrNameLst>
                                      </p:cBhvr>
                                      <p:to>
                                        <p:strVal val="visible"/>
                                      </p:to>
                                    </p:set>
                                    <p:animEffect transition="in" filter="dissolve">
                                      <p:cBhvr>
                                        <p:cTn id="12"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So best here is currently 14!</a:t>
            </a:r>
          </a:p>
          <a:p>
            <a:r>
              <a:rPr lang="en-US" dirty="0"/>
              <a:t>Alpha still 3 – Max is happy with anything more than that!</a:t>
            </a:r>
          </a:p>
          <a:p>
            <a:r>
              <a:rPr lang="en-US" dirty="0"/>
              <a:t>Beta is now 14 – Min will only accept things less than this.</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746432" y="3051203"/>
            <a:ext cx="1145866"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641813" y="2679144"/>
            <a:ext cx="1101001"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14</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418704" cy="369332"/>
          </a:xfrm>
          <a:prstGeom prst="rect">
            <a:avLst/>
          </a:prstGeom>
        </p:spPr>
        <p:txBody>
          <a:bodyPr wrap="none">
            <a:spAutoFit/>
          </a:bodyPr>
          <a:lstStyle/>
          <a:p>
            <a:r>
              <a:rPr lang="en-US" dirty="0">
                <a:solidFill>
                  <a:schemeClr val="bg1"/>
                </a:solidFill>
              </a:rPr>
              <a:t>14</a:t>
            </a:r>
          </a:p>
        </p:txBody>
      </p:sp>
    </p:spTree>
    <p:extLst>
      <p:ext uri="{BB962C8B-B14F-4D97-AF65-F5344CB8AC3E}">
        <p14:creationId xmlns:p14="http://schemas.microsoft.com/office/powerpoint/2010/main" val="89788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dissolve">
                                      <p:cBhvr>
                                        <p:cTn id="1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a:bodyPr>
          <a:lstStyle/>
          <a:p>
            <a:pPr marL="0" indent="0">
              <a:buNone/>
            </a:pPr>
            <a:r>
              <a:rPr lang="en-US" sz="2800" dirty="0"/>
              <a:t>Classic Game Theory Game: Cake Splitting</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1026" name="Picture 2" descr="Four Year Old Girl Blowing out Candles on Birthday Cake with her Family  Drawing by CSA Images">
            <a:extLst>
              <a:ext uri="{FF2B5EF4-FFF2-40B4-BE49-F238E27FC236}">
                <a16:creationId xmlns:a16="http://schemas.microsoft.com/office/drawing/2014/main" id="{6A2E13A5-5887-4FB3-BC54-9F544B0BA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350" y="17665"/>
            <a:ext cx="2519691" cy="196535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228F6AC-DE93-4012-9CE1-13B574BE018C}"/>
              </a:ext>
            </a:extLst>
          </p:cNvPr>
          <p:cNvGrpSpPr/>
          <p:nvPr/>
        </p:nvGrpSpPr>
        <p:grpSpPr>
          <a:xfrm>
            <a:off x="427457" y="4457939"/>
            <a:ext cx="3120390" cy="2449592"/>
            <a:chOff x="427457" y="3978436"/>
            <a:chExt cx="3120390" cy="2449592"/>
          </a:xfrm>
        </p:grpSpPr>
        <p:pic>
          <p:nvPicPr>
            <p:cNvPr id="1028" name="Picture 4" descr="22,047 Cake Knife Stock Photos, Pictures &amp;amp; Royalty-Free Images - iStock">
              <a:extLst>
                <a:ext uri="{FF2B5EF4-FFF2-40B4-BE49-F238E27FC236}">
                  <a16:creationId xmlns:a16="http://schemas.microsoft.com/office/drawing/2014/main" id="{EEBD5E42-8CB3-4E29-B1D8-12B56DA81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457" y="3978436"/>
              <a:ext cx="3120390" cy="20802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A99361-6C7B-4505-A1A2-39CD2966AAC7}"/>
                </a:ext>
              </a:extLst>
            </p:cNvPr>
            <p:cNvSpPr txBox="1"/>
            <p:nvPr/>
          </p:nvSpPr>
          <p:spPr>
            <a:xfrm>
              <a:off x="601760" y="6058696"/>
              <a:ext cx="2771784" cy="369332"/>
            </a:xfrm>
            <a:prstGeom prst="rect">
              <a:avLst/>
            </a:prstGeom>
            <a:noFill/>
          </p:spPr>
          <p:txBody>
            <a:bodyPr wrap="none" rtlCol="0">
              <a:spAutoFit/>
            </a:bodyPr>
            <a:lstStyle/>
            <a:p>
              <a:r>
                <a:rPr lang="en-US" i="1" dirty="0"/>
                <a:t>One child is the “cutter”</a:t>
              </a:r>
            </a:p>
          </p:txBody>
        </p:sp>
      </p:grpSp>
      <p:pic>
        <p:nvPicPr>
          <p:cNvPr id="1030" name="Picture 6" descr="Birthday Cake Recipe | Land O&amp;#39;Lakes">
            <a:extLst>
              <a:ext uri="{FF2B5EF4-FFF2-40B4-BE49-F238E27FC236}">
                <a16:creationId xmlns:a16="http://schemas.microsoft.com/office/drawing/2014/main" id="{22039525-D7E5-47E6-8033-689C0F334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8188" y="2447913"/>
            <a:ext cx="1844777" cy="184477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A181D0D7-0824-4D9B-8BFC-13098F7DAB62}"/>
              </a:ext>
            </a:extLst>
          </p:cNvPr>
          <p:cNvGrpSpPr/>
          <p:nvPr/>
        </p:nvGrpSpPr>
        <p:grpSpPr>
          <a:xfrm>
            <a:off x="8271045" y="4457939"/>
            <a:ext cx="3411062" cy="2441340"/>
            <a:chOff x="8271045" y="4457939"/>
            <a:chExt cx="3411062" cy="2441340"/>
          </a:xfrm>
        </p:grpSpPr>
        <p:pic>
          <p:nvPicPr>
            <p:cNvPr id="1032" name="Picture 8" descr="786 Big Slice Of Cake Stock Photos, Pictures &amp;amp; Royalty-Free Images - iStock">
              <a:extLst>
                <a:ext uri="{FF2B5EF4-FFF2-40B4-BE49-F238E27FC236}">
                  <a16:creationId xmlns:a16="http://schemas.microsoft.com/office/drawing/2014/main" id="{B66B5860-5F33-4583-83AC-E5600182E6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1045" y="4457939"/>
              <a:ext cx="3120390" cy="20802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45E77E2-9A16-4060-A106-05B50A1B7876}"/>
                </a:ext>
              </a:extLst>
            </p:cNvPr>
            <p:cNvSpPr txBox="1"/>
            <p:nvPr/>
          </p:nvSpPr>
          <p:spPr>
            <a:xfrm>
              <a:off x="8271045" y="6529947"/>
              <a:ext cx="3411062" cy="369332"/>
            </a:xfrm>
            <a:prstGeom prst="rect">
              <a:avLst/>
            </a:prstGeom>
            <a:noFill/>
          </p:spPr>
          <p:txBody>
            <a:bodyPr wrap="none" rtlCol="0">
              <a:spAutoFit/>
            </a:bodyPr>
            <a:lstStyle/>
            <a:p>
              <a:r>
                <a:rPr lang="en-US" i="1" dirty="0"/>
                <a:t>The other child is the “chooser”</a:t>
              </a:r>
            </a:p>
          </p:txBody>
        </p:sp>
      </p:grpSp>
    </p:spTree>
    <p:extLst>
      <p:ext uri="{BB962C8B-B14F-4D97-AF65-F5344CB8AC3E}">
        <p14:creationId xmlns:p14="http://schemas.microsoft.com/office/powerpoint/2010/main" val="11291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923330"/>
          </a:xfrm>
          <a:prstGeom prst="rect">
            <a:avLst/>
          </a:prstGeom>
          <a:noFill/>
        </p:spPr>
        <p:txBody>
          <a:bodyPr wrap="square" rtlCol="0">
            <a:spAutoFit/>
          </a:bodyPr>
          <a:lstStyle/>
          <a:p>
            <a:r>
              <a:rPr lang="en-US" dirty="0"/>
              <a:t>We check the next child, it’s five!</a:t>
            </a:r>
          </a:p>
          <a:p>
            <a:r>
              <a:rPr lang="en-US" dirty="0"/>
              <a:t>--This is a number everyone is excited about!</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8685" y="2991225"/>
            <a:ext cx="1157301"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0069" y="2734414"/>
            <a:ext cx="1176679"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14</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418704" cy="369332"/>
          </a:xfrm>
          <a:prstGeom prst="rect">
            <a:avLst/>
          </a:prstGeom>
        </p:spPr>
        <p:txBody>
          <a:bodyPr wrap="none">
            <a:spAutoFit/>
          </a:bodyPr>
          <a:lstStyle/>
          <a:p>
            <a:r>
              <a:rPr lang="en-US" dirty="0">
                <a:solidFill>
                  <a:schemeClr val="bg1"/>
                </a:solidFill>
              </a:rPr>
              <a:t>14</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32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5 is less than 14 (the previous best) so we make 5 the best.</a:t>
            </a:r>
          </a:p>
          <a:p>
            <a:r>
              <a:rPr lang="en-US" dirty="0"/>
              <a:t>And this best is better than the previous beta, so we update beta to 5 too.</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9117" y="2993995"/>
            <a:ext cx="1139078"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0420" y="2732126"/>
            <a:ext cx="1161398"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5</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9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754326"/>
          </a:xfrm>
          <a:prstGeom prst="rect">
            <a:avLst/>
          </a:prstGeom>
          <a:noFill/>
        </p:spPr>
        <p:txBody>
          <a:bodyPr wrap="square" rtlCol="0">
            <a:spAutoFit/>
          </a:bodyPr>
          <a:lstStyle/>
          <a:p>
            <a:r>
              <a:rPr lang="en-US" dirty="0"/>
              <a:t>We move on to the next child.</a:t>
            </a:r>
          </a:p>
          <a:p>
            <a:r>
              <a:rPr lang="en-US" dirty="0"/>
              <a:t>Again, it is a leaf, so we just check its utility, which is 2.</a:t>
            </a:r>
          </a:p>
          <a:p>
            <a:r>
              <a:rPr lang="en-US" dirty="0"/>
              <a:t>And our algorithm has mixed feelings about this.</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880" y="2813957"/>
            <a:ext cx="113924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8847" y="2992260"/>
            <a:ext cx="1150492"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1937" y="2722224"/>
            <a:ext cx="1095269"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5</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85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dissolve">
                                      <p:cBhvr>
                                        <p:cTn id="1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On the one hand, 2 is less than 5, which makes Min happy – it found something better than it previously found, so it updates best.</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9166" y="2994306"/>
            <a:ext cx="1137028"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1638" y="2724178"/>
            <a:ext cx="1108320"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373712" y="3675621"/>
            <a:ext cx="319318" cy="646331"/>
          </a:xfrm>
          <a:prstGeom prst="rect">
            <a:avLst/>
          </a:prstGeom>
        </p:spPr>
        <p:txBody>
          <a:bodyPr wrap="none">
            <a:spAutoFit/>
          </a:bodyPr>
          <a:lstStyle/>
          <a:p>
            <a:r>
              <a:rPr lang="en-US" strike="sngStrike" dirty="0">
                <a:solidFill>
                  <a:schemeClr val="bg1"/>
                </a:solidFill>
              </a:rPr>
              <a:t>5</a:t>
            </a:r>
          </a:p>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2246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500204" y="1559815"/>
            <a:ext cx="4388121" cy="1754326"/>
          </a:xfrm>
          <a:prstGeom prst="rect">
            <a:avLst/>
          </a:prstGeom>
          <a:noFill/>
        </p:spPr>
        <p:txBody>
          <a:bodyPr wrap="square" rtlCol="0">
            <a:spAutoFit/>
          </a:bodyPr>
          <a:lstStyle/>
          <a:p>
            <a:r>
              <a:rPr lang="en-US" dirty="0"/>
              <a:t>BUT! 2 is less than alpha. </a:t>
            </a:r>
          </a:p>
          <a:p>
            <a:r>
              <a:rPr lang="en-US" dirty="0"/>
              <a:t>Once again, this means Max has nothing to gain by taking Action three.</a:t>
            </a:r>
          </a:p>
          <a:p>
            <a:r>
              <a:rPr lang="en-US" dirty="0"/>
              <a:t>Because we already know that another action (Action 1) gets us a higher score.</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5853" y="2807358"/>
            <a:ext cx="1182664"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9237" y="2994766"/>
            <a:ext cx="1134006"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537464" y="2706801"/>
            <a:ext cx="1108320"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solidFill>
                  <a:srgbClr val="FF0000"/>
                </a:solidFill>
              </a:rPr>
              <a:t>α</a:t>
            </a:r>
            <a:r>
              <a:rPr lang="en-US" b="0" dirty="0">
                <a:solidFill>
                  <a:srgbClr val="FF0000"/>
                </a:solidFill>
              </a:rPr>
              <a:t> = </a:t>
            </a:r>
            <a:r>
              <a:rPr lang="en-US" dirty="0">
                <a:solidFill>
                  <a:srgbClr val="FF0000"/>
                </a:solidFill>
              </a:rPr>
              <a:t>3</a:t>
            </a:r>
            <a:endParaRPr lang="en-US" b="0" dirty="0">
              <a:solidFill>
                <a:srgbClr val="FF0000"/>
              </a:solidFill>
            </a:endParaRPr>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0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dissolve">
                                      <p:cBhvr>
                                        <p:cTn id="1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579364" y="1471599"/>
            <a:ext cx="4492758" cy="1754326"/>
          </a:xfrm>
          <a:prstGeom prst="rect">
            <a:avLst/>
          </a:prstGeom>
          <a:noFill/>
        </p:spPr>
        <p:txBody>
          <a:bodyPr wrap="square" rtlCol="0">
            <a:spAutoFit/>
          </a:bodyPr>
          <a:lstStyle/>
          <a:p>
            <a:r>
              <a:rPr lang="en-US" dirty="0"/>
              <a:t>If there were other children down this “action 3” path we would skip them.</a:t>
            </a:r>
          </a:p>
          <a:p>
            <a:r>
              <a:rPr lang="en-US" dirty="0"/>
              <a:t>But it turns out we were done anyway.</a:t>
            </a:r>
          </a:p>
          <a:p>
            <a:r>
              <a:rPr lang="en-US" dirty="0"/>
              <a:t>Instead, we compare this 2 to the current best (3), and decide to not update anything.</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04025" y="3011908"/>
            <a:ext cx="1146093"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549120" y="2664939"/>
            <a:ext cx="1195871"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38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dissolve">
                                      <p:cBhvr>
                                        <p:cTn id="1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923330"/>
          </a:xfrm>
          <a:prstGeom prst="rect">
            <a:avLst/>
          </a:prstGeom>
          <a:noFill/>
        </p:spPr>
        <p:txBody>
          <a:bodyPr wrap="square" rtlCol="0">
            <a:spAutoFit/>
          </a:bodyPr>
          <a:lstStyle/>
          <a:p>
            <a:r>
              <a:rPr lang="en-US" dirty="0"/>
              <a:t>So, with the power of alpha-beta pruning, Max still decides that action 1 is the best!</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778944" y="3046142"/>
            <a:ext cx="1112566"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79986" y="2734958"/>
            <a:ext cx="1180315"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AE20BC8-DE1C-D348-A286-C82CE5BC9CFA}"/>
              </a:ext>
            </a:extLst>
          </p:cNvPr>
          <p:cNvSpPr/>
          <p:nvPr/>
        </p:nvSpPr>
        <p:spPr>
          <a:xfrm>
            <a:off x="2605851" y="2569435"/>
            <a:ext cx="1936549" cy="81126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1782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Will return the same result as “standard” Minimax, but can expand significantly fewer branches.</a:t>
            </a:r>
          </a:p>
          <a:p>
            <a:endParaRPr lang="en-US" sz="2800" dirty="0"/>
          </a:p>
          <a:p>
            <a:r>
              <a:rPr lang="en-US" sz="2800" dirty="0"/>
              <a:t>Sure, it only saved us 2 in this example</a:t>
            </a:r>
          </a:p>
          <a:p>
            <a:pPr lvl="1"/>
            <a:r>
              <a:rPr lang="en-US" sz="2600" dirty="0"/>
              <a:t>But that’s still 2/9, or about 22%!</a:t>
            </a:r>
          </a:p>
          <a:p>
            <a:pPr lvl="1"/>
            <a:r>
              <a:rPr lang="en-US" sz="2600" dirty="0"/>
              <a:t>Imagine if we had ten duodecillion nodes!</a:t>
            </a:r>
          </a:p>
          <a:p>
            <a:pPr lvl="2"/>
            <a:r>
              <a:rPr lang="en-US" sz="2500" dirty="0"/>
              <a:t>We’d be *super happy* to shave 22% off of that! </a:t>
            </a:r>
          </a:p>
          <a:p>
            <a:endParaRPr lang="en-US" sz="2800" dirty="0"/>
          </a:p>
          <a:p>
            <a:endParaRPr lang="en-US" sz="2500" dirty="0"/>
          </a:p>
          <a:p>
            <a:endParaRPr lang="en-US" sz="2800" dirty="0"/>
          </a:p>
        </p:txBody>
      </p:sp>
    </p:spTree>
    <p:extLst>
      <p:ext uri="{BB962C8B-B14F-4D97-AF65-F5344CB8AC3E}">
        <p14:creationId xmlns:p14="http://schemas.microsoft.com/office/powerpoint/2010/main" val="27194770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One important consideration:</a:t>
            </a:r>
          </a:p>
          <a:p>
            <a:endParaRPr lang="en-US" sz="2800" dirty="0"/>
          </a:p>
          <a:p>
            <a:r>
              <a:rPr lang="en-US" sz="2800" dirty="0"/>
              <a:t>For any branches that involve pruning, we can’t guarantee exactly what the score is (because we didn’t bother visiting every leaf). We just know it isn’t worth our time.</a:t>
            </a:r>
          </a:p>
          <a:p>
            <a:endParaRPr lang="en-US" sz="2800" dirty="0"/>
          </a:p>
          <a:p>
            <a:r>
              <a:rPr lang="en-US" sz="2800" dirty="0"/>
              <a:t>Can you imagine a situation where this might positively impact things?</a:t>
            </a:r>
            <a:endParaRPr lang="en-US" sz="2500" dirty="0"/>
          </a:p>
          <a:p>
            <a:endParaRPr lang="en-US" sz="2800" dirty="0"/>
          </a:p>
          <a:p>
            <a:endParaRPr lang="en-US" sz="2500" dirty="0"/>
          </a:p>
          <a:p>
            <a:endParaRPr lang="en-US" sz="2800" dirty="0"/>
          </a:p>
        </p:txBody>
      </p:sp>
    </p:spTree>
    <p:extLst>
      <p:ext uri="{BB962C8B-B14F-4D97-AF65-F5344CB8AC3E}">
        <p14:creationId xmlns:p14="http://schemas.microsoft.com/office/powerpoint/2010/main" val="8525597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847767" y="3015098"/>
            <a:ext cx="1169502"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79660" y="2737082"/>
            <a:ext cx="1194501"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2" y="887896"/>
            <a:ext cx="2438616" cy="646331"/>
          </a:xfrm>
          <a:prstGeom prst="rect">
            <a:avLst/>
          </a:prstGeom>
          <a:noFill/>
        </p:spPr>
        <p:txBody>
          <a:bodyPr wrap="square" rtlCol="0">
            <a:spAutoFit/>
          </a:bodyPr>
          <a:lstStyle/>
          <a:p>
            <a:r>
              <a:rPr lang="en-US" dirty="0"/>
              <a:t>Let’s take our previous example…</a:t>
            </a:r>
          </a:p>
        </p:txBody>
      </p:sp>
    </p:spTree>
    <p:extLst>
      <p:ext uri="{BB962C8B-B14F-4D97-AF65-F5344CB8AC3E}">
        <p14:creationId xmlns:p14="http://schemas.microsoft.com/office/powerpoint/2010/main" val="119111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10357624" cy="4650515"/>
          </a:xfrm>
        </p:spPr>
        <p:txBody>
          <a:bodyPr>
            <a:normAutofit fontScale="92500"/>
          </a:bodyPr>
          <a:lstStyle/>
          <a:p>
            <a:r>
              <a:rPr lang="en-US" sz="2800" dirty="0"/>
              <a:t>Ignore for a moment the questionable parenting choices involved here…</a:t>
            </a:r>
          </a:p>
          <a:p>
            <a:pPr lvl="1"/>
            <a:r>
              <a:rPr lang="en-US" sz="2600" dirty="0"/>
              <a:t>Giving a young child a knife?!?</a:t>
            </a:r>
          </a:p>
          <a:p>
            <a:pPr lvl="1"/>
            <a:r>
              <a:rPr lang="en-US" sz="2600" dirty="0"/>
              <a:t>Giving an entire cake split between two kids!?!</a:t>
            </a:r>
          </a:p>
          <a:p>
            <a:endParaRPr lang="en-US" sz="2800" dirty="0"/>
          </a:p>
          <a:p>
            <a:pPr marL="0" indent="0" algn="ctr">
              <a:buNone/>
            </a:pPr>
            <a:r>
              <a:rPr lang="en-US" sz="2800" dirty="0"/>
              <a:t>Let’s say that you are the “cutter”</a:t>
            </a:r>
          </a:p>
          <a:p>
            <a:pPr marL="0" indent="0" algn="ctr">
              <a:buNone/>
            </a:pPr>
            <a:endParaRPr lang="en-US" sz="2800" dirty="0"/>
          </a:p>
          <a:p>
            <a:pPr marL="0" indent="0" algn="ctr">
              <a:buNone/>
            </a:pPr>
            <a:r>
              <a:rPr lang="en-US" sz="2800" b="1" dirty="0">
                <a:solidFill>
                  <a:schemeClr val="accent1"/>
                </a:solidFill>
              </a:rPr>
              <a:t>What should you do to maximize the amount of cake you get?</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1026" name="Picture 2" descr="Four Year Old Girl Blowing out Candles on Birthday Cake with her Family  Drawing by CSA Images">
            <a:extLst>
              <a:ext uri="{FF2B5EF4-FFF2-40B4-BE49-F238E27FC236}">
                <a16:creationId xmlns:a16="http://schemas.microsoft.com/office/drawing/2014/main" id="{6A2E13A5-5887-4FB3-BC54-9F544B0BA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17665"/>
            <a:ext cx="2530842" cy="197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50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9700" cy="369332"/>
          </a:xfrm>
          <a:prstGeom prst="rect">
            <a:avLst/>
          </a:prstGeom>
        </p:spPr>
        <p:txBody>
          <a:bodyPr wrap="none">
            <a:spAutoFit/>
          </a:bodyPr>
          <a:lstStyle/>
          <a:p>
            <a:r>
              <a:rPr lang="en-US" dirty="0">
                <a:solidFill>
                  <a:srgbClr val="FF0000"/>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rgbClr val="FF0000"/>
                  </a:solidFill>
                  <a:latin typeface="Consolas" panose="020B0609020204030204" pitchFamily="49" charset="0"/>
                  <a:cs typeface="Consolas" panose="020B0609020204030204" pitchFamily="49" charset="0"/>
                </a:rPr>
                <a:t>3</a:t>
              </a:r>
              <a:endParaRPr lang="en-US" sz="2800" dirty="0">
                <a:solidFill>
                  <a:srgbClr val="FF0000"/>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5836" y="2807248"/>
            <a:ext cx="1183388"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778944" y="3046142"/>
            <a:ext cx="1112566"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82040" y="2721556"/>
            <a:ext cx="1090805"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1" y="887896"/>
            <a:ext cx="3145246" cy="2031325"/>
          </a:xfrm>
          <a:prstGeom prst="rect">
            <a:avLst/>
          </a:prstGeom>
          <a:noFill/>
        </p:spPr>
        <p:txBody>
          <a:bodyPr wrap="square" rtlCol="0">
            <a:spAutoFit/>
          </a:bodyPr>
          <a:lstStyle/>
          <a:p>
            <a:r>
              <a:rPr lang="en-US" dirty="0"/>
              <a:t>And slightly change it.  -- now Action 2 leads us to a leaf node of 3.</a:t>
            </a:r>
          </a:p>
          <a:p>
            <a:endParaRPr lang="en-US" dirty="0"/>
          </a:p>
          <a:p>
            <a:r>
              <a:rPr lang="en-US" dirty="0"/>
              <a:t>The same pruning happens, since 3 &lt;= </a:t>
            </a:r>
            <a:r>
              <a:rPr lang="el-GR" dirty="0"/>
              <a:t>α</a:t>
            </a:r>
            <a:r>
              <a:rPr lang="en-US" dirty="0"/>
              <a:t> (i.e., 3 is less than or equal to 3).</a:t>
            </a:r>
          </a:p>
        </p:txBody>
      </p:sp>
    </p:spTree>
    <p:extLst>
      <p:ext uri="{BB962C8B-B14F-4D97-AF65-F5344CB8AC3E}">
        <p14:creationId xmlns:p14="http://schemas.microsoft.com/office/powerpoint/2010/main" val="30526756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819286" y="3018685"/>
            <a:ext cx="1173381"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79509" y="2738070"/>
            <a:ext cx="1201096"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1" y="887896"/>
            <a:ext cx="3463784" cy="2031325"/>
          </a:xfrm>
          <a:prstGeom prst="rect">
            <a:avLst/>
          </a:prstGeom>
          <a:noFill/>
        </p:spPr>
        <p:txBody>
          <a:bodyPr wrap="square" rtlCol="0">
            <a:spAutoFit/>
          </a:bodyPr>
          <a:lstStyle/>
          <a:p>
            <a:r>
              <a:rPr lang="en-US" dirty="0"/>
              <a:t>So here we are – Max knows that taking action 1 will net a utility of 3, AND that taking action 2 can net a utility of 3.</a:t>
            </a:r>
          </a:p>
          <a:p>
            <a:endParaRPr lang="en-US" dirty="0"/>
          </a:p>
          <a:p>
            <a:r>
              <a:rPr lang="en-US" dirty="0"/>
              <a:t>Does it matter which Action Max takes? </a:t>
            </a:r>
          </a:p>
        </p:txBody>
      </p:sp>
    </p:spTree>
    <p:extLst>
      <p:ext uri="{BB962C8B-B14F-4D97-AF65-F5344CB8AC3E}">
        <p14:creationId xmlns:p14="http://schemas.microsoft.com/office/powerpoint/2010/main" val="20845479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7769" y="2819668"/>
            <a:ext cx="1101675"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789074" y="3044565"/>
            <a:ext cx="1102190"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80449" y="2731935"/>
            <a:ext cx="1160123"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1" y="887896"/>
            <a:ext cx="3145245" cy="1754326"/>
          </a:xfrm>
          <a:prstGeom prst="rect">
            <a:avLst/>
          </a:prstGeom>
          <a:noFill/>
        </p:spPr>
        <p:txBody>
          <a:bodyPr wrap="square" rtlCol="0">
            <a:spAutoFit/>
          </a:bodyPr>
          <a:lstStyle/>
          <a:p>
            <a:r>
              <a:rPr lang="en-US" dirty="0"/>
              <a:t>YES – It absolutely matters!</a:t>
            </a:r>
          </a:p>
          <a:p>
            <a:endParaRPr lang="en-US" dirty="0"/>
          </a:p>
          <a:p>
            <a:r>
              <a:rPr lang="en-US" dirty="0"/>
              <a:t>Max should take the unpruned branch (Action 1).</a:t>
            </a:r>
          </a:p>
          <a:p>
            <a:endParaRPr lang="en-US" dirty="0"/>
          </a:p>
          <a:p>
            <a:r>
              <a:rPr lang="en-US" dirty="0"/>
              <a:t>Why?</a:t>
            </a:r>
          </a:p>
        </p:txBody>
      </p:sp>
      <p:sp>
        <p:nvSpPr>
          <p:cNvPr id="66" name="Oval 65">
            <a:extLst>
              <a:ext uri="{FF2B5EF4-FFF2-40B4-BE49-F238E27FC236}">
                <a16:creationId xmlns:a16="http://schemas.microsoft.com/office/drawing/2014/main" id="{7B24A9DA-515B-1F41-85FE-BB9F098BBB70}"/>
              </a:ext>
            </a:extLst>
          </p:cNvPr>
          <p:cNvSpPr/>
          <p:nvPr/>
        </p:nvSpPr>
        <p:spPr>
          <a:xfrm>
            <a:off x="2843359" y="2680683"/>
            <a:ext cx="1579438" cy="66702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1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0">
                                            <p:txEl>
                                              <p:pRg st="2" end="2"/>
                                            </p:txEl>
                                          </p:spTgt>
                                        </p:tgtEl>
                                        <p:attrNameLst>
                                          <p:attrName>style.visibility</p:attrName>
                                        </p:attrNameLst>
                                      </p:cBhvr>
                                      <p:to>
                                        <p:strVal val="visible"/>
                                      </p:to>
                                    </p:set>
                                    <p:animEffect transition="in" filter="dissolve">
                                      <p:cBhvr>
                                        <p:cTn id="7" dur="500"/>
                                        <p:tgtEl>
                                          <p:spTgt spid="1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0">
                                            <p:txEl>
                                              <p:pRg st="4" end="4"/>
                                            </p:txEl>
                                          </p:spTgt>
                                        </p:tgtEl>
                                        <p:attrNameLst>
                                          <p:attrName>style.visibility</p:attrName>
                                        </p:attrNameLst>
                                      </p:cBhvr>
                                      <p:to>
                                        <p:strVal val="visible"/>
                                      </p:to>
                                    </p:set>
                                    <p:animEffect transition="in" filter="dissolve">
                                      <p:cBhvr>
                                        <p:cTn id="17" dur="500"/>
                                        <p:tgtEl>
                                          <p:spTgt spid="1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8301" y="2823082"/>
            <a:ext cx="1079210"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929667" y="2997532"/>
            <a:ext cx="1115807"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rgbClr val="FF0000">
                <a:alpha val="97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85173" y="2701113"/>
            <a:ext cx="954274"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32171" y="444142"/>
            <a:ext cx="3145245" cy="2585323"/>
          </a:xfrm>
          <a:prstGeom prst="rect">
            <a:avLst/>
          </a:prstGeom>
          <a:noFill/>
        </p:spPr>
        <p:txBody>
          <a:bodyPr wrap="square" rtlCol="0">
            <a:spAutoFit/>
          </a:bodyPr>
          <a:lstStyle/>
          <a:p>
            <a:r>
              <a:rPr lang="en-US" dirty="0"/>
              <a:t>Because Max knows that the BEST it can get with Action 2 is 3…</a:t>
            </a:r>
          </a:p>
          <a:p>
            <a:endParaRPr lang="en-US" dirty="0"/>
          </a:p>
          <a:p>
            <a:r>
              <a:rPr lang="en-US" dirty="0"/>
              <a:t>But if we go down the action 2 path…</a:t>
            </a:r>
          </a:p>
          <a:p>
            <a:endParaRPr lang="en-US" dirty="0"/>
          </a:p>
          <a:p>
            <a:r>
              <a:rPr lang="en-US" dirty="0"/>
              <a:t>We now give Min the opportunity to pick -6! </a:t>
            </a:r>
          </a:p>
        </p:txBody>
      </p:sp>
      <p:sp>
        <p:nvSpPr>
          <p:cNvPr id="67" name="Oval 66">
            <a:extLst>
              <a:ext uri="{FF2B5EF4-FFF2-40B4-BE49-F238E27FC236}">
                <a16:creationId xmlns:a16="http://schemas.microsoft.com/office/drawing/2014/main" id="{1BE7A6E2-8FBC-7949-BBBC-9D571B751A28}"/>
              </a:ext>
            </a:extLst>
          </p:cNvPr>
          <p:cNvSpPr/>
          <p:nvPr/>
        </p:nvSpPr>
        <p:spPr>
          <a:xfrm>
            <a:off x="4866362" y="2879434"/>
            <a:ext cx="1579438" cy="66702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207760F-A77D-5A42-8B7A-716396B26354}"/>
              </a:ext>
            </a:extLst>
          </p:cNvPr>
          <p:cNvSpPr/>
          <p:nvPr/>
        </p:nvSpPr>
        <p:spPr>
          <a:xfrm>
            <a:off x="5933246" y="4157924"/>
            <a:ext cx="1691284" cy="102854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07CA6E7-8748-A746-ADF4-A02B15936AB6}"/>
              </a:ext>
            </a:extLst>
          </p:cNvPr>
          <p:cNvSpPr/>
          <p:nvPr/>
        </p:nvSpPr>
        <p:spPr>
          <a:xfrm>
            <a:off x="6748912" y="5019128"/>
            <a:ext cx="1194398" cy="119627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68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0">
                                            <p:txEl>
                                              <p:pRg st="2" end="2"/>
                                            </p:txEl>
                                          </p:spTgt>
                                        </p:tgtEl>
                                        <p:attrNameLst>
                                          <p:attrName>style.visibility</p:attrName>
                                        </p:attrNameLst>
                                      </p:cBhvr>
                                      <p:to>
                                        <p:strVal val="visible"/>
                                      </p:to>
                                    </p:set>
                                    <p:animEffect transition="in" filter="dissolve">
                                      <p:cBhvr>
                                        <p:cTn id="7" dur="500"/>
                                        <p:tgtEl>
                                          <p:spTgt spid="1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0">
                                            <p:txEl>
                                              <p:pRg st="4" end="4"/>
                                            </p:txEl>
                                          </p:spTgt>
                                        </p:tgtEl>
                                        <p:attrNameLst>
                                          <p:attrName>style.visibility</p:attrName>
                                        </p:attrNameLst>
                                      </p:cBhvr>
                                      <p:to>
                                        <p:strVal val="visible"/>
                                      </p:to>
                                    </p:set>
                                    <p:animEffect transition="in" filter="dissolve">
                                      <p:cBhvr>
                                        <p:cTn id="17" dur="500"/>
                                        <p:tgtEl>
                                          <p:spTgt spid="1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dissolve">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dissolve">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9" grpId="0" animBg="1"/>
      <p:bldP spid="7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a:bodyPr>
          <a:lstStyle/>
          <a:p>
            <a:r>
              <a:rPr lang="en-US" sz="2800" dirty="0"/>
              <a:t>If we consider those leaf nodes to be game-ending states… (i.e., terminal nodes)</a:t>
            </a:r>
          </a:p>
          <a:p>
            <a:endParaRPr lang="en-US" sz="2800" dirty="0"/>
          </a:p>
          <a:p>
            <a:r>
              <a:rPr lang="en-US" sz="2800" dirty="0"/>
              <a:t>It can get really expensive to search all the way down to a leaf!</a:t>
            </a:r>
          </a:p>
          <a:p>
            <a:endParaRPr lang="en-US" sz="2800" dirty="0"/>
          </a:p>
          <a:p>
            <a:r>
              <a:rPr lang="en-US" sz="2800" dirty="0"/>
              <a:t>Any given game of chess might be 50 moves – that means ONE dive down to the end is already 50 nodes, irrespective of branching factor.</a:t>
            </a:r>
            <a:endParaRPr lang="en-US" sz="2500" dirty="0"/>
          </a:p>
          <a:p>
            <a:endParaRPr lang="en-US" sz="2800" dirty="0"/>
          </a:p>
          <a:p>
            <a:endParaRPr lang="en-US" sz="2500" dirty="0"/>
          </a:p>
          <a:p>
            <a:endParaRPr lang="en-US" sz="2800" dirty="0"/>
          </a:p>
        </p:txBody>
      </p:sp>
    </p:spTree>
    <p:extLst>
      <p:ext uri="{BB962C8B-B14F-4D97-AF65-F5344CB8AC3E}">
        <p14:creationId xmlns:p14="http://schemas.microsoft.com/office/powerpoint/2010/main" val="35456724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Imperfect Decision Making.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20000"/>
          </a:bodyPr>
          <a:lstStyle/>
          <a:p>
            <a:r>
              <a:rPr lang="en-US" sz="2800" dirty="0"/>
              <a:t>Instead of the utility function being the “Game Theory” sense of it,</a:t>
            </a:r>
          </a:p>
          <a:p>
            <a:pPr lvl="1"/>
            <a:r>
              <a:rPr lang="en-US" sz="2600" dirty="0"/>
              <a:t>E.g., win = 1, loss = 0, stalemate = 0.5</a:t>
            </a:r>
          </a:p>
          <a:p>
            <a:pPr lvl="1"/>
            <a:endParaRPr lang="en-US" sz="2600" dirty="0"/>
          </a:p>
          <a:p>
            <a:r>
              <a:rPr lang="en-US" sz="2800" dirty="0"/>
              <a:t>You can design a utility function that evaluates the current “goodness” of a game in progress.</a:t>
            </a:r>
          </a:p>
          <a:p>
            <a:pPr lvl="1"/>
            <a:r>
              <a:rPr lang="en-US" sz="2600" dirty="0"/>
              <a:t>For example, the material score for Chess.</a:t>
            </a:r>
          </a:p>
          <a:p>
            <a:pPr lvl="2"/>
            <a:r>
              <a:rPr lang="en-US" sz="2500" dirty="0"/>
              <a:t>E.g., how many pieces you have, and of which kinds.</a:t>
            </a:r>
          </a:p>
          <a:p>
            <a:pPr lvl="2"/>
            <a:endParaRPr lang="en-US" sz="2500" dirty="0"/>
          </a:p>
          <a:p>
            <a:r>
              <a:rPr lang="en-US" sz="2800" dirty="0"/>
              <a:t>Instead of going all the way down to the end, you just impose an arbitrary cut-off point. E.g., “look ahead 2 ply”.</a:t>
            </a:r>
          </a:p>
          <a:p>
            <a:pPr lvl="1"/>
            <a:r>
              <a:rPr lang="en-US" sz="2300" dirty="0"/>
              <a:t>Treat those “end points” as leaves, even if they aren’t the end of the game.</a:t>
            </a:r>
          </a:p>
          <a:p>
            <a:pPr lvl="1"/>
            <a:r>
              <a:rPr lang="en-US" sz="2300" dirty="0"/>
              <a:t>No longer guaranteed to find the best strategy.</a:t>
            </a:r>
          </a:p>
          <a:p>
            <a:endParaRPr lang="en-US" sz="2800" dirty="0"/>
          </a:p>
          <a:p>
            <a:endParaRPr lang="en-US" sz="2500" dirty="0"/>
          </a:p>
          <a:p>
            <a:endParaRPr lang="en-US" sz="2800" dirty="0"/>
          </a:p>
        </p:txBody>
      </p:sp>
    </p:spTree>
    <p:extLst>
      <p:ext uri="{BB962C8B-B14F-4D97-AF65-F5344CB8AC3E}">
        <p14:creationId xmlns:p14="http://schemas.microsoft.com/office/powerpoint/2010/main" val="228221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dissolv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Beam Search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Limits the number of children a node can have.</a:t>
            </a:r>
          </a:p>
          <a:p>
            <a:endParaRPr lang="en-US" sz="2800" dirty="0"/>
          </a:p>
          <a:p>
            <a:r>
              <a:rPr lang="en-US" sz="2800" dirty="0"/>
              <a:t>For example: only consider the top five “best” children of a node, don’t bother with the rest.</a:t>
            </a:r>
          </a:p>
          <a:p>
            <a:endParaRPr lang="en-US" sz="2800" dirty="0"/>
          </a:p>
          <a:p>
            <a:r>
              <a:rPr lang="en-US" sz="2300" dirty="0"/>
              <a:t>This is dangerous because we might prune the best (or worst) branch.</a:t>
            </a:r>
          </a:p>
          <a:p>
            <a:pPr lvl="1"/>
            <a:r>
              <a:rPr lang="en-US" sz="2100" dirty="0"/>
              <a:t>i.e., we are hoping that “short term ‘goodness’” is indicative of long-term ‘goodness.’</a:t>
            </a:r>
          </a:p>
          <a:p>
            <a:pPr lvl="2"/>
            <a:r>
              <a:rPr lang="en-US" sz="2000" dirty="0"/>
              <a:t>But that’s not necessarily the case!</a:t>
            </a:r>
          </a:p>
          <a:p>
            <a:endParaRPr lang="en-US" sz="2800" dirty="0"/>
          </a:p>
          <a:p>
            <a:endParaRPr lang="en-US" sz="2500" dirty="0"/>
          </a:p>
          <a:p>
            <a:endParaRPr lang="en-US" sz="2800" dirty="0"/>
          </a:p>
        </p:txBody>
      </p:sp>
    </p:spTree>
    <p:extLst>
      <p:ext uri="{BB962C8B-B14F-4D97-AF65-F5344CB8AC3E}">
        <p14:creationId xmlns:p14="http://schemas.microsoft.com/office/powerpoint/2010/main" val="9718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ssolv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Iterative Deepening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20000"/>
          </a:bodyPr>
          <a:lstStyle/>
          <a:p>
            <a:r>
              <a:rPr lang="en-US" sz="2400" dirty="0"/>
              <a:t>We can also use our old friend, iterative deepening!</a:t>
            </a:r>
          </a:p>
          <a:p>
            <a:endParaRPr lang="en-US" sz="2400" dirty="0"/>
          </a:p>
          <a:p>
            <a:r>
              <a:rPr lang="en-US" sz="2400" dirty="0"/>
              <a:t>If we run out of time or space before the minimax search is finished, we can’t trust its answer.</a:t>
            </a:r>
          </a:p>
          <a:p>
            <a:pPr lvl="1"/>
            <a:r>
              <a:rPr lang="en-US" sz="2400" dirty="0"/>
              <a:t>Maybe it “ended” before it found a really, really good path.</a:t>
            </a:r>
          </a:p>
          <a:p>
            <a:endParaRPr lang="en-US" sz="2600" dirty="0"/>
          </a:p>
          <a:p>
            <a:r>
              <a:rPr lang="en-US" sz="2600" dirty="0"/>
              <a:t>By using iterative deepening, we start small…</a:t>
            </a:r>
          </a:p>
          <a:p>
            <a:pPr lvl="1"/>
            <a:r>
              <a:rPr lang="en-US" sz="2400" dirty="0"/>
              <a:t>E.g., first look 2 ply ahead (one move)</a:t>
            </a:r>
          </a:p>
          <a:p>
            <a:r>
              <a:rPr lang="en-US" sz="2600" dirty="0"/>
              <a:t>And if that succeeds, be a little bolder…</a:t>
            </a:r>
          </a:p>
          <a:p>
            <a:pPr lvl="1"/>
            <a:r>
              <a:rPr lang="en-US" sz="2400" dirty="0"/>
              <a:t>E.g., then look 4 ply ahead (two moves).</a:t>
            </a:r>
          </a:p>
          <a:p>
            <a:r>
              <a:rPr lang="en-US" sz="2600" dirty="0"/>
              <a:t>Keep increasing until we reach a point where it doesn’t complete the full search.</a:t>
            </a:r>
          </a:p>
          <a:p>
            <a:endParaRPr lang="en-US" sz="2000" dirty="0"/>
          </a:p>
          <a:p>
            <a:endParaRPr lang="en-US" sz="2800" dirty="0"/>
          </a:p>
          <a:p>
            <a:endParaRPr lang="en-US" sz="2500" dirty="0"/>
          </a:p>
          <a:p>
            <a:endParaRPr lang="en-US" sz="2800" dirty="0"/>
          </a:p>
        </p:txBody>
      </p:sp>
    </p:spTree>
    <p:extLst>
      <p:ext uri="{BB962C8B-B14F-4D97-AF65-F5344CB8AC3E}">
        <p14:creationId xmlns:p14="http://schemas.microsoft.com/office/powerpoint/2010/main" val="35818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dissolve">
                                      <p:cBhvr>
                                        <p:cTn id="23" dur="500"/>
                                        <p:tgtEl>
                                          <p:spTgt spid="3">
                                            <p:txEl>
                                              <p:pRg st="7" end="7"/>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dissolv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dissolv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Move Ordering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20000"/>
          </a:bodyPr>
          <a:lstStyle/>
          <a:p>
            <a:r>
              <a:rPr lang="en-US" sz="2400" dirty="0"/>
              <a:t>In our previous examples, we just picked Actions at random, and went down the list.</a:t>
            </a:r>
          </a:p>
          <a:p>
            <a:endParaRPr lang="en-US" sz="2400" dirty="0"/>
          </a:p>
          <a:p>
            <a:r>
              <a:rPr lang="en-US" sz="2400" dirty="0"/>
              <a:t>BUT – if we have a hunch as to what Actions are *likely* to be best and worst, we can *start* with those.</a:t>
            </a:r>
          </a:p>
          <a:p>
            <a:pPr lvl="1"/>
            <a:r>
              <a:rPr lang="en-US" sz="2400" dirty="0"/>
              <a:t>If early actions establish wild swings in Utility values, i.e., discovers very high and very low alpha and beta values sooner…</a:t>
            </a:r>
          </a:p>
          <a:p>
            <a:pPr lvl="1"/>
            <a:r>
              <a:rPr lang="en-US" sz="2400" dirty="0"/>
              <a:t>Then the sooner we can start pruning other nodes that don’t compare.</a:t>
            </a:r>
          </a:p>
          <a:p>
            <a:pPr lvl="1"/>
            <a:endParaRPr lang="en-US" sz="2400" dirty="0"/>
          </a:p>
          <a:p>
            <a:r>
              <a:rPr lang="en-US" sz="2600" dirty="0"/>
              <a:t>For example, in Chess, you might consider moves which capture pieces first. These are likely to lead to more extreme utility values and thus improve pruning.</a:t>
            </a:r>
          </a:p>
          <a:p>
            <a:endParaRPr lang="en-US" sz="2800" dirty="0"/>
          </a:p>
          <a:p>
            <a:endParaRPr lang="en-US" sz="2500" dirty="0"/>
          </a:p>
          <a:p>
            <a:endParaRPr lang="en-US" sz="2800" dirty="0"/>
          </a:p>
        </p:txBody>
      </p:sp>
    </p:spTree>
    <p:extLst>
      <p:ext uri="{BB962C8B-B14F-4D97-AF65-F5344CB8AC3E}">
        <p14:creationId xmlns:p14="http://schemas.microsoft.com/office/powerpoint/2010/main" val="5236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400" dirty="0"/>
              <a:t>You are in a bad situation…</a:t>
            </a:r>
          </a:p>
          <a:p>
            <a:pPr lvl="1"/>
            <a:r>
              <a:rPr lang="en-US" sz="2400" dirty="0"/>
              <a:t>You can delay the bad situation by making “less bad” short-term moves…</a:t>
            </a:r>
          </a:p>
          <a:p>
            <a:pPr lvl="1"/>
            <a:r>
              <a:rPr lang="en-US" sz="2400" dirty="0"/>
              <a:t>BUT – those delaying tactics don’t actually help you, and you just end up in a worse spot than you were before!</a:t>
            </a:r>
          </a:p>
          <a:p>
            <a:endParaRPr lang="en-US" sz="2800" dirty="0"/>
          </a:p>
          <a:p>
            <a:endParaRPr lang="en-US" sz="2500" dirty="0"/>
          </a:p>
          <a:p>
            <a:endParaRPr lang="en-US" sz="2800" dirty="0"/>
          </a:p>
        </p:txBody>
      </p:sp>
    </p:spTree>
    <p:extLst>
      <p:ext uri="{BB962C8B-B14F-4D97-AF65-F5344CB8AC3E}">
        <p14:creationId xmlns:p14="http://schemas.microsoft.com/office/powerpoint/2010/main" val="91040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10357624" cy="4650515"/>
          </a:xfrm>
        </p:spPr>
        <p:txBody>
          <a:bodyPr>
            <a:normAutofit fontScale="85000" lnSpcReduction="20000"/>
          </a:bodyPr>
          <a:lstStyle/>
          <a:p>
            <a:r>
              <a:rPr lang="en-US" sz="2800" dirty="0"/>
              <a:t>If you cut the pieces unevenly…</a:t>
            </a:r>
          </a:p>
          <a:p>
            <a:pPr lvl="1"/>
            <a:r>
              <a:rPr lang="en-US" sz="2600" dirty="0"/>
              <a:t>There will be a big piece and a small piece…</a:t>
            </a:r>
          </a:p>
          <a:p>
            <a:pPr lvl="2"/>
            <a:r>
              <a:rPr lang="en-US" sz="2500" dirty="0"/>
              <a:t>Your sibling, being rational, will always pick the big piece…</a:t>
            </a:r>
          </a:p>
          <a:p>
            <a:pPr lvl="3"/>
            <a:r>
              <a:rPr lang="en-US" sz="2500" dirty="0"/>
              <a:t>Leaving you with the small piece…</a:t>
            </a:r>
          </a:p>
          <a:p>
            <a:pPr lvl="4"/>
            <a:r>
              <a:rPr lang="en-US" sz="2500" dirty="0">
                <a:sym typeface="Wingdings" panose="05000000000000000000" pitchFamily="2" charset="2"/>
              </a:rPr>
              <a:t></a:t>
            </a:r>
          </a:p>
          <a:p>
            <a:pPr lvl="1"/>
            <a:endParaRPr lang="en-US" sz="2600" dirty="0">
              <a:sym typeface="Wingdings" panose="05000000000000000000" pitchFamily="2" charset="2"/>
            </a:endParaRPr>
          </a:p>
          <a:p>
            <a:r>
              <a:rPr lang="en-US" sz="2800" dirty="0">
                <a:sym typeface="Wingdings" panose="05000000000000000000" pitchFamily="2" charset="2"/>
              </a:rPr>
              <a:t>If instead, you cut the pieces as evenly as possible…</a:t>
            </a:r>
          </a:p>
          <a:p>
            <a:pPr lvl="1"/>
            <a:r>
              <a:rPr lang="en-US" sz="2600" dirty="0">
                <a:sym typeface="Wingdings" panose="05000000000000000000" pitchFamily="2" charset="2"/>
              </a:rPr>
              <a:t>There will be two pieces of essentially equal size</a:t>
            </a:r>
          </a:p>
          <a:p>
            <a:pPr lvl="2"/>
            <a:r>
              <a:rPr lang="en-US" sz="2500" dirty="0">
                <a:sym typeface="Wingdings" panose="05000000000000000000" pitchFamily="2" charset="2"/>
              </a:rPr>
              <a:t>Your sibling will take one of these</a:t>
            </a:r>
          </a:p>
          <a:p>
            <a:pPr lvl="3"/>
            <a:r>
              <a:rPr lang="en-US" sz="2500" dirty="0">
                <a:sym typeface="Wingdings" panose="05000000000000000000" pitchFamily="2" charset="2"/>
              </a:rPr>
              <a:t>Leaving you with a piece of equal size.</a:t>
            </a:r>
          </a:p>
          <a:p>
            <a:pPr lvl="4"/>
            <a:r>
              <a:rPr lang="en-US" sz="2500" dirty="0"/>
              <a:t>This is the best you can hope for in this situation – your sibling will never allow you to pick a piece BIGGER than them. So the best you can do is “about even”</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1026" name="Picture 2" descr="Four Year Old Girl Blowing out Candles on Birthday Cake with her Family  Drawing by CSA Images">
            <a:extLst>
              <a:ext uri="{FF2B5EF4-FFF2-40B4-BE49-F238E27FC236}">
                <a16:creationId xmlns:a16="http://schemas.microsoft.com/office/drawing/2014/main" id="{6A2E13A5-5887-4FB3-BC54-9F544B0BA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7832" y="0"/>
            <a:ext cx="1454210" cy="11342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sert Cake, a Large Piece of Cake and One Small Portion of Cake on a  White Background Stock Photo - Image of leaf, sweet: 176788536">
            <a:extLst>
              <a:ext uri="{FF2B5EF4-FFF2-40B4-BE49-F238E27FC236}">
                <a16:creationId xmlns:a16="http://schemas.microsoft.com/office/drawing/2014/main" id="{F960D5E4-3035-4477-8B3F-809A1E07C6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7872" y="1714584"/>
            <a:ext cx="189992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inbow Cake Tutorial With DIY Template | Craftsy | Craftsy">
            <a:extLst>
              <a:ext uri="{FF2B5EF4-FFF2-40B4-BE49-F238E27FC236}">
                <a16:creationId xmlns:a16="http://schemas.microsoft.com/office/drawing/2014/main" id="{36752661-4CC5-4C42-8582-14057AFA9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854" y="3901371"/>
            <a:ext cx="2273546" cy="135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3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52"/>
                                        </p:tgtEl>
                                        <p:attrNameLst>
                                          <p:attrName>style.visibility</p:attrName>
                                        </p:attrNameLst>
                                      </p:cBhvr>
                                      <p:to>
                                        <p:strVal val="visible"/>
                                      </p:to>
                                    </p:set>
                                    <p:animEffect transition="in" filter="fade">
                                      <p:cBhvr>
                                        <p:cTn id="34" dur="500"/>
                                        <p:tgtEl>
                                          <p:spTgt spid="20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lnSpcReduction="10000"/>
          </a:bodyPr>
          <a:lstStyle/>
          <a:p>
            <a:r>
              <a:rPr lang="en-US" sz="2400" dirty="0"/>
              <a:t>Material Score:</a:t>
            </a:r>
          </a:p>
          <a:p>
            <a:pPr lvl="1"/>
            <a:r>
              <a:rPr lang="en-US" sz="2200" dirty="0"/>
              <a:t>White: 7 (1 + 1 + 5)</a:t>
            </a:r>
          </a:p>
          <a:p>
            <a:pPr lvl="1"/>
            <a:r>
              <a:rPr lang="en-US" sz="2200" dirty="0"/>
              <a:t>Black: 7 (1 + 1 + 1 + 1 +3)</a:t>
            </a:r>
          </a:p>
          <a:p>
            <a:endParaRPr lang="en-US" sz="2800" dirty="0"/>
          </a:p>
          <a:p>
            <a:r>
              <a:rPr lang="en-US" sz="2800" dirty="0"/>
              <a:t>Black’s Turn to Move.</a:t>
            </a:r>
          </a:p>
          <a:p>
            <a:endParaRPr lang="en-US" sz="2800" dirty="0"/>
          </a:p>
          <a:p>
            <a:r>
              <a:rPr lang="en-US" sz="2800" dirty="0"/>
              <a:t>Black Looks two moves ahead.</a:t>
            </a:r>
          </a:p>
          <a:p>
            <a:pPr lvl="1"/>
            <a:r>
              <a:rPr lang="en-US" sz="2600" dirty="0"/>
              <a:t>Can see that the bishop is in trouble.</a:t>
            </a:r>
          </a:p>
          <a:p>
            <a:pPr lvl="1"/>
            <a:r>
              <a:rPr lang="en-US" sz="2600" dirty="0"/>
              <a:t>If lost, black’s score drops to 4.</a:t>
            </a:r>
          </a:p>
          <a:p>
            <a:endParaRPr lang="en-US" sz="2500" dirty="0"/>
          </a:p>
          <a:p>
            <a:endParaRPr lang="en-US" sz="2800" dirty="0"/>
          </a:p>
        </p:txBody>
      </p:sp>
      <p:pic>
        <p:nvPicPr>
          <p:cNvPr id="4" name="Picture 4" descr="http://www.apronus.com/chess/stilldiagram.php?d=_________b_PK___R_P_______p__p________p________p_______k_________&amp;w=8&amp;h=8">
            <a:extLst>
              <a:ext uri="{FF2B5EF4-FFF2-40B4-BE49-F238E27FC236}">
                <a16:creationId xmlns:a16="http://schemas.microsoft.com/office/drawing/2014/main" id="{AC489C32-F1E0-3C4E-865E-B676D13A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825625"/>
            <a:ext cx="27432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8076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a:bodyPr>
          <a:lstStyle/>
          <a:p>
            <a:r>
              <a:rPr lang="en-US" sz="2400" dirty="0"/>
              <a:t>Material Score:</a:t>
            </a:r>
          </a:p>
          <a:p>
            <a:pPr lvl="1"/>
            <a:r>
              <a:rPr lang="en-US" sz="2200" dirty="0"/>
              <a:t>White: 7 (1 + 1 + 5)</a:t>
            </a:r>
          </a:p>
          <a:p>
            <a:pPr lvl="1"/>
            <a:r>
              <a:rPr lang="en-US" sz="2200" dirty="0"/>
              <a:t>Black: 7 (1 + 1 + 1 + 1 +3)</a:t>
            </a:r>
          </a:p>
          <a:p>
            <a:endParaRPr lang="en-US" sz="2800" dirty="0"/>
          </a:p>
          <a:p>
            <a:r>
              <a:rPr lang="en-US" sz="2800" dirty="0"/>
              <a:t>So Black moves this pawn over here, figuring that white will be excited to take it (and placing the king in check)…</a:t>
            </a:r>
            <a:endParaRPr lang="en-US" sz="2600" dirty="0"/>
          </a:p>
          <a:p>
            <a:endParaRPr lang="en-US" sz="2500" dirty="0"/>
          </a:p>
          <a:p>
            <a:endParaRPr lang="en-US" sz="2800" dirty="0"/>
          </a:p>
        </p:txBody>
      </p:sp>
      <p:pic>
        <p:nvPicPr>
          <p:cNvPr id="5" name="Picture 4">
            <a:extLst>
              <a:ext uri="{FF2B5EF4-FFF2-40B4-BE49-F238E27FC236}">
                <a16:creationId xmlns:a16="http://schemas.microsoft.com/office/drawing/2014/main" id="{059D931D-5BDC-104D-83E2-BE63D27288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0777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fontScale="92500" lnSpcReduction="10000"/>
          </a:bodyPr>
          <a:lstStyle/>
          <a:p>
            <a:r>
              <a:rPr lang="en-US" sz="2400" dirty="0"/>
              <a:t>Material Score:</a:t>
            </a:r>
          </a:p>
          <a:p>
            <a:pPr lvl="1"/>
            <a:r>
              <a:rPr lang="en-US" sz="2200" dirty="0"/>
              <a:t>White: 7 (1 + 1 + 5)</a:t>
            </a:r>
          </a:p>
          <a:p>
            <a:pPr lvl="1"/>
            <a:r>
              <a:rPr lang="en-US" sz="2200" dirty="0"/>
              <a:t>Black: 6 (1 + 1 + 1 +3)</a:t>
            </a:r>
          </a:p>
          <a:p>
            <a:endParaRPr lang="en-US" sz="2800" dirty="0"/>
          </a:p>
          <a:p>
            <a:r>
              <a:rPr lang="en-US" sz="2800" dirty="0"/>
              <a:t>White *is* excited to take it, and the material score of black only went down to 6, not 4, so Black is happy too! Black found the “max” score!</a:t>
            </a:r>
          </a:p>
          <a:p>
            <a:r>
              <a:rPr lang="en-US" sz="2800" dirty="0"/>
              <a:t>BUT, the bishop is still in danger of being caught within two turns.</a:t>
            </a:r>
            <a:endParaRPr lang="en-US" sz="2600" dirty="0"/>
          </a:p>
          <a:p>
            <a:endParaRPr lang="en-US" sz="2500" dirty="0"/>
          </a:p>
          <a:p>
            <a:endParaRPr lang="en-US" sz="2800" dirty="0"/>
          </a:p>
        </p:txBody>
      </p:sp>
      <p:pic>
        <p:nvPicPr>
          <p:cNvPr id="6" name="Picture 4">
            <a:extLst>
              <a:ext uri="{FF2B5EF4-FFF2-40B4-BE49-F238E27FC236}">
                <a16:creationId xmlns:a16="http://schemas.microsoft.com/office/drawing/2014/main" id="{EC630075-8DDF-4A4A-87E6-8EF7917E48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3205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a:bodyPr>
          <a:lstStyle/>
          <a:p>
            <a:r>
              <a:rPr lang="en-US" sz="2400" dirty="0"/>
              <a:t>Material Score:</a:t>
            </a:r>
          </a:p>
          <a:p>
            <a:pPr lvl="1"/>
            <a:r>
              <a:rPr lang="en-US" sz="2200" dirty="0"/>
              <a:t>White: 7 (1 + 1 + 5)</a:t>
            </a:r>
          </a:p>
          <a:p>
            <a:pPr lvl="1"/>
            <a:r>
              <a:rPr lang="en-US" sz="2200" dirty="0"/>
              <a:t>Black: 6 (1 + 1 + 1 +3)</a:t>
            </a:r>
          </a:p>
          <a:p>
            <a:endParaRPr lang="en-US" sz="2800" dirty="0"/>
          </a:p>
          <a:p>
            <a:r>
              <a:rPr lang="en-US" sz="2800" dirty="0"/>
              <a:t>So black bravely moves its pawn…</a:t>
            </a:r>
            <a:endParaRPr lang="en-US" sz="2600" dirty="0"/>
          </a:p>
          <a:p>
            <a:endParaRPr lang="en-US" sz="2500" dirty="0"/>
          </a:p>
          <a:p>
            <a:endParaRPr lang="en-US" sz="2800" dirty="0"/>
          </a:p>
        </p:txBody>
      </p:sp>
      <p:pic>
        <p:nvPicPr>
          <p:cNvPr id="5" name="Picture 4">
            <a:extLst>
              <a:ext uri="{FF2B5EF4-FFF2-40B4-BE49-F238E27FC236}">
                <a16:creationId xmlns:a16="http://schemas.microsoft.com/office/drawing/2014/main" id="{833CB100-E49D-5842-B95F-F2C7D14325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804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fontScale="85000" lnSpcReduction="20000"/>
          </a:bodyPr>
          <a:lstStyle/>
          <a:p>
            <a:r>
              <a:rPr lang="en-US" sz="2400" dirty="0"/>
              <a:t>Material Score:</a:t>
            </a:r>
          </a:p>
          <a:p>
            <a:pPr lvl="1"/>
            <a:r>
              <a:rPr lang="en-US" sz="2200" dirty="0"/>
              <a:t>White: 7 (1 + 1 + 5)</a:t>
            </a:r>
          </a:p>
          <a:p>
            <a:pPr lvl="1"/>
            <a:r>
              <a:rPr lang="en-US" sz="2200" dirty="0"/>
              <a:t>Black: 5 (1 + 1 +3)</a:t>
            </a:r>
          </a:p>
          <a:p>
            <a:endParaRPr lang="en-US" sz="2800" dirty="0"/>
          </a:p>
          <a:p>
            <a:r>
              <a:rPr lang="en-US" sz="2800" dirty="0"/>
              <a:t>And white, again, takes it. </a:t>
            </a:r>
          </a:p>
          <a:p>
            <a:endParaRPr lang="en-US" sz="2800" dirty="0"/>
          </a:p>
          <a:p>
            <a:r>
              <a:rPr lang="en-US" sz="2800" dirty="0"/>
              <a:t>Black is kind of happy – the score is 5, instead of 3. But the score is still going down, and Black’s position isn’t getting better (it’s getting worse)</a:t>
            </a:r>
          </a:p>
          <a:p>
            <a:r>
              <a:rPr lang="en-US" sz="2800" dirty="0"/>
              <a:t>This is a hard problem to figure out!</a:t>
            </a:r>
            <a:endParaRPr lang="en-US" sz="2600" dirty="0"/>
          </a:p>
          <a:p>
            <a:endParaRPr lang="en-US" sz="2500" dirty="0"/>
          </a:p>
          <a:p>
            <a:endParaRPr lang="en-US" sz="2800" dirty="0"/>
          </a:p>
        </p:txBody>
      </p:sp>
      <p:pic>
        <p:nvPicPr>
          <p:cNvPr id="6" name="Picture 4">
            <a:extLst>
              <a:ext uri="{FF2B5EF4-FFF2-40B4-BE49-F238E27FC236}">
                <a16:creationId xmlns:a16="http://schemas.microsoft.com/office/drawing/2014/main" id="{0CCAE121-8C7B-634A-8A3E-5E737B4164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974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Quiescence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785900"/>
            <a:ext cx="10515600" cy="4650515"/>
          </a:xfrm>
        </p:spPr>
        <p:txBody>
          <a:bodyPr>
            <a:normAutofit fontScale="85000" lnSpcReduction="20000"/>
          </a:bodyPr>
          <a:lstStyle/>
          <a:p>
            <a:r>
              <a:rPr lang="en-US" sz="2400" dirty="0"/>
              <a:t>One issue with just arbitrarily cutting things off</a:t>
            </a:r>
          </a:p>
          <a:p>
            <a:pPr lvl="1"/>
            <a:r>
              <a:rPr lang="en-US" sz="2400" dirty="0"/>
              <a:t>If the next move is really good, or really bad, we won’t see it.</a:t>
            </a:r>
          </a:p>
          <a:p>
            <a:pPr lvl="1"/>
            <a:r>
              <a:rPr lang="en-US" sz="2400" dirty="0"/>
              <a:t>It’s a complete mystery to us.</a:t>
            </a:r>
          </a:p>
          <a:p>
            <a:pPr lvl="1"/>
            <a:endParaRPr lang="en-US" sz="2400" dirty="0"/>
          </a:p>
          <a:p>
            <a:r>
              <a:rPr lang="en-US" sz="2600" dirty="0"/>
              <a:t>Quiescence search places some values on “quiet” moves.</a:t>
            </a:r>
          </a:p>
          <a:p>
            <a:pPr lvl="1"/>
            <a:r>
              <a:rPr lang="en-US" sz="2400" dirty="0"/>
              <a:t>Moves that *aren’t* likely to demonstrate wild swings in utility in the near future.</a:t>
            </a:r>
          </a:p>
          <a:p>
            <a:r>
              <a:rPr lang="en-US" sz="2600" dirty="0"/>
              <a:t>E.g., Only cut off the search if we have reached the max-depth limit AND the game is in a relative state of equilibrium (e.g., the next moves are not “big ones”).</a:t>
            </a:r>
          </a:p>
          <a:p>
            <a:pPr lvl="1"/>
            <a:r>
              <a:rPr lang="en-US" sz="2400" dirty="0"/>
              <a:t>In Chess: do an extra “</a:t>
            </a:r>
            <a:r>
              <a:rPr lang="en-US" sz="2400" b="1" dirty="0"/>
              <a:t>quiescence search</a:t>
            </a:r>
            <a:r>
              <a:rPr lang="en-US" sz="2400" dirty="0"/>
              <a:t>” after reaching max depth for non-quiescent nodes.</a:t>
            </a:r>
          </a:p>
          <a:p>
            <a:pPr lvl="2"/>
            <a:r>
              <a:rPr lang="en-US" sz="2300" dirty="0"/>
              <a:t>Sometimes quiescence search is limited to certain types of actions, e.g., capture actions, with the thought being that it will resolve the uncertainty quickly.</a:t>
            </a:r>
          </a:p>
          <a:p>
            <a:endParaRPr lang="en-US" sz="2500" dirty="0"/>
          </a:p>
          <a:p>
            <a:endParaRPr lang="en-US" sz="2800" dirty="0"/>
          </a:p>
        </p:txBody>
      </p:sp>
    </p:spTree>
    <p:extLst>
      <p:ext uri="{BB962C8B-B14F-4D97-AF65-F5344CB8AC3E}">
        <p14:creationId xmlns:p14="http://schemas.microsoft.com/office/powerpoint/2010/main" val="7208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dissolv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dissolv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2814975" cy="4650515"/>
          </a:xfrm>
        </p:spPr>
        <p:txBody>
          <a:bodyPr>
            <a:normAutofit/>
          </a:bodyPr>
          <a:lstStyle/>
          <a:p>
            <a:r>
              <a:rPr lang="en-US" sz="2800" dirty="0"/>
              <a:t>Another classic game theory game is the “Prisoner’s Dilemma”</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3074" name="Picture 2" descr="The prisoner&amp;#39;s dilemma - Sketchplanations">
            <a:extLst>
              <a:ext uri="{FF2B5EF4-FFF2-40B4-BE49-F238E27FC236}">
                <a16:creationId xmlns:a16="http://schemas.microsoft.com/office/drawing/2014/main" id="{A80D1592-F0F9-4FF2-AB5A-6B05901F4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276" y="0"/>
            <a:ext cx="80867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28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fontScale="92500" lnSpcReduction="10000"/>
          </a:bodyPr>
          <a:lstStyle/>
          <a:p>
            <a:pPr marL="0" indent="0">
              <a:buNone/>
            </a:pPr>
            <a:r>
              <a:rPr lang="en-US" sz="2800" dirty="0"/>
              <a:t>The properties of a game theory game:</a:t>
            </a:r>
          </a:p>
          <a:p>
            <a:r>
              <a:rPr lang="en-US" sz="2800" dirty="0"/>
              <a:t>The game has two players.</a:t>
            </a:r>
          </a:p>
          <a:p>
            <a:r>
              <a:rPr lang="en-US" sz="2800" dirty="0"/>
              <a:t>The game is a turn-taking game.</a:t>
            </a:r>
          </a:p>
          <a:p>
            <a:r>
              <a:rPr lang="en-US" sz="2800" dirty="0"/>
              <a:t>The players are perfectly rational.</a:t>
            </a:r>
          </a:p>
          <a:p>
            <a:r>
              <a:rPr lang="en-US" sz="2800" dirty="0"/>
              <a:t>The players want to maximize their own score.</a:t>
            </a:r>
          </a:p>
          <a:p>
            <a:r>
              <a:rPr lang="en-US" sz="2800" dirty="0"/>
              <a:t>Moves are deterministic.</a:t>
            </a:r>
          </a:p>
          <a:p>
            <a:r>
              <a:rPr lang="en-US" sz="2800" dirty="0"/>
              <a:t>Game has a zero-sum (good for one is bad for the other).</a:t>
            </a:r>
          </a:p>
          <a:p>
            <a:r>
              <a:rPr lang="en-US" sz="2800" dirty="0"/>
              <a:t>Perfect information available to both players.</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10320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7278" y="1481487"/>
            <a:ext cx="7513585" cy="4650515"/>
          </a:xfrm>
        </p:spPr>
        <p:txBody>
          <a:bodyPr>
            <a:normAutofit/>
          </a:bodyPr>
          <a:lstStyle/>
          <a:p>
            <a:r>
              <a:rPr lang="en-US" sz="2800" dirty="0"/>
              <a:t>A more “traditional” game that has these properties is Tic-Tac-Toe</a:t>
            </a:r>
          </a:p>
          <a:p>
            <a:pPr lvl="1"/>
            <a:r>
              <a:rPr lang="en-US" sz="2600" dirty="0"/>
              <a:t>Two players</a:t>
            </a:r>
          </a:p>
          <a:p>
            <a:pPr lvl="1"/>
            <a:r>
              <a:rPr lang="en-US" sz="2600" dirty="0"/>
              <a:t>Turn taking</a:t>
            </a:r>
          </a:p>
          <a:p>
            <a:pPr lvl="1"/>
            <a:r>
              <a:rPr lang="en-US" sz="2600" dirty="0"/>
              <a:t>Deterministic</a:t>
            </a:r>
          </a:p>
          <a:p>
            <a:pPr lvl="1"/>
            <a:r>
              <a:rPr lang="en-US" sz="2600" dirty="0"/>
              <a:t>Perfect information</a:t>
            </a:r>
          </a:p>
          <a:p>
            <a:pPr lvl="1"/>
            <a:r>
              <a:rPr lang="en-US" sz="2600" dirty="0"/>
              <a:t>In theory, both players are trying to win and make the best move possible.</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56694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4098" name="Picture 2" descr="Tic-tac-toe | Board Games Galore Wiki | Fandom">
            <a:extLst>
              <a:ext uri="{FF2B5EF4-FFF2-40B4-BE49-F238E27FC236}">
                <a16:creationId xmlns:a16="http://schemas.microsoft.com/office/drawing/2014/main" id="{888AE3D1-A2F1-4597-9CBD-AF1A11BB3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2566940"/>
            <a:ext cx="3429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5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7277" y="1481487"/>
            <a:ext cx="10468659" cy="4650515"/>
          </a:xfrm>
        </p:spPr>
        <p:txBody>
          <a:bodyPr>
            <a:normAutofit/>
          </a:bodyPr>
          <a:lstStyle/>
          <a:p>
            <a:r>
              <a:rPr lang="en-US" sz="2800" dirty="0"/>
              <a:t>And just as we’ve constructed state trees for navigation…</a:t>
            </a:r>
          </a:p>
          <a:p>
            <a:pPr lvl="1"/>
            <a:r>
              <a:rPr lang="en-US" sz="2600" dirty="0"/>
              <a:t>We can construct a tree for all of the different game states you can reach in Tic-Tac-Toe as well! Helpful for search!</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56694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grpSp>
        <p:nvGrpSpPr>
          <p:cNvPr id="5" name="Group 4">
            <a:extLst>
              <a:ext uri="{FF2B5EF4-FFF2-40B4-BE49-F238E27FC236}">
                <a16:creationId xmlns:a16="http://schemas.microsoft.com/office/drawing/2014/main" id="{8C069BCE-CEEC-1F49-BED8-46A5AE9F20F8}"/>
              </a:ext>
            </a:extLst>
          </p:cNvPr>
          <p:cNvGrpSpPr/>
          <p:nvPr/>
        </p:nvGrpSpPr>
        <p:grpSpPr>
          <a:xfrm>
            <a:off x="5490197" y="2927310"/>
            <a:ext cx="917169" cy="965510"/>
            <a:chOff x="4107874" y="1657438"/>
            <a:chExt cx="917169" cy="965510"/>
          </a:xfrm>
        </p:grpSpPr>
        <p:grpSp>
          <p:nvGrpSpPr>
            <p:cNvPr id="6" name="Group 5">
              <a:extLst>
                <a:ext uri="{FF2B5EF4-FFF2-40B4-BE49-F238E27FC236}">
                  <a16:creationId xmlns:a16="http://schemas.microsoft.com/office/drawing/2014/main" id="{CDFFD5D9-10DE-7049-8D55-38ED3E8E1A46}"/>
                </a:ext>
              </a:extLst>
            </p:cNvPr>
            <p:cNvGrpSpPr/>
            <p:nvPr/>
          </p:nvGrpSpPr>
          <p:grpSpPr>
            <a:xfrm>
              <a:off x="4118956" y="1690689"/>
              <a:ext cx="906087" cy="906087"/>
              <a:chOff x="3366654" y="2036618"/>
              <a:chExt cx="906087" cy="906087"/>
            </a:xfrm>
          </p:grpSpPr>
          <p:sp>
            <p:nvSpPr>
              <p:cNvPr id="16" name="Rectangle 15">
                <a:extLst>
                  <a:ext uri="{FF2B5EF4-FFF2-40B4-BE49-F238E27FC236}">
                    <a16:creationId xmlns:a16="http://schemas.microsoft.com/office/drawing/2014/main" id="{AA379A9D-3CD6-E04C-A6CF-85EA00C2428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AD59E55-B20A-CA45-8B56-9FB839126C0D}"/>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A113785-09B5-2048-80AB-A0BF9B52776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7BEBE6-B60A-F14F-9B0C-7D8FB12525B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B51FBC-3E29-3D44-B46A-C02EE8B3565D}"/>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9F4841F6-A566-E145-8BC2-FCDC920053D2}"/>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200DE4CD-0A9A-2140-81DC-D08C379BF464}"/>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6D88DE84-F169-3D43-85B5-C80288F62C12}"/>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E8A4349-8CEB-BC44-989D-62F97358BD54}"/>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104186C8-FA10-CA48-BCF9-17A9AAF0703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FA40CCC7-3124-3F44-9236-E2615279187F}"/>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74A3E536-6DAE-814C-9C1D-7FB0F7B2F249}"/>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CF7ABED2-B546-C846-A441-74FC91F2DDAC}"/>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5" name="TextBox 14">
              <a:extLst>
                <a:ext uri="{FF2B5EF4-FFF2-40B4-BE49-F238E27FC236}">
                  <a16:creationId xmlns:a16="http://schemas.microsoft.com/office/drawing/2014/main" id="{90EB2D9A-A6E2-DA4F-9DF6-F66AE421614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21" name="Group 20">
            <a:extLst>
              <a:ext uri="{FF2B5EF4-FFF2-40B4-BE49-F238E27FC236}">
                <a16:creationId xmlns:a16="http://schemas.microsoft.com/office/drawing/2014/main" id="{83F958F1-6FC6-8C4F-AB3B-92C859A27968}"/>
              </a:ext>
            </a:extLst>
          </p:cNvPr>
          <p:cNvGrpSpPr/>
          <p:nvPr/>
        </p:nvGrpSpPr>
        <p:grpSpPr>
          <a:xfrm>
            <a:off x="463826" y="4335192"/>
            <a:ext cx="917169" cy="965510"/>
            <a:chOff x="4107874" y="1657438"/>
            <a:chExt cx="917169" cy="965510"/>
          </a:xfrm>
        </p:grpSpPr>
        <p:grpSp>
          <p:nvGrpSpPr>
            <p:cNvPr id="22" name="Group 21">
              <a:extLst>
                <a:ext uri="{FF2B5EF4-FFF2-40B4-BE49-F238E27FC236}">
                  <a16:creationId xmlns:a16="http://schemas.microsoft.com/office/drawing/2014/main" id="{517241A2-59FA-7441-861A-569312424B8B}"/>
                </a:ext>
              </a:extLst>
            </p:cNvPr>
            <p:cNvGrpSpPr/>
            <p:nvPr/>
          </p:nvGrpSpPr>
          <p:grpSpPr>
            <a:xfrm>
              <a:off x="4118956" y="1690689"/>
              <a:ext cx="906087" cy="906087"/>
              <a:chOff x="3366654" y="2036618"/>
              <a:chExt cx="906087" cy="906087"/>
            </a:xfrm>
          </p:grpSpPr>
          <p:sp>
            <p:nvSpPr>
              <p:cNvPr id="32" name="Rectangle 31">
                <a:extLst>
                  <a:ext uri="{FF2B5EF4-FFF2-40B4-BE49-F238E27FC236}">
                    <a16:creationId xmlns:a16="http://schemas.microsoft.com/office/drawing/2014/main" id="{C7812EA5-6332-9048-A8F5-F72F3D55EBF4}"/>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2B2164C-EF2D-BB4F-9354-2432DE7E3E0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6AFF643-B19A-DC47-B417-C3E9D3E98C81}"/>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04A0E33-4D02-0B48-BCCD-029B0893783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9485E6-FC07-284A-ADBB-E0949B55B84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7414C65E-2C91-9D4F-9265-B795193E28FC}"/>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4" name="TextBox 23">
              <a:extLst>
                <a:ext uri="{FF2B5EF4-FFF2-40B4-BE49-F238E27FC236}">
                  <a16:creationId xmlns:a16="http://schemas.microsoft.com/office/drawing/2014/main" id="{E5DAACB1-90E4-8746-ACA6-44B4A3E543CB}"/>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5" name="TextBox 24">
              <a:extLst>
                <a:ext uri="{FF2B5EF4-FFF2-40B4-BE49-F238E27FC236}">
                  <a16:creationId xmlns:a16="http://schemas.microsoft.com/office/drawing/2014/main" id="{96D2A7AC-F6EB-5944-BE00-248CEF6789BD}"/>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26" name="TextBox 25">
              <a:extLst>
                <a:ext uri="{FF2B5EF4-FFF2-40B4-BE49-F238E27FC236}">
                  <a16:creationId xmlns:a16="http://schemas.microsoft.com/office/drawing/2014/main" id="{4E17A1F2-292B-7D4F-BC2E-3B530AF4DA40}"/>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27" name="TextBox 26">
              <a:extLst>
                <a:ext uri="{FF2B5EF4-FFF2-40B4-BE49-F238E27FC236}">
                  <a16:creationId xmlns:a16="http://schemas.microsoft.com/office/drawing/2014/main" id="{BEDE8133-F436-7E4D-ADB8-D617FAA25FB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8" name="TextBox 27">
              <a:extLst>
                <a:ext uri="{FF2B5EF4-FFF2-40B4-BE49-F238E27FC236}">
                  <a16:creationId xmlns:a16="http://schemas.microsoft.com/office/drawing/2014/main" id="{35238154-DF3E-B84A-B656-C21D5A7B96B4}"/>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29" name="TextBox 28">
              <a:extLst>
                <a:ext uri="{FF2B5EF4-FFF2-40B4-BE49-F238E27FC236}">
                  <a16:creationId xmlns:a16="http://schemas.microsoft.com/office/drawing/2014/main" id="{75C0C76F-7D44-8149-B972-97624DCC84C1}"/>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30" name="TextBox 29">
              <a:extLst>
                <a:ext uri="{FF2B5EF4-FFF2-40B4-BE49-F238E27FC236}">
                  <a16:creationId xmlns:a16="http://schemas.microsoft.com/office/drawing/2014/main" id="{FFA555D0-8E05-BB42-AA15-24423F6966A9}"/>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31" name="TextBox 30">
              <a:extLst>
                <a:ext uri="{FF2B5EF4-FFF2-40B4-BE49-F238E27FC236}">
                  <a16:creationId xmlns:a16="http://schemas.microsoft.com/office/drawing/2014/main" id="{0FC6D01F-8DDC-CA4D-B140-2B03D7CE253B}"/>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37" name="Group 36">
            <a:extLst>
              <a:ext uri="{FF2B5EF4-FFF2-40B4-BE49-F238E27FC236}">
                <a16:creationId xmlns:a16="http://schemas.microsoft.com/office/drawing/2014/main" id="{CE2E5A45-CE9C-A143-9686-0F217F46586A}"/>
              </a:ext>
            </a:extLst>
          </p:cNvPr>
          <p:cNvGrpSpPr/>
          <p:nvPr/>
        </p:nvGrpSpPr>
        <p:grpSpPr>
          <a:xfrm>
            <a:off x="1659771" y="4330821"/>
            <a:ext cx="917169" cy="965510"/>
            <a:chOff x="4107874" y="1657438"/>
            <a:chExt cx="917169" cy="965510"/>
          </a:xfrm>
        </p:grpSpPr>
        <p:grpSp>
          <p:nvGrpSpPr>
            <p:cNvPr id="38" name="Group 37">
              <a:extLst>
                <a:ext uri="{FF2B5EF4-FFF2-40B4-BE49-F238E27FC236}">
                  <a16:creationId xmlns:a16="http://schemas.microsoft.com/office/drawing/2014/main" id="{A80B7AAE-15D4-F64B-A8DE-1DBD37ED9716}"/>
                </a:ext>
              </a:extLst>
            </p:cNvPr>
            <p:cNvGrpSpPr/>
            <p:nvPr/>
          </p:nvGrpSpPr>
          <p:grpSpPr>
            <a:xfrm>
              <a:off x="4118956" y="1690689"/>
              <a:ext cx="906087" cy="906087"/>
              <a:chOff x="3366654" y="2036618"/>
              <a:chExt cx="906087" cy="906087"/>
            </a:xfrm>
          </p:grpSpPr>
          <p:sp>
            <p:nvSpPr>
              <p:cNvPr id="48" name="Rectangle 47">
                <a:extLst>
                  <a:ext uri="{FF2B5EF4-FFF2-40B4-BE49-F238E27FC236}">
                    <a16:creationId xmlns:a16="http://schemas.microsoft.com/office/drawing/2014/main" id="{E8A6472B-2619-FF4C-867E-68237076E63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45E945AA-CF66-D743-B6D2-5566F13E8689}"/>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32C72B9-8AD8-7F48-B353-207EA54FED79}"/>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4F1AFA5-2DF1-3342-88BE-86E5C526278A}"/>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B26451-8666-CF42-8323-A697EDD84E22}"/>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18BD0DD7-7C6B-BD4A-AD4A-6496223EC9FA}"/>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40" name="TextBox 39">
              <a:extLst>
                <a:ext uri="{FF2B5EF4-FFF2-40B4-BE49-F238E27FC236}">
                  <a16:creationId xmlns:a16="http://schemas.microsoft.com/office/drawing/2014/main" id="{57A98500-0EAF-2E44-ADBF-657295D73E65}"/>
                </a:ext>
              </a:extLst>
            </p:cNvPr>
            <p:cNvSpPr txBox="1"/>
            <p:nvPr/>
          </p:nvSpPr>
          <p:spPr>
            <a:xfrm>
              <a:off x="4418212" y="1657439"/>
              <a:ext cx="304892" cy="369332"/>
            </a:xfrm>
            <a:prstGeom prst="rect">
              <a:avLst/>
            </a:prstGeom>
            <a:noFill/>
          </p:spPr>
          <p:txBody>
            <a:bodyPr wrap="none" rtlCol="0">
              <a:spAutoFit/>
            </a:bodyPr>
            <a:lstStyle/>
            <a:p>
              <a:r>
                <a:rPr lang="en-US" dirty="0"/>
                <a:t>X</a:t>
              </a:r>
            </a:p>
          </p:txBody>
        </p:sp>
        <p:sp>
          <p:nvSpPr>
            <p:cNvPr id="41" name="TextBox 40">
              <a:extLst>
                <a:ext uri="{FF2B5EF4-FFF2-40B4-BE49-F238E27FC236}">
                  <a16:creationId xmlns:a16="http://schemas.microsoft.com/office/drawing/2014/main" id="{913B6C20-8E10-5A43-A62B-4A3139D0F737}"/>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E49DE6D1-D483-CD45-8BE2-1E84572A68F9}"/>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43" name="TextBox 42">
              <a:extLst>
                <a:ext uri="{FF2B5EF4-FFF2-40B4-BE49-F238E27FC236}">
                  <a16:creationId xmlns:a16="http://schemas.microsoft.com/office/drawing/2014/main" id="{53DADD52-435B-AF45-B6E2-6F9CE00BB872}"/>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44" name="TextBox 43">
              <a:extLst>
                <a:ext uri="{FF2B5EF4-FFF2-40B4-BE49-F238E27FC236}">
                  <a16:creationId xmlns:a16="http://schemas.microsoft.com/office/drawing/2014/main" id="{2FC5C5A9-B46B-3149-9D8D-8C2587FA2446}"/>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45" name="TextBox 44">
              <a:extLst>
                <a:ext uri="{FF2B5EF4-FFF2-40B4-BE49-F238E27FC236}">
                  <a16:creationId xmlns:a16="http://schemas.microsoft.com/office/drawing/2014/main" id="{B20256AE-F92F-EB43-B57C-88C8528EEF5D}"/>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FBC3ED11-0144-0249-B450-49A3F25BB0DC}"/>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47" name="TextBox 46">
              <a:extLst>
                <a:ext uri="{FF2B5EF4-FFF2-40B4-BE49-F238E27FC236}">
                  <a16:creationId xmlns:a16="http://schemas.microsoft.com/office/drawing/2014/main" id="{5E888028-11E9-AB44-BE28-2F1F89074336}"/>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53" name="Group 52">
            <a:extLst>
              <a:ext uri="{FF2B5EF4-FFF2-40B4-BE49-F238E27FC236}">
                <a16:creationId xmlns:a16="http://schemas.microsoft.com/office/drawing/2014/main" id="{F459040C-3F00-F14A-8768-C577BEA2906D}"/>
              </a:ext>
            </a:extLst>
          </p:cNvPr>
          <p:cNvGrpSpPr/>
          <p:nvPr/>
        </p:nvGrpSpPr>
        <p:grpSpPr>
          <a:xfrm>
            <a:off x="2869478" y="4342887"/>
            <a:ext cx="917169" cy="965510"/>
            <a:chOff x="4107874" y="1657438"/>
            <a:chExt cx="917169" cy="965510"/>
          </a:xfrm>
        </p:grpSpPr>
        <p:grpSp>
          <p:nvGrpSpPr>
            <p:cNvPr id="54" name="Group 53">
              <a:extLst>
                <a:ext uri="{FF2B5EF4-FFF2-40B4-BE49-F238E27FC236}">
                  <a16:creationId xmlns:a16="http://schemas.microsoft.com/office/drawing/2014/main" id="{F9DD1543-1FCA-004F-8E31-95CDFB715553}"/>
                </a:ext>
              </a:extLst>
            </p:cNvPr>
            <p:cNvGrpSpPr/>
            <p:nvPr/>
          </p:nvGrpSpPr>
          <p:grpSpPr>
            <a:xfrm>
              <a:off x="4118956" y="1690689"/>
              <a:ext cx="906087" cy="906087"/>
              <a:chOff x="3366654" y="2036618"/>
              <a:chExt cx="906087" cy="906087"/>
            </a:xfrm>
          </p:grpSpPr>
          <p:sp>
            <p:nvSpPr>
              <p:cNvPr id="64" name="Rectangle 63">
                <a:extLst>
                  <a:ext uri="{FF2B5EF4-FFF2-40B4-BE49-F238E27FC236}">
                    <a16:creationId xmlns:a16="http://schemas.microsoft.com/office/drawing/2014/main" id="{E3EC011D-6297-6247-B017-FEE3A317B944}"/>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4993E602-4E2F-854C-B8B1-542279AD15E2}"/>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432AA3E-DBB1-374B-86D4-FBF8FC4A74DB}"/>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549E294-B0CB-994B-9BF7-AD45490B20C3}"/>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B2D2AF8-3CA1-FF41-B0D7-D21837D7A1B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8CFE2CF7-842B-1545-831B-06257E3B242A}"/>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56" name="TextBox 55">
              <a:extLst>
                <a:ext uri="{FF2B5EF4-FFF2-40B4-BE49-F238E27FC236}">
                  <a16:creationId xmlns:a16="http://schemas.microsoft.com/office/drawing/2014/main" id="{0C7430E6-A09A-BC46-ABCC-FC667DA36B87}"/>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57" name="TextBox 56">
              <a:extLst>
                <a:ext uri="{FF2B5EF4-FFF2-40B4-BE49-F238E27FC236}">
                  <a16:creationId xmlns:a16="http://schemas.microsoft.com/office/drawing/2014/main" id="{6C2A57A3-FF63-F74F-B12B-1509832F223D}"/>
                </a:ext>
              </a:extLst>
            </p:cNvPr>
            <p:cNvSpPr txBox="1"/>
            <p:nvPr/>
          </p:nvSpPr>
          <p:spPr>
            <a:xfrm>
              <a:off x="4714704" y="1660643"/>
              <a:ext cx="304892" cy="369332"/>
            </a:xfrm>
            <a:prstGeom prst="rect">
              <a:avLst/>
            </a:prstGeom>
            <a:noFill/>
          </p:spPr>
          <p:txBody>
            <a:bodyPr wrap="none" rtlCol="0">
              <a:spAutoFit/>
            </a:bodyPr>
            <a:lstStyle/>
            <a:p>
              <a:r>
                <a:rPr lang="en-US" dirty="0"/>
                <a:t>X</a:t>
              </a:r>
            </a:p>
          </p:txBody>
        </p:sp>
        <p:sp>
          <p:nvSpPr>
            <p:cNvPr id="58" name="TextBox 57">
              <a:extLst>
                <a:ext uri="{FF2B5EF4-FFF2-40B4-BE49-F238E27FC236}">
                  <a16:creationId xmlns:a16="http://schemas.microsoft.com/office/drawing/2014/main" id="{23F45355-BEDA-424C-A453-9F712C4796C5}"/>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59" name="TextBox 58">
              <a:extLst>
                <a:ext uri="{FF2B5EF4-FFF2-40B4-BE49-F238E27FC236}">
                  <a16:creationId xmlns:a16="http://schemas.microsoft.com/office/drawing/2014/main" id="{C374D569-7FC9-4049-8D30-C3FC7CC19483}"/>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60" name="TextBox 59">
              <a:extLst>
                <a:ext uri="{FF2B5EF4-FFF2-40B4-BE49-F238E27FC236}">
                  <a16:creationId xmlns:a16="http://schemas.microsoft.com/office/drawing/2014/main" id="{5CB45789-A502-2848-82F7-2CD69516FAFF}"/>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61" name="TextBox 60">
              <a:extLst>
                <a:ext uri="{FF2B5EF4-FFF2-40B4-BE49-F238E27FC236}">
                  <a16:creationId xmlns:a16="http://schemas.microsoft.com/office/drawing/2014/main" id="{3C40E56F-0978-AA41-9005-BE22436348E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62" name="TextBox 61">
              <a:extLst>
                <a:ext uri="{FF2B5EF4-FFF2-40B4-BE49-F238E27FC236}">
                  <a16:creationId xmlns:a16="http://schemas.microsoft.com/office/drawing/2014/main" id="{FA89CA9B-0D8F-B54E-A39B-81A446332C30}"/>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63" name="TextBox 62">
              <a:extLst>
                <a:ext uri="{FF2B5EF4-FFF2-40B4-BE49-F238E27FC236}">
                  <a16:creationId xmlns:a16="http://schemas.microsoft.com/office/drawing/2014/main" id="{0A21CC0A-2479-3D4A-9692-E636D135C90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69" name="Group 68">
            <a:extLst>
              <a:ext uri="{FF2B5EF4-FFF2-40B4-BE49-F238E27FC236}">
                <a16:creationId xmlns:a16="http://schemas.microsoft.com/office/drawing/2014/main" id="{56C92937-6DB8-714D-8BF6-4F253F277392}"/>
              </a:ext>
            </a:extLst>
          </p:cNvPr>
          <p:cNvGrpSpPr/>
          <p:nvPr/>
        </p:nvGrpSpPr>
        <p:grpSpPr>
          <a:xfrm>
            <a:off x="4081537" y="4323581"/>
            <a:ext cx="917169" cy="965510"/>
            <a:chOff x="4107874" y="1657438"/>
            <a:chExt cx="917169" cy="965510"/>
          </a:xfrm>
        </p:grpSpPr>
        <p:grpSp>
          <p:nvGrpSpPr>
            <p:cNvPr id="70" name="Group 69">
              <a:extLst>
                <a:ext uri="{FF2B5EF4-FFF2-40B4-BE49-F238E27FC236}">
                  <a16:creationId xmlns:a16="http://schemas.microsoft.com/office/drawing/2014/main" id="{33B70206-0A11-C949-9986-3173FE869989}"/>
                </a:ext>
              </a:extLst>
            </p:cNvPr>
            <p:cNvGrpSpPr/>
            <p:nvPr/>
          </p:nvGrpSpPr>
          <p:grpSpPr>
            <a:xfrm>
              <a:off x="4118956" y="1690689"/>
              <a:ext cx="906087" cy="906087"/>
              <a:chOff x="3366654" y="2036618"/>
              <a:chExt cx="906087" cy="906087"/>
            </a:xfrm>
          </p:grpSpPr>
          <p:sp>
            <p:nvSpPr>
              <p:cNvPr id="80" name="Rectangle 79">
                <a:extLst>
                  <a:ext uri="{FF2B5EF4-FFF2-40B4-BE49-F238E27FC236}">
                    <a16:creationId xmlns:a16="http://schemas.microsoft.com/office/drawing/2014/main" id="{FA788670-79F0-E641-9760-6FF65963D2C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B61E028F-DEDD-BD46-A219-DE45CE040AB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C8B71F1-D060-2E40-A31C-975BFD458449}"/>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8E4304-9265-204F-846F-F3FB01247B91}"/>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E650DE9-46A4-AF42-9C03-7BD3AF9256D4}"/>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0D8E13E4-3D93-7B46-BE85-6DB2302A8E0E}"/>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72" name="TextBox 71">
              <a:extLst>
                <a:ext uri="{FF2B5EF4-FFF2-40B4-BE49-F238E27FC236}">
                  <a16:creationId xmlns:a16="http://schemas.microsoft.com/office/drawing/2014/main" id="{2648660D-3C8C-4443-9E6F-7B1D34EEDBFF}"/>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4AC9B523-474D-9742-BFF0-36E60903933D}"/>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74" name="TextBox 73">
              <a:extLst>
                <a:ext uri="{FF2B5EF4-FFF2-40B4-BE49-F238E27FC236}">
                  <a16:creationId xmlns:a16="http://schemas.microsoft.com/office/drawing/2014/main" id="{A8521226-DA37-D546-814F-33B6B8F92E92}"/>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D694665E-7BB2-B245-B815-FBAD2213D412}"/>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76" name="TextBox 75">
              <a:extLst>
                <a:ext uri="{FF2B5EF4-FFF2-40B4-BE49-F238E27FC236}">
                  <a16:creationId xmlns:a16="http://schemas.microsoft.com/office/drawing/2014/main" id="{8F9059DC-A22F-8C45-A546-8EB056BE9C29}"/>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77" name="TextBox 76">
              <a:extLst>
                <a:ext uri="{FF2B5EF4-FFF2-40B4-BE49-F238E27FC236}">
                  <a16:creationId xmlns:a16="http://schemas.microsoft.com/office/drawing/2014/main" id="{41CE86E3-4E49-FD46-A864-AB970E60A70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78" name="TextBox 77">
              <a:extLst>
                <a:ext uri="{FF2B5EF4-FFF2-40B4-BE49-F238E27FC236}">
                  <a16:creationId xmlns:a16="http://schemas.microsoft.com/office/drawing/2014/main" id="{F18AD417-019C-A44D-9493-25F540EDC7C0}"/>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79" name="TextBox 78">
              <a:extLst>
                <a:ext uri="{FF2B5EF4-FFF2-40B4-BE49-F238E27FC236}">
                  <a16:creationId xmlns:a16="http://schemas.microsoft.com/office/drawing/2014/main" id="{B3A46683-6452-334F-A048-EF9FBBCB35F9}"/>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85" name="Group 84">
            <a:extLst>
              <a:ext uri="{FF2B5EF4-FFF2-40B4-BE49-F238E27FC236}">
                <a16:creationId xmlns:a16="http://schemas.microsoft.com/office/drawing/2014/main" id="{C8628F8F-6640-E74F-BE38-7633AEEF6AE6}"/>
              </a:ext>
            </a:extLst>
          </p:cNvPr>
          <p:cNvGrpSpPr/>
          <p:nvPr/>
        </p:nvGrpSpPr>
        <p:grpSpPr>
          <a:xfrm>
            <a:off x="5273334" y="4329655"/>
            <a:ext cx="911625" cy="965510"/>
            <a:chOff x="4113418" y="1657438"/>
            <a:chExt cx="911625" cy="965510"/>
          </a:xfrm>
        </p:grpSpPr>
        <p:grpSp>
          <p:nvGrpSpPr>
            <p:cNvPr id="86" name="Group 85">
              <a:extLst>
                <a:ext uri="{FF2B5EF4-FFF2-40B4-BE49-F238E27FC236}">
                  <a16:creationId xmlns:a16="http://schemas.microsoft.com/office/drawing/2014/main" id="{72CFCBF3-87CA-AA4C-8407-9AB4993FF797}"/>
                </a:ext>
              </a:extLst>
            </p:cNvPr>
            <p:cNvGrpSpPr/>
            <p:nvPr/>
          </p:nvGrpSpPr>
          <p:grpSpPr>
            <a:xfrm>
              <a:off x="4118956" y="1690689"/>
              <a:ext cx="906087" cy="906087"/>
              <a:chOff x="3366654" y="2036618"/>
              <a:chExt cx="906087" cy="906087"/>
            </a:xfrm>
          </p:grpSpPr>
          <p:sp>
            <p:nvSpPr>
              <p:cNvPr id="96" name="Rectangle 95">
                <a:extLst>
                  <a:ext uri="{FF2B5EF4-FFF2-40B4-BE49-F238E27FC236}">
                    <a16:creationId xmlns:a16="http://schemas.microsoft.com/office/drawing/2014/main" id="{BF98AFBC-D240-3744-8DCF-7CD3AAFB0A7D}"/>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7DE2D053-4ABC-F940-B4AA-C478518758A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CAF6353-0036-4945-BAF4-A3F85E50107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50F39CB-8D48-7141-BC52-5D759C6C08FB}"/>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660072-8479-2A45-8F42-6F4184D6B637}"/>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24B1E3FC-C1F9-0242-B711-0C98DB8DC044}"/>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88" name="TextBox 87">
              <a:extLst>
                <a:ext uri="{FF2B5EF4-FFF2-40B4-BE49-F238E27FC236}">
                  <a16:creationId xmlns:a16="http://schemas.microsoft.com/office/drawing/2014/main" id="{9DADB597-AC30-8843-B4EE-022F85463850}"/>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9" name="TextBox 88">
              <a:extLst>
                <a:ext uri="{FF2B5EF4-FFF2-40B4-BE49-F238E27FC236}">
                  <a16:creationId xmlns:a16="http://schemas.microsoft.com/office/drawing/2014/main" id="{DB14B8DD-129A-F84F-9FE6-A689FE1A0781}"/>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91" name="TextBox 90">
              <a:extLst>
                <a:ext uri="{FF2B5EF4-FFF2-40B4-BE49-F238E27FC236}">
                  <a16:creationId xmlns:a16="http://schemas.microsoft.com/office/drawing/2014/main" id="{6B30C6F8-572C-064B-BB66-4B6A1FE6D405}"/>
                </a:ext>
              </a:extLst>
            </p:cNvPr>
            <p:cNvSpPr txBox="1"/>
            <p:nvPr/>
          </p:nvSpPr>
          <p:spPr>
            <a:xfrm>
              <a:off x="4412668" y="1951157"/>
              <a:ext cx="304892" cy="369332"/>
            </a:xfrm>
            <a:prstGeom prst="rect">
              <a:avLst/>
            </a:prstGeom>
            <a:noFill/>
          </p:spPr>
          <p:txBody>
            <a:bodyPr wrap="none" rtlCol="0">
              <a:spAutoFit/>
            </a:bodyPr>
            <a:lstStyle/>
            <a:p>
              <a:r>
                <a:rPr lang="en-US" dirty="0"/>
                <a:t>X</a:t>
              </a:r>
            </a:p>
          </p:txBody>
        </p:sp>
        <p:sp>
          <p:nvSpPr>
            <p:cNvPr id="92" name="TextBox 91">
              <a:extLst>
                <a:ext uri="{FF2B5EF4-FFF2-40B4-BE49-F238E27FC236}">
                  <a16:creationId xmlns:a16="http://schemas.microsoft.com/office/drawing/2014/main" id="{B92C92F2-B0CD-C44C-8CFA-1B7C6FBBDF2B}"/>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93" name="TextBox 92">
              <a:extLst>
                <a:ext uri="{FF2B5EF4-FFF2-40B4-BE49-F238E27FC236}">
                  <a16:creationId xmlns:a16="http://schemas.microsoft.com/office/drawing/2014/main" id="{03929B01-7034-144F-8A43-C0F8133DBE5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94" name="TextBox 93">
              <a:extLst>
                <a:ext uri="{FF2B5EF4-FFF2-40B4-BE49-F238E27FC236}">
                  <a16:creationId xmlns:a16="http://schemas.microsoft.com/office/drawing/2014/main" id="{B85A37F8-09A0-BE46-9E87-94B52285BF4C}"/>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95" name="TextBox 94">
              <a:extLst>
                <a:ext uri="{FF2B5EF4-FFF2-40B4-BE49-F238E27FC236}">
                  <a16:creationId xmlns:a16="http://schemas.microsoft.com/office/drawing/2014/main" id="{D54479B8-6FC9-8740-8B54-A4F6C8D3563D}"/>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01" name="Group 100">
            <a:extLst>
              <a:ext uri="{FF2B5EF4-FFF2-40B4-BE49-F238E27FC236}">
                <a16:creationId xmlns:a16="http://schemas.microsoft.com/office/drawing/2014/main" id="{501C61FC-5CD6-5D46-A3E5-A754BE88C45E}"/>
              </a:ext>
            </a:extLst>
          </p:cNvPr>
          <p:cNvGrpSpPr/>
          <p:nvPr/>
        </p:nvGrpSpPr>
        <p:grpSpPr>
          <a:xfrm>
            <a:off x="6455832" y="4322852"/>
            <a:ext cx="911625" cy="965510"/>
            <a:chOff x="4113418" y="1657438"/>
            <a:chExt cx="911625" cy="965510"/>
          </a:xfrm>
        </p:grpSpPr>
        <p:grpSp>
          <p:nvGrpSpPr>
            <p:cNvPr id="102" name="Group 101">
              <a:extLst>
                <a:ext uri="{FF2B5EF4-FFF2-40B4-BE49-F238E27FC236}">
                  <a16:creationId xmlns:a16="http://schemas.microsoft.com/office/drawing/2014/main" id="{516BBA81-7EBE-2B45-9B6D-92227A0FA384}"/>
                </a:ext>
              </a:extLst>
            </p:cNvPr>
            <p:cNvGrpSpPr/>
            <p:nvPr/>
          </p:nvGrpSpPr>
          <p:grpSpPr>
            <a:xfrm>
              <a:off x="4118956" y="1690689"/>
              <a:ext cx="906087" cy="906087"/>
              <a:chOff x="3366654" y="2036618"/>
              <a:chExt cx="906087" cy="906087"/>
            </a:xfrm>
          </p:grpSpPr>
          <p:sp>
            <p:nvSpPr>
              <p:cNvPr id="111" name="Rectangle 110">
                <a:extLst>
                  <a:ext uri="{FF2B5EF4-FFF2-40B4-BE49-F238E27FC236}">
                    <a16:creationId xmlns:a16="http://schemas.microsoft.com/office/drawing/2014/main" id="{DBDF1DB7-F16A-FC43-AD55-8A968B31420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2ABEBD2A-3491-9D42-8F01-70E93376BCB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10A3CC9-BE62-4641-AB13-4D1DDFEE75DD}"/>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D61E41D-3C8D-A648-BFA1-194421BA869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79E57D6-7A0D-6544-B07D-FEF551548E18}"/>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75C668-223A-EB44-AC0D-53DFBD0200C3}"/>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04" name="TextBox 103">
              <a:extLst>
                <a:ext uri="{FF2B5EF4-FFF2-40B4-BE49-F238E27FC236}">
                  <a16:creationId xmlns:a16="http://schemas.microsoft.com/office/drawing/2014/main" id="{E5B71E64-B7DE-2F40-ADEA-F139CF872508}"/>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05" name="TextBox 104">
              <a:extLst>
                <a:ext uri="{FF2B5EF4-FFF2-40B4-BE49-F238E27FC236}">
                  <a16:creationId xmlns:a16="http://schemas.microsoft.com/office/drawing/2014/main" id="{54EA315E-6001-E74F-8D6D-DE2F21747CD9}"/>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07" name="TextBox 106">
              <a:extLst>
                <a:ext uri="{FF2B5EF4-FFF2-40B4-BE49-F238E27FC236}">
                  <a16:creationId xmlns:a16="http://schemas.microsoft.com/office/drawing/2014/main" id="{93695A57-11F8-1C47-A1EE-DE9C2C7357D9}"/>
                </a:ext>
              </a:extLst>
            </p:cNvPr>
            <p:cNvSpPr txBox="1"/>
            <p:nvPr/>
          </p:nvSpPr>
          <p:spPr>
            <a:xfrm>
              <a:off x="4709160" y="1954361"/>
              <a:ext cx="304892" cy="369332"/>
            </a:xfrm>
            <a:prstGeom prst="rect">
              <a:avLst/>
            </a:prstGeom>
            <a:noFill/>
          </p:spPr>
          <p:txBody>
            <a:bodyPr wrap="none" rtlCol="0">
              <a:spAutoFit/>
            </a:bodyPr>
            <a:lstStyle/>
            <a:p>
              <a:r>
                <a:rPr lang="en-US" dirty="0"/>
                <a:t>X</a:t>
              </a:r>
            </a:p>
          </p:txBody>
        </p:sp>
        <p:sp>
          <p:nvSpPr>
            <p:cNvPr id="108" name="TextBox 107">
              <a:extLst>
                <a:ext uri="{FF2B5EF4-FFF2-40B4-BE49-F238E27FC236}">
                  <a16:creationId xmlns:a16="http://schemas.microsoft.com/office/drawing/2014/main" id="{5F037BCD-1EB5-EB46-BED5-03B254286CD9}"/>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09" name="TextBox 108">
              <a:extLst>
                <a:ext uri="{FF2B5EF4-FFF2-40B4-BE49-F238E27FC236}">
                  <a16:creationId xmlns:a16="http://schemas.microsoft.com/office/drawing/2014/main" id="{37F8206A-9246-C244-AF02-E33BD71B2787}"/>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10" name="TextBox 109">
              <a:extLst>
                <a:ext uri="{FF2B5EF4-FFF2-40B4-BE49-F238E27FC236}">
                  <a16:creationId xmlns:a16="http://schemas.microsoft.com/office/drawing/2014/main" id="{25886FBE-1938-4348-A7F3-9738BF93F674}"/>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16" name="Group 115">
            <a:extLst>
              <a:ext uri="{FF2B5EF4-FFF2-40B4-BE49-F238E27FC236}">
                <a16:creationId xmlns:a16="http://schemas.microsoft.com/office/drawing/2014/main" id="{97AA5675-8946-9148-8D9B-D2819984B8C5}"/>
              </a:ext>
            </a:extLst>
          </p:cNvPr>
          <p:cNvGrpSpPr/>
          <p:nvPr/>
        </p:nvGrpSpPr>
        <p:grpSpPr>
          <a:xfrm>
            <a:off x="7695615" y="4329655"/>
            <a:ext cx="911625" cy="965510"/>
            <a:chOff x="4113418" y="1657438"/>
            <a:chExt cx="911625" cy="965510"/>
          </a:xfrm>
        </p:grpSpPr>
        <p:grpSp>
          <p:nvGrpSpPr>
            <p:cNvPr id="117" name="Group 116">
              <a:extLst>
                <a:ext uri="{FF2B5EF4-FFF2-40B4-BE49-F238E27FC236}">
                  <a16:creationId xmlns:a16="http://schemas.microsoft.com/office/drawing/2014/main" id="{B5E01BC0-3DB8-2749-A958-8B09E63709A9}"/>
                </a:ext>
              </a:extLst>
            </p:cNvPr>
            <p:cNvGrpSpPr/>
            <p:nvPr/>
          </p:nvGrpSpPr>
          <p:grpSpPr>
            <a:xfrm>
              <a:off x="4118956" y="1690689"/>
              <a:ext cx="906087" cy="906087"/>
              <a:chOff x="3366654" y="2036618"/>
              <a:chExt cx="906087" cy="906087"/>
            </a:xfrm>
          </p:grpSpPr>
          <p:sp>
            <p:nvSpPr>
              <p:cNvPr id="125" name="Rectangle 124">
                <a:extLst>
                  <a:ext uri="{FF2B5EF4-FFF2-40B4-BE49-F238E27FC236}">
                    <a16:creationId xmlns:a16="http://schemas.microsoft.com/office/drawing/2014/main" id="{5306554A-A5E4-9346-B510-C037F907E549}"/>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396DDB70-DB63-844B-A032-09298CA0AF8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B54F992-D15C-5E4B-9E3B-91C9A3E7946C}"/>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5E6EB8C-937F-FA43-8BC7-F4C1F67D23B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D2D694E-61BA-264D-A633-6E443A5E84AB}"/>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6AA997B1-AB85-4F4A-9F1A-33364629EAB9}"/>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19" name="TextBox 118">
              <a:extLst>
                <a:ext uri="{FF2B5EF4-FFF2-40B4-BE49-F238E27FC236}">
                  <a16:creationId xmlns:a16="http://schemas.microsoft.com/office/drawing/2014/main" id="{5DFEFDEE-D5E2-CF43-8189-3DA42F5186AC}"/>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0" name="TextBox 119">
              <a:extLst>
                <a:ext uri="{FF2B5EF4-FFF2-40B4-BE49-F238E27FC236}">
                  <a16:creationId xmlns:a16="http://schemas.microsoft.com/office/drawing/2014/main" id="{0B69FD1E-4697-9B4B-9454-0ACBFE7E63D0}"/>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22" name="TextBox 121">
              <a:extLst>
                <a:ext uri="{FF2B5EF4-FFF2-40B4-BE49-F238E27FC236}">
                  <a16:creationId xmlns:a16="http://schemas.microsoft.com/office/drawing/2014/main" id="{808899F5-9830-424B-8C17-E5B0D5FF8994}"/>
                </a:ext>
              </a:extLst>
            </p:cNvPr>
            <p:cNvSpPr txBox="1"/>
            <p:nvPr/>
          </p:nvSpPr>
          <p:spPr>
            <a:xfrm>
              <a:off x="4116189" y="2250411"/>
              <a:ext cx="304892" cy="369332"/>
            </a:xfrm>
            <a:prstGeom prst="rect">
              <a:avLst/>
            </a:prstGeom>
            <a:noFill/>
          </p:spPr>
          <p:txBody>
            <a:bodyPr wrap="none" rtlCol="0">
              <a:spAutoFit/>
            </a:bodyPr>
            <a:lstStyle/>
            <a:p>
              <a:r>
                <a:rPr lang="en-US" dirty="0"/>
                <a:t>X</a:t>
              </a:r>
            </a:p>
          </p:txBody>
        </p:sp>
        <p:sp>
          <p:nvSpPr>
            <p:cNvPr id="123" name="TextBox 122">
              <a:extLst>
                <a:ext uri="{FF2B5EF4-FFF2-40B4-BE49-F238E27FC236}">
                  <a16:creationId xmlns:a16="http://schemas.microsoft.com/office/drawing/2014/main" id="{9420EFAC-9AA9-7847-9367-4BE06498166A}"/>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24" name="TextBox 123">
              <a:extLst>
                <a:ext uri="{FF2B5EF4-FFF2-40B4-BE49-F238E27FC236}">
                  <a16:creationId xmlns:a16="http://schemas.microsoft.com/office/drawing/2014/main" id="{4B8A1C77-07E8-FB4A-B9EE-FD25AC3656B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30" name="Group 129">
            <a:extLst>
              <a:ext uri="{FF2B5EF4-FFF2-40B4-BE49-F238E27FC236}">
                <a16:creationId xmlns:a16="http://schemas.microsoft.com/office/drawing/2014/main" id="{89F7E4D9-3067-8348-8BDF-F5CA9CA0253B}"/>
              </a:ext>
            </a:extLst>
          </p:cNvPr>
          <p:cNvGrpSpPr/>
          <p:nvPr/>
        </p:nvGrpSpPr>
        <p:grpSpPr>
          <a:xfrm>
            <a:off x="8907423" y="4338397"/>
            <a:ext cx="911625" cy="965510"/>
            <a:chOff x="4113418" y="1657438"/>
            <a:chExt cx="911625" cy="965510"/>
          </a:xfrm>
        </p:grpSpPr>
        <p:grpSp>
          <p:nvGrpSpPr>
            <p:cNvPr id="131" name="Group 130">
              <a:extLst>
                <a:ext uri="{FF2B5EF4-FFF2-40B4-BE49-F238E27FC236}">
                  <a16:creationId xmlns:a16="http://schemas.microsoft.com/office/drawing/2014/main" id="{ABCFD214-F6DB-C345-8918-36AC928EB994}"/>
                </a:ext>
              </a:extLst>
            </p:cNvPr>
            <p:cNvGrpSpPr/>
            <p:nvPr/>
          </p:nvGrpSpPr>
          <p:grpSpPr>
            <a:xfrm>
              <a:off x="4118956" y="1690689"/>
              <a:ext cx="906087" cy="906087"/>
              <a:chOff x="3366654" y="2036618"/>
              <a:chExt cx="906087" cy="906087"/>
            </a:xfrm>
          </p:grpSpPr>
          <p:sp>
            <p:nvSpPr>
              <p:cNvPr id="138" name="Rectangle 137">
                <a:extLst>
                  <a:ext uri="{FF2B5EF4-FFF2-40B4-BE49-F238E27FC236}">
                    <a16:creationId xmlns:a16="http://schemas.microsoft.com/office/drawing/2014/main" id="{B57C8B54-3912-C94F-902D-A46F3FEC0CE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EC28CE15-5020-B847-B566-3C0BCC028EE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48A1EC5-C4D1-DD4A-967E-BF4F106DA200}"/>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769095D-8F8F-AC47-AB5B-E48B5DC76F44}"/>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9E332E0-EE1E-3C4E-9AC0-A41B327510C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57FF7479-B32B-C842-A851-BDF354D53571}"/>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33" name="TextBox 132">
              <a:extLst>
                <a:ext uri="{FF2B5EF4-FFF2-40B4-BE49-F238E27FC236}">
                  <a16:creationId xmlns:a16="http://schemas.microsoft.com/office/drawing/2014/main" id="{B0649DF9-12AC-1446-A5C4-A000C6E78570}"/>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34" name="TextBox 133">
              <a:extLst>
                <a:ext uri="{FF2B5EF4-FFF2-40B4-BE49-F238E27FC236}">
                  <a16:creationId xmlns:a16="http://schemas.microsoft.com/office/drawing/2014/main" id="{1A77D8B6-AB6D-C042-8095-26683C7E4D7E}"/>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35" name="TextBox 134">
              <a:extLst>
                <a:ext uri="{FF2B5EF4-FFF2-40B4-BE49-F238E27FC236}">
                  <a16:creationId xmlns:a16="http://schemas.microsoft.com/office/drawing/2014/main" id="{3F58AA05-CC4A-BD41-B3A6-21B53B173743}"/>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36" name="TextBox 135">
              <a:extLst>
                <a:ext uri="{FF2B5EF4-FFF2-40B4-BE49-F238E27FC236}">
                  <a16:creationId xmlns:a16="http://schemas.microsoft.com/office/drawing/2014/main" id="{8126F66B-1E99-6942-B8AA-4D6DA4E448C3}"/>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37" name="TextBox 136">
              <a:extLst>
                <a:ext uri="{FF2B5EF4-FFF2-40B4-BE49-F238E27FC236}">
                  <a16:creationId xmlns:a16="http://schemas.microsoft.com/office/drawing/2014/main" id="{C957484D-4F72-FF46-BB9A-3FF9750A259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43" name="Group 142">
            <a:extLst>
              <a:ext uri="{FF2B5EF4-FFF2-40B4-BE49-F238E27FC236}">
                <a16:creationId xmlns:a16="http://schemas.microsoft.com/office/drawing/2014/main" id="{D407FF98-F21F-DE41-937D-5E37C8E392E0}"/>
              </a:ext>
            </a:extLst>
          </p:cNvPr>
          <p:cNvGrpSpPr/>
          <p:nvPr/>
        </p:nvGrpSpPr>
        <p:grpSpPr>
          <a:xfrm>
            <a:off x="10094401" y="4331154"/>
            <a:ext cx="911625" cy="965510"/>
            <a:chOff x="4113418" y="1657438"/>
            <a:chExt cx="911625" cy="965510"/>
          </a:xfrm>
        </p:grpSpPr>
        <p:grpSp>
          <p:nvGrpSpPr>
            <p:cNvPr id="144" name="Group 143">
              <a:extLst>
                <a:ext uri="{FF2B5EF4-FFF2-40B4-BE49-F238E27FC236}">
                  <a16:creationId xmlns:a16="http://schemas.microsoft.com/office/drawing/2014/main" id="{19E31079-2D92-DC4D-B3A1-BCA9B00FFEB9}"/>
                </a:ext>
              </a:extLst>
            </p:cNvPr>
            <p:cNvGrpSpPr/>
            <p:nvPr/>
          </p:nvGrpSpPr>
          <p:grpSpPr>
            <a:xfrm>
              <a:off x="4118956" y="1690689"/>
              <a:ext cx="906087" cy="906087"/>
              <a:chOff x="3366654" y="2036618"/>
              <a:chExt cx="906087" cy="906087"/>
            </a:xfrm>
          </p:grpSpPr>
          <p:sp>
            <p:nvSpPr>
              <p:cNvPr id="151" name="Rectangle 150">
                <a:extLst>
                  <a:ext uri="{FF2B5EF4-FFF2-40B4-BE49-F238E27FC236}">
                    <a16:creationId xmlns:a16="http://schemas.microsoft.com/office/drawing/2014/main" id="{4A9AC278-D039-8D46-918D-226F7E7063F3}"/>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2F0E579B-FDC6-0A4A-949F-8DD2889FB7A7}"/>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261ABEA-7314-8441-8E18-4C668D0B5CEE}"/>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6DD1606-D6D6-D841-8432-A0D31FBDDB0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5C484C1-158E-7046-92D3-5657439B2BED}"/>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5E4A69AB-3C5A-4C46-8390-0835F35E90D3}"/>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46" name="TextBox 145">
              <a:extLst>
                <a:ext uri="{FF2B5EF4-FFF2-40B4-BE49-F238E27FC236}">
                  <a16:creationId xmlns:a16="http://schemas.microsoft.com/office/drawing/2014/main" id="{9BC12C01-39E3-B744-AFD1-9A89C1D6F763}"/>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47" name="TextBox 146">
              <a:extLst>
                <a:ext uri="{FF2B5EF4-FFF2-40B4-BE49-F238E27FC236}">
                  <a16:creationId xmlns:a16="http://schemas.microsoft.com/office/drawing/2014/main" id="{E2328D6E-5DEB-804F-98C5-C2F6388890EB}"/>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48" name="TextBox 147">
              <a:extLst>
                <a:ext uri="{FF2B5EF4-FFF2-40B4-BE49-F238E27FC236}">
                  <a16:creationId xmlns:a16="http://schemas.microsoft.com/office/drawing/2014/main" id="{08FE3E1F-268C-044F-AC29-36475584A364}"/>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50" name="TextBox 149">
              <a:extLst>
                <a:ext uri="{FF2B5EF4-FFF2-40B4-BE49-F238E27FC236}">
                  <a16:creationId xmlns:a16="http://schemas.microsoft.com/office/drawing/2014/main" id="{4B5ED303-0A16-3E48-878A-D9C2CD099112}"/>
                </a:ext>
              </a:extLst>
            </p:cNvPr>
            <p:cNvSpPr txBox="1"/>
            <p:nvPr/>
          </p:nvSpPr>
          <p:spPr>
            <a:xfrm>
              <a:off x="4717475" y="2253616"/>
              <a:ext cx="304892" cy="369332"/>
            </a:xfrm>
            <a:prstGeom prst="rect">
              <a:avLst/>
            </a:prstGeom>
            <a:noFill/>
          </p:spPr>
          <p:txBody>
            <a:bodyPr wrap="none" rtlCol="0">
              <a:spAutoFit/>
            </a:bodyPr>
            <a:lstStyle/>
            <a:p>
              <a:r>
                <a:rPr lang="en-US" dirty="0"/>
                <a:t>X</a:t>
              </a:r>
            </a:p>
          </p:txBody>
        </p:sp>
      </p:grpSp>
      <p:cxnSp>
        <p:nvCxnSpPr>
          <p:cNvPr id="157" name="Straight Connector 156">
            <a:extLst>
              <a:ext uri="{FF2B5EF4-FFF2-40B4-BE49-F238E27FC236}">
                <a16:creationId xmlns:a16="http://schemas.microsoft.com/office/drawing/2014/main" id="{E09CD938-491D-494B-B027-A7F1BFC1DB94}"/>
              </a:ext>
            </a:extLst>
          </p:cNvPr>
          <p:cNvCxnSpPr>
            <a:stCxn id="14" idx="2"/>
            <a:endCxn id="24" idx="0"/>
          </p:cNvCxnSpPr>
          <p:nvPr/>
        </p:nvCxnSpPr>
        <p:spPr>
          <a:xfrm flipH="1">
            <a:off x="866530" y="3889616"/>
            <a:ext cx="5029142" cy="445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94923F8-7CEC-3B40-BAAA-774F1A340349}"/>
              </a:ext>
            </a:extLst>
          </p:cNvPr>
          <p:cNvCxnSpPr>
            <a:cxnSpLocks/>
            <a:stCxn id="14" idx="2"/>
            <a:endCxn id="40" idx="0"/>
          </p:cNvCxnSpPr>
          <p:nvPr/>
        </p:nvCxnSpPr>
        <p:spPr>
          <a:xfrm flipH="1">
            <a:off x="2122555" y="3889616"/>
            <a:ext cx="3773117" cy="441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2C5C94-FE2A-474E-BAC1-A9BD0897E75C}"/>
              </a:ext>
            </a:extLst>
          </p:cNvPr>
          <p:cNvCxnSpPr>
            <a:cxnSpLocks/>
            <a:stCxn id="14" idx="2"/>
            <a:endCxn id="64" idx="0"/>
          </p:cNvCxnSpPr>
          <p:nvPr/>
        </p:nvCxnSpPr>
        <p:spPr>
          <a:xfrm flipH="1">
            <a:off x="3333604" y="3889616"/>
            <a:ext cx="2562068" cy="486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AEE9C7F-3907-874D-9E30-53B0B729C350}"/>
              </a:ext>
            </a:extLst>
          </p:cNvPr>
          <p:cNvCxnSpPr>
            <a:cxnSpLocks/>
            <a:stCxn id="14" idx="2"/>
            <a:endCxn id="72" idx="0"/>
          </p:cNvCxnSpPr>
          <p:nvPr/>
        </p:nvCxnSpPr>
        <p:spPr>
          <a:xfrm flipH="1">
            <a:off x="4484241" y="3889616"/>
            <a:ext cx="1411431" cy="433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6BF2B0A-7810-814A-B20F-9CEA8EB1E94B}"/>
              </a:ext>
            </a:extLst>
          </p:cNvPr>
          <p:cNvCxnSpPr>
            <a:cxnSpLocks/>
            <a:stCxn id="14" idx="2"/>
            <a:endCxn id="88" idx="0"/>
          </p:cNvCxnSpPr>
          <p:nvPr/>
        </p:nvCxnSpPr>
        <p:spPr>
          <a:xfrm flipH="1">
            <a:off x="5670494" y="3889616"/>
            <a:ext cx="225178" cy="44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6DB77ED-5816-7346-A592-41B1604AD2FE}"/>
              </a:ext>
            </a:extLst>
          </p:cNvPr>
          <p:cNvCxnSpPr>
            <a:cxnSpLocks/>
            <a:stCxn id="14" idx="2"/>
            <a:endCxn id="104" idx="0"/>
          </p:cNvCxnSpPr>
          <p:nvPr/>
        </p:nvCxnSpPr>
        <p:spPr>
          <a:xfrm>
            <a:off x="5895672" y="3889616"/>
            <a:ext cx="957320" cy="43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A88144A-BCC8-294A-9844-76AEBBFB2CD3}"/>
              </a:ext>
            </a:extLst>
          </p:cNvPr>
          <p:cNvCxnSpPr>
            <a:cxnSpLocks/>
            <a:stCxn id="14" idx="2"/>
            <a:endCxn id="119" idx="0"/>
          </p:cNvCxnSpPr>
          <p:nvPr/>
        </p:nvCxnSpPr>
        <p:spPr>
          <a:xfrm>
            <a:off x="5895672" y="3889616"/>
            <a:ext cx="2197103" cy="44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9D87A96-9B94-6640-BCDA-9B6C79450AC3}"/>
              </a:ext>
            </a:extLst>
          </p:cNvPr>
          <p:cNvCxnSpPr>
            <a:cxnSpLocks/>
            <a:stCxn id="14" idx="2"/>
            <a:endCxn id="133" idx="0"/>
          </p:cNvCxnSpPr>
          <p:nvPr/>
        </p:nvCxnSpPr>
        <p:spPr>
          <a:xfrm>
            <a:off x="5895672" y="3889616"/>
            <a:ext cx="3408911" cy="44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1379422-7577-FC43-84DA-B1758D514E8E}"/>
              </a:ext>
            </a:extLst>
          </p:cNvPr>
          <p:cNvCxnSpPr>
            <a:cxnSpLocks/>
            <a:stCxn id="14" idx="2"/>
            <a:endCxn id="146" idx="0"/>
          </p:cNvCxnSpPr>
          <p:nvPr/>
        </p:nvCxnSpPr>
        <p:spPr>
          <a:xfrm>
            <a:off x="5895672" y="3889616"/>
            <a:ext cx="4595889" cy="441539"/>
          </a:xfrm>
          <a:prstGeom prst="line">
            <a:avLst/>
          </a:prstGeom>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E2217A50-AF3B-4F47-A849-5F00363CFD6A}"/>
              </a:ext>
            </a:extLst>
          </p:cNvPr>
          <p:cNvGrpSpPr/>
          <p:nvPr/>
        </p:nvGrpSpPr>
        <p:grpSpPr>
          <a:xfrm>
            <a:off x="472141" y="5475371"/>
            <a:ext cx="917169" cy="965510"/>
            <a:chOff x="4107874" y="1657438"/>
            <a:chExt cx="917169" cy="965510"/>
          </a:xfrm>
        </p:grpSpPr>
        <p:grpSp>
          <p:nvGrpSpPr>
            <p:cNvPr id="184" name="Group 183">
              <a:extLst>
                <a:ext uri="{FF2B5EF4-FFF2-40B4-BE49-F238E27FC236}">
                  <a16:creationId xmlns:a16="http://schemas.microsoft.com/office/drawing/2014/main" id="{E4804FAC-38F9-BE4C-A656-A40D8C22DB45}"/>
                </a:ext>
              </a:extLst>
            </p:cNvPr>
            <p:cNvGrpSpPr/>
            <p:nvPr/>
          </p:nvGrpSpPr>
          <p:grpSpPr>
            <a:xfrm>
              <a:off x="4118956" y="1690689"/>
              <a:ext cx="906087" cy="906087"/>
              <a:chOff x="3366654" y="2036618"/>
              <a:chExt cx="906087" cy="906087"/>
            </a:xfrm>
          </p:grpSpPr>
          <p:sp>
            <p:nvSpPr>
              <p:cNvPr id="194" name="Rectangle 193">
                <a:extLst>
                  <a:ext uri="{FF2B5EF4-FFF2-40B4-BE49-F238E27FC236}">
                    <a16:creationId xmlns:a16="http://schemas.microsoft.com/office/drawing/2014/main" id="{5B5C61F6-3FF2-3543-9599-6B04D4393F4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1949F4E2-04F1-9140-BF62-9B3BAAEB2292}"/>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EC05C9F-138E-8B43-8D84-E077C8912ACC}"/>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B0978B1-3823-B641-A35D-E21EBC673F66}"/>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CB6A06-B2F2-4C48-B6DF-9328D44AA6C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F42EC068-9BB2-C748-9873-037488BE2AF0}"/>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186" name="TextBox 185">
              <a:extLst>
                <a:ext uri="{FF2B5EF4-FFF2-40B4-BE49-F238E27FC236}">
                  <a16:creationId xmlns:a16="http://schemas.microsoft.com/office/drawing/2014/main" id="{90A8890F-7BDF-A342-BBBA-ECE021A499BD}"/>
                </a:ext>
              </a:extLst>
            </p:cNvPr>
            <p:cNvSpPr txBox="1"/>
            <p:nvPr/>
          </p:nvSpPr>
          <p:spPr>
            <a:xfrm>
              <a:off x="4418212" y="1657439"/>
              <a:ext cx="336952" cy="369332"/>
            </a:xfrm>
            <a:prstGeom prst="rect">
              <a:avLst/>
            </a:prstGeom>
            <a:noFill/>
          </p:spPr>
          <p:txBody>
            <a:bodyPr wrap="none" rtlCol="0">
              <a:spAutoFit/>
            </a:bodyPr>
            <a:lstStyle/>
            <a:p>
              <a:r>
                <a:rPr lang="en-US" dirty="0"/>
                <a:t>O</a:t>
              </a:r>
            </a:p>
          </p:txBody>
        </p:sp>
        <p:sp>
          <p:nvSpPr>
            <p:cNvPr id="187" name="TextBox 186">
              <a:extLst>
                <a:ext uri="{FF2B5EF4-FFF2-40B4-BE49-F238E27FC236}">
                  <a16:creationId xmlns:a16="http://schemas.microsoft.com/office/drawing/2014/main" id="{2A279F10-2F8D-B04C-90CD-A7655E0F785C}"/>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88" name="TextBox 187">
              <a:extLst>
                <a:ext uri="{FF2B5EF4-FFF2-40B4-BE49-F238E27FC236}">
                  <a16:creationId xmlns:a16="http://schemas.microsoft.com/office/drawing/2014/main" id="{403B90C8-66AB-FA46-8187-06CCC262D6FA}"/>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189" name="TextBox 188">
              <a:extLst>
                <a:ext uri="{FF2B5EF4-FFF2-40B4-BE49-F238E27FC236}">
                  <a16:creationId xmlns:a16="http://schemas.microsoft.com/office/drawing/2014/main" id="{D3AEB121-D0F7-EC47-80C5-BE5CEE268905}"/>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90" name="TextBox 189">
              <a:extLst>
                <a:ext uri="{FF2B5EF4-FFF2-40B4-BE49-F238E27FC236}">
                  <a16:creationId xmlns:a16="http://schemas.microsoft.com/office/drawing/2014/main" id="{D23DCCC3-C855-1C47-969C-AB30B1D20BCB}"/>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191" name="TextBox 190">
              <a:extLst>
                <a:ext uri="{FF2B5EF4-FFF2-40B4-BE49-F238E27FC236}">
                  <a16:creationId xmlns:a16="http://schemas.microsoft.com/office/drawing/2014/main" id="{FE80DAE6-8E33-2447-99A2-828C5B798597}"/>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92" name="TextBox 191">
              <a:extLst>
                <a:ext uri="{FF2B5EF4-FFF2-40B4-BE49-F238E27FC236}">
                  <a16:creationId xmlns:a16="http://schemas.microsoft.com/office/drawing/2014/main" id="{BE1F82B4-2A93-3548-B07F-6BD68DE8FAAD}"/>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93" name="TextBox 192">
              <a:extLst>
                <a:ext uri="{FF2B5EF4-FFF2-40B4-BE49-F238E27FC236}">
                  <a16:creationId xmlns:a16="http://schemas.microsoft.com/office/drawing/2014/main" id="{6CBF395F-6694-5D48-B270-2150A37D0A98}"/>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99" name="Group 198">
            <a:extLst>
              <a:ext uri="{FF2B5EF4-FFF2-40B4-BE49-F238E27FC236}">
                <a16:creationId xmlns:a16="http://schemas.microsoft.com/office/drawing/2014/main" id="{AFF3CA66-B7B5-944A-87BD-D71CAC5BF7F8}"/>
              </a:ext>
            </a:extLst>
          </p:cNvPr>
          <p:cNvGrpSpPr/>
          <p:nvPr/>
        </p:nvGrpSpPr>
        <p:grpSpPr>
          <a:xfrm>
            <a:off x="1671058" y="5475371"/>
            <a:ext cx="943782" cy="965510"/>
            <a:chOff x="4107874" y="1657438"/>
            <a:chExt cx="943782" cy="965510"/>
          </a:xfrm>
        </p:grpSpPr>
        <p:grpSp>
          <p:nvGrpSpPr>
            <p:cNvPr id="200" name="Group 199">
              <a:extLst>
                <a:ext uri="{FF2B5EF4-FFF2-40B4-BE49-F238E27FC236}">
                  <a16:creationId xmlns:a16="http://schemas.microsoft.com/office/drawing/2014/main" id="{B2FAE0F7-94C2-AB4A-A173-92EC538B56DA}"/>
                </a:ext>
              </a:extLst>
            </p:cNvPr>
            <p:cNvGrpSpPr/>
            <p:nvPr/>
          </p:nvGrpSpPr>
          <p:grpSpPr>
            <a:xfrm>
              <a:off x="4118956" y="1690689"/>
              <a:ext cx="906087" cy="906087"/>
              <a:chOff x="3366654" y="2036618"/>
              <a:chExt cx="906087" cy="906087"/>
            </a:xfrm>
          </p:grpSpPr>
          <p:sp>
            <p:nvSpPr>
              <p:cNvPr id="210" name="Rectangle 209">
                <a:extLst>
                  <a:ext uri="{FF2B5EF4-FFF2-40B4-BE49-F238E27FC236}">
                    <a16:creationId xmlns:a16="http://schemas.microsoft.com/office/drawing/2014/main" id="{B198BE0A-E66C-624F-8E22-C3F1E0452C90}"/>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1BA9B30C-CB7A-AC4C-A4C5-7A959707AA0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EB9F1A73-D62F-F243-94DE-DE18C5BD13A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CE2D139-2F7B-6246-BEC0-BC9361C0C2CC}"/>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E1E7E17-6BF1-F44F-A452-A0874150008A}"/>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1" name="TextBox 200">
              <a:extLst>
                <a:ext uri="{FF2B5EF4-FFF2-40B4-BE49-F238E27FC236}">
                  <a16:creationId xmlns:a16="http://schemas.microsoft.com/office/drawing/2014/main" id="{49BBF665-04A7-914C-A283-90D44F78AA2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02" name="TextBox 201">
              <a:extLst>
                <a:ext uri="{FF2B5EF4-FFF2-40B4-BE49-F238E27FC236}">
                  <a16:creationId xmlns:a16="http://schemas.microsoft.com/office/drawing/2014/main" id="{5965C376-AD50-6940-A185-72BE14742981}"/>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03" name="TextBox 202">
              <a:extLst>
                <a:ext uri="{FF2B5EF4-FFF2-40B4-BE49-F238E27FC236}">
                  <a16:creationId xmlns:a16="http://schemas.microsoft.com/office/drawing/2014/main" id="{5F3093B4-A7F2-4E43-84F2-8613D1C04D96}"/>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204" name="TextBox 203">
              <a:extLst>
                <a:ext uri="{FF2B5EF4-FFF2-40B4-BE49-F238E27FC236}">
                  <a16:creationId xmlns:a16="http://schemas.microsoft.com/office/drawing/2014/main" id="{D5FBBF28-A359-B94B-A6BA-17C2204AFDFD}"/>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205" name="TextBox 204">
              <a:extLst>
                <a:ext uri="{FF2B5EF4-FFF2-40B4-BE49-F238E27FC236}">
                  <a16:creationId xmlns:a16="http://schemas.microsoft.com/office/drawing/2014/main" id="{B402A614-7F26-F047-98A0-96DD3C62DAFF}"/>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06" name="TextBox 205">
              <a:extLst>
                <a:ext uri="{FF2B5EF4-FFF2-40B4-BE49-F238E27FC236}">
                  <a16:creationId xmlns:a16="http://schemas.microsoft.com/office/drawing/2014/main" id="{55105317-024B-7C4E-9E35-3BE53B969F7F}"/>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207" name="TextBox 206">
              <a:extLst>
                <a:ext uri="{FF2B5EF4-FFF2-40B4-BE49-F238E27FC236}">
                  <a16:creationId xmlns:a16="http://schemas.microsoft.com/office/drawing/2014/main" id="{CBD4225D-A854-C640-9734-96CCF8CDF046}"/>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08" name="TextBox 207">
              <a:extLst>
                <a:ext uri="{FF2B5EF4-FFF2-40B4-BE49-F238E27FC236}">
                  <a16:creationId xmlns:a16="http://schemas.microsoft.com/office/drawing/2014/main" id="{A1FAEF85-9B96-F14A-950B-EE7D1B89F8E3}"/>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209" name="TextBox 208">
              <a:extLst>
                <a:ext uri="{FF2B5EF4-FFF2-40B4-BE49-F238E27FC236}">
                  <a16:creationId xmlns:a16="http://schemas.microsoft.com/office/drawing/2014/main" id="{F62F3213-A745-B740-98BA-CE5E9312237D}"/>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215" name="Group 214">
            <a:extLst>
              <a:ext uri="{FF2B5EF4-FFF2-40B4-BE49-F238E27FC236}">
                <a16:creationId xmlns:a16="http://schemas.microsoft.com/office/drawing/2014/main" id="{80D65570-F588-524E-A124-A69458BA4FCF}"/>
              </a:ext>
            </a:extLst>
          </p:cNvPr>
          <p:cNvGrpSpPr/>
          <p:nvPr/>
        </p:nvGrpSpPr>
        <p:grpSpPr>
          <a:xfrm>
            <a:off x="2869178" y="5471000"/>
            <a:ext cx="917169" cy="965510"/>
            <a:chOff x="4107874" y="1657438"/>
            <a:chExt cx="917169" cy="965510"/>
          </a:xfrm>
        </p:grpSpPr>
        <p:grpSp>
          <p:nvGrpSpPr>
            <p:cNvPr id="216" name="Group 215">
              <a:extLst>
                <a:ext uri="{FF2B5EF4-FFF2-40B4-BE49-F238E27FC236}">
                  <a16:creationId xmlns:a16="http://schemas.microsoft.com/office/drawing/2014/main" id="{872B4E3D-961D-5047-97AE-595E7BD2B285}"/>
                </a:ext>
              </a:extLst>
            </p:cNvPr>
            <p:cNvGrpSpPr/>
            <p:nvPr/>
          </p:nvGrpSpPr>
          <p:grpSpPr>
            <a:xfrm>
              <a:off x="4118956" y="1690689"/>
              <a:ext cx="906087" cy="906087"/>
              <a:chOff x="3366654" y="2036618"/>
              <a:chExt cx="906087" cy="906087"/>
            </a:xfrm>
          </p:grpSpPr>
          <p:sp>
            <p:nvSpPr>
              <p:cNvPr id="226" name="Rectangle 225">
                <a:extLst>
                  <a:ext uri="{FF2B5EF4-FFF2-40B4-BE49-F238E27FC236}">
                    <a16:creationId xmlns:a16="http://schemas.microsoft.com/office/drawing/2014/main" id="{E9CA3718-E553-864C-9142-3FCF27D7285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E458FE43-401B-2640-91B1-208F54445380}"/>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8C780F5-4EEB-1E4D-B950-0D30CB27E325}"/>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2347859-E2D8-1249-9018-105C6B2AD245}"/>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BBD5F74-F2DC-FD42-AA64-CAA974D6AAC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7" name="TextBox 216">
              <a:extLst>
                <a:ext uri="{FF2B5EF4-FFF2-40B4-BE49-F238E27FC236}">
                  <a16:creationId xmlns:a16="http://schemas.microsoft.com/office/drawing/2014/main" id="{43E681DE-2B11-2746-A3C7-27658FDB64C7}"/>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18" name="TextBox 217">
              <a:extLst>
                <a:ext uri="{FF2B5EF4-FFF2-40B4-BE49-F238E27FC236}">
                  <a16:creationId xmlns:a16="http://schemas.microsoft.com/office/drawing/2014/main" id="{D9B86CAE-AA10-144E-8E06-9A7EF5F71739}"/>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19" name="TextBox 218">
              <a:extLst>
                <a:ext uri="{FF2B5EF4-FFF2-40B4-BE49-F238E27FC236}">
                  <a16:creationId xmlns:a16="http://schemas.microsoft.com/office/drawing/2014/main" id="{6D24B2F6-EB5C-B646-ACCF-EE294881AC07}"/>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220" name="TextBox 219">
              <a:extLst>
                <a:ext uri="{FF2B5EF4-FFF2-40B4-BE49-F238E27FC236}">
                  <a16:creationId xmlns:a16="http://schemas.microsoft.com/office/drawing/2014/main" id="{F2D079F0-5805-194A-A060-31662A6773B8}"/>
                </a:ext>
              </a:extLst>
            </p:cNvPr>
            <p:cNvSpPr txBox="1"/>
            <p:nvPr/>
          </p:nvSpPr>
          <p:spPr>
            <a:xfrm>
              <a:off x="4107874" y="1951156"/>
              <a:ext cx="336952" cy="369332"/>
            </a:xfrm>
            <a:prstGeom prst="rect">
              <a:avLst/>
            </a:prstGeom>
            <a:noFill/>
          </p:spPr>
          <p:txBody>
            <a:bodyPr wrap="none" rtlCol="0">
              <a:spAutoFit/>
            </a:bodyPr>
            <a:lstStyle/>
            <a:p>
              <a:r>
                <a:rPr lang="en-US" dirty="0"/>
                <a:t>O</a:t>
              </a:r>
            </a:p>
          </p:txBody>
        </p:sp>
        <p:sp>
          <p:nvSpPr>
            <p:cNvPr id="221" name="TextBox 220">
              <a:extLst>
                <a:ext uri="{FF2B5EF4-FFF2-40B4-BE49-F238E27FC236}">
                  <a16:creationId xmlns:a16="http://schemas.microsoft.com/office/drawing/2014/main" id="{48E9C685-EEA6-F54E-A514-873E2925918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22" name="TextBox 221">
              <a:extLst>
                <a:ext uri="{FF2B5EF4-FFF2-40B4-BE49-F238E27FC236}">
                  <a16:creationId xmlns:a16="http://schemas.microsoft.com/office/drawing/2014/main" id="{582002D5-63E9-E14B-B895-5BAF9D1CCBB6}"/>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223" name="TextBox 222">
              <a:extLst>
                <a:ext uri="{FF2B5EF4-FFF2-40B4-BE49-F238E27FC236}">
                  <a16:creationId xmlns:a16="http://schemas.microsoft.com/office/drawing/2014/main" id="{003673B9-EFAB-B443-B79A-12BB2300660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24" name="TextBox 223">
              <a:extLst>
                <a:ext uri="{FF2B5EF4-FFF2-40B4-BE49-F238E27FC236}">
                  <a16:creationId xmlns:a16="http://schemas.microsoft.com/office/drawing/2014/main" id="{6B21F4A3-824C-F643-88F8-70EC585724E1}"/>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225" name="TextBox 224">
              <a:extLst>
                <a:ext uri="{FF2B5EF4-FFF2-40B4-BE49-F238E27FC236}">
                  <a16:creationId xmlns:a16="http://schemas.microsoft.com/office/drawing/2014/main" id="{82B1F57C-30F9-BF4F-B0F0-F3CB65947961}"/>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cxnSp>
        <p:nvCxnSpPr>
          <p:cNvPr id="231" name="Straight Connector 230">
            <a:extLst>
              <a:ext uri="{FF2B5EF4-FFF2-40B4-BE49-F238E27FC236}">
                <a16:creationId xmlns:a16="http://schemas.microsoft.com/office/drawing/2014/main" id="{7B5BB9CE-165E-9349-AF41-97AF4AEB643B}"/>
              </a:ext>
            </a:extLst>
          </p:cNvPr>
          <p:cNvCxnSpPr>
            <a:cxnSpLocks/>
            <a:stCxn id="30" idx="2"/>
            <a:endCxn id="186" idx="0"/>
          </p:cNvCxnSpPr>
          <p:nvPr/>
        </p:nvCxnSpPr>
        <p:spPr>
          <a:xfrm>
            <a:off x="869301" y="5297498"/>
            <a:ext cx="81654" cy="17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A38E0805-D33B-D84D-85A6-1D33ECA73ACF}"/>
              </a:ext>
            </a:extLst>
          </p:cNvPr>
          <p:cNvCxnSpPr>
            <a:cxnSpLocks/>
            <a:stCxn id="30" idx="2"/>
            <a:endCxn id="202" idx="0"/>
          </p:cNvCxnSpPr>
          <p:nvPr/>
        </p:nvCxnSpPr>
        <p:spPr>
          <a:xfrm>
            <a:off x="869301" y="5297498"/>
            <a:ext cx="1204461" cy="17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9FD76DE-7182-1E40-8944-E4C65AC635DC}"/>
              </a:ext>
            </a:extLst>
          </p:cNvPr>
          <p:cNvCxnSpPr>
            <a:cxnSpLocks/>
            <a:stCxn id="30" idx="2"/>
            <a:endCxn id="218" idx="0"/>
          </p:cNvCxnSpPr>
          <p:nvPr/>
        </p:nvCxnSpPr>
        <p:spPr>
          <a:xfrm>
            <a:off x="869301" y="5297498"/>
            <a:ext cx="2402581" cy="173503"/>
          </a:xfrm>
          <a:prstGeom prst="line">
            <a:avLst/>
          </a:prstGeom>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512847D3-B99B-4AB4-B6EF-C4DED46E8A2B}"/>
              </a:ext>
            </a:extLst>
          </p:cNvPr>
          <p:cNvSpPr txBox="1"/>
          <p:nvPr/>
        </p:nvSpPr>
        <p:spPr>
          <a:xfrm>
            <a:off x="6527429" y="3051405"/>
            <a:ext cx="1524512" cy="646331"/>
          </a:xfrm>
          <a:prstGeom prst="rect">
            <a:avLst/>
          </a:prstGeom>
          <a:noFill/>
        </p:spPr>
        <p:txBody>
          <a:bodyPr wrap="square" rtlCol="0">
            <a:spAutoFit/>
          </a:bodyPr>
          <a:lstStyle/>
          <a:p>
            <a:r>
              <a:rPr lang="en-US" dirty="0"/>
              <a:t>9 possible child states</a:t>
            </a:r>
          </a:p>
        </p:txBody>
      </p:sp>
      <p:sp>
        <p:nvSpPr>
          <p:cNvPr id="233" name="TextBox 232">
            <a:extLst>
              <a:ext uri="{FF2B5EF4-FFF2-40B4-BE49-F238E27FC236}">
                <a16:creationId xmlns:a16="http://schemas.microsoft.com/office/drawing/2014/main" id="{95B8436D-B740-4B8B-9E9C-0A821F19DF56}"/>
              </a:ext>
            </a:extLst>
          </p:cNvPr>
          <p:cNvSpPr txBox="1"/>
          <p:nvPr/>
        </p:nvSpPr>
        <p:spPr>
          <a:xfrm>
            <a:off x="11087537" y="4424183"/>
            <a:ext cx="1029543" cy="830997"/>
          </a:xfrm>
          <a:prstGeom prst="rect">
            <a:avLst/>
          </a:prstGeom>
          <a:noFill/>
        </p:spPr>
        <p:txBody>
          <a:bodyPr wrap="square" rtlCol="0">
            <a:spAutoFit/>
          </a:bodyPr>
          <a:lstStyle/>
          <a:p>
            <a:r>
              <a:rPr lang="en-US" sz="1200" dirty="0"/>
              <a:t>Each of these has 8 possible child states</a:t>
            </a:r>
          </a:p>
        </p:txBody>
      </p:sp>
      <p:sp>
        <p:nvSpPr>
          <p:cNvPr id="235" name="TextBox 234">
            <a:extLst>
              <a:ext uri="{FF2B5EF4-FFF2-40B4-BE49-F238E27FC236}">
                <a16:creationId xmlns:a16="http://schemas.microsoft.com/office/drawing/2014/main" id="{262A29CD-3FD3-4DD9-A720-528B62769548}"/>
              </a:ext>
            </a:extLst>
          </p:cNvPr>
          <p:cNvSpPr txBox="1"/>
          <p:nvPr/>
        </p:nvSpPr>
        <p:spPr>
          <a:xfrm>
            <a:off x="4042319" y="5484770"/>
            <a:ext cx="1029543" cy="830997"/>
          </a:xfrm>
          <a:prstGeom prst="rect">
            <a:avLst/>
          </a:prstGeom>
          <a:noFill/>
        </p:spPr>
        <p:txBody>
          <a:bodyPr wrap="square" rtlCol="0">
            <a:spAutoFit/>
          </a:bodyPr>
          <a:lstStyle/>
          <a:p>
            <a:r>
              <a:rPr lang="en-US" sz="1200" dirty="0"/>
              <a:t>Each of these has 7 possible child states</a:t>
            </a:r>
          </a:p>
        </p:txBody>
      </p:sp>
      <p:sp>
        <p:nvSpPr>
          <p:cNvPr id="236" name="TextBox 235">
            <a:extLst>
              <a:ext uri="{FF2B5EF4-FFF2-40B4-BE49-F238E27FC236}">
                <a16:creationId xmlns:a16="http://schemas.microsoft.com/office/drawing/2014/main" id="{8869041A-BFB4-45FE-9445-D0ECBED4FC59}"/>
              </a:ext>
            </a:extLst>
          </p:cNvPr>
          <p:cNvSpPr txBox="1"/>
          <p:nvPr/>
        </p:nvSpPr>
        <p:spPr>
          <a:xfrm>
            <a:off x="10180915" y="6132836"/>
            <a:ext cx="1029543" cy="276999"/>
          </a:xfrm>
          <a:prstGeom prst="rect">
            <a:avLst/>
          </a:prstGeom>
          <a:noFill/>
        </p:spPr>
        <p:txBody>
          <a:bodyPr wrap="square" rtlCol="0">
            <a:spAutoFit/>
          </a:bodyPr>
          <a:lstStyle/>
          <a:p>
            <a:r>
              <a:rPr lang="en-US" sz="1200" dirty="0"/>
              <a:t>etc.</a:t>
            </a:r>
          </a:p>
        </p:txBody>
      </p:sp>
    </p:spTree>
    <p:extLst>
      <p:ext uri="{BB962C8B-B14F-4D97-AF65-F5344CB8AC3E}">
        <p14:creationId xmlns:p14="http://schemas.microsoft.com/office/powerpoint/2010/main" val="91544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par>
                                <p:cTn id="11" presetID="9"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dissolve">
                                      <p:cBhvr>
                                        <p:cTn id="16" dur="500"/>
                                        <p:tgtEl>
                                          <p:spTgt spid="69"/>
                                        </p:tgtEl>
                                      </p:cBhvr>
                                    </p:animEffect>
                                  </p:childTnLst>
                                </p:cTn>
                              </p:par>
                              <p:par>
                                <p:cTn id="17" presetID="9"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dissolve">
                                      <p:cBhvr>
                                        <p:cTn id="19" dur="500"/>
                                        <p:tgtEl>
                                          <p:spTgt spid="85"/>
                                        </p:tgtEl>
                                      </p:cBhvr>
                                    </p:animEffect>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par>
                                <p:cTn id="23" presetID="9"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nodeType="with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dissolve">
                                      <p:cBhvr>
                                        <p:cTn id="28" dur="500"/>
                                        <p:tgtEl>
                                          <p:spTgt spid="130"/>
                                        </p:tgtEl>
                                      </p:cBhvr>
                                    </p:animEffect>
                                  </p:childTnLst>
                                </p:cTn>
                              </p:par>
                              <p:par>
                                <p:cTn id="29" presetID="9" presetClass="entr" presetSubtype="0"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dissolve">
                                      <p:cBhvr>
                                        <p:cTn id="31" dur="500"/>
                                        <p:tgtEl>
                                          <p:spTgt spid="143"/>
                                        </p:tgtEl>
                                      </p:cBhvr>
                                    </p:animEffect>
                                  </p:childTnLst>
                                </p:cTn>
                              </p:par>
                              <p:par>
                                <p:cTn id="32" presetID="9" presetClass="entr" presetSubtype="0" fill="hold" nodeType="with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dissolve">
                                      <p:cBhvr>
                                        <p:cTn id="34" dur="500"/>
                                        <p:tgtEl>
                                          <p:spTgt spid="157"/>
                                        </p:tgtEl>
                                      </p:cBhvr>
                                    </p:animEffect>
                                  </p:childTnLst>
                                </p:cTn>
                              </p:par>
                              <p:par>
                                <p:cTn id="35" presetID="9" presetClass="entr" presetSubtype="0" fill="hold" nodeType="with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dissolve">
                                      <p:cBhvr>
                                        <p:cTn id="37" dur="500"/>
                                        <p:tgtEl>
                                          <p:spTgt spid="158"/>
                                        </p:tgtEl>
                                      </p:cBhvr>
                                    </p:animEffect>
                                  </p:childTnLst>
                                </p:cTn>
                              </p:par>
                              <p:par>
                                <p:cTn id="38" presetID="9" presetClass="entr" presetSubtype="0" fill="hold" nodeType="withEffect">
                                  <p:stCondLst>
                                    <p:cond delay="0"/>
                                  </p:stCondLst>
                                  <p:childTnLst>
                                    <p:set>
                                      <p:cBhvr>
                                        <p:cTn id="39" dur="1" fill="hold">
                                          <p:stCondLst>
                                            <p:cond delay="0"/>
                                          </p:stCondLst>
                                        </p:cTn>
                                        <p:tgtEl>
                                          <p:spTgt spid="161"/>
                                        </p:tgtEl>
                                        <p:attrNameLst>
                                          <p:attrName>style.visibility</p:attrName>
                                        </p:attrNameLst>
                                      </p:cBhvr>
                                      <p:to>
                                        <p:strVal val="visible"/>
                                      </p:to>
                                    </p:set>
                                    <p:animEffect transition="in" filter="dissolve">
                                      <p:cBhvr>
                                        <p:cTn id="40" dur="500"/>
                                        <p:tgtEl>
                                          <p:spTgt spid="161"/>
                                        </p:tgtEl>
                                      </p:cBhvr>
                                    </p:animEffect>
                                  </p:childTnLst>
                                </p:cTn>
                              </p:par>
                              <p:par>
                                <p:cTn id="41" presetID="9"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dissolve">
                                      <p:cBhvr>
                                        <p:cTn id="43" dur="500"/>
                                        <p:tgtEl>
                                          <p:spTgt spid="165"/>
                                        </p:tgtEl>
                                      </p:cBhvr>
                                    </p:animEffect>
                                  </p:childTnLst>
                                </p:cTn>
                              </p:par>
                              <p:par>
                                <p:cTn id="44" presetID="9" presetClass="entr" presetSubtype="0" fill="hold" nodeType="withEffect">
                                  <p:stCondLst>
                                    <p:cond delay="0"/>
                                  </p:stCondLst>
                                  <p:childTnLst>
                                    <p:set>
                                      <p:cBhvr>
                                        <p:cTn id="45" dur="1" fill="hold">
                                          <p:stCondLst>
                                            <p:cond delay="0"/>
                                          </p:stCondLst>
                                        </p:cTn>
                                        <p:tgtEl>
                                          <p:spTgt spid="168"/>
                                        </p:tgtEl>
                                        <p:attrNameLst>
                                          <p:attrName>style.visibility</p:attrName>
                                        </p:attrNameLst>
                                      </p:cBhvr>
                                      <p:to>
                                        <p:strVal val="visible"/>
                                      </p:to>
                                    </p:set>
                                    <p:animEffect transition="in" filter="dissolve">
                                      <p:cBhvr>
                                        <p:cTn id="46" dur="500"/>
                                        <p:tgtEl>
                                          <p:spTgt spid="168"/>
                                        </p:tgtEl>
                                      </p:cBhvr>
                                    </p:animEffect>
                                  </p:childTnLst>
                                </p:cTn>
                              </p:par>
                              <p:par>
                                <p:cTn id="47" presetID="9" presetClass="entr" presetSubtype="0" fill="hold" nodeType="with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dissolve">
                                      <p:cBhvr>
                                        <p:cTn id="49" dur="500"/>
                                        <p:tgtEl>
                                          <p:spTgt spid="171"/>
                                        </p:tgtEl>
                                      </p:cBhvr>
                                    </p:animEffect>
                                  </p:childTnLst>
                                </p:cTn>
                              </p:par>
                              <p:par>
                                <p:cTn id="50" presetID="9" presetClass="entr" presetSubtype="0" fill="hold" nodeType="with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dissolve">
                                      <p:cBhvr>
                                        <p:cTn id="52" dur="500"/>
                                        <p:tgtEl>
                                          <p:spTgt spid="174"/>
                                        </p:tgtEl>
                                      </p:cBhvr>
                                    </p:animEffect>
                                  </p:childTnLst>
                                </p:cTn>
                              </p:par>
                              <p:par>
                                <p:cTn id="53" presetID="9" presetClass="entr" presetSubtype="0" fill="hold" nodeType="withEffect">
                                  <p:stCondLst>
                                    <p:cond delay="0"/>
                                  </p:stCondLst>
                                  <p:childTnLst>
                                    <p:set>
                                      <p:cBhvr>
                                        <p:cTn id="54" dur="1" fill="hold">
                                          <p:stCondLst>
                                            <p:cond delay="0"/>
                                          </p:stCondLst>
                                        </p:cTn>
                                        <p:tgtEl>
                                          <p:spTgt spid="177"/>
                                        </p:tgtEl>
                                        <p:attrNameLst>
                                          <p:attrName>style.visibility</p:attrName>
                                        </p:attrNameLst>
                                      </p:cBhvr>
                                      <p:to>
                                        <p:strVal val="visible"/>
                                      </p:to>
                                    </p:set>
                                    <p:animEffect transition="in" filter="dissolve">
                                      <p:cBhvr>
                                        <p:cTn id="55" dur="500"/>
                                        <p:tgtEl>
                                          <p:spTgt spid="177"/>
                                        </p:tgtEl>
                                      </p:cBhvr>
                                    </p:animEffect>
                                  </p:childTnLst>
                                </p:cTn>
                              </p:par>
                              <p:par>
                                <p:cTn id="56" presetID="9" presetClass="entr" presetSubtype="0" fill="hold" nodeType="withEffect">
                                  <p:stCondLst>
                                    <p:cond delay="0"/>
                                  </p:stCondLst>
                                  <p:childTnLst>
                                    <p:set>
                                      <p:cBhvr>
                                        <p:cTn id="57" dur="1" fill="hold">
                                          <p:stCondLst>
                                            <p:cond delay="0"/>
                                          </p:stCondLst>
                                        </p:cTn>
                                        <p:tgtEl>
                                          <p:spTgt spid="180"/>
                                        </p:tgtEl>
                                        <p:attrNameLst>
                                          <p:attrName>style.visibility</p:attrName>
                                        </p:attrNameLst>
                                      </p:cBhvr>
                                      <p:to>
                                        <p:strVal val="visible"/>
                                      </p:to>
                                    </p:set>
                                    <p:animEffect transition="in" filter="dissolve">
                                      <p:cBhvr>
                                        <p:cTn id="58" dur="500"/>
                                        <p:tgtEl>
                                          <p:spTgt spid="18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3"/>
                                        </p:tgtEl>
                                        <p:attrNameLst>
                                          <p:attrName>style.visibility</p:attrName>
                                        </p:attrNameLst>
                                      </p:cBhvr>
                                      <p:to>
                                        <p:strVal val="visible"/>
                                      </p:to>
                                    </p:set>
                                    <p:animEffect transition="in" filter="fade">
                                      <p:cBhvr>
                                        <p:cTn id="63" dur="500"/>
                                        <p:tgtEl>
                                          <p:spTgt spid="23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183"/>
                                        </p:tgtEl>
                                        <p:attrNameLst>
                                          <p:attrName>style.visibility</p:attrName>
                                        </p:attrNameLst>
                                      </p:cBhvr>
                                      <p:to>
                                        <p:strVal val="visible"/>
                                      </p:to>
                                    </p:set>
                                    <p:animEffect transition="in" filter="dissolve">
                                      <p:cBhvr>
                                        <p:cTn id="68" dur="500"/>
                                        <p:tgtEl>
                                          <p:spTgt spid="183"/>
                                        </p:tgtEl>
                                      </p:cBhvr>
                                    </p:animEffect>
                                  </p:childTnLst>
                                </p:cTn>
                              </p:par>
                              <p:par>
                                <p:cTn id="69" presetID="9" presetClass="entr" presetSubtype="0" fill="hold" nodeType="withEffect">
                                  <p:stCondLst>
                                    <p:cond delay="0"/>
                                  </p:stCondLst>
                                  <p:childTnLst>
                                    <p:set>
                                      <p:cBhvr>
                                        <p:cTn id="70" dur="1" fill="hold">
                                          <p:stCondLst>
                                            <p:cond delay="0"/>
                                          </p:stCondLst>
                                        </p:cTn>
                                        <p:tgtEl>
                                          <p:spTgt spid="199"/>
                                        </p:tgtEl>
                                        <p:attrNameLst>
                                          <p:attrName>style.visibility</p:attrName>
                                        </p:attrNameLst>
                                      </p:cBhvr>
                                      <p:to>
                                        <p:strVal val="visible"/>
                                      </p:to>
                                    </p:set>
                                    <p:animEffect transition="in" filter="dissolve">
                                      <p:cBhvr>
                                        <p:cTn id="71" dur="500"/>
                                        <p:tgtEl>
                                          <p:spTgt spid="199"/>
                                        </p:tgtEl>
                                      </p:cBhvr>
                                    </p:animEffect>
                                  </p:childTnLst>
                                </p:cTn>
                              </p:par>
                              <p:par>
                                <p:cTn id="72" presetID="9"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dissolve">
                                      <p:cBhvr>
                                        <p:cTn id="74" dur="500"/>
                                        <p:tgtEl>
                                          <p:spTgt spid="215"/>
                                        </p:tgtEl>
                                      </p:cBhvr>
                                    </p:animEffect>
                                  </p:childTnLst>
                                </p:cTn>
                              </p:par>
                              <p:par>
                                <p:cTn id="75" presetID="9" presetClass="entr" presetSubtype="0" fill="hold" nodeType="withEffect">
                                  <p:stCondLst>
                                    <p:cond delay="0"/>
                                  </p:stCondLst>
                                  <p:childTnLst>
                                    <p:set>
                                      <p:cBhvr>
                                        <p:cTn id="76" dur="1" fill="hold">
                                          <p:stCondLst>
                                            <p:cond delay="0"/>
                                          </p:stCondLst>
                                        </p:cTn>
                                        <p:tgtEl>
                                          <p:spTgt spid="231"/>
                                        </p:tgtEl>
                                        <p:attrNameLst>
                                          <p:attrName>style.visibility</p:attrName>
                                        </p:attrNameLst>
                                      </p:cBhvr>
                                      <p:to>
                                        <p:strVal val="visible"/>
                                      </p:to>
                                    </p:set>
                                    <p:animEffect transition="in" filter="dissolve">
                                      <p:cBhvr>
                                        <p:cTn id="77" dur="500"/>
                                        <p:tgtEl>
                                          <p:spTgt spid="231"/>
                                        </p:tgtEl>
                                      </p:cBhvr>
                                    </p:animEffect>
                                  </p:childTnLst>
                                </p:cTn>
                              </p:par>
                              <p:par>
                                <p:cTn id="78" presetID="9" presetClass="entr" presetSubtype="0" fill="hold" nodeType="withEffect">
                                  <p:stCondLst>
                                    <p:cond delay="0"/>
                                  </p:stCondLst>
                                  <p:childTnLst>
                                    <p:set>
                                      <p:cBhvr>
                                        <p:cTn id="79" dur="1" fill="hold">
                                          <p:stCondLst>
                                            <p:cond delay="0"/>
                                          </p:stCondLst>
                                        </p:cTn>
                                        <p:tgtEl>
                                          <p:spTgt spid="234"/>
                                        </p:tgtEl>
                                        <p:attrNameLst>
                                          <p:attrName>style.visibility</p:attrName>
                                        </p:attrNameLst>
                                      </p:cBhvr>
                                      <p:to>
                                        <p:strVal val="visible"/>
                                      </p:to>
                                    </p:set>
                                    <p:animEffect transition="in" filter="dissolve">
                                      <p:cBhvr>
                                        <p:cTn id="80" dur="500"/>
                                        <p:tgtEl>
                                          <p:spTgt spid="234"/>
                                        </p:tgtEl>
                                      </p:cBhvr>
                                    </p:animEffect>
                                  </p:childTnLst>
                                </p:cTn>
                              </p:par>
                              <p:par>
                                <p:cTn id="81" presetID="9" presetClass="entr" presetSubtype="0" fill="hold" nodeType="withEffect">
                                  <p:stCondLst>
                                    <p:cond delay="0"/>
                                  </p:stCondLst>
                                  <p:childTnLst>
                                    <p:set>
                                      <p:cBhvr>
                                        <p:cTn id="82" dur="1" fill="hold">
                                          <p:stCondLst>
                                            <p:cond delay="0"/>
                                          </p:stCondLst>
                                        </p:cTn>
                                        <p:tgtEl>
                                          <p:spTgt spid="237"/>
                                        </p:tgtEl>
                                        <p:attrNameLst>
                                          <p:attrName>style.visibility</p:attrName>
                                        </p:attrNameLst>
                                      </p:cBhvr>
                                      <p:to>
                                        <p:strVal val="visible"/>
                                      </p:to>
                                    </p:set>
                                    <p:animEffect transition="in" filter="dissolve">
                                      <p:cBhvr>
                                        <p:cTn id="83" dur="500"/>
                                        <p:tgtEl>
                                          <p:spTgt spid="2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35"/>
                                        </p:tgtEl>
                                        <p:attrNameLst>
                                          <p:attrName>style.visibility</p:attrName>
                                        </p:attrNameLst>
                                      </p:cBhvr>
                                      <p:to>
                                        <p:strVal val="visible"/>
                                      </p:to>
                                    </p:set>
                                    <p:animEffect transition="in" filter="fade">
                                      <p:cBhvr>
                                        <p:cTn id="88" dur="500"/>
                                        <p:tgtEl>
                                          <p:spTgt spid="2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36"/>
                                        </p:tgtEl>
                                        <p:attrNameLst>
                                          <p:attrName>style.visibility</p:attrName>
                                        </p:attrNameLst>
                                      </p:cBhvr>
                                      <p:to>
                                        <p:strVal val="visible"/>
                                      </p:to>
                                    </p:set>
                                    <p:animEffect transition="in" filter="fade">
                                      <p:cBhvr>
                                        <p:cTn id="93"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5" grpId="0"/>
      <p:bldP spid="2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7278" y="1481487"/>
            <a:ext cx="9455426" cy="4650515"/>
          </a:xfrm>
        </p:spPr>
        <p:txBody>
          <a:bodyPr>
            <a:normAutofit/>
          </a:bodyPr>
          <a:lstStyle/>
          <a:p>
            <a:pPr marL="0" indent="0">
              <a:buNone/>
            </a:pPr>
            <a:r>
              <a:rPr lang="en-US" sz="2800" dirty="0"/>
              <a:t>Jumping further into the game…</a:t>
            </a:r>
          </a:p>
        </p:txBody>
      </p:sp>
      <p:grpSp>
        <p:nvGrpSpPr>
          <p:cNvPr id="22" name="Group 21">
            <a:extLst>
              <a:ext uri="{FF2B5EF4-FFF2-40B4-BE49-F238E27FC236}">
                <a16:creationId xmlns:a16="http://schemas.microsoft.com/office/drawing/2014/main" id="{768B42B0-56D1-45D7-A9CD-D61D2C5C7D90}"/>
              </a:ext>
            </a:extLst>
          </p:cNvPr>
          <p:cNvGrpSpPr/>
          <p:nvPr/>
        </p:nvGrpSpPr>
        <p:grpSpPr>
          <a:xfrm>
            <a:off x="7283026" y="4856706"/>
            <a:ext cx="2553644" cy="1494081"/>
            <a:chOff x="7283026" y="4856706"/>
            <a:chExt cx="2553644" cy="1494081"/>
          </a:xfrm>
        </p:grpSpPr>
        <p:sp>
          <p:nvSpPr>
            <p:cNvPr id="163" name="TextBox 162">
              <a:extLst>
                <a:ext uri="{FF2B5EF4-FFF2-40B4-BE49-F238E27FC236}">
                  <a16:creationId xmlns:a16="http://schemas.microsoft.com/office/drawing/2014/main" id="{7EA8B55C-2729-0B46-9419-80BD0AD6CE6E}"/>
                </a:ext>
              </a:extLst>
            </p:cNvPr>
            <p:cNvSpPr txBox="1"/>
            <p:nvPr/>
          </p:nvSpPr>
          <p:spPr>
            <a:xfrm>
              <a:off x="7283026" y="5427457"/>
              <a:ext cx="2553644" cy="923330"/>
            </a:xfrm>
            <a:prstGeom prst="rect">
              <a:avLst/>
            </a:prstGeom>
            <a:noFill/>
          </p:spPr>
          <p:txBody>
            <a:bodyPr wrap="square" rtlCol="0">
              <a:spAutoFit/>
            </a:bodyPr>
            <a:lstStyle/>
            <a:p>
              <a:r>
                <a:rPr lang="en-US" dirty="0"/>
                <a:t>This state is very good for X, and very bad for O!</a:t>
              </a:r>
            </a:p>
          </p:txBody>
        </p:sp>
        <p:cxnSp>
          <p:nvCxnSpPr>
            <p:cNvPr id="166" name="Straight Arrow Connector 165">
              <a:extLst>
                <a:ext uri="{FF2B5EF4-FFF2-40B4-BE49-F238E27FC236}">
                  <a16:creationId xmlns:a16="http://schemas.microsoft.com/office/drawing/2014/main" id="{2BBDEFFD-B7E8-5C4D-A395-EEA76126B26C}"/>
                </a:ext>
              </a:extLst>
            </p:cNvPr>
            <p:cNvCxnSpPr>
              <a:cxnSpLocks/>
              <a:stCxn id="163" idx="0"/>
            </p:cNvCxnSpPr>
            <p:nvPr/>
          </p:nvCxnSpPr>
          <p:spPr>
            <a:xfrm flipV="1">
              <a:off x="8559848" y="4856706"/>
              <a:ext cx="3876" cy="570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E75D19A5-9719-4CC1-93CF-2DABFFF48104}"/>
              </a:ext>
            </a:extLst>
          </p:cNvPr>
          <p:cNvGrpSpPr/>
          <p:nvPr/>
        </p:nvGrpSpPr>
        <p:grpSpPr>
          <a:xfrm>
            <a:off x="7870797" y="3744904"/>
            <a:ext cx="3067468" cy="1411602"/>
            <a:chOff x="7870797" y="3744904"/>
            <a:chExt cx="3067468" cy="1411602"/>
          </a:xfrm>
        </p:grpSpPr>
        <p:sp>
          <p:nvSpPr>
            <p:cNvPr id="170" name="Rectangle 169">
              <a:extLst>
                <a:ext uri="{FF2B5EF4-FFF2-40B4-BE49-F238E27FC236}">
                  <a16:creationId xmlns:a16="http://schemas.microsoft.com/office/drawing/2014/main" id="{BA7C3AF4-3878-1442-9441-88D13EA1F82D}"/>
                </a:ext>
              </a:extLst>
            </p:cNvPr>
            <p:cNvSpPr/>
            <p:nvPr/>
          </p:nvSpPr>
          <p:spPr>
            <a:xfrm>
              <a:off x="7870797" y="3744904"/>
              <a:ext cx="3067468" cy="1411602"/>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BA334F16-B27A-A54B-BA32-29DF92C37A5C}"/>
                </a:ext>
              </a:extLst>
            </p:cNvPr>
            <p:cNvSpPr txBox="1"/>
            <p:nvPr/>
          </p:nvSpPr>
          <p:spPr>
            <a:xfrm>
              <a:off x="9112101" y="3984467"/>
              <a:ext cx="1680708" cy="369332"/>
            </a:xfrm>
            <a:prstGeom prst="rect">
              <a:avLst/>
            </a:prstGeom>
            <a:noFill/>
          </p:spPr>
          <p:txBody>
            <a:bodyPr wrap="square" rtlCol="0">
              <a:spAutoFit/>
            </a:bodyPr>
            <a:lstStyle/>
            <a:p>
              <a:r>
                <a:rPr lang="en-US" dirty="0"/>
                <a:t>Terminal State</a:t>
              </a:r>
            </a:p>
          </p:txBody>
        </p:sp>
      </p:grpSp>
      <p:grpSp>
        <p:nvGrpSpPr>
          <p:cNvPr id="20" name="Group 19">
            <a:extLst>
              <a:ext uri="{FF2B5EF4-FFF2-40B4-BE49-F238E27FC236}">
                <a16:creationId xmlns:a16="http://schemas.microsoft.com/office/drawing/2014/main" id="{66E70C1F-65D0-4C75-857B-79854F7255E7}"/>
              </a:ext>
            </a:extLst>
          </p:cNvPr>
          <p:cNvGrpSpPr/>
          <p:nvPr/>
        </p:nvGrpSpPr>
        <p:grpSpPr>
          <a:xfrm>
            <a:off x="899930" y="3745858"/>
            <a:ext cx="6206681" cy="1411602"/>
            <a:chOff x="899930" y="3745858"/>
            <a:chExt cx="6206681" cy="1411602"/>
          </a:xfrm>
        </p:grpSpPr>
        <p:sp>
          <p:nvSpPr>
            <p:cNvPr id="319" name="Rectangle 318">
              <a:extLst>
                <a:ext uri="{FF2B5EF4-FFF2-40B4-BE49-F238E27FC236}">
                  <a16:creationId xmlns:a16="http://schemas.microsoft.com/office/drawing/2014/main" id="{4EDEE660-3BA2-664A-A4B9-5D099B1D6D33}"/>
                </a:ext>
              </a:extLst>
            </p:cNvPr>
            <p:cNvSpPr/>
            <p:nvPr/>
          </p:nvSpPr>
          <p:spPr>
            <a:xfrm>
              <a:off x="899930" y="3745858"/>
              <a:ext cx="6206681" cy="1411602"/>
            </a:xfrm>
            <a:prstGeom prst="rect">
              <a:avLst/>
            </a:prstGeom>
            <a:solidFill>
              <a:srgbClr val="00B05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8844EA5D-CAC0-3D4C-ACB6-8866DB6922BA}"/>
                </a:ext>
              </a:extLst>
            </p:cNvPr>
            <p:cNvSpPr txBox="1"/>
            <p:nvPr/>
          </p:nvSpPr>
          <p:spPr>
            <a:xfrm>
              <a:off x="1140896" y="3942611"/>
              <a:ext cx="1634039" cy="646331"/>
            </a:xfrm>
            <a:prstGeom prst="rect">
              <a:avLst/>
            </a:prstGeom>
            <a:noFill/>
          </p:spPr>
          <p:txBody>
            <a:bodyPr wrap="square" rtlCol="0">
              <a:spAutoFit/>
            </a:bodyPr>
            <a:lstStyle/>
            <a:p>
              <a:r>
                <a:rPr lang="en-US" dirty="0"/>
                <a:t>Non-Terminal States</a:t>
              </a:r>
            </a:p>
          </p:txBody>
        </p:sp>
      </p:grpSp>
      <p:grpSp>
        <p:nvGrpSpPr>
          <p:cNvPr id="5" name="Group 4">
            <a:extLst>
              <a:ext uri="{FF2B5EF4-FFF2-40B4-BE49-F238E27FC236}">
                <a16:creationId xmlns:a16="http://schemas.microsoft.com/office/drawing/2014/main" id="{3E4B6E62-F176-4893-9B93-2BAA6FA385EE}"/>
              </a:ext>
            </a:extLst>
          </p:cNvPr>
          <p:cNvGrpSpPr/>
          <p:nvPr/>
        </p:nvGrpSpPr>
        <p:grpSpPr>
          <a:xfrm>
            <a:off x="5116948" y="2462691"/>
            <a:ext cx="952439" cy="981698"/>
            <a:chOff x="5116948" y="2462691"/>
            <a:chExt cx="952439" cy="981698"/>
          </a:xfrm>
        </p:grpSpPr>
        <p:grpSp>
          <p:nvGrpSpPr>
            <p:cNvPr id="232" name="Group 231">
              <a:extLst>
                <a:ext uri="{FF2B5EF4-FFF2-40B4-BE49-F238E27FC236}">
                  <a16:creationId xmlns:a16="http://schemas.microsoft.com/office/drawing/2014/main" id="{F1C60950-7BF4-D743-B998-A92C073A7440}"/>
                </a:ext>
              </a:extLst>
            </p:cNvPr>
            <p:cNvGrpSpPr/>
            <p:nvPr/>
          </p:nvGrpSpPr>
          <p:grpSpPr>
            <a:xfrm>
              <a:off x="5116948" y="2462691"/>
              <a:ext cx="952439" cy="981698"/>
              <a:chOff x="4072604" y="1656639"/>
              <a:chExt cx="952439" cy="981698"/>
            </a:xfrm>
          </p:grpSpPr>
          <p:grpSp>
            <p:nvGrpSpPr>
              <p:cNvPr id="233" name="Group 232">
                <a:extLst>
                  <a:ext uri="{FF2B5EF4-FFF2-40B4-BE49-F238E27FC236}">
                    <a16:creationId xmlns:a16="http://schemas.microsoft.com/office/drawing/2014/main" id="{7B4AAB33-5C0A-1D48-B2FA-16BFFD7C11D3}"/>
                  </a:ext>
                </a:extLst>
              </p:cNvPr>
              <p:cNvGrpSpPr/>
              <p:nvPr/>
            </p:nvGrpSpPr>
            <p:grpSpPr>
              <a:xfrm>
                <a:off x="4118956" y="1690689"/>
                <a:ext cx="906087" cy="906087"/>
                <a:chOff x="3366654" y="2036618"/>
                <a:chExt cx="906087" cy="906087"/>
              </a:xfrm>
            </p:grpSpPr>
            <p:sp>
              <p:nvSpPr>
                <p:cNvPr id="245" name="Rectangle 244">
                  <a:extLst>
                    <a:ext uri="{FF2B5EF4-FFF2-40B4-BE49-F238E27FC236}">
                      <a16:creationId xmlns:a16="http://schemas.microsoft.com/office/drawing/2014/main" id="{0B16F689-139C-FA4C-8DDB-487494FF053C}"/>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a:extLst>
                    <a:ext uri="{FF2B5EF4-FFF2-40B4-BE49-F238E27FC236}">
                      <a16:creationId xmlns:a16="http://schemas.microsoft.com/office/drawing/2014/main" id="{F1078C80-7FBE-E44B-AF46-7DB6AF7D5AA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CDFF0A2-AFB7-C14E-8A28-B8AFECCCAB3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FB3AB0-C659-0246-B14E-19419AB4B09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8347E81-299A-9042-9B88-CEACBEC060A4}"/>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CF8BD1F0-22D5-794A-B856-7FFBE387E480}"/>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236" name="TextBox 235">
                <a:extLst>
                  <a:ext uri="{FF2B5EF4-FFF2-40B4-BE49-F238E27FC236}">
                    <a16:creationId xmlns:a16="http://schemas.microsoft.com/office/drawing/2014/main" id="{C3436DD8-6ADE-7A42-89AF-874B8757060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38" name="TextBox 237">
                <a:extLst>
                  <a:ext uri="{FF2B5EF4-FFF2-40B4-BE49-F238E27FC236}">
                    <a16:creationId xmlns:a16="http://schemas.microsoft.com/office/drawing/2014/main" id="{8F58748D-71F8-5C40-BB82-7CF62AFFB84A}"/>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239" name="TextBox 238">
                <a:extLst>
                  <a:ext uri="{FF2B5EF4-FFF2-40B4-BE49-F238E27FC236}">
                    <a16:creationId xmlns:a16="http://schemas.microsoft.com/office/drawing/2014/main" id="{395F3D66-03F2-CE44-A7F2-B1E1DDAB6B35}"/>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240" name="TextBox 239">
                <a:extLst>
                  <a:ext uri="{FF2B5EF4-FFF2-40B4-BE49-F238E27FC236}">
                    <a16:creationId xmlns:a16="http://schemas.microsoft.com/office/drawing/2014/main" id="{9C801C23-FFEF-544D-A98E-9351187E0E44}"/>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41" name="TextBox 240">
                <a:extLst>
                  <a:ext uri="{FF2B5EF4-FFF2-40B4-BE49-F238E27FC236}">
                    <a16:creationId xmlns:a16="http://schemas.microsoft.com/office/drawing/2014/main" id="{7558C265-6131-3644-9098-A5FC0486A96A}"/>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242" name="TextBox 241">
                <a:extLst>
                  <a:ext uri="{FF2B5EF4-FFF2-40B4-BE49-F238E27FC236}">
                    <a16:creationId xmlns:a16="http://schemas.microsoft.com/office/drawing/2014/main" id="{70C018EA-80EF-574F-A227-A895F345905B}"/>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43" name="TextBox 242">
                <a:extLst>
                  <a:ext uri="{FF2B5EF4-FFF2-40B4-BE49-F238E27FC236}">
                    <a16:creationId xmlns:a16="http://schemas.microsoft.com/office/drawing/2014/main" id="{0FF4B49E-72DC-3E4A-A2D8-2E53545AECD6}"/>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244" name="TextBox 243">
                <a:extLst>
                  <a:ext uri="{FF2B5EF4-FFF2-40B4-BE49-F238E27FC236}">
                    <a16:creationId xmlns:a16="http://schemas.microsoft.com/office/drawing/2014/main" id="{77E3BF42-8A70-934B-A994-B35A148A6321}"/>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95" name="TextBox 94">
              <a:extLst>
                <a:ext uri="{FF2B5EF4-FFF2-40B4-BE49-F238E27FC236}">
                  <a16:creationId xmlns:a16="http://schemas.microsoft.com/office/drawing/2014/main" id="{11E0182B-C990-4A4F-BFFC-0B133A0B6D41}"/>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4" name="TextBox 3">
            <a:extLst>
              <a:ext uri="{FF2B5EF4-FFF2-40B4-BE49-F238E27FC236}">
                <a16:creationId xmlns:a16="http://schemas.microsoft.com/office/drawing/2014/main" id="{E9108685-9AC1-4F1D-927C-073EF25F2588}"/>
              </a:ext>
            </a:extLst>
          </p:cNvPr>
          <p:cNvSpPr txBox="1"/>
          <p:nvPr/>
        </p:nvSpPr>
        <p:spPr>
          <a:xfrm>
            <a:off x="4054909" y="2135180"/>
            <a:ext cx="3598549" cy="369332"/>
          </a:xfrm>
          <a:prstGeom prst="rect">
            <a:avLst/>
          </a:prstGeom>
          <a:noFill/>
        </p:spPr>
        <p:txBody>
          <a:bodyPr wrap="none" rtlCol="0">
            <a:spAutoFit/>
          </a:bodyPr>
          <a:lstStyle/>
          <a:p>
            <a:r>
              <a:rPr lang="en-US" dirty="0"/>
              <a:t>Current Game State (X to move)</a:t>
            </a:r>
          </a:p>
        </p:txBody>
      </p:sp>
      <p:grpSp>
        <p:nvGrpSpPr>
          <p:cNvPr id="19" name="Group 18">
            <a:extLst>
              <a:ext uri="{FF2B5EF4-FFF2-40B4-BE49-F238E27FC236}">
                <a16:creationId xmlns:a16="http://schemas.microsoft.com/office/drawing/2014/main" id="{097A4D66-7512-4940-AA98-80F774233E62}"/>
              </a:ext>
            </a:extLst>
          </p:cNvPr>
          <p:cNvGrpSpPr/>
          <p:nvPr/>
        </p:nvGrpSpPr>
        <p:grpSpPr>
          <a:xfrm>
            <a:off x="3531909" y="3402828"/>
            <a:ext cx="2084435" cy="1511509"/>
            <a:chOff x="3531909" y="3402828"/>
            <a:chExt cx="2084435" cy="1511509"/>
          </a:xfrm>
        </p:grpSpPr>
        <p:sp>
          <p:nvSpPr>
            <p:cNvPr id="171" name="TextBox 170">
              <a:extLst>
                <a:ext uri="{FF2B5EF4-FFF2-40B4-BE49-F238E27FC236}">
                  <a16:creationId xmlns:a16="http://schemas.microsoft.com/office/drawing/2014/main" id="{9B18F7C4-AB44-45E1-A305-72BD60963CBD}"/>
                </a:ext>
              </a:extLst>
            </p:cNvPr>
            <p:cNvSpPr txBox="1"/>
            <p:nvPr/>
          </p:nvSpPr>
          <p:spPr>
            <a:xfrm>
              <a:off x="4155882" y="4226351"/>
              <a:ext cx="304892" cy="369332"/>
            </a:xfrm>
            <a:prstGeom prst="rect">
              <a:avLst/>
            </a:prstGeom>
            <a:noFill/>
          </p:spPr>
          <p:txBody>
            <a:bodyPr wrap="none" rtlCol="0">
              <a:spAutoFit/>
            </a:bodyPr>
            <a:lstStyle/>
            <a:p>
              <a:r>
                <a:rPr lang="en-US" dirty="0"/>
                <a:t>X</a:t>
              </a:r>
            </a:p>
          </p:txBody>
        </p:sp>
        <p:grpSp>
          <p:nvGrpSpPr>
            <p:cNvPr id="14" name="Group 13">
              <a:extLst>
                <a:ext uri="{FF2B5EF4-FFF2-40B4-BE49-F238E27FC236}">
                  <a16:creationId xmlns:a16="http://schemas.microsoft.com/office/drawing/2014/main" id="{59DC6A03-283B-4765-A5F1-CE29FF08A725}"/>
                </a:ext>
              </a:extLst>
            </p:cNvPr>
            <p:cNvGrpSpPr/>
            <p:nvPr/>
          </p:nvGrpSpPr>
          <p:grpSpPr>
            <a:xfrm>
              <a:off x="3531909" y="3402828"/>
              <a:ext cx="2084435" cy="1511509"/>
              <a:chOff x="3531909" y="3402828"/>
              <a:chExt cx="2084435" cy="1511509"/>
            </a:xfrm>
          </p:grpSpPr>
          <p:grpSp>
            <p:nvGrpSpPr>
              <p:cNvPr id="114" name="Group 113">
                <a:extLst>
                  <a:ext uri="{FF2B5EF4-FFF2-40B4-BE49-F238E27FC236}">
                    <a16:creationId xmlns:a16="http://schemas.microsoft.com/office/drawing/2014/main" id="{363AC84F-6B9E-4B29-AF3A-7BE16A1E64DA}"/>
                  </a:ext>
                </a:extLst>
              </p:cNvPr>
              <p:cNvGrpSpPr/>
              <p:nvPr/>
            </p:nvGrpSpPr>
            <p:grpSpPr>
              <a:xfrm>
                <a:off x="3531909" y="3932639"/>
                <a:ext cx="952439" cy="981698"/>
                <a:chOff x="5116948" y="2462691"/>
                <a:chExt cx="952439" cy="981698"/>
              </a:xfrm>
            </p:grpSpPr>
            <p:grpSp>
              <p:nvGrpSpPr>
                <p:cNvPr id="115" name="Group 114">
                  <a:extLst>
                    <a:ext uri="{FF2B5EF4-FFF2-40B4-BE49-F238E27FC236}">
                      <a16:creationId xmlns:a16="http://schemas.microsoft.com/office/drawing/2014/main" id="{FC69A496-DD14-4C94-8256-05B0E9798FBA}"/>
                    </a:ext>
                  </a:extLst>
                </p:cNvPr>
                <p:cNvGrpSpPr/>
                <p:nvPr/>
              </p:nvGrpSpPr>
              <p:grpSpPr>
                <a:xfrm>
                  <a:off x="5116948" y="2462691"/>
                  <a:ext cx="952439" cy="981698"/>
                  <a:chOff x="4072604" y="1656639"/>
                  <a:chExt cx="952439" cy="981698"/>
                </a:xfrm>
              </p:grpSpPr>
              <p:grpSp>
                <p:nvGrpSpPr>
                  <p:cNvPr id="117" name="Group 116">
                    <a:extLst>
                      <a:ext uri="{FF2B5EF4-FFF2-40B4-BE49-F238E27FC236}">
                        <a16:creationId xmlns:a16="http://schemas.microsoft.com/office/drawing/2014/main" id="{E1A4DF22-536C-4A77-96A6-B0D2F731ACD9}"/>
                      </a:ext>
                    </a:extLst>
                  </p:cNvPr>
                  <p:cNvGrpSpPr/>
                  <p:nvPr/>
                </p:nvGrpSpPr>
                <p:grpSpPr>
                  <a:xfrm>
                    <a:off x="4118956" y="1690689"/>
                    <a:ext cx="906087" cy="906087"/>
                    <a:chOff x="3366654" y="2036618"/>
                    <a:chExt cx="906087" cy="906087"/>
                  </a:xfrm>
                </p:grpSpPr>
                <p:sp>
                  <p:nvSpPr>
                    <p:cNvPr id="127" name="Rectangle 126">
                      <a:extLst>
                        <a:ext uri="{FF2B5EF4-FFF2-40B4-BE49-F238E27FC236}">
                          <a16:creationId xmlns:a16="http://schemas.microsoft.com/office/drawing/2014/main" id="{B913E987-6DE3-4969-A6BF-088980B55C8B}"/>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9BDA80D7-EFCC-403D-814E-791B1DB85957}"/>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47AB8C-47B7-4F60-9FB9-92617451D8D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71F4ED-60D6-4B1D-A115-97CFC1C92886}"/>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02EBE37-07A1-4D8F-AF81-0AB405B9B63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B635C312-ACEA-4454-8031-D3FE595EFD05}"/>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19" name="TextBox 118">
                    <a:extLst>
                      <a:ext uri="{FF2B5EF4-FFF2-40B4-BE49-F238E27FC236}">
                        <a16:creationId xmlns:a16="http://schemas.microsoft.com/office/drawing/2014/main" id="{9429E3EC-3606-4738-A663-8313A163FD6D}"/>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0" name="TextBox 119">
                    <a:extLst>
                      <a:ext uri="{FF2B5EF4-FFF2-40B4-BE49-F238E27FC236}">
                        <a16:creationId xmlns:a16="http://schemas.microsoft.com/office/drawing/2014/main" id="{B2B8DC53-241C-40C9-8A0C-7BB4D91DA7CC}"/>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21" name="TextBox 120">
                    <a:extLst>
                      <a:ext uri="{FF2B5EF4-FFF2-40B4-BE49-F238E27FC236}">
                        <a16:creationId xmlns:a16="http://schemas.microsoft.com/office/drawing/2014/main" id="{C26E8DB3-8A60-49EE-8459-1F252AD6DA2E}"/>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22" name="TextBox 121">
                    <a:extLst>
                      <a:ext uri="{FF2B5EF4-FFF2-40B4-BE49-F238E27FC236}">
                        <a16:creationId xmlns:a16="http://schemas.microsoft.com/office/drawing/2014/main" id="{C361357D-20C9-47DC-84F8-B4451B4495D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3" name="TextBox 122">
                    <a:extLst>
                      <a:ext uri="{FF2B5EF4-FFF2-40B4-BE49-F238E27FC236}">
                        <a16:creationId xmlns:a16="http://schemas.microsoft.com/office/drawing/2014/main" id="{1A77C440-8AC6-4CEC-95F9-9E091C31C3BD}"/>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24" name="TextBox 123">
                    <a:extLst>
                      <a:ext uri="{FF2B5EF4-FFF2-40B4-BE49-F238E27FC236}">
                        <a16:creationId xmlns:a16="http://schemas.microsoft.com/office/drawing/2014/main" id="{F00E7B7B-D8D0-48BF-BBB9-DBD037AD87D4}"/>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25" name="TextBox 124">
                    <a:extLst>
                      <a:ext uri="{FF2B5EF4-FFF2-40B4-BE49-F238E27FC236}">
                        <a16:creationId xmlns:a16="http://schemas.microsoft.com/office/drawing/2014/main" id="{C1E8BA83-4DD9-473C-8F51-8B2EB7526E1B}"/>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26" name="TextBox 125">
                    <a:extLst>
                      <a:ext uri="{FF2B5EF4-FFF2-40B4-BE49-F238E27FC236}">
                        <a16:creationId xmlns:a16="http://schemas.microsoft.com/office/drawing/2014/main" id="{FC9745E2-20F6-42CB-B11D-16BF5B21A259}"/>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16" name="TextBox 115">
                  <a:extLst>
                    <a:ext uri="{FF2B5EF4-FFF2-40B4-BE49-F238E27FC236}">
                      <a16:creationId xmlns:a16="http://schemas.microsoft.com/office/drawing/2014/main" id="{47104BFF-7BED-4544-A0EE-B3B595457CEF}"/>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cxnSp>
            <p:nvCxnSpPr>
              <p:cNvPr id="174" name="Straight Arrow Connector 173">
                <a:extLst>
                  <a:ext uri="{FF2B5EF4-FFF2-40B4-BE49-F238E27FC236}">
                    <a16:creationId xmlns:a16="http://schemas.microsoft.com/office/drawing/2014/main" id="{3DEDC791-3801-4153-AF4D-7527B5D65347}"/>
                  </a:ext>
                </a:extLst>
              </p:cNvPr>
              <p:cNvCxnSpPr>
                <a:cxnSpLocks/>
                <a:stCxn id="245" idx="2"/>
                <a:endCxn id="116" idx="0"/>
              </p:cNvCxnSpPr>
              <p:nvPr/>
            </p:nvCxnSpPr>
            <p:spPr>
              <a:xfrm flipH="1">
                <a:off x="4024999" y="3402828"/>
                <a:ext cx="1591345" cy="53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83D540B6-780E-4D02-B16C-4C80F8F6CDFD}"/>
              </a:ext>
            </a:extLst>
          </p:cNvPr>
          <p:cNvGrpSpPr/>
          <p:nvPr/>
        </p:nvGrpSpPr>
        <p:grpSpPr>
          <a:xfrm>
            <a:off x="5177850" y="3402828"/>
            <a:ext cx="952439" cy="1522005"/>
            <a:chOff x="5177850" y="3402828"/>
            <a:chExt cx="952439" cy="1522005"/>
          </a:xfrm>
        </p:grpSpPr>
        <p:sp>
          <p:nvSpPr>
            <p:cNvPr id="172" name="TextBox 171">
              <a:extLst>
                <a:ext uri="{FF2B5EF4-FFF2-40B4-BE49-F238E27FC236}">
                  <a16:creationId xmlns:a16="http://schemas.microsoft.com/office/drawing/2014/main" id="{5CAC335C-AC73-4685-8A99-E465F1F2CE12}"/>
                </a:ext>
              </a:extLst>
            </p:cNvPr>
            <p:cNvSpPr txBox="1"/>
            <p:nvPr/>
          </p:nvSpPr>
          <p:spPr>
            <a:xfrm>
              <a:off x="5511075" y="4549696"/>
              <a:ext cx="304892" cy="369332"/>
            </a:xfrm>
            <a:prstGeom prst="rect">
              <a:avLst/>
            </a:prstGeom>
            <a:noFill/>
          </p:spPr>
          <p:txBody>
            <a:bodyPr wrap="none" rtlCol="0">
              <a:spAutoFit/>
            </a:bodyPr>
            <a:lstStyle/>
            <a:p>
              <a:r>
                <a:rPr lang="en-US" dirty="0"/>
                <a:t>X</a:t>
              </a:r>
            </a:p>
          </p:txBody>
        </p:sp>
        <p:grpSp>
          <p:nvGrpSpPr>
            <p:cNvPr id="15" name="Group 14">
              <a:extLst>
                <a:ext uri="{FF2B5EF4-FFF2-40B4-BE49-F238E27FC236}">
                  <a16:creationId xmlns:a16="http://schemas.microsoft.com/office/drawing/2014/main" id="{3430BA9D-1A5C-4141-89AB-3A7DF5189D70}"/>
                </a:ext>
              </a:extLst>
            </p:cNvPr>
            <p:cNvGrpSpPr/>
            <p:nvPr/>
          </p:nvGrpSpPr>
          <p:grpSpPr>
            <a:xfrm>
              <a:off x="5177850" y="3402828"/>
              <a:ext cx="952439" cy="1522005"/>
              <a:chOff x="5177850" y="3402828"/>
              <a:chExt cx="952439" cy="1522005"/>
            </a:xfrm>
          </p:grpSpPr>
          <p:grpSp>
            <p:nvGrpSpPr>
              <p:cNvPr id="132" name="Group 131">
                <a:extLst>
                  <a:ext uri="{FF2B5EF4-FFF2-40B4-BE49-F238E27FC236}">
                    <a16:creationId xmlns:a16="http://schemas.microsoft.com/office/drawing/2014/main" id="{53CC3BF8-C750-4AA0-A60B-3D87AC4B7BE4}"/>
                  </a:ext>
                </a:extLst>
              </p:cNvPr>
              <p:cNvGrpSpPr/>
              <p:nvPr/>
            </p:nvGrpSpPr>
            <p:grpSpPr>
              <a:xfrm>
                <a:off x="5177850" y="3943135"/>
                <a:ext cx="952439" cy="981698"/>
                <a:chOff x="5116948" y="2462691"/>
                <a:chExt cx="952439" cy="981698"/>
              </a:xfrm>
            </p:grpSpPr>
            <p:grpSp>
              <p:nvGrpSpPr>
                <p:cNvPr id="133" name="Group 132">
                  <a:extLst>
                    <a:ext uri="{FF2B5EF4-FFF2-40B4-BE49-F238E27FC236}">
                      <a16:creationId xmlns:a16="http://schemas.microsoft.com/office/drawing/2014/main" id="{B74A2A5C-C78E-4996-8903-9EAF2E1660FD}"/>
                    </a:ext>
                  </a:extLst>
                </p:cNvPr>
                <p:cNvGrpSpPr/>
                <p:nvPr/>
              </p:nvGrpSpPr>
              <p:grpSpPr>
                <a:xfrm>
                  <a:off x="5116948" y="2462691"/>
                  <a:ext cx="952439" cy="981698"/>
                  <a:chOff x="4072604" y="1656639"/>
                  <a:chExt cx="952439" cy="981698"/>
                </a:xfrm>
              </p:grpSpPr>
              <p:grpSp>
                <p:nvGrpSpPr>
                  <p:cNvPr id="135" name="Group 134">
                    <a:extLst>
                      <a:ext uri="{FF2B5EF4-FFF2-40B4-BE49-F238E27FC236}">
                        <a16:creationId xmlns:a16="http://schemas.microsoft.com/office/drawing/2014/main" id="{DA815C03-C367-4C59-A0D5-5F9CB1D61F12}"/>
                      </a:ext>
                    </a:extLst>
                  </p:cNvPr>
                  <p:cNvGrpSpPr/>
                  <p:nvPr/>
                </p:nvGrpSpPr>
                <p:grpSpPr>
                  <a:xfrm>
                    <a:off x="4118956" y="1690689"/>
                    <a:ext cx="906087" cy="906087"/>
                    <a:chOff x="3366654" y="2036618"/>
                    <a:chExt cx="906087" cy="906087"/>
                  </a:xfrm>
                </p:grpSpPr>
                <p:sp>
                  <p:nvSpPr>
                    <p:cNvPr id="145" name="Rectangle 144">
                      <a:extLst>
                        <a:ext uri="{FF2B5EF4-FFF2-40B4-BE49-F238E27FC236}">
                          <a16:creationId xmlns:a16="http://schemas.microsoft.com/office/drawing/2014/main" id="{880BB217-7D86-4C96-BBF1-218E8267D13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0A9AD0EC-1067-4A72-B544-B603B206490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87259C5-362A-466A-A11C-41075F65C5F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C96E7A8-00ED-4FE8-BE6E-6293AA6FD5E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1028288-D3BC-44B9-AFF4-11A518CB6C3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TextBox 135">
                    <a:extLst>
                      <a:ext uri="{FF2B5EF4-FFF2-40B4-BE49-F238E27FC236}">
                        <a16:creationId xmlns:a16="http://schemas.microsoft.com/office/drawing/2014/main" id="{7DFC2B1E-F263-4BA2-AE77-231C8151A913}"/>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37" name="TextBox 136">
                    <a:extLst>
                      <a:ext uri="{FF2B5EF4-FFF2-40B4-BE49-F238E27FC236}">
                        <a16:creationId xmlns:a16="http://schemas.microsoft.com/office/drawing/2014/main" id="{80892AE1-4CF8-478F-B646-ED7E810AA569}"/>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38" name="TextBox 137">
                    <a:extLst>
                      <a:ext uri="{FF2B5EF4-FFF2-40B4-BE49-F238E27FC236}">
                        <a16:creationId xmlns:a16="http://schemas.microsoft.com/office/drawing/2014/main" id="{188945A5-D93D-4210-A8B1-10FB94D6197A}"/>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39" name="TextBox 138">
                    <a:extLst>
                      <a:ext uri="{FF2B5EF4-FFF2-40B4-BE49-F238E27FC236}">
                        <a16:creationId xmlns:a16="http://schemas.microsoft.com/office/drawing/2014/main" id="{5A46BD4E-093C-4E6B-AEF7-0EAC43E33476}"/>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40" name="TextBox 139">
                    <a:extLst>
                      <a:ext uri="{FF2B5EF4-FFF2-40B4-BE49-F238E27FC236}">
                        <a16:creationId xmlns:a16="http://schemas.microsoft.com/office/drawing/2014/main" id="{B4D73656-9FB3-4E76-8267-1782FAC3AF1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41" name="TextBox 140">
                    <a:extLst>
                      <a:ext uri="{FF2B5EF4-FFF2-40B4-BE49-F238E27FC236}">
                        <a16:creationId xmlns:a16="http://schemas.microsoft.com/office/drawing/2014/main" id="{FF40A896-5AD6-43C9-ACC8-66EBB6CB9087}"/>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42" name="TextBox 141">
                    <a:extLst>
                      <a:ext uri="{FF2B5EF4-FFF2-40B4-BE49-F238E27FC236}">
                        <a16:creationId xmlns:a16="http://schemas.microsoft.com/office/drawing/2014/main" id="{35A57C5C-AE1A-4E4C-B4A2-B7A7C7533EFF}"/>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43" name="TextBox 142">
                    <a:extLst>
                      <a:ext uri="{FF2B5EF4-FFF2-40B4-BE49-F238E27FC236}">
                        <a16:creationId xmlns:a16="http://schemas.microsoft.com/office/drawing/2014/main" id="{FF7CD884-80EF-49BF-A993-057931DA6127}"/>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44" name="TextBox 143">
                    <a:extLst>
                      <a:ext uri="{FF2B5EF4-FFF2-40B4-BE49-F238E27FC236}">
                        <a16:creationId xmlns:a16="http://schemas.microsoft.com/office/drawing/2014/main" id="{ED5809D0-E8B4-4593-BEC2-DC4E5FA99DD5}"/>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34" name="TextBox 133">
                  <a:extLst>
                    <a:ext uri="{FF2B5EF4-FFF2-40B4-BE49-F238E27FC236}">
                      <a16:creationId xmlns:a16="http://schemas.microsoft.com/office/drawing/2014/main" id="{38465D62-1CCC-48B2-A29A-D7B26E445AB8}"/>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cxnSp>
            <p:nvCxnSpPr>
              <p:cNvPr id="175" name="Straight Arrow Connector 174">
                <a:extLst>
                  <a:ext uri="{FF2B5EF4-FFF2-40B4-BE49-F238E27FC236}">
                    <a16:creationId xmlns:a16="http://schemas.microsoft.com/office/drawing/2014/main" id="{8A04342D-4401-48CE-B07B-774FDEBE7EAD}"/>
                  </a:ext>
                </a:extLst>
              </p:cNvPr>
              <p:cNvCxnSpPr>
                <a:cxnSpLocks/>
                <a:stCxn id="245" idx="2"/>
                <a:endCxn id="134" idx="0"/>
              </p:cNvCxnSpPr>
              <p:nvPr/>
            </p:nvCxnSpPr>
            <p:spPr>
              <a:xfrm>
                <a:off x="5616344" y="3402828"/>
                <a:ext cx="54596" cy="54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Group 17">
            <a:extLst>
              <a:ext uri="{FF2B5EF4-FFF2-40B4-BE49-F238E27FC236}">
                <a16:creationId xmlns:a16="http://schemas.microsoft.com/office/drawing/2014/main" id="{51592288-0FBF-4C99-B849-F9FB1C51340B}"/>
              </a:ext>
            </a:extLst>
          </p:cNvPr>
          <p:cNvGrpSpPr/>
          <p:nvPr/>
        </p:nvGrpSpPr>
        <p:grpSpPr>
          <a:xfrm>
            <a:off x="5616344" y="3402828"/>
            <a:ext cx="3369480" cy="1473162"/>
            <a:chOff x="5616344" y="3402828"/>
            <a:chExt cx="3369480" cy="1473162"/>
          </a:xfrm>
        </p:grpSpPr>
        <p:sp>
          <p:nvSpPr>
            <p:cNvPr id="173" name="TextBox 172">
              <a:extLst>
                <a:ext uri="{FF2B5EF4-FFF2-40B4-BE49-F238E27FC236}">
                  <a16:creationId xmlns:a16="http://schemas.microsoft.com/office/drawing/2014/main" id="{6C3DFC94-7BA7-4EE9-81AC-758D868B41E7}"/>
                </a:ext>
              </a:extLst>
            </p:cNvPr>
            <p:cNvSpPr txBox="1"/>
            <p:nvPr/>
          </p:nvSpPr>
          <p:spPr>
            <a:xfrm>
              <a:off x="8051506" y="4191810"/>
              <a:ext cx="304892" cy="369332"/>
            </a:xfrm>
            <a:prstGeom prst="rect">
              <a:avLst/>
            </a:prstGeom>
            <a:noFill/>
          </p:spPr>
          <p:txBody>
            <a:bodyPr wrap="none" rtlCol="0">
              <a:spAutoFit/>
            </a:bodyPr>
            <a:lstStyle/>
            <a:p>
              <a:r>
                <a:rPr lang="en-US" dirty="0"/>
                <a:t>X</a:t>
              </a:r>
            </a:p>
          </p:txBody>
        </p:sp>
        <p:grpSp>
          <p:nvGrpSpPr>
            <p:cNvPr id="16" name="Group 15">
              <a:extLst>
                <a:ext uri="{FF2B5EF4-FFF2-40B4-BE49-F238E27FC236}">
                  <a16:creationId xmlns:a16="http://schemas.microsoft.com/office/drawing/2014/main" id="{4A3B2219-6FF1-41B7-9570-61BB36F444C8}"/>
                </a:ext>
              </a:extLst>
            </p:cNvPr>
            <p:cNvGrpSpPr/>
            <p:nvPr/>
          </p:nvGrpSpPr>
          <p:grpSpPr>
            <a:xfrm>
              <a:off x="5616344" y="3402828"/>
              <a:ext cx="3369480" cy="1473162"/>
              <a:chOff x="5616344" y="3402828"/>
              <a:chExt cx="3369480" cy="1473162"/>
            </a:xfrm>
          </p:grpSpPr>
          <p:grpSp>
            <p:nvGrpSpPr>
              <p:cNvPr id="150" name="Group 149">
                <a:extLst>
                  <a:ext uri="{FF2B5EF4-FFF2-40B4-BE49-F238E27FC236}">
                    <a16:creationId xmlns:a16="http://schemas.microsoft.com/office/drawing/2014/main" id="{6812F20B-BDFE-438B-B480-C434F507A76C}"/>
                  </a:ext>
                </a:extLst>
              </p:cNvPr>
              <p:cNvGrpSpPr/>
              <p:nvPr/>
            </p:nvGrpSpPr>
            <p:grpSpPr>
              <a:xfrm>
                <a:off x="8033385" y="3894292"/>
                <a:ext cx="952439" cy="981698"/>
                <a:chOff x="5116948" y="2462691"/>
                <a:chExt cx="952439" cy="981698"/>
              </a:xfrm>
            </p:grpSpPr>
            <p:grpSp>
              <p:nvGrpSpPr>
                <p:cNvPr id="151" name="Group 150">
                  <a:extLst>
                    <a:ext uri="{FF2B5EF4-FFF2-40B4-BE49-F238E27FC236}">
                      <a16:creationId xmlns:a16="http://schemas.microsoft.com/office/drawing/2014/main" id="{214CFC11-AFB8-489C-B89D-CDF438DFD251}"/>
                    </a:ext>
                  </a:extLst>
                </p:cNvPr>
                <p:cNvGrpSpPr/>
                <p:nvPr/>
              </p:nvGrpSpPr>
              <p:grpSpPr>
                <a:xfrm>
                  <a:off x="5116948" y="2462691"/>
                  <a:ext cx="952439" cy="981698"/>
                  <a:chOff x="4072604" y="1656639"/>
                  <a:chExt cx="952439" cy="981698"/>
                </a:xfrm>
              </p:grpSpPr>
              <p:grpSp>
                <p:nvGrpSpPr>
                  <p:cNvPr id="153" name="Group 152">
                    <a:extLst>
                      <a:ext uri="{FF2B5EF4-FFF2-40B4-BE49-F238E27FC236}">
                        <a16:creationId xmlns:a16="http://schemas.microsoft.com/office/drawing/2014/main" id="{4150569C-964B-446C-9735-7A2D04C93D1A}"/>
                      </a:ext>
                    </a:extLst>
                  </p:cNvPr>
                  <p:cNvGrpSpPr/>
                  <p:nvPr/>
                </p:nvGrpSpPr>
                <p:grpSpPr>
                  <a:xfrm>
                    <a:off x="4118956" y="1690689"/>
                    <a:ext cx="906087" cy="906087"/>
                    <a:chOff x="3366654" y="2036618"/>
                    <a:chExt cx="906087" cy="906087"/>
                  </a:xfrm>
                </p:grpSpPr>
                <p:sp>
                  <p:nvSpPr>
                    <p:cNvPr id="164" name="Rectangle 163">
                      <a:extLst>
                        <a:ext uri="{FF2B5EF4-FFF2-40B4-BE49-F238E27FC236}">
                          <a16:creationId xmlns:a16="http://schemas.microsoft.com/office/drawing/2014/main" id="{CCEC5BC3-5916-431C-9B42-72E65EE43FA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39C0734B-E9DB-44BC-965A-131884E9C878}"/>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9399355-8F31-4617-A2F7-CE57650EE047}"/>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965C340-6147-4B8C-84E4-B76DDE017374}"/>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240F25-DD66-4CA2-AAD0-D0A6A0F48947}"/>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 name="TextBox 153">
                    <a:extLst>
                      <a:ext uri="{FF2B5EF4-FFF2-40B4-BE49-F238E27FC236}">
                        <a16:creationId xmlns:a16="http://schemas.microsoft.com/office/drawing/2014/main" id="{F3CDEC4E-1DAD-4153-8415-57751CB99DA5}"/>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55" name="TextBox 154">
                    <a:extLst>
                      <a:ext uri="{FF2B5EF4-FFF2-40B4-BE49-F238E27FC236}">
                        <a16:creationId xmlns:a16="http://schemas.microsoft.com/office/drawing/2014/main" id="{1782E23A-5FC1-44F3-B92F-007B65DEC125}"/>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56" name="TextBox 155">
                    <a:extLst>
                      <a:ext uri="{FF2B5EF4-FFF2-40B4-BE49-F238E27FC236}">
                        <a16:creationId xmlns:a16="http://schemas.microsoft.com/office/drawing/2014/main" id="{D726A0A9-845A-4ACC-87F5-DAF5566077EE}"/>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57" name="TextBox 156">
                    <a:extLst>
                      <a:ext uri="{FF2B5EF4-FFF2-40B4-BE49-F238E27FC236}">
                        <a16:creationId xmlns:a16="http://schemas.microsoft.com/office/drawing/2014/main" id="{2774640F-C454-4A8D-B6BD-0981E534794F}"/>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58" name="TextBox 157">
                    <a:extLst>
                      <a:ext uri="{FF2B5EF4-FFF2-40B4-BE49-F238E27FC236}">
                        <a16:creationId xmlns:a16="http://schemas.microsoft.com/office/drawing/2014/main" id="{A4D17EE6-3A2C-44CD-92BE-7B2891365B3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59" name="TextBox 158">
                    <a:extLst>
                      <a:ext uri="{FF2B5EF4-FFF2-40B4-BE49-F238E27FC236}">
                        <a16:creationId xmlns:a16="http://schemas.microsoft.com/office/drawing/2014/main" id="{864F4525-AF22-482B-AA15-21B7233647CD}"/>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60" name="TextBox 159">
                    <a:extLst>
                      <a:ext uri="{FF2B5EF4-FFF2-40B4-BE49-F238E27FC236}">
                        <a16:creationId xmlns:a16="http://schemas.microsoft.com/office/drawing/2014/main" id="{E96A8BE5-6473-473B-8791-E2DE1D2856E1}"/>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61" name="TextBox 160">
                    <a:extLst>
                      <a:ext uri="{FF2B5EF4-FFF2-40B4-BE49-F238E27FC236}">
                        <a16:creationId xmlns:a16="http://schemas.microsoft.com/office/drawing/2014/main" id="{8775B148-7C78-46DB-A5FB-150A5AEF5596}"/>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62" name="TextBox 161">
                    <a:extLst>
                      <a:ext uri="{FF2B5EF4-FFF2-40B4-BE49-F238E27FC236}">
                        <a16:creationId xmlns:a16="http://schemas.microsoft.com/office/drawing/2014/main" id="{A02074CC-75D0-47C0-B795-EC93091BEF7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52" name="TextBox 151">
                  <a:extLst>
                    <a:ext uri="{FF2B5EF4-FFF2-40B4-BE49-F238E27FC236}">
                      <a16:creationId xmlns:a16="http://schemas.microsoft.com/office/drawing/2014/main" id="{25C2ADE0-0484-444E-A49F-4CB201164E09}"/>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cxnSp>
            <p:nvCxnSpPr>
              <p:cNvPr id="178" name="Straight Arrow Connector 177">
                <a:extLst>
                  <a:ext uri="{FF2B5EF4-FFF2-40B4-BE49-F238E27FC236}">
                    <a16:creationId xmlns:a16="http://schemas.microsoft.com/office/drawing/2014/main" id="{DD436A62-1D8B-460B-87E8-CA353DBF8D96}"/>
                  </a:ext>
                </a:extLst>
              </p:cNvPr>
              <p:cNvCxnSpPr>
                <a:cxnSpLocks/>
                <a:stCxn id="245" idx="2"/>
                <a:endCxn id="152" idx="0"/>
              </p:cNvCxnSpPr>
              <p:nvPr/>
            </p:nvCxnSpPr>
            <p:spPr>
              <a:xfrm>
                <a:off x="5616344" y="3402828"/>
                <a:ext cx="2910131" cy="49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4148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785900"/>
            <a:ext cx="9455426" cy="4650515"/>
          </a:xfrm>
        </p:spPr>
        <p:txBody>
          <a:bodyPr>
            <a:normAutofit/>
          </a:bodyPr>
          <a:lstStyle/>
          <a:p>
            <a:r>
              <a:rPr lang="en-US" sz="2800" dirty="0"/>
              <a:t>A </a:t>
            </a:r>
            <a:r>
              <a:rPr lang="en-US" sz="2800" b="1" dirty="0"/>
              <a:t>utility function </a:t>
            </a:r>
            <a:r>
              <a:rPr lang="en-US" sz="2800" dirty="0"/>
              <a:t>defines a numeric value for each terminal state for a player.</a:t>
            </a:r>
          </a:p>
          <a:p>
            <a:pPr lvl="1"/>
            <a:r>
              <a:rPr lang="en-US" sz="2600" dirty="0"/>
              <a:t>Sometimes called </a:t>
            </a:r>
            <a:r>
              <a:rPr lang="en-US" sz="2600" b="1" dirty="0"/>
              <a:t>payoff function </a:t>
            </a:r>
            <a:r>
              <a:rPr lang="en-US" sz="2600" dirty="0"/>
              <a:t>or </a:t>
            </a:r>
            <a:r>
              <a:rPr lang="en-US" sz="2600" b="1" dirty="0"/>
              <a:t>objective function</a:t>
            </a:r>
            <a:r>
              <a:rPr lang="en-US" sz="2600" dirty="0"/>
              <a:t>.</a:t>
            </a:r>
          </a:p>
          <a:p>
            <a:r>
              <a:rPr lang="en-US" sz="2800" dirty="0"/>
              <a:t>In Tic-Tac-Toe, the function is easy:</a:t>
            </a:r>
          </a:p>
          <a:p>
            <a:pPr lvl="1"/>
            <a:r>
              <a:rPr lang="en-US" sz="2600" dirty="0"/>
              <a:t>For any terminal state where you win: +1</a:t>
            </a:r>
          </a:p>
          <a:p>
            <a:pPr lvl="1"/>
            <a:r>
              <a:rPr lang="en-US" sz="2600" dirty="0"/>
              <a:t>For any terminal state where you lose: -1</a:t>
            </a:r>
          </a:p>
          <a:p>
            <a:pPr lvl="1"/>
            <a:r>
              <a:rPr lang="en-US" sz="2600" dirty="0"/>
              <a:t>For any terminal state that is a draw: 0</a:t>
            </a:r>
          </a:p>
        </p:txBody>
      </p:sp>
      <p:grpSp>
        <p:nvGrpSpPr>
          <p:cNvPr id="90" name="Group 89">
            <a:extLst>
              <a:ext uri="{FF2B5EF4-FFF2-40B4-BE49-F238E27FC236}">
                <a16:creationId xmlns:a16="http://schemas.microsoft.com/office/drawing/2014/main" id="{27A11A64-E847-4F44-9B11-D6D0D7E7081A}"/>
              </a:ext>
            </a:extLst>
          </p:cNvPr>
          <p:cNvGrpSpPr/>
          <p:nvPr/>
        </p:nvGrpSpPr>
        <p:grpSpPr>
          <a:xfrm>
            <a:off x="9408040" y="4111157"/>
            <a:ext cx="946553" cy="965510"/>
            <a:chOff x="4107874" y="1657438"/>
            <a:chExt cx="946553" cy="965510"/>
          </a:xfrm>
        </p:grpSpPr>
        <p:grpSp>
          <p:nvGrpSpPr>
            <p:cNvPr id="91" name="Group 90">
              <a:extLst>
                <a:ext uri="{FF2B5EF4-FFF2-40B4-BE49-F238E27FC236}">
                  <a16:creationId xmlns:a16="http://schemas.microsoft.com/office/drawing/2014/main" id="{DBBC11B3-B450-874F-B465-DFD408BE1D1F}"/>
                </a:ext>
              </a:extLst>
            </p:cNvPr>
            <p:cNvGrpSpPr/>
            <p:nvPr/>
          </p:nvGrpSpPr>
          <p:grpSpPr>
            <a:xfrm>
              <a:off x="4118956" y="1690689"/>
              <a:ext cx="906087" cy="906087"/>
              <a:chOff x="3366654" y="2036618"/>
              <a:chExt cx="906087" cy="906087"/>
            </a:xfrm>
          </p:grpSpPr>
          <p:sp>
            <p:nvSpPr>
              <p:cNvPr id="101" name="Rectangle 100">
                <a:extLst>
                  <a:ext uri="{FF2B5EF4-FFF2-40B4-BE49-F238E27FC236}">
                    <a16:creationId xmlns:a16="http://schemas.microsoft.com/office/drawing/2014/main" id="{4A5FA2D7-8424-3044-91C2-ADB60A8B854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4940286F-4BAD-DC47-8F8D-AAF71CDC28F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01EF35-7675-CD4E-A467-25D6250792B8}"/>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F6A2280-B302-3746-8E94-2457839445F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DE916C-418B-3A49-BEF5-893735CBF41F}"/>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D2923908-EBD2-104D-865B-9853094F8C97}"/>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93" name="TextBox 92">
              <a:extLst>
                <a:ext uri="{FF2B5EF4-FFF2-40B4-BE49-F238E27FC236}">
                  <a16:creationId xmlns:a16="http://schemas.microsoft.com/office/drawing/2014/main" id="{AEE248CD-6BFC-6B40-A871-A7A85012F0CE}"/>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94" name="TextBox 93">
              <a:extLst>
                <a:ext uri="{FF2B5EF4-FFF2-40B4-BE49-F238E27FC236}">
                  <a16:creationId xmlns:a16="http://schemas.microsoft.com/office/drawing/2014/main" id="{FD6831CF-23EB-924A-A616-73A48DB9A789}"/>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95" name="TextBox 94">
              <a:extLst>
                <a:ext uri="{FF2B5EF4-FFF2-40B4-BE49-F238E27FC236}">
                  <a16:creationId xmlns:a16="http://schemas.microsoft.com/office/drawing/2014/main" id="{C99A1C30-F734-B14B-9D58-1EA14908DE18}"/>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96" name="TextBox 95">
              <a:extLst>
                <a:ext uri="{FF2B5EF4-FFF2-40B4-BE49-F238E27FC236}">
                  <a16:creationId xmlns:a16="http://schemas.microsoft.com/office/drawing/2014/main" id="{4F16D40E-ADA2-4144-AF0D-200247A2147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97" name="TextBox 96">
              <a:extLst>
                <a:ext uri="{FF2B5EF4-FFF2-40B4-BE49-F238E27FC236}">
                  <a16:creationId xmlns:a16="http://schemas.microsoft.com/office/drawing/2014/main" id="{F63B8000-1919-164D-979E-0B3D5AF2AD89}"/>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98" name="TextBox 97">
              <a:extLst>
                <a:ext uri="{FF2B5EF4-FFF2-40B4-BE49-F238E27FC236}">
                  <a16:creationId xmlns:a16="http://schemas.microsoft.com/office/drawing/2014/main" id="{2984A38A-32BD-D04F-B2B7-19AD40F991A9}"/>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99" name="TextBox 98">
              <a:extLst>
                <a:ext uri="{FF2B5EF4-FFF2-40B4-BE49-F238E27FC236}">
                  <a16:creationId xmlns:a16="http://schemas.microsoft.com/office/drawing/2014/main" id="{4F6ACBC8-4C55-C84D-8137-90090C92225C}"/>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00" name="TextBox 99">
              <a:extLst>
                <a:ext uri="{FF2B5EF4-FFF2-40B4-BE49-F238E27FC236}">
                  <a16:creationId xmlns:a16="http://schemas.microsoft.com/office/drawing/2014/main" id="{67BE4858-4E41-BC40-81B5-DB7FA9BB1693}"/>
                </a:ext>
              </a:extLst>
            </p:cNvPr>
            <p:cNvSpPr txBox="1"/>
            <p:nvPr/>
          </p:nvSpPr>
          <p:spPr>
            <a:xfrm>
              <a:off x="4717475" y="2253616"/>
              <a:ext cx="336952" cy="369332"/>
            </a:xfrm>
            <a:prstGeom prst="rect">
              <a:avLst/>
            </a:prstGeom>
            <a:noFill/>
          </p:spPr>
          <p:txBody>
            <a:bodyPr wrap="none" rtlCol="0">
              <a:spAutoFit/>
            </a:bodyPr>
            <a:lstStyle/>
            <a:p>
              <a:r>
                <a:rPr lang="en-US" dirty="0"/>
                <a:t>O</a:t>
              </a:r>
            </a:p>
          </p:txBody>
        </p:sp>
      </p:grpSp>
      <p:sp>
        <p:nvSpPr>
          <p:cNvPr id="4" name="TextBox 3">
            <a:extLst>
              <a:ext uri="{FF2B5EF4-FFF2-40B4-BE49-F238E27FC236}">
                <a16:creationId xmlns:a16="http://schemas.microsoft.com/office/drawing/2014/main" id="{2A0AE2EE-51F9-3041-8A83-D84BA44E2DA1}"/>
              </a:ext>
            </a:extLst>
          </p:cNvPr>
          <p:cNvSpPr txBox="1"/>
          <p:nvPr/>
        </p:nvSpPr>
        <p:spPr>
          <a:xfrm>
            <a:off x="9117330" y="5130915"/>
            <a:ext cx="1817422" cy="646331"/>
          </a:xfrm>
          <a:prstGeom prst="rect">
            <a:avLst/>
          </a:prstGeom>
          <a:noFill/>
        </p:spPr>
        <p:txBody>
          <a:bodyPr wrap="square" rtlCol="0">
            <a:spAutoFit/>
          </a:bodyPr>
          <a:lstStyle/>
          <a:p>
            <a:r>
              <a:rPr lang="en-US" dirty="0"/>
              <a:t>Utility for O: +1</a:t>
            </a:r>
          </a:p>
          <a:p>
            <a:r>
              <a:rPr lang="en-US" dirty="0"/>
              <a:t>Utility for X: -1</a:t>
            </a:r>
          </a:p>
        </p:txBody>
      </p:sp>
    </p:spTree>
    <p:extLst>
      <p:ext uri="{BB962C8B-B14F-4D97-AF65-F5344CB8AC3E}">
        <p14:creationId xmlns:p14="http://schemas.microsoft.com/office/powerpoint/2010/main" val="384503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9" presetClass="entr" presetSubtype="0" fill="hold"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dissolve">
                                      <p:cBhvr>
                                        <p:cTn id="2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Brief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p:txBody>
          <a:bodyPr>
            <a:normAutofit/>
          </a:bodyPr>
          <a:lstStyle/>
          <a:p>
            <a:r>
              <a:rPr lang="en-US" sz="2400" dirty="0"/>
              <a:t>Last time, we talked about </a:t>
            </a:r>
            <a:r>
              <a:rPr lang="en-US" sz="2400" b="1" dirty="0"/>
              <a:t>informed search</a:t>
            </a:r>
            <a:r>
              <a:rPr lang="en-US" sz="2400" dirty="0"/>
              <a:t>!</a:t>
            </a:r>
          </a:p>
          <a:p>
            <a:endParaRPr lang="en-US" sz="2400" dirty="0"/>
          </a:p>
          <a:p>
            <a:r>
              <a:rPr lang="en-US" sz="2400" dirty="0"/>
              <a:t>What did we mean by that?</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97307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fontScale="85000" lnSpcReduction="20000"/>
          </a:bodyPr>
          <a:lstStyle/>
          <a:p>
            <a:r>
              <a:rPr lang="en-US" sz="2800" dirty="0"/>
              <a:t>Although it might make sense to think of each agent having their own utility function…</a:t>
            </a:r>
          </a:p>
          <a:p>
            <a:pPr lvl="1"/>
            <a:r>
              <a:rPr lang="en-US" sz="2600" dirty="0"/>
              <a:t>e.g., X has a function that gives X victories a score of +1</a:t>
            </a:r>
          </a:p>
          <a:p>
            <a:pPr lvl="1"/>
            <a:r>
              <a:rPr lang="en-US" sz="2600" dirty="0"/>
              <a:t>and O has a function that gives O victories a score of +1</a:t>
            </a:r>
          </a:p>
          <a:p>
            <a:endParaRPr lang="en-US" sz="2800" dirty="0"/>
          </a:p>
          <a:p>
            <a:r>
              <a:rPr lang="en-US" sz="2800" dirty="0"/>
              <a:t>In these two-payer zero-sum games, we can just get away with using a single function for both agents.</a:t>
            </a:r>
          </a:p>
          <a:p>
            <a:pPr lvl="1"/>
            <a:r>
              <a:rPr lang="en-US" sz="2600" dirty="0"/>
              <a:t>e.g., the game has a function that gives O victories a score of +1</a:t>
            </a:r>
          </a:p>
          <a:p>
            <a:pPr lvl="2"/>
            <a:r>
              <a:rPr lang="en-US" sz="2500" dirty="0"/>
              <a:t>And that same function gives X victories a score of -1</a:t>
            </a:r>
          </a:p>
          <a:p>
            <a:pPr lvl="3"/>
            <a:r>
              <a:rPr lang="en-US" sz="2800" dirty="0"/>
              <a:t>Thus the twist: *not every agent wants a “high score” here*</a:t>
            </a:r>
            <a:endParaRPr lang="en-US" sz="2500" dirty="0"/>
          </a:p>
          <a:p>
            <a:pPr lvl="4"/>
            <a:r>
              <a:rPr lang="en-US" sz="2300" dirty="0"/>
              <a:t>With this conception: X is happiest when the utility score is low! 	</a:t>
            </a:r>
          </a:p>
          <a:p>
            <a:pPr lvl="4"/>
            <a:r>
              <a:rPr lang="en-US" sz="2300" dirty="0"/>
              <a:t>And O, clearly, is happiest when the utility score is high.</a:t>
            </a:r>
          </a:p>
        </p:txBody>
      </p:sp>
    </p:spTree>
    <p:extLst>
      <p:ext uri="{BB962C8B-B14F-4D97-AF65-F5344CB8AC3E}">
        <p14:creationId xmlns:p14="http://schemas.microsoft.com/office/powerpoint/2010/main" val="7764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dissolv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77887" y="1623334"/>
            <a:ext cx="10343323" cy="4650515"/>
          </a:xfrm>
        </p:spPr>
        <p:txBody>
          <a:bodyPr>
            <a:normAutofit/>
          </a:bodyPr>
          <a:lstStyle/>
          <a:p>
            <a:r>
              <a:rPr lang="en-US" sz="2800" dirty="0"/>
              <a:t>So instead of keeping track of “O” utility and “X” utility separately…</a:t>
            </a:r>
          </a:p>
          <a:p>
            <a:pPr lvl="1"/>
            <a:r>
              <a:rPr lang="en-US" sz="2600" dirty="0"/>
              <a:t>We just give each terminal state a single utility score.</a:t>
            </a:r>
          </a:p>
          <a:p>
            <a:pPr lvl="1"/>
            <a:r>
              <a:rPr lang="en-US" sz="2600" dirty="0"/>
              <a:t>So again: high scores are good for O, low scores good for X</a:t>
            </a:r>
            <a:endParaRPr lang="en-US" sz="2100" dirty="0"/>
          </a:p>
        </p:txBody>
      </p:sp>
      <p:grpSp>
        <p:nvGrpSpPr>
          <p:cNvPr id="21" name="Group 20">
            <a:extLst>
              <a:ext uri="{FF2B5EF4-FFF2-40B4-BE49-F238E27FC236}">
                <a16:creationId xmlns:a16="http://schemas.microsoft.com/office/drawing/2014/main" id="{1CF5BD2F-169B-4C73-A519-CE8C65405E08}"/>
              </a:ext>
            </a:extLst>
          </p:cNvPr>
          <p:cNvGrpSpPr/>
          <p:nvPr/>
        </p:nvGrpSpPr>
        <p:grpSpPr>
          <a:xfrm>
            <a:off x="503479" y="3752442"/>
            <a:ext cx="1875706" cy="1338761"/>
            <a:chOff x="503479" y="3752442"/>
            <a:chExt cx="1875706" cy="1338761"/>
          </a:xfrm>
        </p:grpSpPr>
        <p:grpSp>
          <p:nvGrpSpPr>
            <p:cNvPr id="4" name="Group 3">
              <a:extLst>
                <a:ext uri="{FF2B5EF4-FFF2-40B4-BE49-F238E27FC236}">
                  <a16:creationId xmlns:a16="http://schemas.microsoft.com/office/drawing/2014/main" id="{C7161FBB-362E-4546-9194-3CF65AC42A7D}"/>
                </a:ext>
              </a:extLst>
            </p:cNvPr>
            <p:cNvGrpSpPr/>
            <p:nvPr/>
          </p:nvGrpSpPr>
          <p:grpSpPr>
            <a:xfrm>
              <a:off x="977207" y="3752442"/>
              <a:ext cx="946553" cy="965510"/>
              <a:chOff x="4107874" y="1657438"/>
              <a:chExt cx="946553" cy="965510"/>
            </a:xfrm>
          </p:grpSpPr>
          <p:grpSp>
            <p:nvGrpSpPr>
              <p:cNvPr id="5" name="Group 4">
                <a:extLst>
                  <a:ext uri="{FF2B5EF4-FFF2-40B4-BE49-F238E27FC236}">
                    <a16:creationId xmlns:a16="http://schemas.microsoft.com/office/drawing/2014/main" id="{17CE84C5-9E80-458C-A627-364661414626}"/>
                  </a:ext>
                </a:extLst>
              </p:cNvPr>
              <p:cNvGrpSpPr/>
              <p:nvPr/>
            </p:nvGrpSpPr>
            <p:grpSpPr>
              <a:xfrm>
                <a:off x="4118956" y="1690689"/>
                <a:ext cx="906087" cy="906087"/>
                <a:chOff x="3366654" y="2036618"/>
                <a:chExt cx="906087" cy="906087"/>
              </a:xfrm>
            </p:grpSpPr>
            <p:sp>
              <p:nvSpPr>
                <p:cNvPr id="15" name="Rectangle 14">
                  <a:extLst>
                    <a:ext uri="{FF2B5EF4-FFF2-40B4-BE49-F238E27FC236}">
                      <a16:creationId xmlns:a16="http://schemas.microsoft.com/office/drawing/2014/main" id="{12836C42-5FF2-46D6-8CA1-6E5F9E2B26E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3B04D64-FB74-4070-A902-43A765CAD23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43D06F-7B27-49A7-B3FD-80DA54369C16}"/>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C4393B-A9CA-4B6D-9374-5AD3ADC2A0DA}"/>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3D51B5-9856-4845-A651-B7F779DD5F90}"/>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5D586A63-F930-46FF-8B9B-32A6BFB0906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E9C93B35-10FF-45AC-A381-6270AAAC9909}"/>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06B6312E-B73B-44B5-A5B0-81E6E602AE13}"/>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9" name="TextBox 8">
                <a:extLst>
                  <a:ext uri="{FF2B5EF4-FFF2-40B4-BE49-F238E27FC236}">
                    <a16:creationId xmlns:a16="http://schemas.microsoft.com/office/drawing/2014/main" id="{81E6C36F-0533-401A-A1F3-7CE335954977}"/>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3B25D1CD-950E-4BB3-9D23-889FDAD2DD5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8AE8A2B4-F24A-4237-BC51-6F478C25F771}"/>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12" name="TextBox 11">
                <a:extLst>
                  <a:ext uri="{FF2B5EF4-FFF2-40B4-BE49-F238E27FC236}">
                    <a16:creationId xmlns:a16="http://schemas.microsoft.com/office/drawing/2014/main" id="{F4F33AB1-549C-407B-81B2-18C1BF81F0BF}"/>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D441FD1F-E44E-43DA-908A-753B67810976}"/>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4" name="TextBox 13">
                <a:extLst>
                  <a:ext uri="{FF2B5EF4-FFF2-40B4-BE49-F238E27FC236}">
                    <a16:creationId xmlns:a16="http://schemas.microsoft.com/office/drawing/2014/main" id="{8127819A-0AE7-4F21-A491-EED9967B4C13}"/>
                  </a:ext>
                </a:extLst>
              </p:cNvPr>
              <p:cNvSpPr txBox="1"/>
              <p:nvPr/>
            </p:nvSpPr>
            <p:spPr>
              <a:xfrm>
                <a:off x="4717475" y="2253616"/>
                <a:ext cx="336952" cy="369332"/>
              </a:xfrm>
              <a:prstGeom prst="rect">
                <a:avLst/>
              </a:prstGeom>
              <a:noFill/>
            </p:spPr>
            <p:txBody>
              <a:bodyPr wrap="none" rtlCol="0">
                <a:spAutoFit/>
              </a:bodyPr>
              <a:lstStyle/>
              <a:p>
                <a:r>
                  <a:rPr lang="en-US" dirty="0"/>
                  <a:t>O</a:t>
                </a:r>
              </a:p>
            </p:txBody>
          </p:sp>
        </p:grpSp>
        <p:sp>
          <p:nvSpPr>
            <p:cNvPr id="20" name="TextBox 19">
              <a:extLst>
                <a:ext uri="{FF2B5EF4-FFF2-40B4-BE49-F238E27FC236}">
                  <a16:creationId xmlns:a16="http://schemas.microsoft.com/office/drawing/2014/main" id="{7B237F2A-41CC-41D3-8197-9EBE8851D3DB}"/>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22" name="Group 21">
            <a:extLst>
              <a:ext uri="{FF2B5EF4-FFF2-40B4-BE49-F238E27FC236}">
                <a16:creationId xmlns:a16="http://schemas.microsoft.com/office/drawing/2014/main" id="{F65F772B-C429-4799-B778-71F3EA18DB25}"/>
              </a:ext>
            </a:extLst>
          </p:cNvPr>
          <p:cNvGrpSpPr/>
          <p:nvPr/>
        </p:nvGrpSpPr>
        <p:grpSpPr>
          <a:xfrm>
            <a:off x="2667362" y="3746111"/>
            <a:ext cx="1819794" cy="1338761"/>
            <a:chOff x="503479" y="3752442"/>
            <a:chExt cx="1819794" cy="1338761"/>
          </a:xfrm>
        </p:grpSpPr>
        <p:grpSp>
          <p:nvGrpSpPr>
            <p:cNvPr id="23" name="Group 22">
              <a:extLst>
                <a:ext uri="{FF2B5EF4-FFF2-40B4-BE49-F238E27FC236}">
                  <a16:creationId xmlns:a16="http://schemas.microsoft.com/office/drawing/2014/main" id="{54624893-8556-469A-9516-3BF3AAFDC2A5}"/>
                </a:ext>
              </a:extLst>
            </p:cNvPr>
            <p:cNvGrpSpPr/>
            <p:nvPr/>
          </p:nvGrpSpPr>
          <p:grpSpPr>
            <a:xfrm>
              <a:off x="977207" y="3752442"/>
              <a:ext cx="943782" cy="962306"/>
              <a:chOff x="4107874" y="1657438"/>
              <a:chExt cx="943782" cy="962306"/>
            </a:xfrm>
          </p:grpSpPr>
          <p:grpSp>
            <p:nvGrpSpPr>
              <p:cNvPr id="25" name="Group 24">
                <a:extLst>
                  <a:ext uri="{FF2B5EF4-FFF2-40B4-BE49-F238E27FC236}">
                    <a16:creationId xmlns:a16="http://schemas.microsoft.com/office/drawing/2014/main" id="{8EBCCCC4-9E9E-495A-BD6C-D326469B854E}"/>
                  </a:ext>
                </a:extLst>
              </p:cNvPr>
              <p:cNvGrpSpPr/>
              <p:nvPr/>
            </p:nvGrpSpPr>
            <p:grpSpPr>
              <a:xfrm>
                <a:off x="4118956" y="1690689"/>
                <a:ext cx="906087" cy="906087"/>
                <a:chOff x="3366654" y="2036618"/>
                <a:chExt cx="906087" cy="906087"/>
              </a:xfrm>
            </p:grpSpPr>
            <p:sp>
              <p:nvSpPr>
                <p:cNvPr id="35" name="Rectangle 34">
                  <a:extLst>
                    <a:ext uri="{FF2B5EF4-FFF2-40B4-BE49-F238E27FC236}">
                      <a16:creationId xmlns:a16="http://schemas.microsoft.com/office/drawing/2014/main" id="{59AD61B3-D231-473D-B6AC-9D9B11D327F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58FC7759-8942-4A58-B323-59E8767F2CF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8C6E9B-00C8-408B-9C6A-5F268EE74EEE}"/>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4E0981-203E-4151-B030-410CEFAFDE7E}"/>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C1022D-957E-4339-A3EB-8212CE0622E8}"/>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68DF4F12-6871-4880-B730-E2A5ADCD99A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7" name="TextBox 26">
                <a:extLst>
                  <a:ext uri="{FF2B5EF4-FFF2-40B4-BE49-F238E27FC236}">
                    <a16:creationId xmlns:a16="http://schemas.microsoft.com/office/drawing/2014/main" id="{A3ABADDB-DBD7-4E60-B95D-C7EEDCF31EC2}"/>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8" name="TextBox 27">
                <a:extLst>
                  <a:ext uri="{FF2B5EF4-FFF2-40B4-BE49-F238E27FC236}">
                    <a16:creationId xmlns:a16="http://schemas.microsoft.com/office/drawing/2014/main" id="{B738FC89-3E2E-4E95-ADBB-A50CA4F6122D}"/>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29" name="TextBox 28">
                <a:extLst>
                  <a:ext uri="{FF2B5EF4-FFF2-40B4-BE49-F238E27FC236}">
                    <a16:creationId xmlns:a16="http://schemas.microsoft.com/office/drawing/2014/main" id="{4FFA845E-57A4-4F11-B8CE-D370497D2A13}"/>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06F2CD1D-18B2-4449-9A4C-F4B95C14D490}"/>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31" name="TextBox 30">
                <a:extLst>
                  <a:ext uri="{FF2B5EF4-FFF2-40B4-BE49-F238E27FC236}">
                    <a16:creationId xmlns:a16="http://schemas.microsoft.com/office/drawing/2014/main" id="{BDACB3F6-7AF4-4DD9-90DE-4586AF04BDE0}"/>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32" name="TextBox 31">
                <a:extLst>
                  <a:ext uri="{FF2B5EF4-FFF2-40B4-BE49-F238E27FC236}">
                    <a16:creationId xmlns:a16="http://schemas.microsoft.com/office/drawing/2014/main" id="{27F21812-4B42-4144-94DC-E65B7D2F6F9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33" name="TextBox 32">
                <a:extLst>
                  <a:ext uri="{FF2B5EF4-FFF2-40B4-BE49-F238E27FC236}">
                    <a16:creationId xmlns:a16="http://schemas.microsoft.com/office/drawing/2014/main" id="{13D5A16B-4091-40F6-9B67-0D179F526900}"/>
                  </a:ext>
                </a:extLst>
              </p:cNvPr>
              <p:cNvSpPr txBox="1"/>
              <p:nvPr/>
            </p:nvSpPr>
            <p:spPr>
              <a:xfrm>
                <a:off x="4130923" y="2250412"/>
                <a:ext cx="30489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38F369CD-BA92-4080-99A6-2F367E2C9DC3}"/>
                  </a:ext>
                </a:extLst>
              </p:cNvPr>
              <p:cNvSpPr txBox="1"/>
              <p:nvPr/>
            </p:nvSpPr>
            <p:spPr>
              <a:xfrm>
                <a:off x="4399413" y="1958279"/>
                <a:ext cx="336952" cy="369332"/>
              </a:xfrm>
              <a:prstGeom prst="rect">
                <a:avLst/>
              </a:prstGeom>
              <a:noFill/>
            </p:spPr>
            <p:txBody>
              <a:bodyPr wrap="none" rtlCol="0">
                <a:spAutoFit/>
              </a:bodyPr>
              <a:lstStyle/>
              <a:p>
                <a:r>
                  <a:rPr lang="en-US" dirty="0"/>
                  <a:t>O</a:t>
                </a:r>
              </a:p>
            </p:txBody>
          </p:sp>
        </p:grpSp>
        <p:sp>
          <p:nvSpPr>
            <p:cNvPr id="24" name="TextBox 23">
              <a:extLst>
                <a:ext uri="{FF2B5EF4-FFF2-40B4-BE49-F238E27FC236}">
                  <a16:creationId xmlns:a16="http://schemas.microsoft.com/office/drawing/2014/main" id="{C561471B-3182-4F17-90A9-CFA0383825D9}"/>
                </a:ext>
              </a:extLst>
            </p:cNvPr>
            <p:cNvSpPr txBox="1"/>
            <p:nvPr/>
          </p:nvSpPr>
          <p:spPr>
            <a:xfrm>
              <a:off x="503479" y="4721871"/>
              <a:ext cx="1819794" cy="369332"/>
            </a:xfrm>
            <a:prstGeom prst="rect">
              <a:avLst/>
            </a:prstGeom>
            <a:noFill/>
          </p:spPr>
          <p:txBody>
            <a:bodyPr wrap="none" rtlCol="0">
              <a:spAutoFit/>
            </a:bodyPr>
            <a:lstStyle/>
            <a:p>
              <a:r>
                <a:rPr lang="en-US" dirty="0"/>
                <a:t>Utility score: -1</a:t>
              </a:r>
            </a:p>
          </p:txBody>
        </p:sp>
      </p:grpSp>
      <p:grpSp>
        <p:nvGrpSpPr>
          <p:cNvPr id="40" name="Group 39">
            <a:extLst>
              <a:ext uri="{FF2B5EF4-FFF2-40B4-BE49-F238E27FC236}">
                <a16:creationId xmlns:a16="http://schemas.microsoft.com/office/drawing/2014/main" id="{1218F19B-7AE4-4F44-8B3C-8EB349968AC9}"/>
              </a:ext>
            </a:extLst>
          </p:cNvPr>
          <p:cNvGrpSpPr/>
          <p:nvPr/>
        </p:nvGrpSpPr>
        <p:grpSpPr>
          <a:xfrm>
            <a:off x="4709885" y="3739780"/>
            <a:ext cx="1819794" cy="1338761"/>
            <a:chOff x="503479" y="3752442"/>
            <a:chExt cx="1819794" cy="1338761"/>
          </a:xfrm>
        </p:grpSpPr>
        <p:grpSp>
          <p:nvGrpSpPr>
            <p:cNvPr id="41" name="Group 40">
              <a:extLst>
                <a:ext uri="{FF2B5EF4-FFF2-40B4-BE49-F238E27FC236}">
                  <a16:creationId xmlns:a16="http://schemas.microsoft.com/office/drawing/2014/main" id="{A9F19A13-B99E-4AE4-8781-1A86D94945C9}"/>
                </a:ext>
              </a:extLst>
            </p:cNvPr>
            <p:cNvGrpSpPr/>
            <p:nvPr/>
          </p:nvGrpSpPr>
          <p:grpSpPr>
            <a:xfrm>
              <a:off x="982751" y="3752442"/>
              <a:ext cx="938238" cy="973187"/>
              <a:chOff x="4113418" y="1657438"/>
              <a:chExt cx="938238" cy="973187"/>
            </a:xfrm>
          </p:grpSpPr>
          <p:grpSp>
            <p:nvGrpSpPr>
              <p:cNvPr id="43" name="Group 42">
                <a:extLst>
                  <a:ext uri="{FF2B5EF4-FFF2-40B4-BE49-F238E27FC236}">
                    <a16:creationId xmlns:a16="http://schemas.microsoft.com/office/drawing/2014/main" id="{CA467D00-0ACB-4AD0-9A86-37CC7993FBB9}"/>
                  </a:ext>
                </a:extLst>
              </p:cNvPr>
              <p:cNvGrpSpPr/>
              <p:nvPr/>
            </p:nvGrpSpPr>
            <p:grpSpPr>
              <a:xfrm>
                <a:off x="4118956" y="1690689"/>
                <a:ext cx="906087" cy="906087"/>
                <a:chOff x="3366654" y="2036618"/>
                <a:chExt cx="906087" cy="906087"/>
              </a:xfrm>
            </p:grpSpPr>
            <p:sp>
              <p:nvSpPr>
                <p:cNvPr id="53" name="Rectangle 52">
                  <a:extLst>
                    <a:ext uri="{FF2B5EF4-FFF2-40B4-BE49-F238E27FC236}">
                      <a16:creationId xmlns:a16="http://schemas.microsoft.com/office/drawing/2014/main" id="{5443BEB2-D44B-4593-8261-46A489E3F223}"/>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62AC1-1187-49CD-85C8-5BCA92AC4240}"/>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78E81F-2955-4009-87E8-4FD00E4E8830}"/>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923E47B-F7AC-45CC-B666-8221324D2AA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F5341D0-F734-4100-8FB1-0439A1E9C68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B2A7F109-FD98-4E30-8F34-800A533C4C06}"/>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BF1EBB87-0309-4119-A5BB-CB8F6D89FB2B}"/>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F0101FD4-EBCA-4957-906D-6943318BB19A}"/>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47" name="TextBox 46">
                <a:extLst>
                  <a:ext uri="{FF2B5EF4-FFF2-40B4-BE49-F238E27FC236}">
                    <a16:creationId xmlns:a16="http://schemas.microsoft.com/office/drawing/2014/main" id="{B7849F16-7832-4AD8-A9FA-095DDE2A560A}"/>
                  </a:ext>
                </a:extLst>
              </p:cNvPr>
              <p:cNvSpPr txBox="1"/>
              <p:nvPr/>
            </p:nvSpPr>
            <p:spPr>
              <a:xfrm>
                <a:off x="4413905" y="1963651"/>
                <a:ext cx="30489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7C3EBAC-FF89-49E5-B985-722758D5815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49" name="TextBox 48">
                <a:extLst>
                  <a:ext uri="{FF2B5EF4-FFF2-40B4-BE49-F238E27FC236}">
                    <a16:creationId xmlns:a16="http://schemas.microsoft.com/office/drawing/2014/main" id="{3BB78BC4-B92A-4A1B-BB21-C5C8E7D3C77E}"/>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50" name="TextBox 49">
                <a:extLst>
                  <a:ext uri="{FF2B5EF4-FFF2-40B4-BE49-F238E27FC236}">
                    <a16:creationId xmlns:a16="http://schemas.microsoft.com/office/drawing/2014/main" id="{55533F4C-E978-4934-B344-D7F5F71E62C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51" name="TextBox 50">
                <a:extLst>
                  <a:ext uri="{FF2B5EF4-FFF2-40B4-BE49-F238E27FC236}">
                    <a16:creationId xmlns:a16="http://schemas.microsoft.com/office/drawing/2014/main" id="{30E812C7-8DA7-4192-B31C-67D328B01474}"/>
                  </a:ext>
                </a:extLst>
              </p:cNvPr>
              <p:cNvSpPr txBox="1"/>
              <p:nvPr/>
            </p:nvSpPr>
            <p:spPr>
              <a:xfrm>
                <a:off x="4694542" y="2261293"/>
                <a:ext cx="304892" cy="369332"/>
              </a:xfrm>
              <a:prstGeom prst="rect">
                <a:avLst/>
              </a:prstGeom>
              <a:noFill/>
            </p:spPr>
            <p:txBody>
              <a:bodyPr wrap="none" rtlCol="0">
                <a:spAutoFit/>
              </a:bodyPr>
              <a:lstStyle/>
              <a:p>
                <a:r>
                  <a:rPr lang="en-US" dirty="0"/>
                  <a:t>X</a:t>
                </a:r>
              </a:p>
            </p:txBody>
          </p:sp>
          <p:sp>
            <p:nvSpPr>
              <p:cNvPr id="52" name="TextBox 51">
                <a:extLst>
                  <a:ext uri="{FF2B5EF4-FFF2-40B4-BE49-F238E27FC236}">
                    <a16:creationId xmlns:a16="http://schemas.microsoft.com/office/drawing/2014/main" id="{274FAB82-AF47-44FE-A2C4-646E428F5A80}"/>
                  </a:ext>
                </a:extLst>
              </p:cNvPr>
              <p:cNvSpPr txBox="1"/>
              <p:nvPr/>
            </p:nvSpPr>
            <p:spPr>
              <a:xfrm>
                <a:off x="4392487" y="1668321"/>
                <a:ext cx="336952" cy="369332"/>
              </a:xfrm>
              <a:prstGeom prst="rect">
                <a:avLst/>
              </a:prstGeom>
              <a:noFill/>
            </p:spPr>
            <p:txBody>
              <a:bodyPr wrap="none" rtlCol="0">
                <a:spAutoFit/>
              </a:bodyPr>
              <a:lstStyle/>
              <a:p>
                <a:r>
                  <a:rPr lang="en-US" dirty="0"/>
                  <a:t>O</a:t>
                </a:r>
              </a:p>
            </p:txBody>
          </p:sp>
        </p:grpSp>
        <p:sp>
          <p:nvSpPr>
            <p:cNvPr id="42" name="TextBox 41">
              <a:extLst>
                <a:ext uri="{FF2B5EF4-FFF2-40B4-BE49-F238E27FC236}">
                  <a16:creationId xmlns:a16="http://schemas.microsoft.com/office/drawing/2014/main" id="{105D61B7-CF39-4F23-AC53-91651E060C19}"/>
                </a:ext>
              </a:extLst>
            </p:cNvPr>
            <p:cNvSpPr txBox="1"/>
            <p:nvPr/>
          </p:nvSpPr>
          <p:spPr>
            <a:xfrm>
              <a:off x="503479" y="4721871"/>
              <a:ext cx="1819794" cy="369332"/>
            </a:xfrm>
            <a:prstGeom prst="rect">
              <a:avLst/>
            </a:prstGeom>
            <a:noFill/>
          </p:spPr>
          <p:txBody>
            <a:bodyPr wrap="none" rtlCol="0">
              <a:spAutoFit/>
            </a:bodyPr>
            <a:lstStyle/>
            <a:p>
              <a:r>
                <a:rPr lang="en-US" dirty="0"/>
                <a:t>Utility score: -1</a:t>
              </a:r>
            </a:p>
          </p:txBody>
        </p:sp>
      </p:grpSp>
      <p:grpSp>
        <p:nvGrpSpPr>
          <p:cNvPr id="58" name="Group 57">
            <a:extLst>
              <a:ext uri="{FF2B5EF4-FFF2-40B4-BE49-F238E27FC236}">
                <a16:creationId xmlns:a16="http://schemas.microsoft.com/office/drawing/2014/main" id="{EF4C04D7-63D5-4817-B8D0-47AFBF27DB32}"/>
              </a:ext>
            </a:extLst>
          </p:cNvPr>
          <p:cNvGrpSpPr/>
          <p:nvPr/>
        </p:nvGrpSpPr>
        <p:grpSpPr>
          <a:xfrm>
            <a:off x="6837776" y="3753667"/>
            <a:ext cx="1875706" cy="1338761"/>
            <a:chOff x="503479" y="3752442"/>
            <a:chExt cx="1875706" cy="1338761"/>
          </a:xfrm>
        </p:grpSpPr>
        <p:grpSp>
          <p:nvGrpSpPr>
            <p:cNvPr id="59" name="Group 58">
              <a:extLst>
                <a:ext uri="{FF2B5EF4-FFF2-40B4-BE49-F238E27FC236}">
                  <a16:creationId xmlns:a16="http://schemas.microsoft.com/office/drawing/2014/main" id="{67661687-26AE-453C-8368-9C3D38D95DE2}"/>
                </a:ext>
              </a:extLst>
            </p:cNvPr>
            <p:cNvGrpSpPr/>
            <p:nvPr/>
          </p:nvGrpSpPr>
          <p:grpSpPr>
            <a:xfrm>
              <a:off x="967651" y="3752442"/>
              <a:ext cx="953338" cy="965510"/>
              <a:chOff x="4098318" y="1657438"/>
              <a:chExt cx="953338" cy="965510"/>
            </a:xfrm>
          </p:grpSpPr>
          <p:grpSp>
            <p:nvGrpSpPr>
              <p:cNvPr id="61" name="Group 60">
                <a:extLst>
                  <a:ext uri="{FF2B5EF4-FFF2-40B4-BE49-F238E27FC236}">
                    <a16:creationId xmlns:a16="http://schemas.microsoft.com/office/drawing/2014/main" id="{38BE1E6A-DF57-45F4-AAFB-6070A2F64A44}"/>
                  </a:ext>
                </a:extLst>
              </p:cNvPr>
              <p:cNvGrpSpPr/>
              <p:nvPr/>
            </p:nvGrpSpPr>
            <p:grpSpPr>
              <a:xfrm>
                <a:off x="4118956" y="1690689"/>
                <a:ext cx="906087" cy="906087"/>
                <a:chOff x="3366654" y="2036618"/>
                <a:chExt cx="906087" cy="906087"/>
              </a:xfrm>
            </p:grpSpPr>
            <p:sp>
              <p:nvSpPr>
                <p:cNvPr id="71" name="Rectangle 70">
                  <a:extLst>
                    <a:ext uri="{FF2B5EF4-FFF2-40B4-BE49-F238E27FC236}">
                      <a16:creationId xmlns:a16="http://schemas.microsoft.com/office/drawing/2014/main" id="{4D67A626-C24F-4107-83CA-E447B29F6E1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A1A01209-D827-453E-A963-8F0D93F731B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6CE06BB-9328-4FA6-ABBD-4A7204C190C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8B1BA9-0716-4A16-A926-ED8229A783E3}"/>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94088D3-92AB-4054-9BC4-9B6672859CA8}"/>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9259C46A-4D07-4797-914D-080D6C060887}"/>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88406EC0-542B-40EA-99AE-A90EC7923C04}"/>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64" name="TextBox 63">
                <a:extLst>
                  <a:ext uri="{FF2B5EF4-FFF2-40B4-BE49-F238E27FC236}">
                    <a16:creationId xmlns:a16="http://schemas.microsoft.com/office/drawing/2014/main" id="{599F9E5B-2114-41BB-AE21-9713F686C49D}"/>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65" name="TextBox 64">
                <a:extLst>
                  <a:ext uri="{FF2B5EF4-FFF2-40B4-BE49-F238E27FC236}">
                    <a16:creationId xmlns:a16="http://schemas.microsoft.com/office/drawing/2014/main" id="{7648758A-E115-4990-A293-BCEE56374E4E}"/>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66" name="TextBox 65">
                <a:extLst>
                  <a:ext uri="{FF2B5EF4-FFF2-40B4-BE49-F238E27FC236}">
                    <a16:creationId xmlns:a16="http://schemas.microsoft.com/office/drawing/2014/main" id="{3E4E4EBF-14F1-4C13-B405-AAD9EB5260C3}"/>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67" name="TextBox 66">
                <a:extLst>
                  <a:ext uri="{FF2B5EF4-FFF2-40B4-BE49-F238E27FC236}">
                    <a16:creationId xmlns:a16="http://schemas.microsoft.com/office/drawing/2014/main" id="{CF5AC201-8A69-44E2-ABDD-D0F4AB80ED5C}"/>
                  </a:ext>
                </a:extLst>
              </p:cNvPr>
              <p:cNvSpPr txBox="1"/>
              <p:nvPr/>
            </p:nvSpPr>
            <p:spPr>
              <a:xfrm>
                <a:off x="4402230" y="1965618"/>
                <a:ext cx="336952" cy="369332"/>
              </a:xfrm>
              <a:prstGeom prst="rect">
                <a:avLst/>
              </a:prstGeom>
              <a:noFill/>
            </p:spPr>
            <p:txBody>
              <a:bodyPr wrap="none" rtlCol="0">
                <a:spAutoFit/>
              </a:bodyPr>
              <a:lstStyle/>
              <a:p>
                <a:r>
                  <a:rPr lang="en-US" dirty="0"/>
                  <a:t>O</a:t>
                </a:r>
              </a:p>
            </p:txBody>
          </p:sp>
          <p:sp>
            <p:nvSpPr>
              <p:cNvPr id="68" name="TextBox 67">
                <a:extLst>
                  <a:ext uri="{FF2B5EF4-FFF2-40B4-BE49-F238E27FC236}">
                    <a16:creationId xmlns:a16="http://schemas.microsoft.com/office/drawing/2014/main" id="{5CDC5848-57FB-4265-ACAA-C44C9DB8589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69" name="TextBox 68">
                <a:extLst>
                  <a:ext uri="{FF2B5EF4-FFF2-40B4-BE49-F238E27FC236}">
                    <a16:creationId xmlns:a16="http://schemas.microsoft.com/office/drawing/2014/main" id="{BC878C72-4791-4314-8804-9C29C7CE1E5D}"/>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E4BFC93C-77DD-4E62-8A5C-AE3D10E1B223}"/>
                  </a:ext>
                </a:extLst>
              </p:cNvPr>
              <p:cNvSpPr txBox="1"/>
              <p:nvPr/>
            </p:nvSpPr>
            <p:spPr>
              <a:xfrm>
                <a:off x="4098318" y="2253616"/>
                <a:ext cx="336952" cy="369332"/>
              </a:xfrm>
              <a:prstGeom prst="rect">
                <a:avLst/>
              </a:prstGeom>
              <a:noFill/>
            </p:spPr>
            <p:txBody>
              <a:bodyPr wrap="none" rtlCol="0">
                <a:spAutoFit/>
              </a:bodyPr>
              <a:lstStyle/>
              <a:p>
                <a:r>
                  <a:rPr lang="en-US" dirty="0"/>
                  <a:t>O</a:t>
                </a:r>
              </a:p>
            </p:txBody>
          </p:sp>
        </p:grpSp>
        <p:sp>
          <p:nvSpPr>
            <p:cNvPr id="60" name="TextBox 59">
              <a:extLst>
                <a:ext uri="{FF2B5EF4-FFF2-40B4-BE49-F238E27FC236}">
                  <a16:creationId xmlns:a16="http://schemas.microsoft.com/office/drawing/2014/main" id="{C737F497-CCF4-4611-8DEC-CA7DFDA9DB13}"/>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169" name="Group 168">
            <a:extLst>
              <a:ext uri="{FF2B5EF4-FFF2-40B4-BE49-F238E27FC236}">
                <a16:creationId xmlns:a16="http://schemas.microsoft.com/office/drawing/2014/main" id="{7B0FA284-139A-431A-B589-4680C5E2D47E}"/>
              </a:ext>
            </a:extLst>
          </p:cNvPr>
          <p:cNvGrpSpPr/>
          <p:nvPr/>
        </p:nvGrpSpPr>
        <p:grpSpPr>
          <a:xfrm>
            <a:off x="9205228" y="3756761"/>
            <a:ext cx="1917192" cy="1342721"/>
            <a:chOff x="9205228" y="3756761"/>
            <a:chExt cx="1917192" cy="1342721"/>
          </a:xfrm>
        </p:grpSpPr>
        <p:grpSp>
          <p:nvGrpSpPr>
            <p:cNvPr id="76" name="Group 75">
              <a:extLst>
                <a:ext uri="{FF2B5EF4-FFF2-40B4-BE49-F238E27FC236}">
                  <a16:creationId xmlns:a16="http://schemas.microsoft.com/office/drawing/2014/main" id="{65B4C756-62FE-4782-BB5F-9EBBF2E8D321}"/>
                </a:ext>
              </a:extLst>
            </p:cNvPr>
            <p:cNvGrpSpPr/>
            <p:nvPr/>
          </p:nvGrpSpPr>
          <p:grpSpPr>
            <a:xfrm>
              <a:off x="9205228" y="3756761"/>
              <a:ext cx="1917192" cy="1342721"/>
              <a:chOff x="503479" y="3748482"/>
              <a:chExt cx="1917192" cy="1342721"/>
            </a:xfrm>
          </p:grpSpPr>
          <p:grpSp>
            <p:nvGrpSpPr>
              <p:cNvPr id="77" name="Group 76">
                <a:extLst>
                  <a:ext uri="{FF2B5EF4-FFF2-40B4-BE49-F238E27FC236}">
                    <a16:creationId xmlns:a16="http://schemas.microsoft.com/office/drawing/2014/main" id="{B2DE1BE6-5F97-4DEA-9D16-1710CFB51F9D}"/>
                  </a:ext>
                </a:extLst>
              </p:cNvPr>
              <p:cNvGrpSpPr/>
              <p:nvPr/>
            </p:nvGrpSpPr>
            <p:grpSpPr>
              <a:xfrm>
                <a:off x="982751" y="3748482"/>
                <a:ext cx="938238" cy="966266"/>
                <a:chOff x="4113418" y="1653478"/>
                <a:chExt cx="938238" cy="966266"/>
              </a:xfrm>
            </p:grpSpPr>
            <p:grpSp>
              <p:nvGrpSpPr>
                <p:cNvPr id="79" name="Group 78">
                  <a:extLst>
                    <a:ext uri="{FF2B5EF4-FFF2-40B4-BE49-F238E27FC236}">
                      <a16:creationId xmlns:a16="http://schemas.microsoft.com/office/drawing/2014/main" id="{9B91DBEF-3B8C-49D6-8AEB-8255E5EAA50C}"/>
                    </a:ext>
                  </a:extLst>
                </p:cNvPr>
                <p:cNvGrpSpPr/>
                <p:nvPr/>
              </p:nvGrpSpPr>
              <p:grpSpPr>
                <a:xfrm>
                  <a:off x="4118956" y="1690689"/>
                  <a:ext cx="906087" cy="906087"/>
                  <a:chOff x="3366654" y="2036618"/>
                  <a:chExt cx="906087" cy="906087"/>
                </a:xfrm>
              </p:grpSpPr>
              <p:sp>
                <p:nvSpPr>
                  <p:cNvPr id="89" name="Rectangle 88">
                    <a:extLst>
                      <a:ext uri="{FF2B5EF4-FFF2-40B4-BE49-F238E27FC236}">
                        <a16:creationId xmlns:a16="http://schemas.microsoft.com/office/drawing/2014/main" id="{A63FE1D6-C80D-458D-9DED-96E2FB8A41F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48797AE-93AD-45D5-B0D1-98807151B010}"/>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2E48F20-3ED2-4EBA-BE97-1512AB4F53E5}"/>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0F058DF-2A09-4517-8CF0-B58E94FBE611}"/>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40D1FF1-70E7-482D-BDDF-0B2EE2B2B5FC}"/>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3A045B2D-8ABF-4397-9EF9-072B340EF423}"/>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81" name="TextBox 80">
                  <a:extLst>
                    <a:ext uri="{FF2B5EF4-FFF2-40B4-BE49-F238E27FC236}">
                      <a16:creationId xmlns:a16="http://schemas.microsoft.com/office/drawing/2014/main" id="{D0C484A6-F17A-473F-81C9-9D334E7A511B}"/>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2" name="TextBox 81">
                  <a:extLst>
                    <a:ext uri="{FF2B5EF4-FFF2-40B4-BE49-F238E27FC236}">
                      <a16:creationId xmlns:a16="http://schemas.microsoft.com/office/drawing/2014/main" id="{64742D27-2F49-4172-8D65-31433E6220E8}"/>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83" name="TextBox 82">
                  <a:extLst>
                    <a:ext uri="{FF2B5EF4-FFF2-40B4-BE49-F238E27FC236}">
                      <a16:creationId xmlns:a16="http://schemas.microsoft.com/office/drawing/2014/main" id="{5209D9C5-2009-4447-8D85-BEE5EB1A5633}"/>
                    </a:ext>
                  </a:extLst>
                </p:cNvPr>
                <p:cNvSpPr txBox="1"/>
                <p:nvPr/>
              </p:nvSpPr>
              <p:spPr>
                <a:xfrm>
                  <a:off x="4408429" y="1951156"/>
                  <a:ext cx="304892" cy="369332"/>
                </a:xfrm>
                <a:prstGeom prst="rect">
                  <a:avLst/>
                </a:prstGeom>
                <a:noFill/>
              </p:spPr>
              <p:txBody>
                <a:bodyPr wrap="none" rtlCol="0">
                  <a:spAutoFit/>
                </a:bodyPr>
                <a:lstStyle/>
                <a:p>
                  <a:r>
                    <a:rPr lang="en-US" dirty="0"/>
                    <a:t>X</a:t>
                  </a:r>
                </a:p>
              </p:txBody>
            </p:sp>
            <p:sp>
              <p:nvSpPr>
                <p:cNvPr id="84" name="TextBox 83">
                  <a:extLst>
                    <a:ext uri="{FF2B5EF4-FFF2-40B4-BE49-F238E27FC236}">
                      <a16:creationId xmlns:a16="http://schemas.microsoft.com/office/drawing/2014/main" id="{ABA0E261-BC40-4DFD-8864-1240A426FDFD}"/>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85" name="TextBox 84">
                  <a:extLst>
                    <a:ext uri="{FF2B5EF4-FFF2-40B4-BE49-F238E27FC236}">
                      <a16:creationId xmlns:a16="http://schemas.microsoft.com/office/drawing/2014/main" id="{92C1DCB2-0C37-4A30-A54E-9BCCB0864C01}"/>
                    </a:ext>
                  </a:extLst>
                </p:cNvPr>
                <p:cNvSpPr txBox="1"/>
                <p:nvPr/>
              </p:nvSpPr>
              <p:spPr>
                <a:xfrm>
                  <a:off x="4398031" y="1653478"/>
                  <a:ext cx="336952" cy="369332"/>
                </a:xfrm>
                <a:prstGeom prst="rect">
                  <a:avLst/>
                </a:prstGeom>
                <a:noFill/>
              </p:spPr>
              <p:txBody>
                <a:bodyPr wrap="none" rtlCol="0">
                  <a:spAutoFit/>
                </a:bodyPr>
                <a:lstStyle/>
                <a:p>
                  <a:r>
                    <a:rPr lang="en-US" dirty="0"/>
                    <a:t>O</a:t>
                  </a:r>
                </a:p>
              </p:txBody>
            </p:sp>
            <p:sp>
              <p:nvSpPr>
                <p:cNvPr id="86" name="TextBox 85">
                  <a:extLst>
                    <a:ext uri="{FF2B5EF4-FFF2-40B4-BE49-F238E27FC236}">
                      <a16:creationId xmlns:a16="http://schemas.microsoft.com/office/drawing/2014/main" id="{0C4F6CEA-5D21-4F2D-B30B-B102E4984576}"/>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87" name="TextBox 86">
                  <a:extLst>
                    <a:ext uri="{FF2B5EF4-FFF2-40B4-BE49-F238E27FC236}">
                      <a16:creationId xmlns:a16="http://schemas.microsoft.com/office/drawing/2014/main" id="{4413BB04-38ED-45B8-9BDF-7D2976D16B8D}"/>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88" name="TextBox 87">
                  <a:extLst>
                    <a:ext uri="{FF2B5EF4-FFF2-40B4-BE49-F238E27FC236}">
                      <a16:creationId xmlns:a16="http://schemas.microsoft.com/office/drawing/2014/main" id="{3E8CF710-2FB6-4E62-B8DF-0EEB0939BB44}"/>
                    </a:ext>
                  </a:extLst>
                </p:cNvPr>
                <p:cNvSpPr txBox="1"/>
                <p:nvPr/>
              </p:nvSpPr>
              <p:spPr>
                <a:xfrm>
                  <a:off x="4689981" y="2248526"/>
                  <a:ext cx="336952" cy="369332"/>
                </a:xfrm>
                <a:prstGeom prst="rect">
                  <a:avLst/>
                </a:prstGeom>
                <a:noFill/>
              </p:spPr>
              <p:txBody>
                <a:bodyPr wrap="none" rtlCol="0">
                  <a:spAutoFit/>
                </a:bodyPr>
                <a:lstStyle/>
                <a:p>
                  <a:r>
                    <a:rPr lang="en-US" dirty="0"/>
                    <a:t>O</a:t>
                  </a:r>
                </a:p>
              </p:txBody>
            </p:sp>
          </p:grpSp>
          <p:sp>
            <p:nvSpPr>
              <p:cNvPr id="78" name="TextBox 77">
                <a:extLst>
                  <a:ext uri="{FF2B5EF4-FFF2-40B4-BE49-F238E27FC236}">
                    <a16:creationId xmlns:a16="http://schemas.microsoft.com/office/drawing/2014/main" id="{381E62AA-6EFF-4A02-8DBA-E007B509BAF5}"/>
                  </a:ext>
                </a:extLst>
              </p:cNvPr>
              <p:cNvSpPr txBox="1"/>
              <p:nvPr/>
            </p:nvSpPr>
            <p:spPr>
              <a:xfrm>
                <a:off x="503479" y="4721871"/>
                <a:ext cx="1917192" cy="369332"/>
              </a:xfrm>
              <a:prstGeom prst="rect">
                <a:avLst/>
              </a:prstGeom>
              <a:noFill/>
            </p:spPr>
            <p:txBody>
              <a:bodyPr wrap="none" rtlCol="0">
                <a:spAutoFit/>
              </a:bodyPr>
              <a:lstStyle/>
              <a:p>
                <a:r>
                  <a:rPr lang="en-US" dirty="0"/>
                  <a:t>Utility score: +0</a:t>
                </a:r>
              </a:p>
            </p:txBody>
          </p:sp>
        </p:grpSp>
        <p:sp>
          <p:nvSpPr>
            <p:cNvPr id="94" name="TextBox 93">
              <a:extLst>
                <a:ext uri="{FF2B5EF4-FFF2-40B4-BE49-F238E27FC236}">
                  <a16:creationId xmlns:a16="http://schemas.microsoft.com/office/drawing/2014/main" id="{ADC660A7-6465-4748-B1A6-C2970299BC0D}"/>
                </a:ext>
              </a:extLst>
            </p:cNvPr>
            <p:cNvSpPr txBox="1"/>
            <p:nvPr/>
          </p:nvSpPr>
          <p:spPr>
            <a:xfrm>
              <a:off x="10260418" y="4066505"/>
              <a:ext cx="304892" cy="369332"/>
            </a:xfrm>
            <a:prstGeom prst="rect">
              <a:avLst/>
            </a:prstGeom>
            <a:noFill/>
          </p:spPr>
          <p:txBody>
            <a:bodyPr wrap="none" rtlCol="0">
              <a:spAutoFit/>
            </a:bodyPr>
            <a:lstStyle/>
            <a:p>
              <a:r>
                <a:rPr lang="en-US" dirty="0"/>
                <a:t>X</a:t>
              </a:r>
            </a:p>
          </p:txBody>
        </p:sp>
        <p:sp>
          <p:nvSpPr>
            <p:cNvPr id="95" name="TextBox 94">
              <a:extLst>
                <a:ext uri="{FF2B5EF4-FFF2-40B4-BE49-F238E27FC236}">
                  <a16:creationId xmlns:a16="http://schemas.microsoft.com/office/drawing/2014/main" id="{E5118F1C-6440-488F-B2F1-ABD4350E8911}"/>
                </a:ext>
              </a:extLst>
            </p:cNvPr>
            <p:cNvSpPr txBox="1"/>
            <p:nvPr/>
          </p:nvSpPr>
          <p:spPr>
            <a:xfrm>
              <a:off x="9657489" y="4061562"/>
              <a:ext cx="336952" cy="369332"/>
            </a:xfrm>
            <a:prstGeom prst="rect">
              <a:avLst/>
            </a:prstGeom>
            <a:noFill/>
          </p:spPr>
          <p:txBody>
            <a:bodyPr wrap="none" rtlCol="0">
              <a:spAutoFit/>
            </a:bodyPr>
            <a:lstStyle/>
            <a:p>
              <a:r>
                <a:rPr lang="en-US" dirty="0"/>
                <a:t>O</a:t>
              </a:r>
            </a:p>
          </p:txBody>
        </p:sp>
        <p:sp>
          <p:nvSpPr>
            <p:cNvPr id="96" name="TextBox 95">
              <a:extLst>
                <a:ext uri="{FF2B5EF4-FFF2-40B4-BE49-F238E27FC236}">
                  <a16:creationId xmlns:a16="http://schemas.microsoft.com/office/drawing/2014/main" id="{695E6C1E-6E9D-441D-9BE5-05B6003B9260}"/>
                </a:ext>
              </a:extLst>
            </p:cNvPr>
            <p:cNvSpPr txBox="1"/>
            <p:nvPr/>
          </p:nvSpPr>
          <p:spPr>
            <a:xfrm>
              <a:off x="9680945" y="4373883"/>
              <a:ext cx="304892" cy="369332"/>
            </a:xfrm>
            <a:prstGeom prst="rect">
              <a:avLst/>
            </a:prstGeom>
            <a:noFill/>
          </p:spPr>
          <p:txBody>
            <a:bodyPr wrap="none" rtlCol="0">
              <a:spAutoFit/>
            </a:bodyPr>
            <a:lstStyle/>
            <a:p>
              <a:r>
                <a:rPr lang="en-US" dirty="0"/>
                <a:t>X</a:t>
              </a:r>
            </a:p>
          </p:txBody>
        </p:sp>
      </p:grpSp>
      <p:grpSp>
        <p:nvGrpSpPr>
          <p:cNvPr id="97" name="Group 96">
            <a:extLst>
              <a:ext uri="{FF2B5EF4-FFF2-40B4-BE49-F238E27FC236}">
                <a16:creationId xmlns:a16="http://schemas.microsoft.com/office/drawing/2014/main" id="{D2B9AE76-6847-4BA3-A6F2-A553B8C0211F}"/>
              </a:ext>
            </a:extLst>
          </p:cNvPr>
          <p:cNvGrpSpPr/>
          <p:nvPr/>
        </p:nvGrpSpPr>
        <p:grpSpPr>
          <a:xfrm>
            <a:off x="1602464" y="5137439"/>
            <a:ext cx="1875706" cy="1349843"/>
            <a:chOff x="503479" y="3741360"/>
            <a:chExt cx="1875706" cy="1349843"/>
          </a:xfrm>
        </p:grpSpPr>
        <p:grpSp>
          <p:nvGrpSpPr>
            <p:cNvPr id="98" name="Group 97">
              <a:extLst>
                <a:ext uri="{FF2B5EF4-FFF2-40B4-BE49-F238E27FC236}">
                  <a16:creationId xmlns:a16="http://schemas.microsoft.com/office/drawing/2014/main" id="{BE1E9A0D-9562-4F1B-8BDF-B57F15F5C3F3}"/>
                </a:ext>
              </a:extLst>
            </p:cNvPr>
            <p:cNvGrpSpPr/>
            <p:nvPr/>
          </p:nvGrpSpPr>
          <p:grpSpPr>
            <a:xfrm>
              <a:off x="951247" y="3741360"/>
              <a:ext cx="969742" cy="973388"/>
              <a:chOff x="4081914" y="1646356"/>
              <a:chExt cx="969742" cy="973388"/>
            </a:xfrm>
          </p:grpSpPr>
          <p:grpSp>
            <p:nvGrpSpPr>
              <p:cNvPr id="100" name="Group 99">
                <a:extLst>
                  <a:ext uri="{FF2B5EF4-FFF2-40B4-BE49-F238E27FC236}">
                    <a16:creationId xmlns:a16="http://schemas.microsoft.com/office/drawing/2014/main" id="{4C7438EB-6BBB-4CFC-97B9-A05CD34EB426}"/>
                  </a:ext>
                </a:extLst>
              </p:cNvPr>
              <p:cNvGrpSpPr/>
              <p:nvPr/>
            </p:nvGrpSpPr>
            <p:grpSpPr>
              <a:xfrm>
                <a:off x="4118956" y="1690689"/>
                <a:ext cx="906087" cy="906087"/>
                <a:chOff x="3366654" y="2036618"/>
                <a:chExt cx="906087" cy="906087"/>
              </a:xfrm>
            </p:grpSpPr>
            <p:sp>
              <p:nvSpPr>
                <p:cNvPr id="110" name="Rectangle 109">
                  <a:extLst>
                    <a:ext uri="{FF2B5EF4-FFF2-40B4-BE49-F238E27FC236}">
                      <a16:creationId xmlns:a16="http://schemas.microsoft.com/office/drawing/2014/main" id="{2D12401D-7597-4B65-A1CF-807AD777A09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FED3A703-2360-45EA-960B-B6861C09FCC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8EC7D8-9E81-4ED5-9E22-088BC7D83DE7}"/>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BA6F271-342C-495A-BFB7-7008D27847BD}"/>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B240726-9A6B-4F56-936A-E6CCEA7E99F6}"/>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TextBox 100">
                <a:extLst>
                  <a:ext uri="{FF2B5EF4-FFF2-40B4-BE49-F238E27FC236}">
                    <a16:creationId xmlns:a16="http://schemas.microsoft.com/office/drawing/2014/main" id="{5BDD79F5-B83B-49CB-B2EE-D4BBDAF307AD}"/>
                  </a:ext>
                </a:extLst>
              </p:cNvPr>
              <p:cNvSpPr txBox="1"/>
              <p:nvPr/>
            </p:nvSpPr>
            <p:spPr>
              <a:xfrm>
                <a:off x="4702187" y="1970552"/>
                <a:ext cx="304892" cy="369332"/>
              </a:xfrm>
              <a:prstGeom prst="rect">
                <a:avLst/>
              </a:prstGeom>
              <a:noFill/>
            </p:spPr>
            <p:txBody>
              <a:bodyPr wrap="none" rtlCol="0">
                <a:spAutoFit/>
              </a:bodyPr>
              <a:lstStyle/>
              <a:p>
                <a:r>
                  <a:rPr lang="en-US" dirty="0"/>
                  <a:t>X</a:t>
                </a:r>
              </a:p>
            </p:txBody>
          </p:sp>
          <p:sp>
            <p:nvSpPr>
              <p:cNvPr id="102" name="TextBox 101">
                <a:extLst>
                  <a:ext uri="{FF2B5EF4-FFF2-40B4-BE49-F238E27FC236}">
                    <a16:creationId xmlns:a16="http://schemas.microsoft.com/office/drawing/2014/main" id="{58874D4A-EA30-4ED0-888A-989BBED7A65A}"/>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03" name="TextBox 102">
                <a:extLst>
                  <a:ext uri="{FF2B5EF4-FFF2-40B4-BE49-F238E27FC236}">
                    <a16:creationId xmlns:a16="http://schemas.microsoft.com/office/drawing/2014/main" id="{68777C50-1B86-48F4-945D-81B218D7C639}"/>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04" name="TextBox 103">
                <a:extLst>
                  <a:ext uri="{FF2B5EF4-FFF2-40B4-BE49-F238E27FC236}">
                    <a16:creationId xmlns:a16="http://schemas.microsoft.com/office/drawing/2014/main" id="{FA826268-CEE2-4CF6-8B03-8978CFB2CDC1}"/>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105" name="TextBox 104">
                <a:extLst>
                  <a:ext uri="{FF2B5EF4-FFF2-40B4-BE49-F238E27FC236}">
                    <a16:creationId xmlns:a16="http://schemas.microsoft.com/office/drawing/2014/main" id="{628D4A80-1776-4B32-9D04-CB20F0C1F026}"/>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06" name="TextBox 105">
                <a:extLst>
                  <a:ext uri="{FF2B5EF4-FFF2-40B4-BE49-F238E27FC236}">
                    <a16:creationId xmlns:a16="http://schemas.microsoft.com/office/drawing/2014/main" id="{885549B3-B55B-4CEE-81FB-50177AAD8959}"/>
                  </a:ext>
                </a:extLst>
              </p:cNvPr>
              <p:cNvSpPr txBox="1"/>
              <p:nvPr/>
            </p:nvSpPr>
            <p:spPr>
              <a:xfrm>
                <a:off x="4397979" y="1663847"/>
                <a:ext cx="336952" cy="369332"/>
              </a:xfrm>
              <a:prstGeom prst="rect">
                <a:avLst/>
              </a:prstGeom>
              <a:noFill/>
            </p:spPr>
            <p:txBody>
              <a:bodyPr wrap="none" rtlCol="0">
                <a:spAutoFit/>
              </a:bodyPr>
              <a:lstStyle/>
              <a:p>
                <a:r>
                  <a:rPr lang="en-US" dirty="0"/>
                  <a:t>O</a:t>
                </a:r>
              </a:p>
            </p:txBody>
          </p:sp>
          <p:sp>
            <p:nvSpPr>
              <p:cNvPr id="107" name="TextBox 106">
                <a:extLst>
                  <a:ext uri="{FF2B5EF4-FFF2-40B4-BE49-F238E27FC236}">
                    <a16:creationId xmlns:a16="http://schemas.microsoft.com/office/drawing/2014/main" id="{5A8DA678-5CF7-4AE6-9F0C-FA37C585250C}"/>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08" name="TextBox 107">
                <a:extLst>
                  <a:ext uri="{FF2B5EF4-FFF2-40B4-BE49-F238E27FC236}">
                    <a16:creationId xmlns:a16="http://schemas.microsoft.com/office/drawing/2014/main" id="{0A914276-6E28-4670-BD77-BEF985C4D94F}"/>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09" name="TextBox 108">
                <a:extLst>
                  <a:ext uri="{FF2B5EF4-FFF2-40B4-BE49-F238E27FC236}">
                    <a16:creationId xmlns:a16="http://schemas.microsoft.com/office/drawing/2014/main" id="{EE6A87D3-E6F7-4270-BAB0-D4171FBDDCA4}"/>
                  </a:ext>
                </a:extLst>
              </p:cNvPr>
              <p:cNvSpPr txBox="1"/>
              <p:nvPr/>
            </p:nvSpPr>
            <p:spPr>
              <a:xfrm>
                <a:off x="4081914" y="1646356"/>
                <a:ext cx="336952" cy="369332"/>
              </a:xfrm>
              <a:prstGeom prst="rect">
                <a:avLst/>
              </a:prstGeom>
              <a:noFill/>
            </p:spPr>
            <p:txBody>
              <a:bodyPr wrap="none" rtlCol="0">
                <a:spAutoFit/>
              </a:bodyPr>
              <a:lstStyle/>
              <a:p>
                <a:r>
                  <a:rPr lang="en-US" dirty="0"/>
                  <a:t>O</a:t>
                </a:r>
              </a:p>
            </p:txBody>
          </p:sp>
        </p:grpSp>
        <p:sp>
          <p:nvSpPr>
            <p:cNvPr id="99" name="TextBox 98">
              <a:extLst>
                <a:ext uri="{FF2B5EF4-FFF2-40B4-BE49-F238E27FC236}">
                  <a16:creationId xmlns:a16="http://schemas.microsoft.com/office/drawing/2014/main" id="{FFB7696E-8E22-4A41-93D8-C12CAAA984A0}"/>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115" name="Group 114">
            <a:extLst>
              <a:ext uri="{FF2B5EF4-FFF2-40B4-BE49-F238E27FC236}">
                <a16:creationId xmlns:a16="http://schemas.microsoft.com/office/drawing/2014/main" id="{90EAF8F3-222B-49FE-89B7-9800CFA23FFA}"/>
              </a:ext>
            </a:extLst>
          </p:cNvPr>
          <p:cNvGrpSpPr/>
          <p:nvPr/>
        </p:nvGrpSpPr>
        <p:grpSpPr>
          <a:xfrm>
            <a:off x="5893651" y="5148522"/>
            <a:ext cx="1819794" cy="1338760"/>
            <a:chOff x="503479" y="3752443"/>
            <a:chExt cx="1819794" cy="1338760"/>
          </a:xfrm>
        </p:grpSpPr>
        <p:grpSp>
          <p:nvGrpSpPr>
            <p:cNvPr id="116" name="Group 115">
              <a:extLst>
                <a:ext uri="{FF2B5EF4-FFF2-40B4-BE49-F238E27FC236}">
                  <a16:creationId xmlns:a16="http://schemas.microsoft.com/office/drawing/2014/main" id="{5E01CE63-2673-4FB5-ABAC-82DF45B0F13F}"/>
                </a:ext>
              </a:extLst>
            </p:cNvPr>
            <p:cNvGrpSpPr/>
            <p:nvPr/>
          </p:nvGrpSpPr>
          <p:grpSpPr>
            <a:xfrm>
              <a:off x="960227" y="3752443"/>
              <a:ext cx="960762" cy="993762"/>
              <a:chOff x="4090894" y="1657439"/>
              <a:chExt cx="960762" cy="993762"/>
            </a:xfrm>
          </p:grpSpPr>
          <p:grpSp>
            <p:nvGrpSpPr>
              <p:cNvPr id="118" name="Group 117">
                <a:extLst>
                  <a:ext uri="{FF2B5EF4-FFF2-40B4-BE49-F238E27FC236}">
                    <a16:creationId xmlns:a16="http://schemas.microsoft.com/office/drawing/2014/main" id="{B3B16F95-A6C6-4AB1-BC42-EBBC6D944918}"/>
                  </a:ext>
                </a:extLst>
              </p:cNvPr>
              <p:cNvGrpSpPr/>
              <p:nvPr/>
            </p:nvGrpSpPr>
            <p:grpSpPr>
              <a:xfrm>
                <a:off x="4118956" y="1690689"/>
                <a:ext cx="906087" cy="906087"/>
                <a:chOff x="3366654" y="2036618"/>
                <a:chExt cx="906087" cy="906087"/>
              </a:xfrm>
            </p:grpSpPr>
            <p:sp>
              <p:nvSpPr>
                <p:cNvPr id="128" name="Rectangle 127">
                  <a:extLst>
                    <a:ext uri="{FF2B5EF4-FFF2-40B4-BE49-F238E27FC236}">
                      <a16:creationId xmlns:a16="http://schemas.microsoft.com/office/drawing/2014/main" id="{09C819B3-8E81-4256-B7F8-14F4D770040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2A2C6F8A-6313-43A1-A032-89BCC333CBA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2FD4FC9-3F18-4305-B264-88FC59556717}"/>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7D6AAE7-A263-44DB-B2A2-B7383DE82A8A}"/>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7F60DEF-139D-4178-B9C5-DE5EAE4E75E3}"/>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A1465C9B-4DB2-4501-87B3-89DA31150131}"/>
                  </a:ext>
                </a:extLst>
              </p:cNvPr>
              <p:cNvSpPr txBox="1"/>
              <p:nvPr/>
            </p:nvSpPr>
            <p:spPr>
              <a:xfrm>
                <a:off x="4709920" y="2281869"/>
                <a:ext cx="304892" cy="369332"/>
              </a:xfrm>
              <a:prstGeom prst="rect">
                <a:avLst/>
              </a:prstGeom>
              <a:noFill/>
            </p:spPr>
            <p:txBody>
              <a:bodyPr wrap="none" rtlCol="0">
                <a:spAutoFit/>
              </a:bodyPr>
              <a:lstStyle/>
              <a:p>
                <a:r>
                  <a:rPr lang="en-US" dirty="0"/>
                  <a:t>X</a:t>
                </a:r>
              </a:p>
            </p:txBody>
          </p:sp>
          <p:sp>
            <p:nvSpPr>
              <p:cNvPr id="120" name="TextBox 119">
                <a:extLst>
                  <a:ext uri="{FF2B5EF4-FFF2-40B4-BE49-F238E27FC236}">
                    <a16:creationId xmlns:a16="http://schemas.microsoft.com/office/drawing/2014/main" id="{8730A15B-1522-43B2-9F0D-F94ED93776B3}"/>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1" name="TextBox 120">
                <a:extLst>
                  <a:ext uri="{FF2B5EF4-FFF2-40B4-BE49-F238E27FC236}">
                    <a16:creationId xmlns:a16="http://schemas.microsoft.com/office/drawing/2014/main" id="{6332B031-0540-4C34-B697-BC10113BBA3C}"/>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22" name="TextBox 121">
                <a:extLst>
                  <a:ext uri="{FF2B5EF4-FFF2-40B4-BE49-F238E27FC236}">
                    <a16:creationId xmlns:a16="http://schemas.microsoft.com/office/drawing/2014/main" id="{5A67772E-336D-474C-9413-66CF839EDC24}"/>
                  </a:ext>
                </a:extLst>
              </p:cNvPr>
              <p:cNvSpPr txBox="1"/>
              <p:nvPr/>
            </p:nvSpPr>
            <p:spPr>
              <a:xfrm>
                <a:off x="4410190" y="2269204"/>
                <a:ext cx="304892" cy="369332"/>
              </a:xfrm>
              <a:prstGeom prst="rect">
                <a:avLst/>
              </a:prstGeom>
              <a:noFill/>
            </p:spPr>
            <p:txBody>
              <a:bodyPr wrap="none" rtlCol="0">
                <a:spAutoFit/>
              </a:bodyPr>
              <a:lstStyle/>
              <a:p>
                <a:r>
                  <a:rPr lang="en-US" dirty="0"/>
                  <a:t>X</a:t>
                </a:r>
              </a:p>
            </p:txBody>
          </p:sp>
          <p:sp>
            <p:nvSpPr>
              <p:cNvPr id="123" name="TextBox 122">
                <a:extLst>
                  <a:ext uri="{FF2B5EF4-FFF2-40B4-BE49-F238E27FC236}">
                    <a16:creationId xmlns:a16="http://schemas.microsoft.com/office/drawing/2014/main" id="{38D4CC27-C82B-45E2-8A30-13C643DA458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4" name="TextBox 123">
                <a:extLst>
                  <a:ext uri="{FF2B5EF4-FFF2-40B4-BE49-F238E27FC236}">
                    <a16:creationId xmlns:a16="http://schemas.microsoft.com/office/drawing/2014/main" id="{5A5E3D2D-7F68-409E-9DE6-149E363C8817}"/>
                  </a:ext>
                </a:extLst>
              </p:cNvPr>
              <p:cNvSpPr txBox="1"/>
              <p:nvPr/>
            </p:nvSpPr>
            <p:spPr>
              <a:xfrm>
                <a:off x="4090894" y="1666322"/>
                <a:ext cx="336952" cy="369332"/>
              </a:xfrm>
              <a:prstGeom prst="rect">
                <a:avLst/>
              </a:prstGeom>
              <a:noFill/>
            </p:spPr>
            <p:txBody>
              <a:bodyPr wrap="none" rtlCol="0">
                <a:spAutoFit/>
              </a:bodyPr>
              <a:lstStyle/>
              <a:p>
                <a:r>
                  <a:rPr lang="en-US" dirty="0"/>
                  <a:t>O</a:t>
                </a:r>
              </a:p>
            </p:txBody>
          </p:sp>
          <p:sp>
            <p:nvSpPr>
              <p:cNvPr id="125" name="TextBox 124">
                <a:extLst>
                  <a:ext uri="{FF2B5EF4-FFF2-40B4-BE49-F238E27FC236}">
                    <a16:creationId xmlns:a16="http://schemas.microsoft.com/office/drawing/2014/main" id="{568FAFF0-6E22-411F-8D22-2E01897D88C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26" name="TextBox 125">
                <a:extLst>
                  <a:ext uri="{FF2B5EF4-FFF2-40B4-BE49-F238E27FC236}">
                    <a16:creationId xmlns:a16="http://schemas.microsoft.com/office/drawing/2014/main" id="{B54097E4-9B34-4716-A460-2A2E12A106C7}"/>
                  </a:ext>
                </a:extLst>
              </p:cNvPr>
              <p:cNvSpPr txBox="1"/>
              <p:nvPr/>
            </p:nvSpPr>
            <p:spPr>
              <a:xfrm>
                <a:off x="4130923" y="2250412"/>
                <a:ext cx="304892" cy="369332"/>
              </a:xfrm>
              <a:prstGeom prst="rect">
                <a:avLst/>
              </a:prstGeom>
              <a:noFill/>
            </p:spPr>
            <p:txBody>
              <a:bodyPr wrap="none" rtlCol="0">
                <a:spAutoFit/>
              </a:bodyPr>
              <a:lstStyle/>
              <a:p>
                <a:r>
                  <a:rPr lang="en-US" dirty="0"/>
                  <a:t>X</a:t>
                </a:r>
              </a:p>
            </p:txBody>
          </p:sp>
          <p:sp>
            <p:nvSpPr>
              <p:cNvPr id="127" name="TextBox 126">
                <a:extLst>
                  <a:ext uri="{FF2B5EF4-FFF2-40B4-BE49-F238E27FC236}">
                    <a16:creationId xmlns:a16="http://schemas.microsoft.com/office/drawing/2014/main" id="{5E4127B4-DE1F-4213-8F9D-E0BD925818D5}"/>
                  </a:ext>
                </a:extLst>
              </p:cNvPr>
              <p:cNvSpPr txBox="1"/>
              <p:nvPr/>
            </p:nvSpPr>
            <p:spPr>
              <a:xfrm>
                <a:off x="4399413" y="1958279"/>
                <a:ext cx="336952" cy="369332"/>
              </a:xfrm>
              <a:prstGeom prst="rect">
                <a:avLst/>
              </a:prstGeom>
              <a:noFill/>
            </p:spPr>
            <p:txBody>
              <a:bodyPr wrap="none" rtlCol="0">
                <a:spAutoFit/>
              </a:bodyPr>
              <a:lstStyle/>
              <a:p>
                <a:r>
                  <a:rPr lang="en-US" dirty="0"/>
                  <a:t>O</a:t>
                </a:r>
              </a:p>
            </p:txBody>
          </p:sp>
        </p:grpSp>
        <p:sp>
          <p:nvSpPr>
            <p:cNvPr id="117" name="TextBox 116">
              <a:extLst>
                <a:ext uri="{FF2B5EF4-FFF2-40B4-BE49-F238E27FC236}">
                  <a16:creationId xmlns:a16="http://schemas.microsoft.com/office/drawing/2014/main" id="{3ED27685-5091-4D0D-90D4-13CF5F7FAF69}"/>
                </a:ext>
              </a:extLst>
            </p:cNvPr>
            <p:cNvSpPr txBox="1"/>
            <p:nvPr/>
          </p:nvSpPr>
          <p:spPr>
            <a:xfrm>
              <a:off x="503479" y="4721871"/>
              <a:ext cx="1819794" cy="369332"/>
            </a:xfrm>
            <a:prstGeom prst="rect">
              <a:avLst/>
            </a:prstGeom>
            <a:noFill/>
          </p:spPr>
          <p:txBody>
            <a:bodyPr wrap="none" rtlCol="0">
              <a:spAutoFit/>
            </a:bodyPr>
            <a:lstStyle/>
            <a:p>
              <a:r>
                <a:rPr lang="en-US" dirty="0"/>
                <a:t>Utility score: -1</a:t>
              </a:r>
            </a:p>
          </p:txBody>
        </p:sp>
      </p:grpSp>
      <p:grpSp>
        <p:nvGrpSpPr>
          <p:cNvPr id="133" name="Group 132">
            <a:extLst>
              <a:ext uri="{FF2B5EF4-FFF2-40B4-BE49-F238E27FC236}">
                <a16:creationId xmlns:a16="http://schemas.microsoft.com/office/drawing/2014/main" id="{BFF26E22-B80E-499D-9C4B-79A5B57F9B86}"/>
              </a:ext>
            </a:extLst>
          </p:cNvPr>
          <p:cNvGrpSpPr/>
          <p:nvPr/>
        </p:nvGrpSpPr>
        <p:grpSpPr>
          <a:xfrm>
            <a:off x="3734671" y="5131204"/>
            <a:ext cx="1875706" cy="1338760"/>
            <a:chOff x="503479" y="3752443"/>
            <a:chExt cx="1875706" cy="1338760"/>
          </a:xfrm>
        </p:grpSpPr>
        <p:grpSp>
          <p:nvGrpSpPr>
            <p:cNvPr id="134" name="Group 133">
              <a:extLst>
                <a:ext uri="{FF2B5EF4-FFF2-40B4-BE49-F238E27FC236}">
                  <a16:creationId xmlns:a16="http://schemas.microsoft.com/office/drawing/2014/main" id="{361934D0-255D-49F3-9877-DAA1E6848BC3}"/>
                </a:ext>
              </a:extLst>
            </p:cNvPr>
            <p:cNvGrpSpPr/>
            <p:nvPr/>
          </p:nvGrpSpPr>
          <p:grpSpPr>
            <a:xfrm>
              <a:off x="961905" y="3752443"/>
              <a:ext cx="959084" cy="987739"/>
              <a:chOff x="4092572" y="1657439"/>
              <a:chExt cx="959084" cy="987739"/>
            </a:xfrm>
          </p:grpSpPr>
          <p:grpSp>
            <p:nvGrpSpPr>
              <p:cNvPr id="136" name="Group 135">
                <a:extLst>
                  <a:ext uri="{FF2B5EF4-FFF2-40B4-BE49-F238E27FC236}">
                    <a16:creationId xmlns:a16="http://schemas.microsoft.com/office/drawing/2014/main" id="{B0B185F0-AFD3-484C-A264-1446C990AFFF}"/>
                  </a:ext>
                </a:extLst>
              </p:cNvPr>
              <p:cNvGrpSpPr/>
              <p:nvPr/>
            </p:nvGrpSpPr>
            <p:grpSpPr>
              <a:xfrm>
                <a:off x="4118956" y="1690689"/>
                <a:ext cx="906087" cy="906087"/>
                <a:chOff x="3366654" y="2036618"/>
                <a:chExt cx="906087" cy="906087"/>
              </a:xfrm>
            </p:grpSpPr>
            <p:sp>
              <p:nvSpPr>
                <p:cNvPr id="146" name="Rectangle 145">
                  <a:extLst>
                    <a:ext uri="{FF2B5EF4-FFF2-40B4-BE49-F238E27FC236}">
                      <a16:creationId xmlns:a16="http://schemas.microsoft.com/office/drawing/2014/main" id="{0B99BC09-EC67-48A7-A5D5-D62A93BA564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38CFC6D0-DC40-4B7C-80A5-C579450BFF18}"/>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AB0E756-263F-4F4C-8873-4235A0A3353E}"/>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6B1D1DD-BC56-43BC-B29C-0037420AB4C6}"/>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4C5E791-A9E5-422E-A5C6-5FE14C6891C4}"/>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24F323BF-E8F4-4A2C-8D01-3D2F03322C6B}"/>
                  </a:ext>
                </a:extLst>
              </p:cNvPr>
              <p:cNvSpPr txBox="1"/>
              <p:nvPr/>
            </p:nvSpPr>
            <p:spPr>
              <a:xfrm>
                <a:off x="4092572" y="2269069"/>
                <a:ext cx="304892" cy="369332"/>
              </a:xfrm>
              <a:prstGeom prst="rect">
                <a:avLst/>
              </a:prstGeom>
              <a:noFill/>
            </p:spPr>
            <p:txBody>
              <a:bodyPr wrap="none" rtlCol="0">
                <a:spAutoFit/>
              </a:bodyPr>
              <a:lstStyle/>
              <a:p>
                <a:r>
                  <a:rPr lang="en-US" dirty="0"/>
                  <a:t>X</a:t>
                </a:r>
              </a:p>
            </p:txBody>
          </p:sp>
          <p:sp>
            <p:nvSpPr>
              <p:cNvPr id="138" name="TextBox 137">
                <a:extLst>
                  <a:ext uri="{FF2B5EF4-FFF2-40B4-BE49-F238E27FC236}">
                    <a16:creationId xmlns:a16="http://schemas.microsoft.com/office/drawing/2014/main" id="{6A9355F0-CC41-46E7-AFF3-AA25000C689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39" name="TextBox 138">
                <a:extLst>
                  <a:ext uri="{FF2B5EF4-FFF2-40B4-BE49-F238E27FC236}">
                    <a16:creationId xmlns:a16="http://schemas.microsoft.com/office/drawing/2014/main" id="{0829E896-0805-4B07-B752-27E6DFACABB7}"/>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40" name="TextBox 139">
                <a:extLst>
                  <a:ext uri="{FF2B5EF4-FFF2-40B4-BE49-F238E27FC236}">
                    <a16:creationId xmlns:a16="http://schemas.microsoft.com/office/drawing/2014/main" id="{385121AC-E3C3-4CC5-84AA-77B58774A962}"/>
                  </a:ext>
                </a:extLst>
              </p:cNvPr>
              <p:cNvSpPr txBox="1"/>
              <p:nvPr/>
            </p:nvSpPr>
            <p:spPr>
              <a:xfrm>
                <a:off x="4397466" y="1962034"/>
                <a:ext cx="304892" cy="369332"/>
              </a:xfrm>
              <a:prstGeom prst="rect">
                <a:avLst/>
              </a:prstGeom>
              <a:noFill/>
            </p:spPr>
            <p:txBody>
              <a:bodyPr wrap="none" rtlCol="0">
                <a:spAutoFit/>
              </a:bodyPr>
              <a:lstStyle/>
              <a:p>
                <a:r>
                  <a:rPr lang="en-US" dirty="0"/>
                  <a:t>X</a:t>
                </a:r>
              </a:p>
            </p:txBody>
          </p:sp>
          <p:sp>
            <p:nvSpPr>
              <p:cNvPr id="141" name="TextBox 140">
                <a:extLst>
                  <a:ext uri="{FF2B5EF4-FFF2-40B4-BE49-F238E27FC236}">
                    <a16:creationId xmlns:a16="http://schemas.microsoft.com/office/drawing/2014/main" id="{D74DAA68-BC9D-4A59-8BB5-8FAA4102746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42" name="TextBox 141">
                <a:extLst>
                  <a:ext uri="{FF2B5EF4-FFF2-40B4-BE49-F238E27FC236}">
                    <a16:creationId xmlns:a16="http://schemas.microsoft.com/office/drawing/2014/main" id="{63605A75-AFBF-4450-BCC0-078901D4FAA1}"/>
                  </a:ext>
                </a:extLst>
              </p:cNvPr>
              <p:cNvSpPr txBox="1"/>
              <p:nvPr/>
            </p:nvSpPr>
            <p:spPr>
              <a:xfrm>
                <a:off x="4692033" y="1944043"/>
                <a:ext cx="336952" cy="369332"/>
              </a:xfrm>
              <a:prstGeom prst="rect">
                <a:avLst/>
              </a:prstGeom>
              <a:noFill/>
            </p:spPr>
            <p:txBody>
              <a:bodyPr wrap="none" rtlCol="0">
                <a:spAutoFit/>
              </a:bodyPr>
              <a:lstStyle/>
              <a:p>
                <a:r>
                  <a:rPr lang="en-US" dirty="0"/>
                  <a:t>O</a:t>
                </a:r>
              </a:p>
            </p:txBody>
          </p:sp>
          <p:sp>
            <p:nvSpPr>
              <p:cNvPr id="143" name="TextBox 142">
                <a:extLst>
                  <a:ext uri="{FF2B5EF4-FFF2-40B4-BE49-F238E27FC236}">
                    <a16:creationId xmlns:a16="http://schemas.microsoft.com/office/drawing/2014/main" id="{69B0ED3C-6F26-4E4C-9DB2-2E119DFE549D}"/>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44" name="TextBox 143">
                <a:extLst>
                  <a:ext uri="{FF2B5EF4-FFF2-40B4-BE49-F238E27FC236}">
                    <a16:creationId xmlns:a16="http://schemas.microsoft.com/office/drawing/2014/main" id="{4E3CB028-4CD6-42EB-98A9-7C610F4476FE}"/>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45" name="TextBox 144">
                <a:extLst>
                  <a:ext uri="{FF2B5EF4-FFF2-40B4-BE49-F238E27FC236}">
                    <a16:creationId xmlns:a16="http://schemas.microsoft.com/office/drawing/2014/main" id="{527782CD-F6D6-4633-9C05-EF38AB87F25C}"/>
                  </a:ext>
                </a:extLst>
              </p:cNvPr>
              <p:cNvSpPr txBox="1"/>
              <p:nvPr/>
            </p:nvSpPr>
            <p:spPr>
              <a:xfrm>
                <a:off x="4694614" y="2275846"/>
                <a:ext cx="336952" cy="369332"/>
              </a:xfrm>
              <a:prstGeom prst="rect">
                <a:avLst/>
              </a:prstGeom>
              <a:noFill/>
            </p:spPr>
            <p:txBody>
              <a:bodyPr wrap="none" rtlCol="0">
                <a:spAutoFit/>
              </a:bodyPr>
              <a:lstStyle/>
              <a:p>
                <a:r>
                  <a:rPr lang="en-US" dirty="0"/>
                  <a:t>O</a:t>
                </a:r>
              </a:p>
            </p:txBody>
          </p:sp>
        </p:grpSp>
        <p:sp>
          <p:nvSpPr>
            <p:cNvPr id="135" name="TextBox 134">
              <a:extLst>
                <a:ext uri="{FF2B5EF4-FFF2-40B4-BE49-F238E27FC236}">
                  <a16:creationId xmlns:a16="http://schemas.microsoft.com/office/drawing/2014/main" id="{8069A39E-5ECD-4470-A933-FA5B7BD0FA83}"/>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170" name="Group 169">
            <a:extLst>
              <a:ext uri="{FF2B5EF4-FFF2-40B4-BE49-F238E27FC236}">
                <a16:creationId xmlns:a16="http://schemas.microsoft.com/office/drawing/2014/main" id="{E1AE8A03-B3C7-46C6-9651-ECE5BD8F2206}"/>
              </a:ext>
            </a:extLst>
          </p:cNvPr>
          <p:cNvGrpSpPr/>
          <p:nvPr/>
        </p:nvGrpSpPr>
        <p:grpSpPr>
          <a:xfrm>
            <a:off x="8158923" y="5163744"/>
            <a:ext cx="1917192" cy="1342721"/>
            <a:chOff x="9205228" y="3756761"/>
            <a:chExt cx="1917192" cy="1342721"/>
          </a:xfrm>
        </p:grpSpPr>
        <p:grpSp>
          <p:nvGrpSpPr>
            <p:cNvPr id="171" name="Group 170">
              <a:extLst>
                <a:ext uri="{FF2B5EF4-FFF2-40B4-BE49-F238E27FC236}">
                  <a16:creationId xmlns:a16="http://schemas.microsoft.com/office/drawing/2014/main" id="{C2FB595D-8A98-4333-B80D-FC4F1CF2CBB2}"/>
                </a:ext>
              </a:extLst>
            </p:cNvPr>
            <p:cNvGrpSpPr/>
            <p:nvPr/>
          </p:nvGrpSpPr>
          <p:grpSpPr>
            <a:xfrm>
              <a:off x="9205228" y="3756761"/>
              <a:ext cx="1917192" cy="1342721"/>
              <a:chOff x="503479" y="3748482"/>
              <a:chExt cx="1917192" cy="1342721"/>
            </a:xfrm>
          </p:grpSpPr>
          <p:grpSp>
            <p:nvGrpSpPr>
              <p:cNvPr id="175" name="Group 174">
                <a:extLst>
                  <a:ext uri="{FF2B5EF4-FFF2-40B4-BE49-F238E27FC236}">
                    <a16:creationId xmlns:a16="http://schemas.microsoft.com/office/drawing/2014/main" id="{D4C64BFC-98A9-436F-882A-BB2386870EEE}"/>
                  </a:ext>
                </a:extLst>
              </p:cNvPr>
              <p:cNvGrpSpPr/>
              <p:nvPr/>
            </p:nvGrpSpPr>
            <p:grpSpPr>
              <a:xfrm>
                <a:off x="982751" y="3748482"/>
                <a:ext cx="938238" cy="966266"/>
                <a:chOff x="4113418" y="1653478"/>
                <a:chExt cx="938238" cy="966266"/>
              </a:xfrm>
            </p:grpSpPr>
            <p:grpSp>
              <p:nvGrpSpPr>
                <p:cNvPr id="177" name="Group 176">
                  <a:extLst>
                    <a:ext uri="{FF2B5EF4-FFF2-40B4-BE49-F238E27FC236}">
                      <a16:creationId xmlns:a16="http://schemas.microsoft.com/office/drawing/2014/main" id="{1EE4205C-553D-4F2E-A4F6-FD2B9C5EE6EE}"/>
                    </a:ext>
                  </a:extLst>
                </p:cNvPr>
                <p:cNvGrpSpPr/>
                <p:nvPr/>
              </p:nvGrpSpPr>
              <p:grpSpPr>
                <a:xfrm>
                  <a:off x="4118956" y="1690689"/>
                  <a:ext cx="906087" cy="906087"/>
                  <a:chOff x="3366654" y="2036618"/>
                  <a:chExt cx="906087" cy="906087"/>
                </a:xfrm>
              </p:grpSpPr>
              <p:sp>
                <p:nvSpPr>
                  <p:cNvPr id="187" name="Rectangle 186">
                    <a:extLst>
                      <a:ext uri="{FF2B5EF4-FFF2-40B4-BE49-F238E27FC236}">
                        <a16:creationId xmlns:a16="http://schemas.microsoft.com/office/drawing/2014/main" id="{967F530C-1362-4D72-A18E-F958F66508D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B457492-4EA3-4654-A535-8B955300BC0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079B0D3-C4DA-4707-B7FD-DDF55A215E6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F8C77D8-E1F5-45D8-AE4D-3D256683FC3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A5568BF-9A80-4F6A-8AEA-7FB3822AC0F1}"/>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TextBox 177">
                  <a:extLst>
                    <a:ext uri="{FF2B5EF4-FFF2-40B4-BE49-F238E27FC236}">
                      <a16:creationId xmlns:a16="http://schemas.microsoft.com/office/drawing/2014/main" id="{0C3F0CF1-D538-49AB-A60C-9916D979EB0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179" name="TextBox 178">
                  <a:extLst>
                    <a:ext uri="{FF2B5EF4-FFF2-40B4-BE49-F238E27FC236}">
                      <a16:creationId xmlns:a16="http://schemas.microsoft.com/office/drawing/2014/main" id="{F6156268-6C66-43A9-A4E5-335F7E52B89D}"/>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80" name="TextBox 179">
                  <a:extLst>
                    <a:ext uri="{FF2B5EF4-FFF2-40B4-BE49-F238E27FC236}">
                      <a16:creationId xmlns:a16="http://schemas.microsoft.com/office/drawing/2014/main" id="{2E9232E5-C1B9-4F31-BA25-98B22D390F0F}"/>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81" name="TextBox 180">
                  <a:extLst>
                    <a:ext uri="{FF2B5EF4-FFF2-40B4-BE49-F238E27FC236}">
                      <a16:creationId xmlns:a16="http://schemas.microsoft.com/office/drawing/2014/main" id="{9E5FBED7-A7A7-4682-BC21-B8166FA8615A}"/>
                    </a:ext>
                  </a:extLst>
                </p:cNvPr>
                <p:cNvSpPr txBox="1"/>
                <p:nvPr/>
              </p:nvSpPr>
              <p:spPr>
                <a:xfrm>
                  <a:off x="4408429" y="1951156"/>
                  <a:ext cx="370614" cy="369332"/>
                </a:xfrm>
                <a:prstGeom prst="rect">
                  <a:avLst/>
                </a:prstGeom>
                <a:noFill/>
              </p:spPr>
              <p:txBody>
                <a:bodyPr wrap="none" rtlCol="0">
                  <a:spAutoFit/>
                </a:bodyPr>
                <a:lstStyle/>
                <a:p>
                  <a:r>
                    <a:rPr lang="en-US" dirty="0"/>
                    <a:t>O</a:t>
                  </a:r>
                </a:p>
              </p:txBody>
            </p:sp>
            <p:sp>
              <p:nvSpPr>
                <p:cNvPr id="182" name="TextBox 181">
                  <a:extLst>
                    <a:ext uri="{FF2B5EF4-FFF2-40B4-BE49-F238E27FC236}">
                      <a16:creationId xmlns:a16="http://schemas.microsoft.com/office/drawing/2014/main" id="{24B72BDA-4B30-4314-9666-57B395956C3D}"/>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83" name="TextBox 182">
                  <a:extLst>
                    <a:ext uri="{FF2B5EF4-FFF2-40B4-BE49-F238E27FC236}">
                      <a16:creationId xmlns:a16="http://schemas.microsoft.com/office/drawing/2014/main" id="{29243E63-3F98-43BB-A630-83DF4BF9E466}"/>
                    </a:ext>
                  </a:extLst>
                </p:cNvPr>
                <p:cNvSpPr txBox="1"/>
                <p:nvPr/>
              </p:nvSpPr>
              <p:spPr>
                <a:xfrm>
                  <a:off x="4398031" y="1653478"/>
                  <a:ext cx="349776" cy="369332"/>
                </a:xfrm>
                <a:prstGeom prst="rect">
                  <a:avLst/>
                </a:prstGeom>
                <a:noFill/>
              </p:spPr>
              <p:txBody>
                <a:bodyPr wrap="none" rtlCol="0">
                  <a:spAutoFit/>
                </a:bodyPr>
                <a:lstStyle/>
                <a:p>
                  <a:r>
                    <a:rPr lang="en-US" dirty="0"/>
                    <a:t>X</a:t>
                  </a:r>
                </a:p>
              </p:txBody>
            </p:sp>
            <p:sp>
              <p:nvSpPr>
                <p:cNvPr id="184" name="TextBox 183">
                  <a:extLst>
                    <a:ext uri="{FF2B5EF4-FFF2-40B4-BE49-F238E27FC236}">
                      <a16:creationId xmlns:a16="http://schemas.microsoft.com/office/drawing/2014/main" id="{937A1743-1DE2-45F0-B650-C96D21668CA3}"/>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85" name="TextBox 184">
                  <a:extLst>
                    <a:ext uri="{FF2B5EF4-FFF2-40B4-BE49-F238E27FC236}">
                      <a16:creationId xmlns:a16="http://schemas.microsoft.com/office/drawing/2014/main" id="{EBEE1E2A-CDE7-4A91-B9F8-572FDAAB0B7E}"/>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86" name="TextBox 185">
                  <a:extLst>
                    <a:ext uri="{FF2B5EF4-FFF2-40B4-BE49-F238E27FC236}">
                      <a16:creationId xmlns:a16="http://schemas.microsoft.com/office/drawing/2014/main" id="{DB3B216B-C3EA-4968-A103-470E1CD94F1A}"/>
                    </a:ext>
                  </a:extLst>
                </p:cNvPr>
                <p:cNvSpPr txBox="1"/>
                <p:nvPr/>
              </p:nvSpPr>
              <p:spPr>
                <a:xfrm>
                  <a:off x="4689981" y="2248526"/>
                  <a:ext cx="336952" cy="369332"/>
                </a:xfrm>
                <a:prstGeom prst="rect">
                  <a:avLst/>
                </a:prstGeom>
                <a:noFill/>
              </p:spPr>
              <p:txBody>
                <a:bodyPr wrap="none" rtlCol="0">
                  <a:spAutoFit/>
                </a:bodyPr>
                <a:lstStyle/>
                <a:p>
                  <a:r>
                    <a:rPr lang="en-US" dirty="0"/>
                    <a:t>O</a:t>
                  </a:r>
                </a:p>
              </p:txBody>
            </p:sp>
          </p:grpSp>
          <p:sp>
            <p:nvSpPr>
              <p:cNvPr id="176" name="TextBox 175">
                <a:extLst>
                  <a:ext uri="{FF2B5EF4-FFF2-40B4-BE49-F238E27FC236}">
                    <a16:creationId xmlns:a16="http://schemas.microsoft.com/office/drawing/2014/main" id="{06BBEF8D-A261-4971-B3ED-06359430545D}"/>
                  </a:ext>
                </a:extLst>
              </p:cNvPr>
              <p:cNvSpPr txBox="1"/>
              <p:nvPr/>
            </p:nvSpPr>
            <p:spPr>
              <a:xfrm>
                <a:off x="503479" y="4721871"/>
                <a:ext cx="1917192" cy="369332"/>
              </a:xfrm>
              <a:prstGeom prst="rect">
                <a:avLst/>
              </a:prstGeom>
              <a:noFill/>
            </p:spPr>
            <p:txBody>
              <a:bodyPr wrap="none" rtlCol="0">
                <a:spAutoFit/>
              </a:bodyPr>
              <a:lstStyle/>
              <a:p>
                <a:r>
                  <a:rPr lang="en-US" dirty="0"/>
                  <a:t>Utility score: +0</a:t>
                </a:r>
              </a:p>
            </p:txBody>
          </p:sp>
        </p:grpSp>
        <p:sp>
          <p:nvSpPr>
            <p:cNvPr id="172" name="TextBox 171">
              <a:extLst>
                <a:ext uri="{FF2B5EF4-FFF2-40B4-BE49-F238E27FC236}">
                  <a16:creationId xmlns:a16="http://schemas.microsoft.com/office/drawing/2014/main" id="{7D625CEA-F719-4069-9CA2-11338B7FBE4D}"/>
                </a:ext>
              </a:extLst>
            </p:cNvPr>
            <p:cNvSpPr txBox="1"/>
            <p:nvPr/>
          </p:nvSpPr>
          <p:spPr>
            <a:xfrm>
              <a:off x="10260418" y="4066505"/>
              <a:ext cx="304892" cy="369332"/>
            </a:xfrm>
            <a:prstGeom prst="rect">
              <a:avLst/>
            </a:prstGeom>
            <a:noFill/>
          </p:spPr>
          <p:txBody>
            <a:bodyPr wrap="none" rtlCol="0">
              <a:spAutoFit/>
            </a:bodyPr>
            <a:lstStyle/>
            <a:p>
              <a:r>
                <a:rPr lang="en-US" dirty="0"/>
                <a:t>X</a:t>
              </a:r>
            </a:p>
          </p:txBody>
        </p:sp>
        <p:sp>
          <p:nvSpPr>
            <p:cNvPr id="173" name="TextBox 172">
              <a:extLst>
                <a:ext uri="{FF2B5EF4-FFF2-40B4-BE49-F238E27FC236}">
                  <a16:creationId xmlns:a16="http://schemas.microsoft.com/office/drawing/2014/main" id="{E6B88FAF-74BE-40DC-9DFE-F3BC422C8947}"/>
                </a:ext>
              </a:extLst>
            </p:cNvPr>
            <p:cNvSpPr txBox="1"/>
            <p:nvPr/>
          </p:nvSpPr>
          <p:spPr>
            <a:xfrm>
              <a:off x="9657489" y="4061562"/>
              <a:ext cx="336952" cy="369332"/>
            </a:xfrm>
            <a:prstGeom prst="rect">
              <a:avLst/>
            </a:prstGeom>
            <a:noFill/>
          </p:spPr>
          <p:txBody>
            <a:bodyPr wrap="none" rtlCol="0">
              <a:spAutoFit/>
            </a:bodyPr>
            <a:lstStyle/>
            <a:p>
              <a:r>
                <a:rPr lang="en-US" dirty="0"/>
                <a:t>O</a:t>
              </a:r>
            </a:p>
          </p:txBody>
        </p:sp>
        <p:sp>
          <p:nvSpPr>
            <p:cNvPr id="174" name="TextBox 173">
              <a:extLst>
                <a:ext uri="{FF2B5EF4-FFF2-40B4-BE49-F238E27FC236}">
                  <a16:creationId xmlns:a16="http://schemas.microsoft.com/office/drawing/2014/main" id="{63003218-3F7E-4BB9-8009-D64CE8C02C64}"/>
                </a:ext>
              </a:extLst>
            </p:cNvPr>
            <p:cNvSpPr txBox="1"/>
            <p:nvPr/>
          </p:nvSpPr>
          <p:spPr>
            <a:xfrm>
              <a:off x="9680945" y="4373883"/>
              <a:ext cx="304892" cy="369332"/>
            </a:xfrm>
            <a:prstGeom prst="rect">
              <a:avLst/>
            </a:prstGeom>
            <a:noFill/>
          </p:spPr>
          <p:txBody>
            <a:bodyPr wrap="none" rtlCol="0">
              <a:spAutoFit/>
            </a:bodyPr>
            <a:lstStyle/>
            <a:p>
              <a:r>
                <a:rPr lang="en-US" dirty="0"/>
                <a:t>X</a:t>
              </a:r>
            </a:p>
          </p:txBody>
        </p:sp>
      </p:grpSp>
      <p:grpSp>
        <p:nvGrpSpPr>
          <p:cNvPr id="200" name="Group 199">
            <a:extLst>
              <a:ext uri="{FF2B5EF4-FFF2-40B4-BE49-F238E27FC236}">
                <a16:creationId xmlns:a16="http://schemas.microsoft.com/office/drawing/2014/main" id="{9336919F-9DBE-4EFD-AD76-16C32EF0AB2F}"/>
              </a:ext>
            </a:extLst>
          </p:cNvPr>
          <p:cNvGrpSpPr/>
          <p:nvPr/>
        </p:nvGrpSpPr>
        <p:grpSpPr>
          <a:xfrm>
            <a:off x="1746969" y="3601844"/>
            <a:ext cx="6602293" cy="2664302"/>
            <a:chOff x="1746969" y="3601844"/>
            <a:chExt cx="6602293" cy="2664302"/>
          </a:xfrm>
        </p:grpSpPr>
        <p:cxnSp>
          <p:nvCxnSpPr>
            <p:cNvPr id="193" name="Straight Connector 192">
              <a:extLst>
                <a:ext uri="{FF2B5EF4-FFF2-40B4-BE49-F238E27FC236}">
                  <a16:creationId xmlns:a16="http://schemas.microsoft.com/office/drawing/2014/main" id="{6F38564B-0236-493D-B604-0CD71729DA84}"/>
                </a:ext>
              </a:extLst>
            </p:cNvPr>
            <p:cNvCxnSpPr/>
            <p:nvPr/>
          </p:nvCxnSpPr>
          <p:spPr>
            <a:xfrm>
              <a:off x="1746969" y="3601844"/>
              <a:ext cx="0" cy="11876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AE08018-CF10-493E-A488-9C6E5582952A}"/>
                </a:ext>
              </a:extLst>
            </p:cNvPr>
            <p:cNvCxnSpPr>
              <a:cxnSpLocks/>
            </p:cNvCxnSpPr>
            <p:nvPr/>
          </p:nvCxnSpPr>
          <p:spPr>
            <a:xfrm flipH="1">
              <a:off x="7274317" y="3663256"/>
              <a:ext cx="1074945" cy="107995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E75F7C1-87EE-41F8-9643-9DF9BB5E7A1D}"/>
                </a:ext>
              </a:extLst>
            </p:cNvPr>
            <p:cNvCxnSpPr>
              <a:cxnSpLocks/>
            </p:cNvCxnSpPr>
            <p:nvPr/>
          </p:nvCxnSpPr>
          <p:spPr>
            <a:xfrm flipH="1">
              <a:off x="2050232" y="5348410"/>
              <a:ext cx="1090858" cy="716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2540935-79AE-4763-A28B-5900435B8F05}"/>
                </a:ext>
              </a:extLst>
            </p:cNvPr>
            <p:cNvCxnSpPr/>
            <p:nvPr/>
          </p:nvCxnSpPr>
          <p:spPr>
            <a:xfrm>
              <a:off x="4960811" y="5078541"/>
              <a:ext cx="0" cy="11876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CD1FD6E5-D7B7-4919-95C1-488AD146A76A}"/>
              </a:ext>
            </a:extLst>
          </p:cNvPr>
          <p:cNvGrpSpPr/>
          <p:nvPr/>
        </p:nvGrpSpPr>
        <p:grpSpPr>
          <a:xfrm>
            <a:off x="3295141" y="3634320"/>
            <a:ext cx="4073455" cy="2274523"/>
            <a:chOff x="3295141" y="3634320"/>
            <a:chExt cx="4073455" cy="2274523"/>
          </a:xfrm>
        </p:grpSpPr>
        <p:cxnSp>
          <p:nvCxnSpPr>
            <p:cNvPr id="201" name="Straight Connector 200">
              <a:extLst>
                <a:ext uri="{FF2B5EF4-FFF2-40B4-BE49-F238E27FC236}">
                  <a16:creationId xmlns:a16="http://schemas.microsoft.com/office/drawing/2014/main" id="{2213FCA1-1C08-4156-9C27-9EADBF428F35}"/>
                </a:ext>
              </a:extLst>
            </p:cNvPr>
            <p:cNvCxnSpPr>
              <a:cxnSpLocks/>
            </p:cNvCxnSpPr>
            <p:nvPr/>
          </p:nvCxnSpPr>
          <p:spPr>
            <a:xfrm flipH="1">
              <a:off x="3295141" y="3663256"/>
              <a:ext cx="1597" cy="107864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F19BC9F-27A1-4F0B-BB85-B139304031EE}"/>
                </a:ext>
              </a:extLst>
            </p:cNvPr>
            <p:cNvCxnSpPr>
              <a:cxnSpLocks/>
            </p:cNvCxnSpPr>
            <p:nvPr/>
          </p:nvCxnSpPr>
          <p:spPr>
            <a:xfrm>
              <a:off x="5189665" y="3634320"/>
              <a:ext cx="901494" cy="1050373"/>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23C82D6-BA1D-4B79-BCF3-D0B451C3E312}"/>
                </a:ext>
              </a:extLst>
            </p:cNvPr>
            <p:cNvCxnSpPr>
              <a:cxnSpLocks/>
            </p:cNvCxnSpPr>
            <p:nvPr/>
          </p:nvCxnSpPr>
          <p:spPr>
            <a:xfrm>
              <a:off x="6280547" y="5900916"/>
              <a:ext cx="1088049" cy="7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9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800" dirty="0"/>
              <a:t>You might say that X wants to </a:t>
            </a:r>
            <a:r>
              <a:rPr lang="en-US" sz="2800" b="1" dirty="0"/>
              <a:t>mini</a:t>
            </a:r>
            <a:r>
              <a:rPr lang="en-US" sz="2800" dirty="0"/>
              <a:t>mize the utility score…</a:t>
            </a:r>
          </a:p>
          <a:p>
            <a:endParaRPr lang="en-US" sz="2800" dirty="0"/>
          </a:p>
          <a:p>
            <a:r>
              <a:rPr lang="en-US" sz="2800" dirty="0"/>
              <a:t>And that O wants to </a:t>
            </a:r>
            <a:r>
              <a:rPr lang="en-US" sz="2800" b="1" dirty="0"/>
              <a:t>max</a:t>
            </a:r>
            <a:r>
              <a:rPr lang="en-US" sz="2800" dirty="0"/>
              <a:t>imize the utility score..</a:t>
            </a:r>
          </a:p>
          <a:p>
            <a:endParaRPr lang="en-US" sz="2800" dirty="0"/>
          </a:p>
          <a:p>
            <a:r>
              <a:rPr lang="en-US" sz="2800" dirty="0"/>
              <a:t>To distance ourselves from any specific game, instead of calling the players X and O…</a:t>
            </a:r>
          </a:p>
          <a:p>
            <a:pPr lvl="1"/>
            <a:r>
              <a:rPr lang="en-US" sz="2600" dirty="0"/>
              <a:t>We’ll call the player who wants to maximize the score “Max”</a:t>
            </a:r>
          </a:p>
          <a:p>
            <a:pPr lvl="1"/>
            <a:r>
              <a:rPr lang="en-US" sz="2600" dirty="0"/>
              <a:t>We’ll call the player who wants to minimize the score “Min”</a:t>
            </a:r>
          </a:p>
          <a:p>
            <a:endParaRPr lang="en-US" sz="2800" dirty="0"/>
          </a:p>
        </p:txBody>
      </p:sp>
    </p:spTree>
    <p:extLst>
      <p:ext uri="{BB962C8B-B14F-4D97-AF65-F5344CB8AC3E}">
        <p14:creationId xmlns:p14="http://schemas.microsoft.com/office/powerpoint/2010/main" val="21803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200" dirty="0"/>
              <a:t>To illustrate this, let’s invent a great, fun new game, called ”COLUMN” and “ROW”</a:t>
            </a:r>
          </a:p>
          <a:p>
            <a:r>
              <a:rPr lang="en-US" sz="2200" dirty="0"/>
              <a:t>To play this game, we need a table, with some number of columns and rows.</a:t>
            </a:r>
          </a:p>
          <a:p>
            <a:pPr lvl="1"/>
            <a:r>
              <a:rPr lang="en-US" sz="2200" dirty="0"/>
              <a:t>This table has two columns and four rows.</a:t>
            </a:r>
          </a:p>
          <a:p>
            <a:r>
              <a:rPr lang="en-US" sz="2200" dirty="0"/>
              <a:t>And each cell of the table has a number in it.</a:t>
            </a:r>
          </a:p>
          <a:p>
            <a:pPr marL="0" indent="0">
              <a:buNone/>
            </a:pPr>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338350584"/>
              </p:ext>
            </p:extLst>
          </p:nvPr>
        </p:nvGraphicFramePr>
        <p:xfrm>
          <a:off x="4576100" y="4678844"/>
          <a:ext cx="2371791" cy="1483360"/>
        </p:xfrm>
        <a:graphic>
          <a:graphicData uri="http://schemas.openxmlformats.org/drawingml/2006/table">
            <a:tbl>
              <a:tblPr bandRow="1">
                <a:tableStyleId>{5C22544A-7EE6-4342-B048-85BDC9FD1C3A}</a:tableStyleId>
              </a:tblPr>
              <a:tblGrid>
                <a:gridCol w="1204463">
                  <a:extLst>
                    <a:ext uri="{9D8B030D-6E8A-4147-A177-3AD203B41FA5}">
                      <a16:colId xmlns:a16="http://schemas.microsoft.com/office/drawing/2014/main" val="2773759987"/>
                    </a:ext>
                  </a:extLst>
                </a:gridCol>
                <a:gridCol w="1167328">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sp>
        <p:nvSpPr>
          <p:cNvPr id="5" name="TextBox 4">
            <a:extLst>
              <a:ext uri="{FF2B5EF4-FFF2-40B4-BE49-F238E27FC236}">
                <a16:creationId xmlns:a16="http://schemas.microsoft.com/office/drawing/2014/main" id="{742DC890-DE23-41B7-A49C-CB3F297C2AAE}"/>
              </a:ext>
            </a:extLst>
          </p:cNvPr>
          <p:cNvSpPr txBox="1"/>
          <p:nvPr/>
        </p:nvSpPr>
        <p:spPr>
          <a:xfrm>
            <a:off x="4854632" y="4350511"/>
            <a:ext cx="532775" cy="276999"/>
          </a:xfrm>
          <a:prstGeom prst="rect">
            <a:avLst/>
          </a:prstGeom>
          <a:noFill/>
        </p:spPr>
        <p:txBody>
          <a:bodyPr wrap="none" rtlCol="0">
            <a:spAutoFit/>
          </a:bodyPr>
          <a:lstStyle/>
          <a:p>
            <a:r>
              <a:rPr lang="en-US" sz="1200" dirty="0"/>
              <a:t>col 0</a:t>
            </a:r>
          </a:p>
        </p:txBody>
      </p:sp>
      <p:sp>
        <p:nvSpPr>
          <p:cNvPr id="6" name="TextBox 5">
            <a:extLst>
              <a:ext uri="{FF2B5EF4-FFF2-40B4-BE49-F238E27FC236}">
                <a16:creationId xmlns:a16="http://schemas.microsoft.com/office/drawing/2014/main" id="{FFEF52F5-CDFC-4424-88DB-FCFCAB644ADF}"/>
              </a:ext>
            </a:extLst>
          </p:cNvPr>
          <p:cNvSpPr txBox="1"/>
          <p:nvPr/>
        </p:nvSpPr>
        <p:spPr>
          <a:xfrm>
            <a:off x="3998441" y="5143525"/>
            <a:ext cx="580865" cy="276999"/>
          </a:xfrm>
          <a:prstGeom prst="rect">
            <a:avLst/>
          </a:prstGeom>
          <a:noFill/>
        </p:spPr>
        <p:txBody>
          <a:bodyPr wrap="none" rtlCol="0">
            <a:spAutoFit/>
          </a:bodyPr>
          <a:lstStyle/>
          <a:p>
            <a:r>
              <a:rPr lang="en-US" sz="1200" dirty="0"/>
              <a:t>row 1</a:t>
            </a:r>
          </a:p>
        </p:txBody>
      </p:sp>
      <p:sp>
        <p:nvSpPr>
          <p:cNvPr id="7" name="TextBox 6">
            <a:extLst>
              <a:ext uri="{FF2B5EF4-FFF2-40B4-BE49-F238E27FC236}">
                <a16:creationId xmlns:a16="http://schemas.microsoft.com/office/drawing/2014/main" id="{E4765E4A-7C4F-4AD9-8C3E-05679F663ED0}"/>
              </a:ext>
            </a:extLst>
          </p:cNvPr>
          <p:cNvSpPr txBox="1"/>
          <p:nvPr/>
        </p:nvSpPr>
        <p:spPr>
          <a:xfrm>
            <a:off x="4006455" y="5458319"/>
            <a:ext cx="596895" cy="276999"/>
          </a:xfrm>
          <a:prstGeom prst="rect">
            <a:avLst/>
          </a:prstGeom>
          <a:noFill/>
        </p:spPr>
        <p:txBody>
          <a:bodyPr wrap="none" rtlCol="0">
            <a:spAutoFit/>
          </a:bodyPr>
          <a:lstStyle/>
          <a:p>
            <a:r>
              <a:rPr lang="en-US" sz="1200" dirty="0"/>
              <a:t>row 2</a:t>
            </a:r>
          </a:p>
        </p:txBody>
      </p:sp>
      <p:sp>
        <p:nvSpPr>
          <p:cNvPr id="8" name="TextBox 7">
            <a:extLst>
              <a:ext uri="{FF2B5EF4-FFF2-40B4-BE49-F238E27FC236}">
                <a16:creationId xmlns:a16="http://schemas.microsoft.com/office/drawing/2014/main" id="{5E09150E-5257-4862-BC79-E77858BAD079}"/>
              </a:ext>
            </a:extLst>
          </p:cNvPr>
          <p:cNvSpPr txBox="1"/>
          <p:nvPr/>
        </p:nvSpPr>
        <p:spPr>
          <a:xfrm>
            <a:off x="4025691" y="5810261"/>
            <a:ext cx="593689" cy="276999"/>
          </a:xfrm>
          <a:prstGeom prst="rect">
            <a:avLst/>
          </a:prstGeom>
          <a:noFill/>
        </p:spPr>
        <p:txBody>
          <a:bodyPr wrap="none" rtlCol="0">
            <a:spAutoFit/>
          </a:bodyPr>
          <a:lstStyle/>
          <a:p>
            <a:r>
              <a:rPr lang="en-US" sz="1200" dirty="0"/>
              <a:t>row 4</a:t>
            </a:r>
          </a:p>
        </p:txBody>
      </p:sp>
      <p:sp>
        <p:nvSpPr>
          <p:cNvPr id="9" name="TextBox 8">
            <a:extLst>
              <a:ext uri="{FF2B5EF4-FFF2-40B4-BE49-F238E27FC236}">
                <a16:creationId xmlns:a16="http://schemas.microsoft.com/office/drawing/2014/main" id="{907E953E-DF14-4D1C-8E52-52ABB784F30D}"/>
              </a:ext>
            </a:extLst>
          </p:cNvPr>
          <p:cNvSpPr txBox="1"/>
          <p:nvPr/>
        </p:nvSpPr>
        <p:spPr>
          <a:xfrm>
            <a:off x="3998441" y="4678844"/>
            <a:ext cx="577659" cy="276999"/>
          </a:xfrm>
          <a:prstGeom prst="rect">
            <a:avLst/>
          </a:prstGeom>
          <a:noFill/>
        </p:spPr>
        <p:txBody>
          <a:bodyPr wrap="none" rtlCol="0">
            <a:spAutoFit/>
          </a:bodyPr>
          <a:lstStyle/>
          <a:p>
            <a:r>
              <a:rPr lang="en-US" sz="1200" dirty="0"/>
              <a:t>row0</a:t>
            </a:r>
          </a:p>
        </p:txBody>
      </p:sp>
      <p:sp>
        <p:nvSpPr>
          <p:cNvPr id="10" name="TextBox 9">
            <a:extLst>
              <a:ext uri="{FF2B5EF4-FFF2-40B4-BE49-F238E27FC236}">
                <a16:creationId xmlns:a16="http://schemas.microsoft.com/office/drawing/2014/main" id="{ECED2E35-AEBC-4439-90BE-41CE1EC2994A}"/>
              </a:ext>
            </a:extLst>
          </p:cNvPr>
          <p:cNvSpPr txBox="1"/>
          <p:nvPr/>
        </p:nvSpPr>
        <p:spPr>
          <a:xfrm>
            <a:off x="6035469" y="4330634"/>
            <a:ext cx="508729" cy="276999"/>
          </a:xfrm>
          <a:prstGeom prst="rect">
            <a:avLst/>
          </a:prstGeom>
          <a:noFill/>
        </p:spPr>
        <p:txBody>
          <a:bodyPr wrap="none" rtlCol="0">
            <a:spAutoFit/>
          </a:bodyPr>
          <a:lstStyle/>
          <a:p>
            <a:r>
              <a:rPr lang="en-US" sz="1200" dirty="0"/>
              <a:t>col 1</a:t>
            </a:r>
          </a:p>
        </p:txBody>
      </p:sp>
    </p:spTree>
    <p:extLst>
      <p:ext uri="{BB962C8B-B14F-4D97-AF65-F5344CB8AC3E}">
        <p14:creationId xmlns:p14="http://schemas.microsoft.com/office/powerpoint/2010/main" val="3560769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800" dirty="0"/>
              <a:t>Here’s how to play:</a:t>
            </a:r>
          </a:p>
          <a:p>
            <a:pPr lvl="1"/>
            <a:r>
              <a:rPr lang="en-US" sz="2400" dirty="0"/>
              <a:t>Player 1 (“Max”) picks a column.</a:t>
            </a:r>
          </a:p>
          <a:p>
            <a:pPr lvl="1"/>
            <a:r>
              <a:rPr lang="en-US" sz="2400" dirty="0"/>
              <a:t>Player 2 (“Min”) picks a row.</a:t>
            </a:r>
          </a:p>
          <a:p>
            <a:pPr lvl="1"/>
            <a:r>
              <a:rPr lang="en-US" sz="2400" dirty="0"/>
              <a:t>The utility score/objective function/Max’s points are whatever is in the corresponding cell of the table specified by the column and row.</a:t>
            </a:r>
          </a:p>
          <a:p>
            <a:pPr lvl="1"/>
            <a:r>
              <a:rPr lang="en-US" sz="2400" dirty="0"/>
              <a:t>Max wants as many points as possible, Min wants as few points as possible.</a:t>
            </a:r>
          </a:p>
          <a:p>
            <a:pPr lvl="1"/>
            <a:endParaRPr lang="en-US" sz="2400" dirty="0"/>
          </a:p>
          <a:p>
            <a:pPr marL="0" indent="0" algn="ctr">
              <a:buNone/>
            </a:pPr>
            <a:r>
              <a:rPr lang="en-US" sz="2600" b="1" dirty="0">
                <a:solidFill>
                  <a:srgbClr val="00B0F0"/>
                </a:solidFill>
              </a:rPr>
              <a:t>Given the above table, what column should Max pick?</a:t>
            </a:r>
          </a:p>
          <a:p>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3065513887"/>
              </p:ext>
            </p:extLst>
          </p:nvPr>
        </p:nvGraphicFramePr>
        <p:xfrm>
          <a:off x="8908389" y="1550105"/>
          <a:ext cx="2371791" cy="1483360"/>
        </p:xfrm>
        <a:graphic>
          <a:graphicData uri="http://schemas.openxmlformats.org/drawingml/2006/table">
            <a:tbl>
              <a:tblPr bandRow="1">
                <a:tableStyleId>{5C22544A-7EE6-4342-B048-85BDC9FD1C3A}</a:tableStyleId>
              </a:tblPr>
              <a:tblGrid>
                <a:gridCol w="1204463">
                  <a:extLst>
                    <a:ext uri="{9D8B030D-6E8A-4147-A177-3AD203B41FA5}">
                      <a16:colId xmlns:a16="http://schemas.microsoft.com/office/drawing/2014/main" val="2773759987"/>
                    </a:ext>
                  </a:extLst>
                </a:gridCol>
                <a:gridCol w="1167328">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grpSp>
        <p:nvGrpSpPr>
          <p:cNvPr id="12" name="Group 11">
            <a:extLst>
              <a:ext uri="{FF2B5EF4-FFF2-40B4-BE49-F238E27FC236}">
                <a16:creationId xmlns:a16="http://schemas.microsoft.com/office/drawing/2014/main" id="{403FDCA3-F0F9-4202-95BA-44744E0179CA}"/>
              </a:ext>
            </a:extLst>
          </p:cNvPr>
          <p:cNvGrpSpPr/>
          <p:nvPr/>
        </p:nvGrpSpPr>
        <p:grpSpPr>
          <a:xfrm>
            <a:off x="9507488" y="642594"/>
            <a:ext cx="988234" cy="953347"/>
            <a:chOff x="9507488" y="642594"/>
            <a:chExt cx="988234" cy="953347"/>
          </a:xfrm>
        </p:grpSpPr>
        <p:sp>
          <p:nvSpPr>
            <p:cNvPr id="5" name="TextBox 4">
              <a:extLst>
                <a:ext uri="{FF2B5EF4-FFF2-40B4-BE49-F238E27FC236}">
                  <a16:creationId xmlns:a16="http://schemas.microsoft.com/office/drawing/2014/main" id="{CE888138-BBA2-441B-8B6F-B94B56263FF7}"/>
                </a:ext>
              </a:extLst>
            </p:cNvPr>
            <p:cNvSpPr txBox="1"/>
            <p:nvPr/>
          </p:nvSpPr>
          <p:spPr>
            <a:xfrm>
              <a:off x="9700591" y="642594"/>
              <a:ext cx="659155" cy="369332"/>
            </a:xfrm>
            <a:prstGeom prst="rect">
              <a:avLst/>
            </a:prstGeom>
            <a:noFill/>
          </p:spPr>
          <p:txBody>
            <a:bodyPr wrap="none" rtlCol="0">
              <a:spAutoFit/>
            </a:bodyPr>
            <a:lstStyle/>
            <a:p>
              <a:r>
                <a:rPr lang="en-US" dirty="0"/>
                <a:t>Max</a:t>
              </a:r>
            </a:p>
          </p:txBody>
        </p:sp>
        <p:cxnSp>
          <p:nvCxnSpPr>
            <p:cNvPr id="7" name="Connector: Elbow 6">
              <a:extLst>
                <a:ext uri="{FF2B5EF4-FFF2-40B4-BE49-F238E27FC236}">
                  <a16:creationId xmlns:a16="http://schemas.microsoft.com/office/drawing/2014/main" id="{18616610-F254-46E5-80AD-4FDB4671860A}"/>
                </a:ext>
              </a:extLst>
            </p:cNvPr>
            <p:cNvCxnSpPr>
              <a:stCxn id="5" idx="2"/>
            </p:cNvCxnSpPr>
            <p:nvPr/>
          </p:nvCxnSpPr>
          <p:spPr>
            <a:xfrm rot="5400000">
              <a:off x="9476822" y="1042593"/>
              <a:ext cx="584014" cy="52268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5818E771-3B9C-454E-929F-31CF02C66EE3}"/>
                </a:ext>
              </a:extLst>
            </p:cNvPr>
            <p:cNvCxnSpPr>
              <a:cxnSpLocks/>
              <a:stCxn id="5" idx="2"/>
            </p:cNvCxnSpPr>
            <p:nvPr/>
          </p:nvCxnSpPr>
          <p:spPr>
            <a:xfrm rot="16200000" flipH="1">
              <a:off x="9993855" y="1048239"/>
              <a:ext cx="538181" cy="465553"/>
            </a:xfrm>
            <a:prstGeom prst="bentConnector3">
              <a:avLst>
                <a:gd name="adj1" fmla="val 5422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94E16738-1A0E-4604-99A5-2D1B832073DB}"/>
              </a:ext>
            </a:extLst>
          </p:cNvPr>
          <p:cNvSpPr txBox="1"/>
          <p:nvPr/>
        </p:nvSpPr>
        <p:spPr>
          <a:xfrm>
            <a:off x="7382407" y="2065322"/>
            <a:ext cx="627095" cy="369332"/>
          </a:xfrm>
          <a:prstGeom prst="rect">
            <a:avLst/>
          </a:prstGeom>
          <a:noFill/>
        </p:spPr>
        <p:txBody>
          <a:bodyPr wrap="none" rtlCol="0">
            <a:spAutoFit/>
          </a:bodyPr>
          <a:lstStyle/>
          <a:p>
            <a:r>
              <a:rPr lang="en-US" dirty="0"/>
              <a:t>Min</a:t>
            </a:r>
          </a:p>
        </p:txBody>
      </p:sp>
      <p:cxnSp>
        <p:nvCxnSpPr>
          <p:cNvPr id="15" name="Connector: Elbow 14">
            <a:extLst>
              <a:ext uri="{FF2B5EF4-FFF2-40B4-BE49-F238E27FC236}">
                <a16:creationId xmlns:a16="http://schemas.microsoft.com/office/drawing/2014/main" id="{093E7858-4733-4005-B327-E0E9F3959267}"/>
              </a:ext>
            </a:extLst>
          </p:cNvPr>
          <p:cNvCxnSpPr>
            <a:stCxn id="13" idx="3"/>
          </p:cNvCxnSpPr>
          <p:nvPr/>
        </p:nvCxnSpPr>
        <p:spPr>
          <a:xfrm flipV="1">
            <a:off x="8009502" y="1785900"/>
            <a:ext cx="898887" cy="464088"/>
          </a:xfrm>
          <a:prstGeom prst="bent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26C1313-42B1-414B-8DBB-116E1BA6E4D5}"/>
              </a:ext>
            </a:extLst>
          </p:cNvPr>
          <p:cNvCxnSpPr>
            <a:cxnSpLocks/>
          </p:cNvCxnSpPr>
          <p:nvPr/>
        </p:nvCxnSpPr>
        <p:spPr>
          <a:xfrm flipV="1">
            <a:off x="8009501" y="2110278"/>
            <a:ext cx="898887" cy="139710"/>
          </a:xfrm>
          <a:prstGeom prst="bent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CBA57A3-2F0B-4BEC-9AD1-42A6B9DF1FAD}"/>
              </a:ext>
            </a:extLst>
          </p:cNvPr>
          <p:cNvCxnSpPr>
            <a:cxnSpLocks/>
          </p:cNvCxnSpPr>
          <p:nvPr/>
        </p:nvCxnSpPr>
        <p:spPr>
          <a:xfrm>
            <a:off x="8085701" y="2249988"/>
            <a:ext cx="822687" cy="302385"/>
          </a:xfrm>
          <a:prstGeom prst="bentConnector3">
            <a:avLst>
              <a:gd name="adj1" fmla="val 44477"/>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F9568D6-07BE-4B9C-B8DB-9EACAF92FFC5}"/>
              </a:ext>
            </a:extLst>
          </p:cNvPr>
          <p:cNvCxnSpPr>
            <a:cxnSpLocks/>
          </p:cNvCxnSpPr>
          <p:nvPr/>
        </p:nvCxnSpPr>
        <p:spPr>
          <a:xfrm>
            <a:off x="8009502" y="2249987"/>
            <a:ext cx="898886" cy="632286"/>
          </a:xfrm>
          <a:prstGeom prst="bentConnector3">
            <a:avLst>
              <a:gd name="adj1" fmla="val 49344"/>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589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800" dirty="0"/>
              <a:t>The left column looks awfully juicy…</a:t>
            </a:r>
          </a:p>
          <a:p>
            <a:pPr lvl="1"/>
            <a:r>
              <a:rPr lang="en-US" sz="2400" dirty="0"/>
              <a:t>Max could get a million points!</a:t>
            </a:r>
          </a:p>
          <a:p>
            <a:pPr lvl="1"/>
            <a:r>
              <a:rPr lang="en-US" sz="2400" dirty="0"/>
              <a:t>Or can he?</a:t>
            </a:r>
          </a:p>
          <a:p>
            <a:pPr lvl="1"/>
            <a:endParaRPr lang="en-US" sz="2400" dirty="0"/>
          </a:p>
          <a:p>
            <a:r>
              <a:rPr lang="en-US" sz="2600" dirty="0"/>
              <a:t>Given the stipulations we already discussed (all players are playing rationally, what is good for one player is bad for another, etc.) what will happen if Max picks the left column?</a:t>
            </a:r>
          </a:p>
          <a:p>
            <a:endParaRPr lang="en-US" sz="2600" dirty="0"/>
          </a:p>
          <a:p>
            <a:r>
              <a:rPr lang="en-US" sz="2600" dirty="0"/>
              <a:t>Min will choose the 3</a:t>
            </a:r>
            <a:r>
              <a:rPr lang="en-US" sz="2600" baseline="30000" dirty="0"/>
              <a:t>rd</a:t>
            </a:r>
            <a:r>
              <a:rPr lang="en-US" sz="2600" dirty="0"/>
              <a:t> row! Max will get a measly -20 points!</a:t>
            </a:r>
          </a:p>
          <a:p>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1320397043"/>
              </p:ext>
            </p:extLst>
          </p:nvPr>
        </p:nvGraphicFramePr>
        <p:xfrm>
          <a:off x="9064504" y="1674140"/>
          <a:ext cx="2388229" cy="1483360"/>
        </p:xfrm>
        <a:graphic>
          <a:graphicData uri="http://schemas.openxmlformats.org/drawingml/2006/table">
            <a:tbl>
              <a:tblPr bandRow="1">
                <a:tableStyleId>{5C22544A-7EE6-4342-B048-85BDC9FD1C3A}</a:tableStyleId>
              </a:tblPr>
              <a:tblGrid>
                <a:gridCol w="1212811">
                  <a:extLst>
                    <a:ext uri="{9D8B030D-6E8A-4147-A177-3AD203B41FA5}">
                      <a16:colId xmlns:a16="http://schemas.microsoft.com/office/drawing/2014/main" val="2773759987"/>
                    </a:ext>
                  </a:extLst>
                </a:gridCol>
                <a:gridCol w="1175418">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sp>
        <p:nvSpPr>
          <p:cNvPr id="7" name="Oval 6">
            <a:extLst>
              <a:ext uri="{FF2B5EF4-FFF2-40B4-BE49-F238E27FC236}">
                <a16:creationId xmlns:a16="http://schemas.microsoft.com/office/drawing/2014/main" id="{4235BC76-0258-49CE-9966-842F9685972A}"/>
              </a:ext>
            </a:extLst>
          </p:cNvPr>
          <p:cNvSpPr/>
          <p:nvPr/>
        </p:nvSpPr>
        <p:spPr>
          <a:xfrm>
            <a:off x="9064504" y="2424635"/>
            <a:ext cx="592740" cy="400918"/>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152C51-FD9D-4D12-A807-5C3229873EC5}"/>
              </a:ext>
            </a:extLst>
          </p:cNvPr>
          <p:cNvSpPr/>
          <p:nvPr/>
        </p:nvSpPr>
        <p:spPr>
          <a:xfrm>
            <a:off x="8962256" y="1453953"/>
            <a:ext cx="1249527" cy="1891274"/>
          </a:xfrm>
          <a:prstGeom prst="rect">
            <a:avLst/>
          </a:prstGeom>
          <a:solidFill>
            <a:srgbClr val="FF0000">
              <a:alpha val="1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58FB98-7B29-4D99-89C1-C029E3EB0422}"/>
              </a:ext>
            </a:extLst>
          </p:cNvPr>
          <p:cNvSpPr/>
          <p:nvPr/>
        </p:nvSpPr>
        <p:spPr>
          <a:xfrm>
            <a:off x="8418379" y="2424635"/>
            <a:ext cx="3150256" cy="400918"/>
          </a:xfrm>
          <a:prstGeom prst="rect">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58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785900"/>
            <a:ext cx="8289382" cy="4650515"/>
          </a:xfrm>
        </p:spPr>
        <p:txBody>
          <a:bodyPr>
            <a:normAutofit fontScale="92500" lnSpcReduction="20000"/>
          </a:bodyPr>
          <a:lstStyle/>
          <a:p>
            <a:r>
              <a:rPr lang="en-US" sz="2800" dirty="0"/>
              <a:t>OK – what would happen if Max chose the right-hand column?</a:t>
            </a:r>
          </a:p>
          <a:p>
            <a:r>
              <a:rPr lang="en-US" sz="2800" dirty="0"/>
              <a:t>It’s not as exciting, but choosing the right column would get Max a score of 6.</a:t>
            </a:r>
          </a:p>
          <a:p>
            <a:pPr lvl="1"/>
            <a:r>
              <a:rPr lang="en-US" sz="2600" dirty="0"/>
              <a:t>Because Min will still pick the row that minimizes Max’s score.</a:t>
            </a:r>
          </a:p>
          <a:p>
            <a:r>
              <a:rPr lang="en-US" sz="2800" dirty="0"/>
              <a:t>And though 6 is way less than a million, it’s a much better result than getting -20.</a:t>
            </a:r>
          </a:p>
          <a:p>
            <a:pPr lvl="1"/>
            <a:r>
              <a:rPr lang="en-US" sz="2600" dirty="0"/>
              <a:t>And so truly, this particular game only boils down to Max really being able to choose between 6 and -20. Given that, the choice is clear!</a:t>
            </a:r>
          </a:p>
          <a:p>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2857176203"/>
              </p:ext>
            </p:extLst>
          </p:nvPr>
        </p:nvGraphicFramePr>
        <p:xfrm>
          <a:off x="9204623" y="1862726"/>
          <a:ext cx="2480500" cy="1483360"/>
        </p:xfrm>
        <a:graphic>
          <a:graphicData uri="http://schemas.openxmlformats.org/drawingml/2006/table">
            <a:tbl>
              <a:tblPr bandRow="1">
                <a:tableStyleId>{5C22544A-7EE6-4342-B048-85BDC9FD1C3A}</a:tableStyleId>
              </a:tblPr>
              <a:tblGrid>
                <a:gridCol w="1259669">
                  <a:extLst>
                    <a:ext uri="{9D8B030D-6E8A-4147-A177-3AD203B41FA5}">
                      <a16:colId xmlns:a16="http://schemas.microsoft.com/office/drawing/2014/main" val="2773759987"/>
                    </a:ext>
                  </a:extLst>
                </a:gridCol>
                <a:gridCol w="1220831">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sp>
        <p:nvSpPr>
          <p:cNvPr id="7" name="Oval 6">
            <a:extLst>
              <a:ext uri="{FF2B5EF4-FFF2-40B4-BE49-F238E27FC236}">
                <a16:creationId xmlns:a16="http://schemas.microsoft.com/office/drawing/2014/main" id="{196E0BC9-706F-42F8-A5CB-186D9CDEC5CD}"/>
              </a:ext>
            </a:extLst>
          </p:cNvPr>
          <p:cNvSpPr/>
          <p:nvPr/>
        </p:nvSpPr>
        <p:spPr>
          <a:xfrm>
            <a:off x="10495722" y="1925352"/>
            <a:ext cx="278295" cy="24989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5EF2A5D-F296-4289-A066-B0139B4A5DF1}"/>
              </a:ext>
            </a:extLst>
          </p:cNvPr>
          <p:cNvSpPr/>
          <p:nvPr/>
        </p:nvSpPr>
        <p:spPr>
          <a:xfrm>
            <a:off x="10435596" y="1537726"/>
            <a:ext cx="1249527" cy="1891274"/>
          </a:xfrm>
          <a:prstGeom prst="rect">
            <a:avLst/>
          </a:prstGeom>
          <a:solidFill>
            <a:srgbClr val="FF0000">
              <a:alpha val="1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8EC3EA-A594-4C73-8AF0-18C01AB141E9}"/>
              </a:ext>
            </a:extLst>
          </p:cNvPr>
          <p:cNvSpPr/>
          <p:nvPr/>
        </p:nvSpPr>
        <p:spPr>
          <a:xfrm>
            <a:off x="8736432" y="1862726"/>
            <a:ext cx="3150256" cy="400918"/>
          </a:xfrm>
          <a:prstGeom prst="rect">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505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dissolv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dissolv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10000"/>
          </a:bodyPr>
          <a:lstStyle/>
          <a:p>
            <a:r>
              <a:rPr lang="en-US" sz="2800" dirty="0"/>
              <a:t>One issue with COLUMN and ROW is that both players only make one move, and the number of choices is so limited.</a:t>
            </a:r>
          </a:p>
          <a:p>
            <a:endParaRPr lang="en-US" sz="2800" dirty="0"/>
          </a:p>
          <a:p>
            <a:r>
              <a:rPr lang="en-US" sz="2800" dirty="0"/>
              <a:t>But in many games (e.g., tic-tac-toe, chess), there is back and forth.</a:t>
            </a:r>
          </a:p>
          <a:p>
            <a:pPr lvl="1"/>
            <a:r>
              <a:rPr lang="en-US" sz="2600" dirty="0"/>
              <a:t>Terminal states come after many turns.</a:t>
            </a:r>
          </a:p>
          <a:p>
            <a:pPr lvl="1"/>
            <a:endParaRPr lang="en-US" sz="2600" dirty="0"/>
          </a:p>
          <a:p>
            <a:r>
              <a:rPr lang="en-US" sz="2800" dirty="0"/>
              <a:t>For these games:</a:t>
            </a:r>
          </a:p>
          <a:p>
            <a:pPr lvl="1"/>
            <a:r>
              <a:rPr lang="en-US" sz="2600" dirty="0"/>
              <a:t>A </a:t>
            </a:r>
            <a:r>
              <a:rPr lang="en-US" sz="2600" b="1" dirty="0"/>
              <a:t>Turn</a:t>
            </a:r>
            <a:r>
              <a:rPr lang="en-US" sz="2600" dirty="0"/>
              <a:t> refers to both players making a move </a:t>
            </a:r>
          </a:p>
          <a:p>
            <a:pPr lvl="2"/>
            <a:r>
              <a:rPr lang="en-US" sz="2500" dirty="0"/>
              <a:t>(e.g., X and O both go, or White and Black both go, or Max and Min both go).</a:t>
            </a:r>
          </a:p>
          <a:p>
            <a:pPr lvl="1"/>
            <a:r>
              <a:rPr lang="en-US" sz="2600" dirty="0"/>
              <a:t>A </a:t>
            </a:r>
            <a:r>
              <a:rPr lang="en-US" sz="2600" b="1" dirty="0"/>
              <a:t>Ply</a:t>
            </a:r>
            <a:r>
              <a:rPr lang="en-US" sz="2600" dirty="0"/>
              <a:t> refers to one player making a move (e.g., just X/White/Max goes)</a:t>
            </a:r>
          </a:p>
          <a:p>
            <a:pPr lvl="2"/>
            <a:r>
              <a:rPr lang="en-US" sz="2500" dirty="0"/>
              <a:t>You can think of a ply as a “half turn”</a:t>
            </a:r>
          </a:p>
          <a:p>
            <a:endParaRPr lang="en-US" sz="2800" dirty="0"/>
          </a:p>
        </p:txBody>
      </p:sp>
    </p:spTree>
    <p:extLst>
      <p:ext uri="{BB962C8B-B14F-4D97-AF65-F5344CB8AC3E}">
        <p14:creationId xmlns:p14="http://schemas.microsoft.com/office/powerpoint/2010/main" val="80418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 – Common Representation</a:t>
            </a:r>
          </a:p>
        </p:txBody>
      </p:sp>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9167193" y="58001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10247245" y="635637"/>
            <a:ext cx="2178976" cy="923330"/>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9167193" y="1515545"/>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10247244" y="1583238"/>
            <a:ext cx="2107095" cy="646331"/>
          </a:xfrm>
          <a:prstGeom prst="rect">
            <a:avLst/>
          </a:prstGeom>
          <a:noFill/>
        </p:spPr>
        <p:txBody>
          <a:bodyPr wrap="square" rtlCol="0">
            <a:spAutoFit/>
          </a:bodyPr>
          <a:lstStyle/>
          <a:p>
            <a:r>
              <a:rPr lang="en-US" dirty="0"/>
              <a:t>“Min Node”</a:t>
            </a:r>
          </a:p>
          <a:p>
            <a:r>
              <a:rPr lang="en-US" dirty="0"/>
              <a:t>Min’s turn to move</a:t>
            </a:r>
          </a:p>
        </p:txBody>
      </p:sp>
      <p:sp>
        <p:nvSpPr>
          <p:cNvPr id="70" name="Rectangle 69">
            <a:extLst>
              <a:ext uri="{FF2B5EF4-FFF2-40B4-BE49-F238E27FC236}">
                <a16:creationId xmlns:a16="http://schemas.microsoft.com/office/drawing/2014/main" id="{78169668-1136-BD4D-BEF7-54389585470D}"/>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B8FFD643-BF15-2040-91D6-3FEE97D08705}"/>
              </a:ext>
            </a:extLst>
          </p:cNvPr>
          <p:cNvSpPr txBox="1"/>
          <p:nvPr/>
        </p:nvSpPr>
        <p:spPr>
          <a:xfrm>
            <a:off x="4217503" y="5870713"/>
            <a:ext cx="4143447" cy="369332"/>
          </a:xfrm>
          <a:prstGeom prst="rect">
            <a:avLst/>
          </a:prstGeom>
          <a:noFill/>
        </p:spPr>
        <p:txBody>
          <a:bodyPr wrap="square" rtlCol="0">
            <a:spAutoFit/>
          </a:bodyPr>
          <a:lstStyle/>
          <a:p>
            <a:r>
              <a:rPr lang="en-US" dirty="0"/>
              <a:t>Terminal Nodes (with Utility values)</a:t>
            </a:r>
          </a:p>
        </p:txBody>
      </p:sp>
    </p:spTree>
    <p:extLst>
      <p:ext uri="{BB962C8B-B14F-4D97-AF65-F5344CB8AC3E}">
        <p14:creationId xmlns:p14="http://schemas.microsoft.com/office/powerpoint/2010/main" val="17744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par>
                                <p:cTn id="11" presetID="9"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dissolve">
                                      <p:cBhvr>
                                        <p:cTn id="13" dur="500"/>
                                        <p:tgtEl>
                                          <p:spTgt spid="6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dissolv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dissolve">
                                      <p:cBhvr>
                                        <p:cTn id="21" dur="500"/>
                                        <p:tgtEl>
                                          <p:spTgt spid="7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dissolve">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p:bldP spid="69" grpId="0"/>
      <p:bldP spid="70" grpId="0" animBg="1"/>
      <p:bldP spid="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 – Common Representation</a:t>
            </a:r>
          </a:p>
        </p:txBody>
      </p:sp>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9167193" y="58001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10247245" y="635637"/>
            <a:ext cx="2178976" cy="923330"/>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9167193" y="1515545"/>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10247244" y="1583238"/>
            <a:ext cx="2107095" cy="646331"/>
          </a:xfrm>
          <a:prstGeom prst="rect">
            <a:avLst/>
          </a:prstGeom>
          <a:noFill/>
        </p:spPr>
        <p:txBody>
          <a:bodyPr wrap="square" rtlCol="0">
            <a:spAutoFit/>
          </a:bodyPr>
          <a:lstStyle/>
          <a:p>
            <a:r>
              <a:rPr lang="en-US" dirty="0"/>
              <a:t>“Min Node”</a:t>
            </a:r>
          </a:p>
          <a:p>
            <a:r>
              <a:rPr lang="en-US" dirty="0"/>
              <a:t>Min’s turn to move</a:t>
            </a:r>
          </a:p>
        </p:txBody>
      </p:sp>
      <p:sp>
        <p:nvSpPr>
          <p:cNvPr id="70" name="Rectangle 69">
            <a:extLst>
              <a:ext uri="{FF2B5EF4-FFF2-40B4-BE49-F238E27FC236}">
                <a16:creationId xmlns:a16="http://schemas.microsoft.com/office/drawing/2014/main" id="{78169668-1136-BD4D-BEF7-54389585470D}"/>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B8FFD643-BF15-2040-91D6-3FEE97D08705}"/>
              </a:ext>
            </a:extLst>
          </p:cNvPr>
          <p:cNvSpPr txBox="1"/>
          <p:nvPr/>
        </p:nvSpPr>
        <p:spPr>
          <a:xfrm>
            <a:off x="4217503" y="5870713"/>
            <a:ext cx="4143447" cy="369332"/>
          </a:xfrm>
          <a:prstGeom prst="rect">
            <a:avLst/>
          </a:prstGeom>
          <a:noFill/>
        </p:spPr>
        <p:txBody>
          <a:bodyPr wrap="square" rtlCol="0">
            <a:spAutoFit/>
          </a:bodyPr>
          <a:lstStyle/>
          <a:p>
            <a:r>
              <a:rPr lang="en-US" dirty="0"/>
              <a:t>Terminal Nodes (with Utility values)</a:t>
            </a:r>
          </a:p>
        </p:txBody>
      </p:sp>
      <p:sp>
        <p:nvSpPr>
          <p:cNvPr id="3" name="TextBox 2">
            <a:extLst>
              <a:ext uri="{FF2B5EF4-FFF2-40B4-BE49-F238E27FC236}">
                <a16:creationId xmlns:a16="http://schemas.microsoft.com/office/drawing/2014/main" id="{AACD1C55-A2E3-4EA5-8916-8635ACEBA217}"/>
              </a:ext>
            </a:extLst>
          </p:cNvPr>
          <p:cNvSpPr txBox="1"/>
          <p:nvPr/>
        </p:nvSpPr>
        <p:spPr>
          <a:xfrm>
            <a:off x="396333" y="358194"/>
            <a:ext cx="8061871" cy="646331"/>
          </a:xfrm>
          <a:prstGeom prst="rect">
            <a:avLst/>
          </a:prstGeom>
          <a:noFill/>
        </p:spPr>
        <p:txBody>
          <a:bodyPr wrap="square" rtlCol="0">
            <a:spAutoFit/>
          </a:bodyPr>
          <a:lstStyle/>
          <a:p>
            <a:r>
              <a:rPr lang="en-US" dirty="0"/>
              <a:t>We’re going to spending a lot of time with this “abstract” representation, since we’ll be covering a generic algorithm that applies to many games…</a:t>
            </a:r>
          </a:p>
        </p:txBody>
      </p:sp>
    </p:spTree>
    <p:extLst>
      <p:ext uri="{BB962C8B-B14F-4D97-AF65-F5344CB8AC3E}">
        <p14:creationId xmlns:p14="http://schemas.microsoft.com/office/powerpoint/2010/main" val="36690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Brief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p:txBody>
          <a:bodyPr>
            <a:normAutofit fontScale="92500" lnSpcReduction="10000"/>
          </a:bodyPr>
          <a:lstStyle/>
          <a:p>
            <a:r>
              <a:rPr lang="en-US" sz="2400" dirty="0"/>
              <a:t>Informed search considers more than just the problem description when choosing states.</a:t>
            </a:r>
          </a:p>
          <a:p>
            <a:pPr lvl="1"/>
            <a:r>
              <a:rPr lang="en-US" sz="2200" dirty="0"/>
              <a:t>E.g., when presented with multiple states to expand…</a:t>
            </a:r>
          </a:p>
          <a:p>
            <a:pPr lvl="2"/>
            <a:r>
              <a:rPr lang="en-US" sz="2100" dirty="0"/>
              <a:t>It will pick one based on how “good” it is</a:t>
            </a:r>
          </a:p>
          <a:p>
            <a:pPr lvl="2"/>
            <a:r>
              <a:rPr lang="en-US" sz="2100" dirty="0"/>
              <a:t>e.g., how close that state is to a goal state.</a:t>
            </a:r>
          </a:p>
          <a:p>
            <a:endParaRPr lang="en-US" sz="2400" dirty="0"/>
          </a:p>
          <a:p>
            <a:r>
              <a:rPr lang="en-US" sz="2400" dirty="0"/>
              <a:t>The estimate for how much work remains is called the </a:t>
            </a:r>
            <a:r>
              <a:rPr lang="en-US" sz="2400" b="1" dirty="0"/>
              <a:t>heuristic</a:t>
            </a:r>
            <a:r>
              <a:rPr lang="en-US" sz="2400" dirty="0"/>
              <a:t>.</a:t>
            </a:r>
          </a:p>
          <a:p>
            <a:endParaRPr lang="en-US" sz="2400" dirty="0"/>
          </a:p>
          <a:p>
            <a:r>
              <a:rPr lang="en-US" sz="2400" dirty="0"/>
              <a:t>In other words, a measure of “how promising” a state is.</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661306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 – Common Representation</a:t>
            </a:r>
          </a:p>
        </p:txBody>
      </p:sp>
      <p:sp>
        <p:nvSpPr>
          <p:cNvPr id="64" name="Triangle 63">
            <a:extLst>
              <a:ext uri="{FF2B5EF4-FFF2-40B4-BE49-F238E27FC236}">
                <a16:creationId xmlns:a16="http://schemas.microsoft.com/office/drawing/2014/main" id="{D457F96F-8885-C444-A592-43899EEAF8E9}"/>
              </a:ext>
            </a:extLst>
          </p:cNvPr>
          <p:cNvSpPr/>
          <p:nvPr/>
        </p:nvSpPr>
        <p:spPr>
          <a:xfrm>
            <a:off x="9167193" y="58001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10247245" y="635637"/>
            <a:ext cx="2178976" cy="923330"/>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9167193" y="1515545"/>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10247244" y="1583238"/>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AACD1C55-A2E3-4EA5-8916-8635ACEBA217}"/>
              </a:ext>
            </a:extLst>
          </p:cNvPr>
          <p:cNvSpPr txBox="1"/>
          <p:nvPr/>
        </p:nvSpPr>
        <p:spPr>
          <a:xfrm>
            <a:off x="396333" y="358194"/>
            <a:ext cx="9055781" cy="830997"/>
          </a:xfrm>
          <a:prstGeom prst="rect">
            <a:avLst/>
          </a:prstGeom>
          <a:noFill/>
        </p:spPr>
        <p:txBody>
          <a:bodyPr wrap="square" rtlCol="0">
            <a:spAutoFit/>
          </a:bodyPr>
          <a:lstStyle/>
          <a:p>
            <a:r>
              <a:rPr lang="en-US" sz="1600" dirty="0"/>
              <a:t>But remember: each of these nodes represents a ‘game state’, and “Max” and “Min” represent players! So you could imagine this tree looking like this for Tic Tac Toe</a:t>
            </a:r>
          </a:p>
          <a:p>
            <a:r>
              <a:rPr lang="en-US" sz="1600" dirty="0"/>
              <a:t>	Let’s say that X is the “Max” player and O is the “Min” player.</a:t>
            </a:r>
          </a:p>
        </p:txBody>
      </p:sp>
      <p:grpSp>
        <p:nvGrpSpPr>
          <p:cNvPr id="297" name="Group 296">
            <a:extLst>
              <a:ext uri="{FF2B5EF4-FFF2-40B4-BE49-F238E27FC236}">
                <a16:creationId xmlns:a16="http://schemas.microsoft.com/office/drawing/2014/main" id="{123B4EAB-3668-4244-AD62-996B49516A24}"/>
              </a:ext>
            </a:extLst>
          </p:cNvPr>
          <p:cNvGrpSpPr/>
          <p:nvPr/>
        </p:nvGrpSpPr>
        <p:grpSpPr>
          <a:xfrm>
            <a:off x="2978426" y="1536909"/>
            <a:ext cx="3727174" cy="1049475"/>
            <a:chOff x="2978426" y="1536909"/>
            <a:chExt cx="3727174" cy="1049475"/>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43" name="Group 42">
              <a:extLst>
                <a:ext uri="{FF2B5EF4-FFF2-40B4-BE49-F238E27FC236}">
                  <a16:creationId xmlns:a16="http://schemas.microsoft.com/office/drawing/2014/main" id="{603B87FA-F449-4107-A9E3-D6022E035AAE}"/>
                </a:ext>
              </a:extLst>
            </p:cNvPr>
            <p:cNvGrpSpPr/>
            <p:nvPr/>
          </p:nvGrpSpPr>
          <p:grpSpPr>
            <a:xfrm>
              <a:off x="4390641" y="1598227"/>
              <a:ext cx="952439" cy="981698"/>
              <a:chOff x="5116948" y="2462691"/>
              <a:chExt cx="952439" cy="981698"/>
            </a:xfrm>
          </p:grpSpPr>
          <p:grpSp>
            <p:nvGrpSpPr>
              <p:cNvPr id="44" name="Group 43">
                <a:extLst>
                  <a:ext uri="{FF2B5EF4-FFF2-40B4-BE49-F238E27FC236}">
                    <a16:creationId xmlns:a16="http://schemas.microsoft.com/office/drawing/2014/main" id="{9B3FCD94-9602-4B68-8E3F-DC65160C562E}"/>
                  </a:ext>
                </a:extLst>
              </p:cNvPr>
              <p:cNvGrpSpPr/>
              <p:nvPr/>
            </p:nvGrpSpPr>
            <p:grpSpPr>
              <a:xfrm>
                <a:off x="5116948" y="2462691"/>
                <a:ext cx="952439" cy="981698"/>
                <a:chOff x="4072604" y="1656639"/>
                <a:chExt cx="952439" cy="981698"/>
              </a:xfrm>
            </p:grpSpPr>
            <p:grpSp>
              <p:nvGrpSpPr>
                <p:cNvPr id="47" name="Group 46">
                  <a:extLst>
                    <a:ext uri="{FF2B5EF4-FFF2-40B4-BE49-F238E27FC236}">
                      <a16:creationId xmlns:a16="http://schemas.microsoft.com/office/drawing/2014/main" id="{31D3A5B8-74C6-48AA-AA74-581300DDDE9E}"/>
                    </a:ext>
                  </a:extLst>
                </p:cNvPr>
                <p:cNvGrpSpPr/>
                <p:nvPr/>
              </p:nvGrpSpPr>
              <p:grpSpPr>
                <a:xfrm>
                  <a:off x="4118956" y="1690689"/>
                  <a:ext cx="906087" cy="906087"/>
                  <a:chOff x="3366654" y="2036618"/>
                  <a:chExt cx="906087" cy="906087"/>
                </a:xfrm>
              </p:grpSpPr>
              <p:sp>
                <p:nvSpPr>
                  <p:cNvPr id="62" name="Rectangle 61">
                    <a:extLst>
                      <a:ext uri="{FF2B5EF4-FFF2-40B4-BE49-F238E27FC236}">
                        <a16:creationId xmlns:a16="http://schemas.microsoft.com/office/drawing/2014/main" id="{B9D465D3-B120-4D20-A201-4DABE1A9248D}"/>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06E3D89A-457F-48EB-9A14-18B116EF7A19}"/>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8234F-51E5-450A-912F-9621A40E7BE3}"/>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1D6F4AF-B6A1-45F7-A246-B18E5047502D}"/>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9F3BF2-28D1-4CF8-965F-56E0B5DC6722}"/>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FCCDAE1F-52CF-4326-BAB7-E9ED30803C3E}"/>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EAAB4709-B7C1-4480-A849-F9D3E2D26C2F}"/>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21200844-D10E-4BDD-BD43-38DFC144961B}"/>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53" name="TextBox 52">
                  <a:extLst>
                    <a:ext uri="{FF2B5EF4-FFF2-40B4-BE49-F238E27FC236}">
                      <a16:creationId xmlns:a16="http://schemas.microsoft.com/office/drawing/2014/main" id="{21A3B1E4-3500-4AEA-9EAB-F4548A3FCCE3}"/>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55" name="TextBox 54">
                  <a:extLst>
                    <a:ext uri="{FF2B5EF4-FFF2-40B4-BE49-F238E27FC236}">
                      <a16:creationId xmlns:a16="http://schemas.microsoft.com/office/drawing/2014/main" id="{B4DB93A4-8E00-40C9-9B9A-889DC1E55BB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56" name="TextBox 55">
                  <a:extLst>
                    <a:ext uri="{FF2B5EF4-FFF2-40B4-BE49-F238E27FC236}">
                      <a16:creationId xmlns:a16="http://schemas.microsoft.com/office/drawing/2014/main" id="{144573BD-94B8-44B9-B151-79AC88BBBA04}"/>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58" name="TextBox 57">
                  <a:extLst>
                    <a:ext uri="{FF2B5EF4-FFF2-40B4-BE49-F238E27FC236}">
                      <a16:creationId xmlns:a16="http://schemas.microsoft.com/office/drawing/2014/main" id="{0654272E-29EF-410D-BE9D-A837901A8D90}"/>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60" name="TextBox 59">
                  <a:extLst>
                    <a:ext uri="{FF2B5EF4-FFF2-40B4-BE49-F238E27FC236}">
                      <a16:creationId xmlns:a16="http://schemas.microsoft.com/office/drawing/2014/main" id="{743442BE-285A-4AB8-A484-A8DB8E888AD6}"/>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61" name="TextBox 60">
                  <a:extLst>
                    <a:ext uri="{FF2B5EF4-FFF2-40B4-BE49-F238E27FC236}">
                      <a16:creationId xmlns:a16="http://schemas.microsoft.com/office/drawing/2014/main" id="{4CF144A1-392F-4FE7-ADFE-1C964187B768}"/>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46" name="TextBox 45">
                <a:extLst>
                  <a:ext uri="{FF2B5EF4-FFF2-40B4-BE49-F238E27FC236}">
                    <a16:creationId xmlns:a16="http://schemas.microsoft.com/office/drawing/2014/main" id="{97EEC87B-19AC-45C3-B4FB-CB6A0C450B54}"/>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4" name="TextBox 3">
              <a:extLst>
                <a:ext uri="{FF2B5EF4-FFF2-40B4-BE49-F238E27FC236}">
                  <a16:creationId xmlns:a16="http://schemas.microsoft.com/office/drawing/2014/main" id="{13B454B6-2C06-457D-8B9B-6D0450FD62AB}"/>
                </a:ext>
              </a:extLst>
            </p:cNvPr>
            <p:cNvSpPr txBox="1"/>
            <p:nvPr/>
          </p:nvSpPr>
          <p:spPr>
            <a:xfrm>
              <a:off x="2978426" y="1632277"/>
              <a:ext cx="1466877" cy="954107"/>
            </a:xfrm>
            <a:prstGeom prst="rect">
              <a:avLst/>
            </a:prstGeom>
            <a:noFill/>
          </p:spPr>
          <p:txBody>
            <a:bodyPr wrap="square" rtlCol="0">
              <a:spAutoFit/>
            </a:bodyPr>
            <a:lstStyle/>
            <a:p>
              <a:r>
                <a:rPr lang="en-US" sz="1400" dirty="0"/>
                <a:t>current state,</a:t>
              </a:r>
            </a:p>
            <a:p>
              <a:r>
                <a:rPr lang="en-US" sz="1400" dirty="0"/>
                <a:t>X’s turn. Three moves they can make</a:t>
              </a:r>
            </a:p>
          </p:txBody>
        </p:sp>
      </p:grpSp>
      <p:grpSp>
        <p:nvGrpSpPr>
          <p:cNvPr id="320" name="Group 319">
            <a:extLst>
              <a:ext uri="{FF2B5EF4-FFF2-40B4-BE49-F238E27FC236}">
                <a16:creationId xmlns:a16="http://schemas.microsoft.com/office/drawing/2014/main" id="{14706662-55BF-4293-8B2B-5FDEB1384267}"/>
              </a:ext>
            </a:extLst>
          </p:cNvPr>
          <p:cNvGrpSpPr/>
          <p:nvPr/>
        </p:nvGrpSpPr>
        <p:grpSpPr>
          <a:xfrm>
            <a:off x="606381" y="2530958"/>
            <a:ext cx="5489619" cy="1997124"/>
            <a:chOff x="606381" y="2530958"/>
            <a:chExt cx="5489619" cy="1997124"/>
          </a:xfrm>
        </p:grpSpPr>
        <p:sp>
          <p:nvSpPr>
            <p:cNvPr id="93" name="TextBox 92">
              <a:extLst>
                <a:ext uri="{FF2B5EF4-FFF2-40B4-BE49-F238E27FC236}">
                  <a16:creationId xmlns:a16="http://schemas.microsoft.com/office/drawing/2014/main" id="{95A2FC81-C97C-42A4-A5D9-7156C72162E2}"/>
                </a:ext>
              </a:extLst>
            </p:cNvPr>
            <p:cNvSpPr txBox="1"/>
            <p:nvPr/>
          </p:nvSpPr>
          <p:spPr>
            <a:xfrm>
              <a:off x="790004" y="3162250"/>
              <a:ext cx="304892" cy="369332"/>
            </a:xfrm>
            <a:prstGeom prst="rect">
              <a:avLst/>
            </a:prstGeom>
            <a:noFill/>
          </p:spPr>
          <p:txBody>
            <a:bodyPr wrap="none" rtlCol="0">
              <a:spAutoFit/>
            </a:bodyPr>
            <a:lstStyle/>
            <a:p>
              <a:r>
                <a:rPr lang="en-US" dirty="0"/>
                <a:t>X</a:t>
              </a:r>
            </a:p>
          </p:txBody>
        </p:sp>
        <p:grpSp>
          <p:nvGrpSpPr>
            <p:cNvPr id="298" name="Group 297">
              <a:extLst>
                <a:ext uri="{FF2B5EF4-FFF2-40B4-BE49-F238E27FC236}">
                  <a16:creationId xmlns:a16="http://schemas.microsoft.com/office/drawing/2014/main" id="{4DD8980D-EB94-49F4-B355-7A502BB3C9F2}"/>
                </a:ext>
              </a:extLst>
            </p:cNvPr>
            <p:cNvGrpSpPr/>
            <p:nvPr/>
          </p:nvGrpSpPr>
          <p:grpSpPr>
            <a:xfrm>
              <a:off x="606381" y="2530958"/>
              <a:ext cx="5489619" cy="1997124"/>
              <a:chOff x="606381" y="2530958"/>
              <a:chExt cx="5489619" cy="1997124"/>
            </a:xfrm>
          </p:grpSpPr>
          <p:sp>
            <p:nvSpPr>
              <p:cNvPr id="95" name="Rectangle 94">
                <a:extLst>
                  <a:ext uri="{FF2B5EF4-FFF2-40B4-BE49-F238E27FC236}">
                    <a16:creationId xmlns:a16="http://schemas.microsoft.com/office/drawing/2014/main" id="{DA1823D4-6D11-46BB-B370-74B536AD0450}"/>
                  </a:ext>
                </a:extLst>
              </p:cNvPr>
              <p:cNvSpPr/>
              <p:nvPr/>
            </p:nvSpPr>
            <p:spPr>
              <a:xfrm>
                <a:off x="606381" y="2718122"/>
                <a:ext cx="2570826"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EB0A7C7D-A241-46DD-9D34-F20B7CB4AAD3}"/>
                  </a:ext>
                </a:extLst>
              </p:cNvPr>
              <p:cNvGrpSpPr/>
              <p:nvPr/>
            </p:nvGrpSpPr>
            <p:grpSpPr>
              <a:xfrm>
                <a:off x="778391" y="2876068"/>
                <a:ext cx="952439" cy="981698"/>
                <a:chOff x="5116948" y="2462691"/>
                <a:chExt cx="952439" cy="981698"/>
              </a:xfrm>
            </p:grpSpPr>
            <p:grpSp>
              <p:nvGrpSpPr>
                <p:cNvPr id="76" name="Group 75">
                  <a:extLst>
                    <a:ext uri="{FF2B5EF4-FFF2-40B4-BE49-F238E27FC236}">
                      <a16:creationId xmlns:a16="http://schemas.microsoft.com/office/drawing/2014/main" id="{DB2E65F2-1F04-43C6-AA25-543DEED4C68B}"/>
                    </a:ext>
                  </a:extLst>
                </p:cNvPr>
                <p:cNvGrpSpPr/>
                <p:nvPr/>
              </p:nvGrpSpPr>
              <p:grpSpPr>
                <a:xfrm>
                  <a:off x="5116948" y="2462691"/>
                  <a:ext cx="952439" cy="981698"/>
                  <a:chOff x="4072604" y="1656639"/>
                  <a:chExt cx="952439" cy="981698"/>
                </a:xfrm>
              </p:grpSpPr>
              <p:grpSp>
                <p:nvGrpSpPr>
                  <p:cNvPr id="78" name="Group 77">
                    <a:extLst>
                      <a:ext uri="{FF2B5EF4-FFF2-40B4-BE49-F238E27FC236}">
                        <a16:creationId xmlns:a16="http://schemas.microsoft.com/office/drawing/2014/main" id="{19BC8482-5183-4F4C-B58D-D19C02B476FD}"/>
                      </a:ext>
                    </a:extLst>
                  </p:cNvPr>
                  <p:cNvGrpSpPr/>
                  <p:nvPr/>
                </p:nvGrpSpPr>
                <p:grpSpPr>
                  <a:xfrm>
                    <a:off x="4118956" y="1690689"/>
                    <a:ext cx="906087" cy="906087"/>
                    <a:chOff x="3366654" y="2036618"/>
                    <a:chExt cx="906087" cy="906087"/>
                  </a:xfrm>
                </p:grpSpPr>
                <p:sp>
                  <p:nvSpPr>
                    <p:cNvPr id="88" name="Rectangle 87">
                      <a:extLst>
                        <a:ext uri="{FF2B5EF4-FFF2-40B4-BE49-F238E27FC236}">
                          <a16:creationId xmlns:a16="http://schemas.microsoft.com/office/drawing/2014/main" id="{B56F3BD6-F5CB-40A2-A013-AD48BD5CF09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67D2D0C9-2DC9-40C6-B720-1BDB57800CC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943E3B-2D7A-4984-B74D-996034527876}"/>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FBCD889-4D03-4F54-BE11-66AC505E46D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AD4749-6439-4B0F-9254-40A0D1ADB0D0}"/>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76F22B35-8928-4474-BAE1-77BD8E376DD0}"/>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80" name="TextBox 79">
                    <a:extLst>
                      <a:ext uri="{FF2B5EF4-FFF2-40B4-BE49-F238E27FC236}">
                        <a16:creationId xmlns:a16="http://schemas.microsoft.com/office/drawing/2014/main" id="{C4A7338A-5139-4D1E-B7CE-BC4620CF864C}"/>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1" name="TextBox 80">
                    <a:extLst>
                      <a:ext uri="{FF2B5EF4-FFF2-40B4-BE49-F238E27FC236}">
                        <a16:creationId xmlns:a16="http://schemas.microsoft.com/office/drawing/2014/main" id="{BE7DF300-4F44-46B8-961A-F6429D4FA8F3}"/>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82" name="TextBox 81">
                    <a:extLst>
                      <a:ext uri="{FF2B5EF4-FFF2-40B4-BE49-F238E27FC236}">
                        <a16:creationId xmlns:a16="http://schemas.microsoft.com/office/drawing/2014/main" id="{DD05CEC2-4B57-4E35-BC74-B038D45DA69F}"/>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83" name="TextBox 82">
                    <a:extLst>
                      <a:ext uri="{FF2B5EF4-FFF2-40B4-BE49-F238E27FC236}">
                        <a16:creationId xmlns:a16="http://schemas.microsoft.com/office/drawing/2014/main" id="{84E2FCA1-CCDA-4F5F-8713-BD9CA447BA3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84" name="TextBox 83">
                    <a:extLst>
                      <a:ext uri="{FF2B5EF4-FFF2-40B4-BE49-F238E27FC236}">
                        <a16:creationId xmlns:a16="http://schemas.microsoft.com/office/drawing/2014/main" id="{78E3607B-BF4C-4FBA-8E85-4ECE9D2429A4}"/>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85" name="TextBox 84">
                    <a:extLst>
                      <a:ext uri="{FF2B5EF4-FFF2-40B4-BE49-F238E27FC236}">
                        <a16:creationId xmlns:a16="http://schemas.microsoft.com/office/drawing/2014/main" id="{55869299-4F72-4E39-814B-AF42E210FD9B}"/>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86" name="TextBox 85">
                    <a:extLst>
                      <a:ext uri="{FF2B5EF4-FFF2-40B4-BE49-F238E27FC236}">
                        <a16:creationId xmlns:a16="http://schemas.microsoft.com/office/drawing/2014/main" id="{BD1B9C18-FB76-4570-B6E9-9115F68F165E}"/>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32218C9A-3156-428E-8EF8-AB4BF29540B1}"/>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77" name="TextBox 76">
                  <a:extLst>
                    <a:ext uri="{FF2B5EF4-FFF2-40B4-BE49-F238E27FC236}">
                      <a16:creationId xmlns:a16="http://schemas.microsoft.com/office/drawing/2014/main" id="{9CD8E835-F916-49A4-82BC-DB896741684C}"/>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94" name="TextBox 93">
                <a:extLst>
                  <a:ext uri="{FF2B5EF4-FFF2-40B4-BE49-F238E27FC236}">
                    <a16:creationId xmlns:a16="http://schemas.microsoft.com/office/drawing/2014/main" id="{946FBA56-F481-4759-A035-387922AAF021}"/>
                  </a:ext>
                </a:extLst>
              </p:cNvPr>
              <p:cNvSpPr txBox="1"/>
              <p:nvPr/>
            </p:nvSpPr>
            <p:spPr>
              <a:xfrm>
                <a:off x="771841" y="3888854"/>
                <a:ext cx="2185570" cy="523220"/>
              </a:xfrm>
              <a:prstGeom prst="rect">
                <a:avLst/>
              </a:prstGeom>
              <a:noFill/>
            </p:spPr>
            <p:txBody>
              <a:bodyPr wrap="square" rtlCol="0">
                <a:spAutoFit/>
              </a:bodyPr>
              <a:lstStyle/>
              <a:p>
                <a:r>
                  <a:rPr lang="en-US" sz="1400" dirty="0"/>
                  <a:t>A terminal state with a utility score of +1</a:t>
                </a:r>
              </a:p>
            </p:txBody>
          </p:sp>
        </p:grpSp>
      </p:grpSp>
      <p:grpSp>
        <p:nvGrpSpPr>
          <p:cNvPr id="299" name="Group 298">
            <a:extLst>
              <a:ext uri="{FF2B5EF4-FFF2-40B4-BE49-F238E27FC236}">
                <a16:creationId xmlns:a16="http://schemas.microsoft.com/office/drawing/2014/main" id="{7DBA2F32-EA63-4DAB-9DF3-A40F4D93FB4A}"/>
              </a:ext>
            </a:extLst>
          </p:cNvPr>
          <p:cNvGrpSpPr/>
          <p:nvPr/>
        </p:nvGrpSpPr>
        <p:grpSpPr>
          <a:xfrm>
            <a:off x="3749611" y="2530958"/>
            <a:ext cx="2955989" cy="1935204"/>
            <a:chOff x="3749611" y="2530958"/>
            <a:chExt cx="2955989" cy="1935204"/>
          </a:xfrm>
        </p:grpSpPr>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26BF8A0F-A019-457C-B131-FD4FC3741CD5}"/>
                </a:ext>
              </a:extLst>
            </p:cNvPr>
            <p:cNvGrpSpPr/>
            <p:nvPr/>
          </p:nvGrpSpPr>
          <p:grpSpPr>
            <a:xfrm>
              <a:off x="3749611" y="2892020"/>
              <a:ext cx="1834832" cy="1574142"/>
              <a:chOff x="3749611" y="2892020"/>
              <a:chExt cx="1834832" cy="1574142"/>
            </a:xfrm>
          </p:grpSpPr>
          <p:grpSp>
            <p:nvGrpSpPr>
              <p:cNvPr id="96" name="Group 95">
                <a:extLst>
                  <a:ext uri="{FF2B5EF4-FFF2-40B4-BE49-F238E27FC236}">
                    <a16:creationId xmlns:a16="http://schemas.microsoft.com/office/drawing/2014/main" id="{769A0FB5-FAC5-488C-AE36-2ECAF72904EC}"/>
                  </a:ext>
                </a:extLst>
              </p:cNvPr>
              <p:cNvGrpSpPr/>
              <p:nvPr/>
            </p:nvGrpSpPr>
            <p:grpSpPr>
              <a:xfrm>
                <a:off x="4163862" y="2892020"/>
                <a:ext cx="952439" cy="981698"/>
                <a:chOff x="5116948" y="2462691"/>
                <a:chExt cx="952439" cy="981698"/>
              </a:xfrm>
            </p:grpSpPr>
            <p:grpSp>
              <p:nvGrpSpPr>
                <p:cNvPr id="97" name="Group 96">
                  <a:extLst>
                    <a:ext uri="{FF2B5EF4-FFF2-40B4-BE49-F238E27FC236}">
                      <a16:creationId xmlns:a16="http://schemas.microsoft.com/office/drawing/2014/main" id="{F4930E36-2D41-4E3D-B1C0-81F97056DF2A}"/>
                    </a:ext>
                  </a:extLst>
                </p:cNvPr>
                <p:cNvGrpSpPr/>
                <p:nvPr/>
              </p:nvGrpSpPr>
              <p:grpSpPr>
                <a:xfrm>
                  <a:off x="5116948" y="2462691"/>
                  <a:ext cx="952439" cy="981698"/>
                  <a:chOff x="4072604" y="1656639"/>
                  <a:chExt cx="952439" cy="981698"/>
                </a:xfrm>
              </p:grpSpPr>
              <p:grpSp>
                <p:nvGrpSpPr>
                  <p:cNvPr id="99" name="Group 98">
                    <a:extLst>
                      <a:ext uri="{FF2B5EF4-FFF2-40B4-BE49-F238E27FC236}">
                        <a16:creationId xmlns:a16="http://schemas.microsoft.com/office/drawing/2014/main" id="{745CA651-9DAD-48D7-AD9C-7BA3DFE2BA9B}"/>
                      </a:ext>
                    </a:extLst>
                  </p:cNvPr>
                  <p:cNvGrpSpPr/>
                  <p:nvPr/>
                </p:nvGrpSpPr>
                <p:grpSpPr>
                  <a:xfrm>
                    <a:off x="4118956" y="1690689"/>
                    <a:ext cx="906087" cy="906087"/>
                    <a:chOff x="3366654" y="2036618"/>
                    <a:chExt cx="906087" cy="906087"/>
                  </a:xfrm>
                </p:grpSpPr>
                <p:sp>
                  <p:nvSpPr>
                    <p:cNvPr id="109" name="Rectangle 108">
                      <a:extLst>
                        <a:ext uri="{FF2B5EF4-FFF2-40B4-BE49-F238E27FC236}">
                          <a16:creationId xmlns:a16="http://schemas.microsoft.com/office/drawing/2014/main" id="{9E61CAE2-A5FF-463B-94A5-F9B3FD5BD59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C3580481-46CD-4E40-AF29-DFA5FE504A7A}"/>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7DDC04C-2250-4B32-B91F-D5901FE86DE4}"/>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123F8-488F-4030-83BC-F66D1A6EEF8F}"/>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A11B3C3-DD9D-43E2-876F-B242E76F5AAB}"/>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54A7EF7A-8900-4191-9A4E-73181885E901}"/>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01" name="TextBox 100">
                    <a:extLst>
                      <a:ext uri="{FF2B5EF4-FFF2-40B4-BE49-F238E27FC236}">
                        <a16:creationId xmlns:a16="http://schemas.microsoft.com/office/drawing/2014/main" id="{6C8EFD2A-C42B-4F5C-813C-650E1D7803C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02" name="TextBox 101">
                    <a:extLst>
                      <a:ext uri="{FF2B5EF4-FFF2-40B4-BE49-F238E27FC236}">
                        <a16:creationId xmlns:a16="http://schemas.microsoft.com/office/drawing/2014/main" id="{35F7CA33-094B-45F0-B6ED-8446204727E3}"/>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03" name="TextBox 102">
                    <a:extLst>
                      <a:ext uri="{FF2B5EF4-FFF2-40B4-BE49-F238E27FC236}">
                        <a16:creationId xmlns:a16="http://schemas.microsoft.com/office/drawing/2014/main" id="{D0E6FBC3-32C7-485C-8389-0B9CD5E28D2E}"/>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04" name="TextBox 103">
                    <a:extLst>
                      <a:ext uri="{FF2B5EF4-FFF2-40B4-BE49-F238E27FC236}">
                        <a16:creationId xmlns:a16="http://schemas.microsoft.com/office/drawing/2014/main" id="{AE34F99A-F4F4-4FE5-88AA-2D0F17E909C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05" name="TextBox 104">
                    <a:extLst>
                      <a:ext uri="{FF2B5EF4-FFF2-40B4-BE49-F238E27FC236}">
                        <a16:creationId xmlns:a16="http://schemas.microsoft.com/office/drawing/2014/main" id="{D597CEAF-6135-442C-9981-2343239B8C8E}"/>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06" name="TextBox 105">
                    <a:extLst>
                      <a:ext uri="{FF2B5EF4-FFF2-40B4-BE49-F238E27FC236}">
                        <a16:creationId xmlns:a16="http://schemas.microsoft.com/office/drawing/2014/main" id="{B19AA7ED-4684-4999-97DE-73F951E41C9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07" name="TextBox 106">
                    <a:extLst>
                      <a:ext uri="{FF2B5EF4-FFF2-40B4-BE49-F238E27FC236}">
                        <a16:creationId xmlns:a16="http://schemas.microsoft.com/office/drawing/2014/main" id="{1F3EEA36-5414-4E35-9FF1-2127F61FFF18}"/>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08" name="TextBox 107">
                    <a:extLst>
                      <a:ext uri="{FF2B5EF4-FFF2-40B4-BE49-F238E27FC236}">
                        <a16:creationId xmlns:a16="http://schemas.microsoft.com/office/drawing/2014/main" id="{9D898539-FE1D-4ADE-B01A-79C567D4C497}"/>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98" name="TextBox 97">
                  <a:extLst>
                    <a:ext uri="{FF2B5EF4-FFF2-40B4-BE49-F238E27FC236}">
                      <a16:creationId xmlns:a16="http://schemas.microsoft.com/office/drawing/2014/main" id="{24C936D8-08EA-47E9-8FB8-ED3F4074C9FE}"/>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14" name="TextBox 113">
                <a:extLst>
                  <a:ext uri="{FF2B5EF4-FFF2-40B4-BE49-F238E27FC236}">
                    <a16:creationId xmlns:a16="http://schemas.microsoft.com/office/drawing/2014/main" id="{09565161-2853-4C0F-9291-1565E63650BC}"/>
                  </a:ext>
                </a:extLst>
              </p:cNvPr>
              <p:cNvSpPr txBox="1"/>
              <p:nvPr/>
            </p:nvSpPr>
            <p:spPr>
              <a:xfrm>
                <a:off x="4486599" y="3501409"/>
                <a:ext cx="304892" cy="369332"/>
              </a:xfrm>
              <a:prstGeom prst="rect">
                <a:avLst/>
              </a:prstGeom>
              <a:noFill/>
            </p:spPr>
            <p:txBody>
              <a:bodyPr wrap="none" rtlCol="0">
                <a:spAutoFit/>
              </a:bodyPr>
              <a:lstStyle/>
              <a:p>
                <a:r>
                  <a:rPr lang="en-US" dirty="0"/>
                  <a:t>X</a:t>
                </a:r>
              </a:p>
            </p:txBody>
          </p:sp>
          <p:sp>
            <p:nvSpPr>
              <p:cNvPr id="115" name="TextBox 114">
                <a:extLst>
                  <a:ext uri="{FF2B5EF4-FFF2-40B4-BE49-F238E27FC236}">
                    <a16:creationId xmlns:a16="http://schemas.microsoft.com/office/drawing/2014/main" id="{BB1BDE17-798C-4058-9AC9-3876C667B5C5}"/>
                  </a:ext>
                </a:extLst>
              </p:cNvPr>
              <p:cNvSpPr txBox="1"/>
              <p:nvPr/>
            </p:nvSpPr>
            <p:spPr>
              <a:xfrm>
                <a:off x="3749611" y="3819831"/>
                <a:ext cx="1834832" cy="646331"/>
              </a:xfrm>
              <a:prstGeom prst="rect">
                <a:avLst/>
              </a:prstGeom>
              <a:noFill/>
            </p:spPr>
            <p:txBody>
              <a:bodyPr wrap="square" rtlCol="0">
                <a:spAutoFit/>
              </a:bodyPr>
              <a:lstStyle/>
              <a:p>
                <a:r>
                  <a:rPr lang="en-US" sz="1200" dirty="0"/>
                  <a:t>Non terminal state, now it is O’s turn (Min). Two possible moves</a:t>
                </a:r>
              </a:p>
            </p:txBody>
          </p:sp>
        </p:grpSp>
      </p:grpSp>
      <p:grpSp>
        <p:nvGrpSpPr>
          <p:cNvPr id="300" name="Group 299">
            <a:extLst>
              <a:ext uri="{FF2B5EF4-FFF2-40B4-BE49-F238E27FC236}">
                <a16:creationId xmlns:a16="http://schemas.microsoft.com/office/drawing/2014/main" id="{ED6CA4B4-BAA9-4988-A474-57950CFF54A5}"/>
              </a:ext>
            </a:extLst>
          </p:cNvPr>
          <p:cNvGrpSpPr/>
          <p:nvPr/>
        </p:nvGrpSpPr>
        <p:grpSpPr>
          <a:xfrm>
            <a:off x="6096000" y="2530958"/>
            <a:ext cx="4151245" cy="2009520"/>
            <a:chOff x="6096000" y="2530958"/>
            <a:chExt cx="4151245" cy="2009520"/>
          </a:xfrm>
        </p:grpSpPr>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BA571FE0-4930-4743-8AD5-149500D950AB}"/>
                </a:ext>
              </a:extLst>
            </p:cNvPr>
            <p:cNvGrpSpPr/>
            <p:nvPr/>
          </p:nvGrpSpPr>
          <p:grpSpPr>
            <a:xfrm>
              <a:off x="7869029" y="2800834"/>
              <a:ext cx="1466877" cy="1739644"/>
              <a:chOff x="7869029" y="2800834"/>
              <a:chExt cx="1466877" cy="1739644"/>
            </a:xfrm>
          </p:grpSpPr>
          <p:sp>
            <p:nvSpPr>
              <p:cNvPr id="134" name="TextBox 133">
                <a:extLst>
                  <a:ext uri="{FF2B5EF4-FFF2-40B4-BE49-F238E27FC236}">
                    <a16:creationId xmlns:a16="http://schemas.microsoft.com/office/drawing/2014/main" id="{78030FB6-E402-4EE5-B36C-FB53C6988C00}"/>
                  </a:ext>
                </a:extLst>
              </p:cNvPr>
              <p:cNvSpPr txBox="1"/>
              <p:nvPr/>
            </p:nvSpPr>
            <p:spPr>
              <a:xfrm>
                <a:off x="8576336" y="3089338"/>
                <a:ext cx="304892" cy="369332"/>
              </a:xfrm>
              <a:prstGeom prst="rect">
                <a:avLst/>
              </a:prstGeom>
              <a:noFill/>
            </p:spPr>
            <p:txBody>
              <a:bodyPr wrap="none" rtlCol="0">
                <a:spAutoFit/>
              </a:bodyPr>
              <a:lstStyle/>
              <a:p>
                <a:r>
                  <a:rPr lang="en-US" dirty="0"/>
                  <a:t>X</a:t>
                </a:r>
              </a:p>
            </p:txBody>
          </p:sp>
          <p:grpSp>
            <p:nvGrpSpPr>
              <p:cNvPr id="37" name="Group 36">
                <a:extLst>
                  <a:ext uri="{FF2B5EF4-FFF2-40B4-BE49-F238E27FC236}">
                    <a16:creationId xmlns:a16="http://schemas.microsoft.com/office/drawing/2014/main" id="{6D8218C6-4EE2-4C8C-9CA9-44A2110008C4}"/>
                  </a:ext>
                </a:extLst>
              </p:cNvPr>
              <p:cNvGrpSpPr/>
              <p:nvPr/>
            </p:nvGrpSpPr>
            <p:grpSpPr>
              <a:xfrm>
                <a:off x="7869029" y="2800834"/>
                <a:ext cx="1466877" cy="1739644"/>
                <a:chOff x="7861075" y="2880893"/>
                <a:chExt cx="1466877" cy="1739644"/>
              </a:xfrm>
            </p:grpSpPr>
            <p:grpSp>
              <p:nvGrpSpPr>
                <p:cNvPr id="116" name="Group 115">
                  <a:extLst>
                    <a:ext uri="{FF2B5EF4-FFF2-40B4-BE49-F238E27FC236}">
                      <a16:creationId xmlns:a16="http://schemas.microsoft.com/office/drawing/2014/main" id="{EB0E7564-3C52-4B0A-A3AD-615AFE06A165}"/>
                    </a:ext>
                  </a:extLst>
                </p:cNvPr>
                <p:cNvGrpSpPr/>
                <p:nvPr/>
              </p:nvGrpSpPr>
              <p:grpSpPr>
                <a:xfrm>
                  <a:off x="7954828" y="2880893"/>
                  <a:ext cx="952439" cy="981698"/>
                  <a:chOff x="5116948" y="2462691"/>
                  <a:chExt cx="952439" cy="981698"/>
                </a:xfrm>
              </p:grpSpPr>
              <p:grpSp>
                <p:nvGrpSpPr>
                  <p:cNvPr id="117" name="Group 116">
                    <a:extLst>
                      <a:ext uri="{FF2B5EF4-FFF2-40B4-BE49-F238E27FC236}">
                        <a16:creationId xmlns:a16="http://schemas.microsoft.com/office/drawing/2014/main" id="{C623613B-EAE0-4D14-A629-51FD2B36F526}"/>
                      </a:ext>
                    </a:extLst>
                  </p:cNvPr>
                  <p:cNvGrpSpPr/>
                  <p:nvPr/>
                </p:nvGrpSpPr>
                <p:grpSpPr>
                  <a:xfrm>
                    <a:off x="5116948" y="2462691"/>
                    <a:ext cx="952439" cy="981698"/>
                    <a:chOff x="4072604" y="1656639"/>
                    <a:chExt cx="952439" cy="981698"/>
                  </a:xfrm>
                </p:grpSpPr>
                <p:grpSp>
                  <p:nvGrpSpPr>
                    <p:cNvPr id="119" name="Group 118">
                      <a:extLst>
                        <a:ext uri="{FF2B5EF4-FFF2-40B4-BE49-F238E27FC236}">
                          <a16:creationId xmlns:a16="http://schemas.microsoft.com/office/drawing/2014/main" id="{302DAA2D-DEE8-4E18-8E7B-7F5A61561911}"/>
                        </a:ext>
                      </a:extLst>
                    </p:cNvPr>
                    <p:cNvGrpSpPr/>
                    <p:nvPr/>
                  </p:nvGrpSpPr>
                  <p:grpSpPr>
                    <a:xfrm>
                      <a:off x="4118956" y="1690689"/>
                      <a:ext cx="906087" cy="906087"/>
                      <a:chOff x="3366654" y="2036618"/>
                      <a:chExt cx="906087" cy="906087"/>
                    </a:xfrm>
                  </p:grpSpPr>
                  <p:sp>
                    <p:nvSpPr>
                      <p:cNvPr id="129" name="Rectangle 128">
                        <a:extLst>
                          <a:ext uri="{FF2B5EF4-FFF2-40B4-BE49-F238E27FC236}">
                            <a16:creationId xmlns:a16="http://schemas.microsoft.com/office/drawing/2014/main" id="{16F6C446-9D98-47B1-91C8-3E2FBD065004}"/>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A8B61930-550C-454F-9A42-B3571483EF8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369308D-36A1-434A-8FB9-C0520453C0FB}"/>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CD13E51-66F9-4688-B014-16784C634E21}"/>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A3828AF-AE2A-4EFB-844F-9ABD905A003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F07E6F66-6B01-4FAB-A4CB-28CA2845D34E}"/>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21" name="TextBox 120">
                      <a:extLst>
                        <a:ext uri="{FF2B5EF4-FFF2-40B4-BE49-F238E27FC236}">
                          <a16:creationId xmlns:a16="http://schemas.microsoft.com/office/drawing/2014/main" id="{74A29A68-194F-4D49-96B2-F6AACAAF5870}"/>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2" name="TextBox 121">
                      <a:extLst>
                        <a:ext uri="{FF2B5EF4-FFF2-40B4-BE49-F238E27FC236}">
                          <a16:creationId xmlns:a16="http://schemas.microsoft.com/office/drawing/2014/main" id="{6AA10EB0-B93B-4CC7-A8CD-804E225C8E83}"/>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23" name="TextBox 122">
                      <a:extLst>
                        <a:ext uri="{FF2B5EF4-FFF2-40B4-BE49-F238E27FC236}">
                          <a16:creationId xmlns:a16="http://schemas.microsoft.com/office/drawing/2014/main" id="{24837520-23A6-4650-B027-46F80484D1C9}"/>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24" name="TextBox 123">
                      <a:extLst>
                        <a:ext uri="{FF2B5EF4-FFF2-40B4-BE49-F238E27FC236}">
                          <a16:creationId xmlns:a16="http://schemas.microsoft.com/office/drawing/2014/main" id="{54D4C534-5B65-4548-A6C6-90D40D4B4D06}"/>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5" name="TextBox 124">
                      <a:extLst>
                        <a:ext uri="{FF2B5EF4-FFF2-40B4-BE49-F238E27FC236}">
                          <a16:creationId xmlns:a16="http://schemas.microsoft.com/office/drawing/2014/main" id="{C858D167-34C7-4F7B-9F6E-233B1C69EA9A}"/>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26" name="TextBox 125">
                      <a:extLst>
                        <a:ext uri="{FF2B5EF4-FFF2-40B4-BE49-F238E27FC236}">
                          <a16:creationId xmlns:a16="http://schemas.microsoft.com/office/drawing/2014/main" id="{549F161F-1F3E-487D-AEC9-17A697C83B15}"/>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27" name="TextBox 126">
                      <a:extLst>
                        <a:ext uri="{FF2B5EF4-FFF2-40B4-BE49-F238E27FC236}">
                          <a16:creationId xmlns:a16="http://schemas.microsoft.com/office/drawing/2014/main" id="{A15A486B-BE38-4439-BD0A-5AC9500875A1}"/>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28" name="TextBox 127">
                      <a:extLst>
                        <a:ext uri="{FF2B5EF4-FFF2-40B4-BE49-F238E27FC236}">
                          <a16:creationId xmlns:a16="http://schemas.microsoft.com/office/drawing/2014/main" id="{6EB6F82C-9B14-4FF6-87EC-621F4A207430}"/>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18" name="TextBox 117">
                    <a:extLst>
                      <a:ext uri="{FF2B5EF4-FFF2-40B4-BE49-F238E27FC236}">
                        <a16:creationId xmlns:a16="http://schemas.microsoft.com/office/drawing/2014/main" id="{EF53BFAE-C6F0-4E70-AD85-56E72AB9B2B8}"/>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35" name="TextBox 134">
                  <a:extLst>
                    <a:ext uri="{FF2B5EF4-FFF2-40B4-BE49-F238E27FC236}">
                      <a16:creationId xmlns:a16="http://schemas.microsoft.com/office/drawing/2014/main" id="{79A05C19-024E-4CA8-8174-1183362B18F7}"/>
                    </a:ext>
                  </a:extLst>
                </p:cNvPr>
                <p:cNvSpPr txBox="1"/>
                <p:nvPr/>
              </p:nvSpPr>
              <p:spPr>
                <a:xfrm>
                  <a:off x="7861075" y="3789540"/>
                  <a:ext cx="1466877" cy="830997"/>
                </a:xfrm>
                <a:prstGeom prst="rect">
                  <a:avLst/>
                </a:prstGeom>
                <a:noFill/>
              </p:spPr>
              <p:txBody>
                <a:bodyPr wrap="square" rtlCol="0">
                  <a:spAutoFit/>
                </a:bodyPr>
                <a:lstStyle/>
                <a:p>
                  <a:r>
                    <a:rPr lang="en-US" sz="1200" dirty="0"/>
                    <a:t>Non terminal state, now it is O’s turn (Min). Two possible moves</a:t>
                  </a:r>
                </a:p>
              </p:txBody>
            </p:sp>
          </p:grpSp>
        </p:grpSp>
      </p:grpSp>
      <p:grpSp>
        <p:nvGrpSpPr>
          <p:cNvPr id="301" name="Group 300">
            <a:extLst>
              <a:ext uri="{FF2B5EF4-FFF2-40B4-BE49-F238E27FC236}">
                <a16:creationId xmlns:a16="http://schemas.microsoft.com/office/drawing/2014/main" id="{F39DC149-543F-41B7-A449-CF7917190308}"/>
              </a:ext>
            </a:extLst>
          </p:cNvPr>
          <p:cNvGrpSpPr/>
          <p:nvPr/>
        </p:nvGrpSpPr>
        <p:grpSpPr>
          <a:xfrm>
            <a:off x="3051315" y="3876052"/>
            <a:ext cx="3044685" cy="2381111"/>
            <a:chOff x="3051315" y="3876052"/>
            <a:chExt cx="3044685" cy="2381111"/>
          </a:xfrm>
        </p:grpSpPr>
        <p:sp>
          <p:nvSpPr>
            <p:cNvPr id="22" name="Triangle 21">
              <a:extLst>
                <a:ext uri="{FF2B5EF4-FFF2-40B4-BE49-F238E27FC236}">
                  <a16:creationId xmlns:a16="http://schemas.microsoft.com/office/drawing/2014/main" id="{17411B40-E8A0-824E-85BB-1BB43D4D0C4F}"/>
                </a:ext>
              </a:extLst>
            </p:cNvPr>
            <p:cNvSpPr/>
            <p:nvPr/>
          </p:nvSpPr>
          <p:spPr>
            <a:xfrm>
              <a:off x="4223953" y="4730116"/>
              <a:ext cx="900865"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674386" y="3876052"/>
              <a:ext cx="1421614" cy="854064"/>
            </a:xfrm>
            <a:prstGeom prst="line">
              <a:avLst/>
            </a:prstGeom>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7D82EB90-A17E-49C3-ACD2-ACB1AA4B240C}"/>
                </a:ext>
              </a:extLst>
            </p:cNvPr>
            <p:cNvGrpSpPr/>
            <p:nvPr/>
          </p:nvGrpSpPr>
          <p:grpSpPr>
            <a:xfrm>
              <a:off x="3051315" y="4621466"/>
              <a:ext cx="1466877" cy="1635697"/>
              <a:chOff x="3051315" y="4621466"/>
              <a:chExt cx="1466877" cy="1635697"/>
            </a:xfrm>
          </p:grpSpPr>
          <p:grpSp>
            <p:nvGrpSpPr>
              <p:cNvPr id="136" name="Group 135">
                <a:extLst>
                  <a:ext uri="{FF2B5EF4-FFF2-40B4-BE49-F238E27FC236}">
                    <a16:creationId xmlns:a16="http://schemas.microsoft.com/office/drawing/2014/main" id="{4C256CF2-5FAE-44D4-986C-F38830D316A2}"/>
                  </a:ext>
                </a:extLst>
              </p:cNvPr>
              <p:cNvGrpSpPr/>
              <p:nvPr/>
            </p:nvGrpSpPr>
            <p:grpSpPr>
              <a:xfrm>
                <a:off x="3051315" y="4621466"/>
                <a:ext cx="1466877" cy="1635697"/>
                <a:chOff x="4016209" y="2892020"/>
                <a:chExt cx="1466877" cy="1635697"/>
              </a:xfrm>
            </p:grpSpPr>
            <p:grpSp>
              <p:nvGrpSpPr>
                <p:cNvPr id="137" name="Group 136">
                  <a:extLst>
                    <a:ext uri="{FF2B5EF4-FFF2-40B4-BE49-F238E27FC236}">
                      <a16:creationId xmlns:a16="http://schemas.microsoft.com/office/drawing/2014/main" id="{A5247C30-A78B-4FCC-AE54-DD5E26AC1C72}"/>
                    </a:ext>
                  </a:extLst>
                </p:cNvPr>
                <p:cNvGrpSpPr/>
                <p:nvPr/>
              </p:nvGrpSpPr>
              <p:grpSpPr>
                <a:xfrm>
                  <a:off x="4163862" y="2892020"/>
                  <a:ext cx="952439" cy="981698"/>
                  <a:chOff x="5116948" y="2462691"/>
                  <a:chExt cx="952439" cy="981698"/>
                </a:xfrm>
              </p:grpSpPr>
              <p:grpSp>
                <p:nvGrpSpPr>
                  <p:cNvPr id="140" name="Group 139">
                    <a:extLst>
                      <a:ext uri="{FF2B5EF4-FFF2-40B4-BE49-F238E27FC236}">
                        <a16:creationId xmlns:a16="http://schemas.microsoft.com/office/drawing/2014/main" id="{1B8CB76A-8562-43A2-A870-C01505CDD309}"/>
                      </a:ext>
                    </a:extLst>
                  </p:cNvPr>
                  <p:cNvGrpSpPr/>
                  <p:nvPr/>
                </p:nvGrpSpPr>
                <p:grpSpPr>
                  <a:xfrm>
                    <a:off x="5116948" y="2462691"/>
                    <a:ext cx="952439" cy="981698"/>
                    <a:chOff x="4072604" y="1656639"/>
                    <a:chExt cx="952439" cy="981698"/>
                  </a:xfrm>
                </p:grpSpPr>
                <p:grpSp>
                  <p:nvGrpSpPr>
                    <p:cNvPr id="142" name="Group 141">
                      <a:extLst>
                        <a:ext uri="{FF2B5EF4-FFF2-40B4-BE49-F238E27FC236}">
                          <a16:creationId xmlns:a16="http://schemas.microsoft.com/office/drawing/2014/main" id="{80D5F150-4F19-4AB5-B3B2-9D09E46DA6B2}"/>
                        </a:ext>
                      </a:extLst>
                    </p:cNvPr>
                    <p:cNvGrpSpPr/>
                    <p:nvPr/>
                  </p:nvGrpSpPr>
                  <p:grpSpPr>
                    <a:xfrm>
                      <a:off x="4118956" y="1690689"/>
                      <a:ext cx="906087" cy="906087"/>
                      <a:chOff x="3366654" y="2036618"/>
                      <a:chExt cx="906087" cy="906087"/>
                    </a:xfrm>
                  </p:grpSpPr>
                  <p:sp>
                    <p:nvSpPr>
                      <p:cNvPr id="152" name="Rectangle 151">
                        <a:extLst>
                          <a:ext uri="{FF2B5EF4-FFF2-40B4-BE49-F238E27FC236}">
                            <a16:creationId xmlns:a16="http://schemas.microsoft.com/office/drawing/2014/main" id="{B4507BD6-29E7-4BF4-B95C-D1CD78D179F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1F1E281D-4536-4B8C-971D-A54FD3737F1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9F7905B-F172-422C-BE88-6EABACC06B23}"/>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6DDDEBF-514D-4C58-9128-0B0195DC166E}"/>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1EAF00-71DF-49E6-886E-C1CBE712F110}"/>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a:extLst>
                        <a:ext uri="{FF2B5EF4-FFF2-40B4-BE49-F238E27FC236}">
                          <a16:creationId xmlns:a16="http://schemas.microsoft.com/office/drawing/2014/main" id="{88809581-2125-4A05-ABB7-DE633455CDB4}"/>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44" name="TextBox 143">
                      <a:extLst>
                        <a:ext uri="{FF2B5EF4-FFF2-40B4-BE49-F238E27FC236}">
                          <a16:creationId xmlns:a16="http://schemas.microsoft.com/office/drawing/2014/main" id="{0F32F7AF-804E-4F5F-BC31-D487E2B6E797}"/>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45" name="TextBox 144">
                      <a:extLst>
                        <a:ext uri="{FF2B5EF4-FFF2-40B4-BE49-F238E27FC236}">
                          <a16:creationId xmlns:a16="http://schemas.microsoft.com/office/drawing/2014/main" id="{48A399E1-FFC5-417C-A794-25B3BDEEA66F}"/>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46" name="TextBox 145">
                      <a:extLst>
                        <a:ext uri="{FF2B5EF4-FFF2-40B4-BE49-F238E27FC236}">
                          <a16:creationId xmlns:a16="http://schemas.microsoft.com/office/drawing/2014/main" id="{D460759A-E05F-4D54-85A2-2FA836167412}"/>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47" name="TextBox 146">
                      <a:extLst>
                        <a:ext uri="{FF2B5EF4-FFF2-40B4-BE49-F238E27FC236}">
                          <a16:creationId xmlns:a16="http://schemas.microsoft.com/office/drawing/2014/main" id="{B0D974FC-32D3-4E97-9120-21F603CE5D1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48" name="TextBox 147">
                      <a:extLst>
                        <a:ext uri="{FF2B5EF4-FFF2-40B4-BE49-F238E27FC236}">
                          <a16:creationId xmlns:a16="http://schemas.microsoft.com/office/drawing/2014/main" id="{22989210-D168-49A6-875A-51EEC82CDCBD}"/>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49" name="TextBox 148">
                      <a:extLst>
                        <a:ext uri="{FF2B5EF4-FFF2-40B4-BE49-F238E27FC236}">
                          <a16:creationId xmlns:a16="http://schemas.microsoft.com/office/drawing/2014/main" id="{A2128B73-03CF-42BB-9421-43E02DBA6EAC}"/>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50" name="TextBox 149">
                      <a:extLst>
                        <a:ext uri="{FF2B5EF4-FFF2-40B4-BE49-F238E27FC236}">
                          <a16:creationId xmlns:a16="http://schemas.microsoft.com/office/drawing/2014/main" id="{9E404EFD-3813-4F84-B104-13F03FB8439A}"/>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51" name="TextBox 150">
                      <a:extLst>
                        <a:ext uri="{FF2B5EF4-FFF2-40B4-BE49-F238E27FC236}">
                          <a16:creationId xmlns:a16="http://schemas.microsoft.com/office/drawing/2014/main" id="{714503E0-1FD4-4C3D-A0B8-1C9C292D038C}"/>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41" name="TextBox 140">
                    <a:extLst>
                      <a:ext uri="{FF2B5EF4-FFF2-40B4-BE49-F238E27FC236}">
                        <a16:creationId xmlns:a16="http://schemas.microsoft.com/office/drawing/2014/main" id="{F0B61493-385F-4CF2-B916-9F4706DE1D28}"/>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38" name="TextBox 137">
                  <a:extLst>
                    <a:ext uri="{FF2B5EF4-FFF2-40B4-BE49-F238E27FC236}">
                      <a16:creationId xmlns:a16="http://schemas.microsoft.com/office/drawing/2014/main" id="{F3E02839-A5B1-4B5A-87DA-D090BDC7B95E}"/>
                    </a:ext>
                  </a:extLst>
                </p:cNvPr>
                <p:cNvSpPr txBox="1"/>
                <p:nvPr/>
              </p:nvSpPr>
              <p:spPr>
                <a:xfrm>
                  <a:off x="4486599" y="3501409"/>
                  <a:ext cx="304892" cy="369332"/>
                </a:xfrm>
                <a:prstGeom prst="rect">
                  <a:avLst/>
                </a:prstGeom>
                <a:noFill/>
              </p:spPr>
              <p:txBody>
                <a:bodyPr wrap="none" rtlCol="0">
                  <a:spAutoFit/>
                </a:bodyPr>
                <a:lstStyle/>
                <a:p>
                  <a:r>
                    <a:rPr lang="en-US" dirty="0"/>
                    <a:t>X</a:t>
                  </a:r>
                </a:p>
              </p:txBody>
            </p:sp>
            <p:sp>
              <p:nvSpPr>
                <p:cNvPr id="139" name="TextBox 138">
                  <a:extLst>
                    <a:ext uri="{FF2B5EF4-FFF2-40B4-BE49-F238E27FC236}">
                      <a16:creationId xmlns:a16="http://schemas.microsoft.com/office/drawing/2014/main" id="{FFD233D4-D96B-4AD0-A09E-43F7E217556E}"/>
                    </a:ext>
                  </a:extLst>
                </p:cNvPr>
                <p:cNvSpPr txBox="1"/>
                <p:nvPr/>
              </p:nvSpPr>
              <p:spPr>
                <a:xfrm>
                  <a:off x="4016209" y="3819831"/>
                  <a:ext cx="1466877" cy="707886"/>
                </a:xfrm>
                <a:prstGeom prst="rect">
                  <a:avLst/>
                </a:prstGeom>
                <a:noFill/>
              </p:spPr>
              <p:txBody>
                <a:bodyPr wrap="square" rtlCol="0">
                  <a:spAutoFit/>
                </a:bodyPr>
                <a:lstStyle/>
                <a:p>
                  <a:r>
                    <a:rPr lang="en-US" sz="1000" dirty="0"/>
                    <a:t>Non terminal state, now it is X’s turn (Max). One possible move</a:t>
                  </a:r>
                </a:p>
              </p:txBody>
            </p:sp>
          </p:grpSp>
          <p:sp>
            <p:nvSpPr>
              <p:cNvPr id="157" name="TextBox 156">
                <a:extLst>
                  <a:ext uri="{FF2B5EF4-FFF2-40B4-BE49-F238E27FC236}">
                    <a16:creationId xmlns:a16="http://schemas.microsoft.com/office/drawing/2014/main" id="{CD6C586C-78FD-4FE9-9CF9-CD4B2DD7F298}"/>
                  </a:ext>
                </a:extLst>
              </p:cNvPr>
              <p:cNvSpPr txBox="1"/>
              <p:nvPr/>
            </p:nvSpPr>
            <p:spPr>
              <a:xfrm>
                <a:off x="3225590" y="4929202"/>
                <a:ext cx="336952" cy="369332"/>
              </a:xfrm>
              <a:prstGeom prst="rect">
                <a:avLst/>
              </a:prstGeom>
              <a:noFill/>
            </p:spPr>
            <p:txBody>
              <a:bodyPr wrap="none" rtlCol="0">
                <a:spAutoFit/>
              </a:bodyPr>
              <a:lstStyle/>
              <a:p>
                <a:r>
                  <a:rPr lang="en-US" dirty="0"/>
                  <a:t>O</a:t>
                </a:r>
              </a:p>
            </p:txBody>
          </p:sp>
        </p:grpSp>
      </p:grpSp>
      <p:grpSp>
        <p:nvGrpSpPr>
          <p:cNvPr id="302" name="Group 301">
            <a:extLst>
              <a:ext uri="{FF2B5EF4-FFF2-40B4-BE49-F238E27FC236}">
                <a16:creationId xmlns:a16="http://schemas.microsoft.com/office/drawing/2014/main" id="{2C54C1C2-DAE4-4804-A0E9-5F99FB569832}"/>
              </a:ext>
            </a:extLst>
          </p:cNvPr>
          <p:cNvGrpSpPr/>
          <p:nvPr/>
        </p:nvGrpSpPr>
        <p:grpSpPr>
          <a:xfrm>
            <a:off x="5577505" y="3876052"/>
            <a:ext cx="2331324" cy="2316574"/>
            <a:chOff x="5577505" y="3876052"/>
            <a:chExt cx="2331324" cy="2316574"/>
          </a:xfrm>
        </p:grpSpPr>
        <p:sp>
          <p:nvSpPr>
            <p:cNvPr id="23" name="Triangle 22">
              <a:extLst>
                <a:ext uri="{FF2B5EF4-FFF2-40B4-BE49-F238E27FC236}">
                  <a16:creationId xmlns:a16="http://schemas.microsoft.com/office/drawing/2014/main" id="{797C7526-7B61-614E-93E2-53BA56703C97}"/>
                </a:ext>
              </a:extLst>
            </p:cNvPr>
            <p:cNvSpPr/>
            <p:nvPr/>
          </p:nvSpPr>
          <p:spPr>
            <a:xfrm>
              <a:off x="5577505" y="4885110"/>
              <a:ext cx="963627" cy="654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F</a:t>
              </a:r>
            </a:p>
          </p:txBody>
        </p: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flipH="1">
              <a:off x="6059319" y="3876052"/>
              <a:ext cx="36681" cy="1009058"/>
            </a:xfrm>
            <a:prstGeom prst="line">
              <a:avLst/>
            </a:prstGeom>
          </p:spPr>
          <p:style>
            <a:lnRef idx="1">
              <a:schemeClr val="accent1"/>
            </a:lnRef>
            <a:fillRef idx="0">
              <a:schemeClr val="accent1"/>
            </a:fillRef>
            <a:effectRef idx="0">
              <a:schemeClr val="accent1"/>
            </a:effectRef>
            <a:fontRef idx="minor">
              <a:schemeClr val="tx1"/>
            </a:fontRef>
          </p:style>
        </p:cxnSp>
        <p:grpSp>
          <p:nvGrpSpPr>
            <p:cNvPr id="249" name="Group 248">
              <a:extLst>
                <a:ext uri="{FF2B5EF4-FFF2-40B4-BE49-F238E27FC236}">
                  <a16:creationId xmlns:a16="http://schemas.microsoft.com/office/drawing/2014/main" id="{B6832FBF-2647-4CC3-A0B7-049B073A9696}"/>
                </a:ext>
              </a:extLst>
            </p:cNvPr>
            <p:cNvGrpSpPr/>
            <p:nvPr/>
          </p:nvGrpSpPr>
          <p:grpSpPr>
            <a:xfrm>
              <a:off x="6441952" y="4556929"/>
              <a:ext cx="1466877" cy="1635697"/>
              <a:chOff x="6441952" y="4556929"/>
              <a:chExt cx="1466877" cy="1635697"/>
            </a:xfrm>
          </p:grpSpPr>
          <p:grpSp>
            <p:nvGrpSpPr>
              <p:cNvPr id="158" name="Group 157">
                <a:extLst>
                  <a:ext uri="{FF2B5EF4-FFF2-40B4-BE49-F238E27FC236}">
                    <a16:creationId xmlns:a16="http://schemas.microsoft.com/office/drawing/2014/main" id="{12388F0C-E6B0-409C-8048-8768566CE906}"/>
                  </a:ext>
                </a:extLst>
              </p:cNvPr>
              <p:cNvGrpSpPr/>
              <p:nvPr/>
            </p:nvGrpSpPr>
            <p:grpSpPr>
              <a:xfrm>
                <a:off x="6441952" y="4556929"/>
                <a:ext cx="1466877" cy="1635697"/>
                <a:chOff x="4016209" y="2892020"/>
                <a:chExt cx="1466877" cy="1635697"/>
              </a:xfrm>
            </p:grpSpPr>
            <p:grpSp>
              <p:nvGrpSpPr>
                <p:cNvPr id="159" name="Group 158">
                  <a:extLst>
                    <a:ext uri="{FF2B5EF4-FFF2-40B4-BE49-F238E27FC236}">
                      <a16:creationId xmlns:a16="http://schemas.microsoft.com/office/drawing/2014/main" id="{BD27BE5B-1116-422B-8CE7-D44D5BC78CC4}"/>
                    </a:ext>
                  </a:extLst>
                </p:cNvPr>
                <p:cNvGrpSpPr/>
                <p:nvPr/>
              </p:nvGrpSpPr>
              <p:grpSpPr>
                <a:xfrm>
                  <a:off x="4163862" y="2892020"/>
                  <a:ext cx="952439" cy="981698"/>
                  <a:chOff x="5116948" y="2462691"/>
                  <a:chExt cx="952439" cy="981698"/>
                </a:xfrm>
              </p:grpSpPr>
              <p:grpSp>
                <p:nvGrpSpPr>
                  <p:cNvPr id="162" name="Group 161">
                    <a:extLst>
                      <a:ext uri="{FF2B5EF4-FFF2-40B4-BE49-F238E27FC236}">
                        <a16:creationId xmlns:a16="http://schemas.microsoft.com/office/drawing/2014/main" id="{99E5AE14-049A-49E9-82E3-FFB03BA789BC}"/>
                      </a:ext>
                    </a:extLst>
                  </p:cNvPr>
                  <p:cNvGrpSpPr/>
                  <p:nvPr/>
                </p:nvGrpSpPr>
                <p:grpSpPr>
                  <a:xfrm>
                    <a:off x="5116948" y="2462691"/>
                    <a:ext cx="952439" cy="981698"/>
                    <a:chOff x="4072604" y="1656639"/>
                    <a:chExt cx="952439" cy="981698"/>
                  </a:xfrm>
                </p:grpSpPr>
                <p:grpSp>
                  <p:nvGrpSpPr>
                    <p:cNvPr id="164" name="Group 163">
                      <a:extLst>
                        <a:ext uri="{FF2B5EF4-FFF2-40B4-BE49-F238E27FC236}">
                          <a16:creationId xmlns:a16="http://schemas.microsoft.com/office/drawing/2014/main" id="{E0BEA4DE-9624-4DA6-9CDB-B877561BCD78}"/>
                        </a:ext>
                      </a:extLst>
                    </p:cNvPr>
                    <p:cNvGrpSpPr/>
                    <p:nvPr/>
                  </p:nvGrpSpPr>
                  <p:grpSpPr>
                    <a:xfrm>
                      <a:off x="4118956" y="1690689"/>
                      <a:ext cx="906087" cy="906087"/>
                      <a:chOff x="3366654" y="2036618"/>
                      <a:chExt cx="906087" cy="906087"/>
                    </a:xfrm>
                  </p:grpSpPr>
                  <p:sp>
                    <p:nvSpPr>
                      <p:cNvPr id="174" name="Rectangle 173">
                        <a:extLst>
                          <a:ext uri="{FF2B5EF4-FFF2-40B4-BE49-F238E27FC236}">
                            <a16:creationId xmlns:a16="http://schemas.microsoft.com/office/drawing/2014/main" id="{509B6853-BFAB-4ACA-96C7-51C6306DABB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a:extLst>
                          <a:ext uri="{FF2B5EF4-FFF2-40B4-BE49-F238E27FC236}">
                            <a16:creationId xmlns:a16="http://schemas.microsoft.com/office/drawing/2014/main" id="{1875D5C2-06B6-419C-B20F-AD9DDAC0E568}"/>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828FA7D-7D95-4C4F-9A88-F82785E22D7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9A6E45B-F41A-413D-A2C4-6F06AB33FCB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159C33E-2E3D-459E-8D24-1FD13544228B}"/>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5" name="TextBox 164">
                      <a:extLst>
                        <a:ext uri="{FF2B5EF4-FFF2-40B4-BE49-F238E27FC236}">
                          <a16:creationId xmlns:a16="http://schemas.microsoft.com/office/drawing/2014/main" id="{8C0DEB42-A2A2-4DA5-91E4-488DACD79BFB}"/>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66" name="TextBox 165">
                      <a:extLst>
                        <a:ext uri="{FF2B5EF4-FFF2-40B4-BE49-F238E27FC236}">
                          <a16:creationId xmlns:a16="http://schemas.microsoft.com/office/drawing/2014/main" id="{EE3C8A47-5881-418B-83EE-F46D33FF23CA}"/>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67" name="TextBox 166">
                      <a:extLst>
                        <a:ext uri="{FF2B5EF4-FFF2-40B4-BE49-F238E27FC236}">
                          <a16:creationId xmlns:a16="http://schemas.microsoft.com/office/drawing/2014/main" id="{997DA763-F8C1-4E38-8DBE-B1B46EE6270E}"/>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68" name="TextBox 167">
                      <a:extLst>
                        <a:ext uri="{FF2B5EF4-FFF2-40B4-BE49-F238E27FC236}">
                          <a16:creationId xmlns:a16="http://schemas.microsoft.com/office/drawing/2014/main" id="{B92C1E96-91D6-4940-AF59-69F80EF6C543}"/>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69" name="TextBox 168">
                      <a:extLst>
                        <a:ext uri="{FF2B5EF4-FFF2-40B4-BE49-F238E27FC236}">
                          <a16:creationId xmlns:a16="http://schemas.microsoft.com/office/drawing/2014/main" id="{975B7543-A0EA-4FAD-A00D-37074AE4AAF0}"/>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70" name="TextBox 169">
                      <a:extLst>
                        <a:ext uri="{FF2B5EF4-FFF2-40B4-BE49-F238E27FC236}">
                          <a16:creationId xmlns:a16="http://schemas.microsoft.com/office/drawing/2014/main" id="{6608617D-2479-47A9-91C3-91DBED81D0AC}"/>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71" name="TextBox 170">
                      <a:extLst>
                        <a:ext uri="{FF2B5EF4-FFF2-40B4-BE49-F238E27FC236}">
                          <a16:creationId xmlns:a16="http://schemas.microsoft.com/office/drawing/2014/main" id="{07BB37AB-5119-4944-9568-3ACB22EF19F0}"/>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72" name="TextBox 171">
                      <a:extLst>
                        <a:ext uri="{FF2B5EF4-FFF2-40B4-BE49-F238E27FC236}">
                          <a16:creationId xmlns:a16="http://schemas.microsoft.com/office/drawing/2014/main" id="{78FE43F9-6E86-4946-B587-EDD30E1B3E55}"/>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73" name="TextBox 172">
                      <a:extLst>
                        <a:ext uri="{FF2B5EF4-FFF2-40B4-BE49-F238E27FC236}">
                          <a16:creationId xmlns:a16="http://schemas.microsoft.com/office/drawing/2014/main" id="{559D9322-28C2-46AF-B0EE-9C3DA7B55DB9}"/>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63" name="TextBox 162">
                    <a:extLst>
                      <a:ext uri="{FF2B5EF4-FFF2-40B4-BE49-F238E27FC236}">
                        <a16:creationId xmlns:a16="http://schemas.microsoft.com/office/drawing/2014/main" id="{CAF930D4-9EBB-4846-8B2A-35104B401FF1}"/>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60" name="TextBox 159">
                  <a:extLst>
                    <a:ext uri="{FF2B5EF4-FFF2-40B4-BE49-F238E27FC236}">
                      <a16:creationId xmlns:a16="http://schemas.microsoft.com/office/drawing/2014/main" id="{58F31126-8A71-4D30-8625-FE851090C58A}"/>
                    </a:ext>
                  </a:extLst>
                </p:cNvPr>
                <p:cNvSpPr txBox="1"/>
                <p:nvPr/>
              </p:nvSpPr>
              <p:spPr>
                <a:xfrm>
                  <a:off x="4486599" y="3501409"/>
                  <a:ext cx="304892" cy="369332"/>
                </a:xfrm>
                <a:prstGeom prst="rect">
                  <a:avLst/>
                </a:prstGeom>
                <a:noFill/>
              </p:spPr>
              <p:txBody>
                <a:bodyPr wrap="none" rtlCol="0">
                  <a:spAutoFit/>
                </a:bodyPr>
                <a:lstStyle/>
                <a:p>
                  <a:r>
                    <a:rPr lang="en-US" dirty="0"/>
                    <a:t>X</a:t>
                  </a:r>
                </a:p>
              </p:txBody>
            </p:sp>
            <p:sp>
              <p:nvSpPr>
                <p:cNvPr id="161" name="TextBox 160">
                  <a:extLst>
                    <a:ext uri="{FF2B5EF4-FFF2-40B4-BE49-F238E27FC236}">
                      <a16:creationId xmlns:a16="http://schemas.microsoft.com/office/drawing/2014/main" id="{0E4CE964-652B-4A7F-8E38-8FD840886FCC}"/>
                    </a:ext>
                  </a:extLst>
                </p:cNvPr>
                <p:cNvSpPr txBox="1"/>
                <p:nvPr/>
              </p:nvSpPr>
              <p:spPr>
                <a:xfrm>
                  <a:off x="4016209" y="3819831"/>
                  <a:ext cx="1466877" cy="707886"/>
                </a:xfrm>
                <a:prstGeom prst="rect">
                  <a:avLst/>
                </a:prstGeom>
                <a:noFill/>
              </p:spPr>
              <p:txBody>
                <a:bodyPr wrap="square" rtlCol="0">
                  <a:spAutoFit/>
                </a:bodyPr>
                <a:lstStyle/>
                <a:p>
                  <a:r>
                    <a:rPr lang="en-US" sz="1000" dirty="0"/>
                    <a:t>Non terminal state, now it is X’s turn (Max). One possible move.</a:t>
                  </a:r>
                </a:p>
              </p:txBody>
            </p:sp>
          </p:grpSp>
          <p:sp>
            <p:nvSpPr>
              <p:cNvPr id="200" name="TextBox 199">
                <a:extLst>
                  <a:ext uri="{FF2B5EF4-FFF2-40B4-BE49-F238E27FC236}">
                    <a16:creationId xmlns:a16="http://schemas.microsoft.com/office/drawing/2014/main" id="{AB4B3462-413F-4A0B-810A-69A7493F51DC}"/>
                  </a:ext>
                </a:extLst>
              </p:cNvPr>
              <p:cNvSpPr txBox="1"/>
              <p:nvPr/>
            </p:nvSpPr>
            <p:spPr>
              <a:xfrm>
                <a:off x="7205354" y="4852313"/>
                <a:ext cx="336952" cy="369332"/>
              </a:xfrm>
              <a:prstGeom prst="rect">
                <a:avLst/>
              </a:prstGeom>
              <a:noFill/>
            </p:spPr>
            <p:txBody>
              <a:bodyPr wrap="none" rtlCol="0">
                <a:spAutoFit/>
              </a:bodyPr>
              <a:lstStyle/>
              <a:p>
                <a:r>
                  <a:rPr lang="en-US" dirty="0"/>
                  <a:t>O</a:t>
                </a:r>
              </a:p>
            </p:txBody>
          </p:sp>
        </p:grpSp>
      </p:grpSp>
      <p:grpSp>
        <p:nvGrpSpPr>
          <p:cNvPr id="303" name="Group 302">
            <a:extLst>
              <a:ext uri="{FF2B5EF4-FFF2-40B4-BE49-F238E27FC236}">
                <a16:creationId xmlns:a16="http://schemas.microsoft.com/office/drawing/2014/main" id="{BF101DC4-A98B-49CD-B3A6-4248D5B87A35}"/>
              </a:ext>
            </a:extLst>
          </p:cNvPr>
          <p:cNvGrpSpPr/>
          <p:nvPr/>
        </p:nvGrpSpPr>
        <p:grpSpPr>
          <a:xfrm>
            <a:off x="8069626" y="3876052"/>
            <a:ext cx="2221049" cy="2318034"/>
            <a:chOff x="8069626" y="3876052"/>
            <a:chExt cx="2221049" cy="2318034"/>
          </a:xfrm>
        </p:grpSpPr>
        <p:sp>
          <p:nvSpPr>
            <p:cNvPr id="25" name="Triangle 24">
              <a:extLst>
                <a:ext uri="{FF2B5EF4-FFF2-40B4-BE49-F238E27FC236}">
                  <a16:creationId xmlns:a16="http://schemas.microsoft.com/office/drawing/2014/main" id="{6A389E33-2944-434C-A00A-433D527794B5}"/>
                </a:ext>
              </a:extLst>
            </p:cNvPr>
            <p:cNvSpPr/>
            <p:nvPr/>
          </p:nvSpPr>
          <p:spPr>
            <a:xfrm>
              <a:off x="9210623" y="4664861"/>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a:t>
              </a:r>
            </a:p>
          </p:txBody>
        </p:sp>
        <p:cxnSp>
          <p:nvCxnSpPr>
            <p:cNvPr id="54" name="Straight Connector 53">
              <a:extLst>
                <a:ext uri="{FF2B5EF4-FFF2-40B4-BE49-F238E27FC236}">
                  <a16:creationId xmlns:a16="http://schemas.microsoft.com/office/drawing/2014/main" id="{0FD67BCC-3F44-0544-A3AD-81C42A0B4694}"/>
                </a:ext>
              </a:extLst>
            </p:cNvPr>
            <p:cNvCxnSpPr>
              <a:cxnSpLocks/>
              <a:stCxn id="16" idx="0"/>
              <a:endCxn id="25" idx="0"/>
            </p:cNvCxnSpPr>
            <p:nvPr/>
          </p:nvCxnSpPr>
          <p:spPr>
            <a:xfrm>
              <a:off x="9637645" y="3876052"/>
              <a:ext cx="113004" cy="788809"/>
            </a:xfrm>
            <a:prstGeom prst="line">
              <a:avLst/>
            </a:prstGeom>
          </p:spPr>
          <p:style>
            <a:lnRef idx="1">
              <a:schemeClr val="accent1"/>
            </a:lnRef>
            <a:fillRef idx="0">
              <a:schemeClr val="accent1"/>
            </a:fillRef>
            <a:effectRef idx="0">
              <a:schemeClr val="accent1"/>
            </a:effectRef>
            <a:fontRef idx="minor">
              <a:schemeClr val="tx1"/>
            </a:fontRef>
          </p:style>
        </p:cxnSp>
        <p:grpSp>
          <p:nvGrpSpPr>
            <p:cNvPr id="252" name="Group 251">
              <a:extLst>
                <a:ext uri="{FF2B5EF4-FFF2-40B4-BE49-F238E27FC236}">
                  <a16:creationId xmlns:a16="http://schemas.microsoft.com/office/drawing/2014/main" id="{BDB4C4ED-4DB6-4673-B67E-A8A40304FEE7}"/>
                </a:ext>
              </a:extLst>
            </p:cNvPr>
            <p:cNvGrpSpPr/>
            <p:nvPr/>
          </p:nvGrpSpPr>
          <p:grpSpPr>
            <a:xfrm>
              <a:off x="8069626" y="4577553"/>
              <a:ext cx="1466877" cy="1616533"/>
              <a:chOff x="8069626" y="4577553"/>
              <a:chExt cx="1466877" cy="1616533"/>
            </a:xfrm>
          </p:grpSpPr>
          <p:grpSp>
            <p:nvGrpSpPr>
              <p:cNvPr id="225" name="Group 224">
                <a:extLst>
                  <a:ext uri="{FF2B5EF4-FFF2-40B4-BE49-F238E27FC236}">
                    <a16:creationId xmlns:a16="http://schemas.microsoft.com/office/drawing/2014/main" id="{F31F2612-78A6-450F-82E1-B7ABB91E32F5}"/>
                  </a:ext>
                </a:extLst>
              </p:cNvPr>
              <p:cNvGrpSpPr/>
              <p:nvPr/>
            </p:nvGrpSpPr>
            <p:grpSpPr>
              <a:xfrm>
                <a:off x="8069626" y="4577553"/>
                <a:ext cx="1466877" cy="1616533"/>
                <a:chOff x="7869029" y="2800834"/>
                <a:chExt cx="1466877" cy="1616533"/>
              </a:xfrm>
            </p:grpSpPr>
            <p:sp>
              <p:nvSpPr>
                <p:cNvPr id="226" name="TextBox 225">
                  <a:extLst>
                    <a:ext uri="{FF2B5EF4-FFF2-40B4-BE49-F238E27FC236}">
                      <a16:creationId xmlns:a16="http://schemas.microsoft.com/office/drawing/2014/main" id="{08065C34-DAEF-4F7C-B84A-60C45621DB61}"/>
                    </a:ext>
                  </a:extLst>
                </p:cNvPr>
                <p:cNvSpPr txBox="1"/>
                <p:nvPr/>
              </p:nvSpPr>
              <p:spPr>
                <a:xfrm>
                  <a:off x="8576336" y="3089338"/>
                  <a:ext cx="304892" cy="369332"/>
                </a:xfrm>
                <a:prstGeom prst="rect">
                  <a:avLst/>
                </a:prstGeom>
                <a:noFill/>
              </p:spPr>
              <p:txBody>
                <a:bodyPr wrap="none" rtlCol="0">
                  <a:spAutoFit/>
                </a:bodyPr>
                <a:lstStyle/>
                <a:p>
                  <a:r>
                    <a:rPr lang="en-US" dirty="0"/>
                    <a:t>X</a:t>
                  </a:r>
                </a:p>
              </p:txBody>
            </p:sp>
            <p:grpSp>
              <p:nvGrpSpPr>
                <p:cNvPr id="227" name="Group 226">
                  <a:extLst>
                    <a:ext uri="{FF2B5EF4-FFF2-40B4-BE49-F238E27FC236}">
                      <a16:creationId xmlns:a16="http://schemas.microsoft.com/office/drawing/2014/main" id="{F3FF7F4B-685D-4442-BC34-6B0BE6AF1AF2}"/>
                    </a:ext>
                  </a:extLst>
                </p:cNvPr>
                <p:cNvGrpSpPr/>
                <p:nvPr/>
              </p:nvGrpSpPr>
              <p:grpSpPr>
                <a:xfrm>
                  <a:off x="7869029" y="2800834"/>
                  <a:ext cx="1466877" cy="1616533"/>
                  <a:chOff x="7861075" y="2880893"/>
                  <a:chExt cx="1466877" cy="1616533"/>
                </a:xfrm>
              </p:grpSpPr>
              <p:grpSp>
                <p:nvGrpSpPr>
                  <p:cNvPr id="228" name="Group 227">
                    <a:extLst>
                      <a:ext uri="{FF2B5EF4-FFF2-40B4-BE49-F238E27FC236}">
                        <a16:creationId xmlns:a16="http://schemas.microsoft.com/office/drawing/2014/main" id="{8DC21D7C-1282-4C75-9BFF-CC2F7E682B9D}"/>
                      </a:ext>
                    </a:extLst>
                  </p:cNvPr>
                  <p:cNvGrpSpPr/>
                  <p:nvPr/>
                </p:nvGrpSpPr>
                <p:grpSpPr>
                  <a:xfrm>
                    <a:off x="7954828" y="2880893"/>
                    <a:ext cx="952439" cy="981698"/>
                    <a:chOff x="5116948" y="2462691"/>
                    <a:chExt cx="952439" cy="981698"/>
                  </a:xfrm>
                </p:grpSpPr>
                <p:grpSp>
                  <p:nvGrpSpPr>
                    <p:cNvPr id="230" name="Group 229">
                      <a:extLst>
                        <a:ext uri="{FF2B5EF4-FFF2-40B4-BE49-F238E27FC236}">
                          <a16:creationId xmlns:a16="http://schemas.microsoft.com/office/drawing/2014/main" id="{501DECBA-2DFD-4B8D-BC14-14C028736FD6}"/>
                        </a:ext>
                      </a:extLst>
                    </p:cNvPr>
                    <p:cNvGrpSpPr/>
                    <p:nvPr/>
                  </p:nvGrpSpPr>
                  <p:grpSpPr>
                    <a:xfrm>
                      <a:off x="5116948" y="2462691"/>
                      <a:ext cx="952439" cy="981698"/>
                      <a:chOff x="4072604" y="1656639"/>
                      <a:chExt cx="952439" cy="981698"/>
                    </a:xfrm>
                  </p:grpSpPr>
                  <p:grpSp>
                    <p:nvGrpSpPr>
                      <p:cNvPr id="232" name="Group 231">
                        <a:extLst>
                          <a:ext uri="{FF2B5EF4-FFF2-40B4-BE49-F238E27FC236}">
                            <a16:creationId xmlns:a16="http://schemas.microsoft.com/office/drawing/2014/main" id="{18A7EFF6-0F4A-42CD-8D7F-4196A8B83BA8}"/>
                          </a:ext>
                        </a:extLst>
                      </p:cNvPr>
                      <p:cNvGrpSpPr/>
                      <p:nvPr/>
                    </p:nvGrpSpPr>
                    <p:grpSpPr>
                      <a:xfrm>
                        <a:off x="4118956" y="1690689"/>
                        <a:ext cx="906087" cy="906087"/>
                        <a:chOff x="3366654" y="2036618"/>
                        <a:chExt cx="906087" cy="906087"/>
                      </a:xfrm>
                    </p:grpSpPr>
                    <p:sp>
                      <p:nvSpPr>
                        <p:cNvPr id="242" name="Rectangle 241">
                          <a:extLst>
                            <a:ext uri="{FF2B5EF4-FFF2-40B4-BE49-F238E27FC236}">
                              <a16:creationId xmlns:a16="http://schemas.microsoft.com/office/drawing/2014/main" id="{296A5114-4126-4C0B-880C-20E7422B610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a:extLst>
                            <a:ext uri="{FF2B5EF4-FFF2-40B4-BE49-F238E27FC236}">
                              <a16:creationId xmlns:a16="http://schemas.microsoft.com/office/drawing/2014/main" id="{5E91E175-EED3-4F03-B3A1-1F344ABFEF7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217C2FF-DCCD-455F-A1CD-877CA107F411}"/>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35E6BCC-82D5-473D-BB67-4E876F0E9DA0}"/>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112F85B-44E9-4D18-A627-34DAC57F6AD6}"/>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D53D37C-1B16-4456-9F79-B59702142A87}"/>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234" name="TextBox 233">
                        <a:extLst>
                          <a:ext uri="{FF2B5EF4-FFF2-40B4-BE49-F238E27FC236}">
                            <a16:creationId xmlns:a16="http://schemas.microsoft.com/office/drawing/2014/main" id="{47387CA3-A97E-4FFB-93EE-13515EB8462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35" name="TextBox 234">
                        <a:extLst>
                          <a:ext uri="{FF2B5EF4-FFF2-40B4-BE49-F238E27FC236}">
                            <a16:creationId xmlns:a16="http://schemas.microsoft.com/office/drawing/2014/main" id="{07BD24A0-64D1-4094-AC17-2FA4C1B6D32C}"/>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236" name="TextBox 235">
                        <a:extLst>
                          <a:ext uri="{FF2B5EF4-FFF2-40B4-BE49-F238E27FC236}">
                            <a16:creationId xmlns:a16="http://schemas.microsoft.com/office/drawing/2014/main" id="{5FA93AD2-50F4-4B34-A60F-4CF2A37A20F5}"/>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237" name="TextBox 236">
                        <a:extLst>
                          <a:ext uri="{FF2B5EF4-FFF2-40B4-BE49-F238E27FC236}">
                            <a16:creationId xmlns:a16="http://schemas.microsoft.com/office/drawing/2014/main" id="{9E548381-00B1-4B77-A3B6-2AC931020B8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38" name="TextBox 237">
                        <a:extLst>
                          <a:ext uri="{FF2B5EF4-FFF2-40B4-BE49-F238E27FC236}">
                            <a16:creationId xmlns:a16="http://schemas.microsoft.com/office/drawing/2014/main" id="{05570E22-39D6-4791-A0AB-E92F871883BF}"/>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239" name="TextBox 238">
                        <a:extLst>
                          <a:ext uri="{FF2B5EF4-FFF2-40B4-BE49-F238E27FC236}">
                            <a16:creationId xmlns:a16="http://schemas.microsoft.com/office/drawing/2014/main" id="{2B80D1FA-BF76-4175-8420-212206A8A25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40" name="TextBox 239">
                        <a:extLst>
                          <a:ext uri="{FF2B5EF4-FFF2-40B4-BE49-F238E27FC236}">
                            <a16:creationId xmlns:a16="http://schemas.microsoft.com/office/drawing/2014/main" id="{F280F399-22C0-4187-94BB-AA6F110F0ECE}"/>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241" name="TextBox 240">
                        <a:extLst>
                          <a:ext uri="{FF2B5EF4-FFF2-40B4-BE49-F238E27FC236}">
                            <a16:creationId xmlns:a16="http://schemas.microsoft.com/office/drawing/2014/main" id="{74C3EE74-0689-4AE9-9204-C6D30C57872C}"/>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231" name="TextBox 230">
                      <a:extLst>
                        <a:ext uri="{FF2B5EF4-FFF2-40B4-BE49-F238E27FC236}">
                          <a16:creationId xmlns:a16="http://schemas.microsoft.com/office/drawing/2014/main" id="{F4FB9C27-1ADB-408A-B55D-BA850DA4C3B7}"/>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229" name="TextBox 228">
                    <a:extLst>
                      <a:ext uri="{FF2B5EF4-FFF2-40B4-BE49-F238E27FC236}">
                        <a16:creationId xmlns:a16="http://schemas.microsoft.com/office/drawing/2014/main" id="{9625218B-F9F7-4014-8C60-71D1485A142E}"/>
                      </a:ext>
                    </a:extLst>
                  </p:cNvPr>
                  <p:cNvSpPr txBox="1"/>
                  <p:nvPr/>
                </p:nvSpPr>
                <p:spPr>
                  <a:xfrm>
                    <a:off x="7861075" y="3789540"/>
                    <a:ext cx="1466877" cy="707886"/>
                  </a:xfrm>
                  <a:prstGeom prst="rect">
                    <a:avLst/>
                  </a:prstGeom>
                  <a:noFill/>
                </p:spPr>
                <p:txBody>
                  <a:bodyPr wrap="square" rtlCol="0">
                    <a:spAutoFit/>
                  </a:bodyPr>
                  <a:lstStyle/>
                  <a:p>
                    <a:r>
                      <a:rPr lang="en-US" sz="1000" dirty="0"/>
                      <a:t>Non terminal state, now it is X’s turn (Min). One possible move.</a:t>
                    </a:r>
                  </a:p>
                </p:txBody>
              </p:sp>
            </p:grpSp>
          </p:grpSp>
          <p:sp>
            <p:nvSpPr>
              <p:cNvPr id="251" name="TextBox 250">
                <a:extLst>
                  <a:ext uri="{FF2B5EF4-FFF2-40B4-BE49-F238E27FC236}">
                    <a16:creationId xmlns:a16="http://schemas.microsoft.com/office/drawing/2014/main" id="{086528D6-83CA-492B-BD58-AE59347B049B}"/>
                  </a:ext>
                </a:extLst>
              </p:cNvPr>
              <p:cNvSpPr txBox="1"/>
              <p:nvPr/>
            </p:nvSpPr>
            <p:spPr>
              <a:xfrm>
                <a:off x="8160766" y="4873834"/>
                <a:ext cx="336952" cy="369332"/>
              </a:xfrm>
              <a:prstGeom prst="rect">
                <a:avLst/>
              </a:prstGeom>
              <a:noFill/>
            </p:spPr>
            <p:txBody>
              <a:bodyPr wrap="none" rtlCol="0">
                <a:spAutoFit/>
              </a:bodyPr>
              <a:lstStyle/>
              <a:p>
                <a:r>
                  <a:rPr lang="en-US" dirty="0"/>
                  <a:t>O</a:t>
                </a:r>
              </a:p>
            </p:txBody>
          </p:sp>
        </p:grpSp>
      </p:grpSp>
      <p:grpSp>
        <p:nvGrpSpPr>
          <p:cNvPr id="313" name="Group 312">
            <a:extLst>
              <a:ext uri="{FF2B5EF4-FFF2-40B4-BE49-F238E27FC236}">
                <a16:creationId xmlns:a16="http://schemas.microsoft.com/office/drawing/2014/main" id="{48DFE292-9DF8-4F66-8FC3-0C407812F5B4}"/>
              </a:ext>
            </a:extLst>
          </p:cNvPr>
          <p:cNvGrpSpPr/>
          <p:nvPr/>
        </p:nvGrpSpPr>
        <p:grpSpPr>
          <a:xfrm>
            <a:off x="9637645" y="3876052"/>
            <a:ext cx="2788576" cy="2298126"/>
            <a:chOff x="9637645" y="3876052"/>
            <a:chExt cx="2788576" cy="2298126"/>
          </a:xfrm>
        </p:grpSpPr>
        <p:sp>
          <p:nvSpPr>
            <p:cNvPr id="27" name="Triangle 26">
              <a:extLst>
                <a:ext uri="{FF2B5EF4-FFF2-40B4-BE49-F238E27FC236}">
                  <a16:creationId xmlns:a16="http://schemas.microsoft.com/office/drawing/2014/main" id="{37477008-91A3-4947-82C5-0ADF5A8374E3}"/>
                </a:ext>
              </a:extLst>
            </p:cNvPr>
            <p:cNvSpPr/>
            <p:nvPr/>
          </p:nvSpPr>
          <p:spPr>
            <a:xfrm>
              <a:off x="11346169" y="465651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H</a:t>
              </a:r>
            </a:p>
          </p:txBody>
        </p:sp>
        <p:grpSp>
          <p:nvGrpSpPr>
            <p:cNvPr id="253" name="Group 252">
              <a:extLst>
                <a:ext uri="{FF2B5EF4-FFF2-40B4-BE49-F238E27FC236}">
                  <a16:creationId xmlns:a16="http://schemas.microsoft.com/office/drawing/2014/main" id="{F751AE71-A47C-4929-812C-78CA5C23EE52}"/>
                </a:ext>
              </a:extLst>
            </p:cNvPr>
            <p:cNvGrpSpPr/>
            <p:nvPr/>
          </p:nvGrpSpPr>
          <p:grpSpPr>
            <a:xfrm>
              <a:off x="10499767" y="4526867"/>
              <a:ext cx="1466877" cy="1647311"/>
              <a:chOff x="7869029" y="2800834"/>
              <a:chExt cx="1466877" cy="1647311"/>
            </a:xfrm>
          </p:grpSpPr>
          <p:sp>
            <p:nvSpPr>
              <p:cNvPr id="254" name="TextBox 253">
                <a:extLst>
                  <a:ext uri="{FF2B5EF4-FFF2-40B4-BE49-F238E27FC236}">
                    <a16:creationId xmlns:a16="http://schemas.microsoft.com/office/drawing/2014/main" id="{ED4603E9-44D1-488C-BCC9-DF0B6D8329CB}"/>
                  </a:ext>
                </a:extLst>
              </p:cNvPr>
              <p:cNvSpPr txBox="1"/>
              <p:nvPr/>
            </p:nvSpPr>
            <p:spPr>
              <a:xfrm>
                <a:off x="8576336" y="3089338"/>
                <a:ext cx="304892" cy="369332"/>
              </a:xfrm>
              <a:prstGeom prst="rect">
                <a:avLst/>
              </a:prstGeom>
              <a:noFill/>
            </p:spPr>
            <p:txBody>
              <a:bodyPr wrap="none" rtlCol="0">
                <a:spAutoFit/>
              </a:bodyPr>
              <a:lstStyle/>
              <a:p>
                <a:r>
                  <a:rPr lang="en-US" dirty="0"/>
                  <a:t>X</a:t>
                </a:r>
              </a:p>
            </p:txBody>
          </p:sp>
          <p:grpSp>
            <p:nvGrpSpPr>
              <p:cNvPr id="255" name="Group 254">
                <a:extLst>
                  <a:ext uri="{FF2B5EF4-FFF2-40B4-BE49-F238E27FC236}">
                    <a16:creationId xmlns:a16="http://schemas.microsoft.com/office/drawing/2014/main" id="{9015BBBE-C0CF-4499-9810-BB3F8107736D}"/>
                  </a:ext>
                </a:extLst>
              </p:cNvPr>
              <p:cNvGrpSpPr/>
              <p:nvPr/>
            </p:nvGrpSpPr>
            <p:grpSpPr>
              <a:xfrm>
                <a:off x="7869029" y="2800834"/>
                <a:ext cx="1466877" cy="1647311"/>
                <a:chOff x="7861075" y="2880893"/>
                <a:chExt cx="1466877" cy="1647311"/>
              </a:xfrm>
            </p:grpSpPr>
            <p:grpSp>
              <p:nvGrpSpPr>
                <p:cNvPr id="256" name="Group 255">
                  <a:extLst>
                    <a:ext uri="{FF2B5EF4-FFF2-40B4-BE49-F238E27FC236}">
                      <a16:creationId xmlns:a16="http://schemas.microsoft.com/office/drawing/2014/main" id="{E37503D0-CA0D-42F4-8571-8543565D9CEB}"/>
                    </a:ext>
                  </a:extLst>
                </p:cNvPr>
                <p:cNvGrpSpPr/>
                <p:nvPr/>
              </p:nvGrpSpPr>
              <p:grpSpPr>
                <a:xfrm>
                  <a:off x="7954828" y="2880893"/>
                  <a:ext cx="952439" cy="981698"/>
                  <a:chOff x="5116948" y="2462691"/>
                  <a:chExt cx="952439" cy="981698"/>
                </a:xfrm>
              </p:grpSpPr>
              <p:grpSp>
                <p:nvGrpSpPr>
                  <p:cNvPr id="258" name="Group 257">
                    <a:extLst>
                      <a:ext uri="{FF2B5EF4-FFF2-40B4-BE49-F238E27FC236}">
                        <a16:creationId xmlns:a16="http://schemas.microsoft.com/office/drawing/2014/main" id="{523A99C5-7DB5-4573-9F02-6659AA3AD106}"/>
                      </a:ext>
                    </a:extLst>
                  </p:cNvPr>
                  <p:cNvGrpSpPr/>
                  <p:nvPr/>
                </p:nvGrpSpPr>
                <p:grpSpPr>
                  <a:xfrm>
                    <a:off x="5116948" y="2462691"/>
                    <a:ext cx="952439" cy="981698"/>
                    <a:chOff x="4072604" y="1656639"/>
                    <a:chExt cx="952439" cy="981698"/>
                  </a:xfrm>
                </p:grpSpPr>
                <p:grpSp>
                  <p:nvGrpSpPr>
                    <p:cNvPr id="260" name="Group 259">
                      <a:extLst>
                        <a:ext uri="{FF2B5EF4-FFF2-40B4-BE49-F238E27FC236}">
                          <a16:creationId xmlns:a16="http://schemas.microsoft.com/office/drawing/2014/main" id="{C374A728-0E60-4CF1-95E6-A3B41EC531F5}"/>
                        </a:ext>
                      </a:extLst>
                    </p:cNvPr>
                    <p:cNvGrpSpPr/>
                    <p:nvPr/>
                  </p:nvGrpSpPr>
                  <p:grpSpPr>
                    <a:xfrm>
                      <a:off x="4118956" y="1690689"/>
                      <a:ext cx="906087" cy="906087"/>
                      <a:chOff x="3366654" y="2036618"/>
                      <a:chExt cx="906087" cy="906087"/>
                    </a:xfrm>
                  </p:grpSpPr>
                  <p:sp>
                    <p:nvSpPr>
                      <p:cNvPr id="270" name="Rectangle 269">
                        <a:extLst>
                          <a:ext uri="{FF2B5EF4-FFF2-40B4-BE49-F238E27FC236}">
                            <a16:creationId xmlns:a16="http://schemas.microsoft.com/office/drawing/2014/main" id="{58DA46C7-6793-403F-9CD7-F07462EF94F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a:extLst>
                          <a:ext uri="{FF2B5EF4-FFF2-40B4-BE49-F238E27FC236}">
                            <a16:creationId xmlns:a16="http://schemas.microsoft.com/office/drawing/2014/main" id="{9D4C63A8-6F39-4879-BF61-092512DC2E9A}"/>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3A4FDEB0-8E0D-4932-8B16-9A20F07F1FA1}"/>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3BAD533-3481-41F5-9F24-90FE3EB33C83}"/>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136C450-FCDE-4FB8-99EB-FDDDC993DBD3}"/>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TextBox 260">
                      <a:extLst>
                        <a:ext uri="{FF2B5EF4-FFF2-40B4-BE49-F238E27FC236}">
                          <a16:creationId xmlns:a16="http://schemas.microsoft.com/office/drawing/2014/main" id="{307FF21E-C94C-4B86-9C2E-D75CEA734C5D}"/>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262" name="TextBox 261">
                      <a:extLst>
                        <a:ext uri="{FF2B5EF4-FFF2-40B4-BE49-F238E27FC236}">
                          <a16:creationId xmlns:a16="http://schemas.microsoft.com/office/drawing/2014/main" id="{D0F66C86-D3B1-4D7B-BD06-1DC4616BB46A}"/>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63" name="TextBox 262">
                      <a:extLst>
                        <a:ext uri="{FF2B5EF4-FFF2-40B4-BE49-F238E27FC236}">
                          <a16:creationId xmlns:a16="http://schemas.microsoft.com/office/drawing/2014/main" id="{07669AF1-FF6C-422F-8392-CAFC036FB95E}"/>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264" name="TextBox 263">
                      <a:extLst>
                        <a:ext uri="{FF2B5EF4-FFF2-40B4-BE49-F238E27FC236}">
                          <a16:creationId xmlns:a16="http://schemas.microsoft.com/office/drawing/2014/main" id="{6FA40343-BF69-4B0F-B2BA-AD70261D8D25}"/>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265" name="TextBox 264">
                      <a:extLst>
                        <a:ext uri="{FF2B5EF4-FFF2-40B4-BE49-F238E27FC236}">
                          <a16:creationId xmlns:a16="http://schemas.microsoft.com/office/drawing/2014/main" id="{F1197F9F-2A6B-43D9-8D7F-ED6CC1ECF17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66" name="TextBox 265">
                      <a:extLst>
                        <a:ext uri="{FF2B5EF4-FFF2-40B4-BE49-F238E27FC236}">
                          <a16:creationId xmlns:a16="http://schemas.microsoft.com/office/drawing/2014/main" id="{D3BA8F41-21D6-458D-A61B-E5195A4ECE8E}"/>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267" name="TextBox 266">
                      <a:extLst>
                        <a:ext uri="{FF2B5EF4-FFF2-40B4-BE49-F238E27FC236}">
                          <a16:creationId xmlns:a16="http://schemas.microsoft.com/office/drawing/2014/main" id="{C7BDA1B7-05CB-4299-9274-C049726DE8B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68" name="TextBox 267">
                      <a:extLst>
                        <a:ext uri="{FF2B5EF4-FFF2-40B4-BE49-F238E27FC236}">
                          <a16:creationId xmlns:a16="http://schemas.microsoft.com/office/drawing/2014/main" id="{DF4AAAFF-FB47-49C4-A864-3B243027896F}"/>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269" name="TextBox 268">
                      <a:extLst>
                        <a:ext uri="{FF2B5EF4-FFF2-40B4-BE49-F238E27FC236}">
                          <a16:creationId xmlns:a16="http://schemas.microsoft.com/office/drawing/2014/main" id="{746CC59A-F5AD-4F54-9023-2B730EE1EB23}"/>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259" name="TextBox 258">
                    <a:extLst>
                      <a:ext uri="{FF2B5EF4-FFF2-40B4-BE49-F238E27FC236}">
                        <a16:creationId xmlns:a16="http://schemas.microsoft.com/office/drawing/2014/main" id="{7FF0FF09-F0E1-4DFF-8ACB-F724354F09F4}"/>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257" name="TextBox 256">
                  <a:extLst>
                    <a:ext uri="{FF2B5EF4-FFF2-40B4-BE49-F238E27FC236}">
                      <a16:creationId xmlns:a16="http://schemas.microsoft.com/office/drawing/2014/main" id="{824F0F94-9B23-4C62-BF63-DA9384289CEF}"/>
                    </a:ext>
                  </a:extLst>
                </p:cNvPr>
                <p:cNvSpPr txBox="1"/>
                <p:nvPr/>
              </p:nvSpPr>
              <p:spPr>
                <a:xfrm>
                  <a:off x="7861075" y="3789540"/>
                  <a:ext cx="1466877" cy="738664"/>
                </a:xfrm>
                <a:prstGeom prst="rect">
                  <a:avLst/>
                </a:prstGeom>
                <a:noFill/>
              </p:spPr>
              <p:txBody>
                <a:bodyPr wrap="square" rtlCol="0">
                  <a:spAutoFit/>
                </a:bodyPr>
                <a:lstStyle/>
                <a:p>
                  <a:r>
                    <a:rPr lang="en-US" sz="1400" dirty="0"/>
                    <a:t>Terminal state, with a utility score of -1</a:t>
                  </a:r>
                </a:p>
              </p:txBody>
            </p:sp>
          </p:grpSp>
        </p:grpSp>
        <p:sp>
          <p:nvSpPr>
            <p:cNvPr id="276" name="TextBox 275">
              <a:extLst>
                <a:ext uri="{FF2B5EF4-FFF2-40B4-BE49-F238E27FC236}">
                  <a16:creationId xmlns:a16="http://schemas.microsoft.com/office/drawing/2014/main" id="{18ABE445-378B-4C5A-A405-B13BD49D3377}"/>
                </a:ext>
              </a:extLst>
            </p:cNvPr>
            <p:cNvSpPr txBox="1"/>
            <p:nvPr/>
          </p:nvSpPr>
          <p:spPr>
            <a:xfrm>
              <a:off x="10898616" y="5116868"/>
              <a:ext cx="336952" cy="369332"/>
            </a:xfrm>
            <a:prstGeom prst="rect">
              <a:avLst/>
            </a:prstGeom>
            <a:noFill/>
          </p:spPr>
          <p:txBody>
            <a:bodyPr wrap="none" rtlCol="0">
              <a:spAutoFit/>
            </a:bodyPr>
            <a:lstStyle/>
            <a:p>
              <a:r>
                <a:rPr lang="en-US" dirty="0"/>
                <a:t>O</a:t>
              </a:r>
            </a:p>
          </p:txBody>
        </p:sp>
        <p:sp>
          <p:nvSpPr>
            <p:cNvPr id="277" name="Rectangle 276">
              <a:extLst>
                <a:ext uri="{FF2B5EF4-FFF2-40B4-BE49-F238E27FC236}">
                  <a16:creationId xmlns:a16="http://schemas.microsoft.com/office/drawing/2014/main" id="{5598C470-8B76-4C22-9B6E-7B11DD8DC709}"/>
                </a:ext>
              </a:extLst>
            </p:cNvPr>
            <p:cNvSpPr/>
            <p:nvPr/>
          </p:nvSpPr>
          <p:spPr>
            <a:xfrm>
              <a:off x="10349202" y="4523150"/>
              <a:ext cx="2011869" cy="1651028"/>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2248550" cy="7804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8" name="Group 307">
            <a:extLst>
              <a:ext uri="{FF2B5EF4-FFF2-40B4-BE49-F238E27FC236}">
                <a16:creationId xmlns:a16="http://schemas.microsoft.com/office/drawing/2014/main" id="{D22FBDD7-20C2-438B-987B-E483A411F198}"/>
              </a:ext>
            </a:extLst>
          </p:cNvPr>
          <p:cNvGrpSpPr/>
          <p:nvPr/>
        </p:nvGrpSpPr>
        <p:grpSpPr>
          <a:xfrm>
            <a:off x="2878892" y="5511857"/>
            <a:ext cx="2570826" cy="1398143"/>
            <a:chOff x="2878892" y="5511857"/>
            <a:chExt cx="2570826" cy="1398143"/>
          </a:xfrm>
        </p:grpSpPr>
        <p:sp>
          <p:nvSpPr>
            <p:cNvPr id="307" name="Rectangle 306">
              <a:extLst>
                <a:ext uri="{FF2B5EF4-FFF2-40B4-BE49-F238E27FC236}">
                  <a16:creationId xmlns:a16="http://schemas.microsoft.com/office/drawing/2014/main" id="{114E0575-B184-4D6B-A597-6C64BAF98570}"/>
                </a:ext>
              </a:extLst>
            </p:cNvPr>
            <p:cNvSpPr/>
            <p:nvPr/>
          </p:nvSpPr>
          <p:spPr>
            <a:xfrm>
              <a:off x="2878892" y="6222028"/>
              <a:ext cx="2570826" cy="635972"/>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5" name="Group 304">
              <a:extLst>
                <a:ext uri="{FF2B5EF4-FFF2-40B4-BE49-F238E27FC236}">
                  <a16:creationId xmlns:a16="http://schemas.microsoft.com/office/drawing/2014/main" id="{AE3B58D2-68EF-4F3B-AB24-8E135DC25C2B}"/>
                </a:ext>
              </a:extLst>
            </p:cNvPr>
            <p:cNvGrpSpPr/>
            <p:nvPr/>
          </p:nvGrpSpPr>
          <p:grpSpPr>
            <a:xfrm>
              <a:off x="4053657" y="5511857"/>
              <a:ext cx="1219200" cy="1357578"/>
              <a:chOff x="4053657" y="5511857"/>
              <a:chExt cx="1219200" cy="1357578"/>
            </a:xfrm>
          </p:grpSpPr>
          <p:cxnSp>
            <p:nvCxnSpPr>
              <p:cNvPr id="278" name="Straight Connector 277">
                <a:extLst>
                  <a:ext uri="{FF2B5EF4-FFF2-40B4-BE49-F238E27FC236}">
                    <a16:creationId xmlns:a16="http://schemas.microsoft.com/office/drawing/2014/main" id="{77ED3C0F-20B4-4E3F-8290-E7BDD88043EF}"/>
                  </a:ext>
                </a:extLst>
              </p:cNvPr>
              <p:cNvCxnSpPr>
                <a:cxnSpLocks/>
                <a:stCxn id="22" idx="3"/>
              </p:cNvCxnSpPr>
              <p:nvPr/>
            </p:nvCxnSpPr>
            <p:spPr>
              <a:xfrm>
                <a:off x="4674386" y="5511857"/>
                <a:ext cx="14271" cy="8443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83328047-D6AB-4E88-B89C-D2C3A1566D11}"/>
                  </a:ext>
                </a:extLst>
              </p:cNvPr>
              <p:cNvGrpSpPr/>
              <p:nvPr/>
            </p:nvGrpSpPr>
            <p:grpSpPr>
              <a:xfrm>
                <a:off x="4053657" y="6279888"/>
                <a:ext cx="1219200" cy="589547"/>
                <a:chOff x="3041374" y="3094246"/>
                <a:chExt cx="1219200" cy="994049"/>
              </a:xfrm>
            </p:grpSpPr>
            <p:sp>
              <p:nvSpPr>
                <p:cNvPr id="284" name="Triangle 12">
                  <a:extLst>
                    <a:ext uri="{FF2B5EF4-FFF2-40B4-BE49-F238E27FC236}">
                      <a16:creationId xmlns:a16="http://schemas.microsoft.com/office/drawing/2014/main" id="{B2509101-5A5A-4F8D-B01B-D89DF6C90340}"/>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85" name="TextBox 284">
                  <a:extLst>
                    <a:ext uri="{FF2B5EF4-FFF2-40B4-BE49-F238E27FC236}">
                      <a16:creationId xmlns:a16="http://schemas.microsoft.com/office/drawing/2014/main" id="{5B33892A-304E-4422-BECE-122C0A29A03F}"/>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I</a:t>
                  </a:r>
                </a:p>
              </p:txBody>
            </p:sp>
          </p:grpSp>
        </p:grpSp>
        <p:sp>
          <p:nvSpPr>
            <p:cNvPr id="306" name="TextBox 305">
              <a:extLst>
                <a:ext uri="{FF2B5EF4-FFF2-40B4-BE49-F238E27FC236}">
                  <a16:creationId xmlns:a16="http://schemas.microsoft.com/office/drawing/2014/main" id="{EA28FA14-36B2-4C6C-9893-387F635D8BA2}"/>
                </a:ext>
              </a:extLst>
            </p:cNvPr>
            <p:cNvSpPr txBox="1"/>
            <p:nvPr/>
          </p:nvSpPr>
          <p:spPr>
            <a:xfrm>
              <a:off x="3228714" y="6356002"/>
              <a:ext cx="1097317" cy="553998"/>
            </a:xfrm>
            <a:prstGeom prst="rect">
              <a:avLst/>
            </a:prstGeom>
            <a:noFill/>
          </p:spPr>
          <p:txBody>
            <a:bodyPr wrap="square" rtlCol="0">
              <a:spAutoFit/>
            </a:bodyPr>
            <a:lstStyle/>
            <a:p>
              <a:r>
                <a:rPr lang="en-US" sz="1000" dirty="0"/>
                <a:t>will be terminal with score of 0</a:t>
              </a:r>
            </a:p>
          </p:txBody>
        </p:sp>
      </p:grpSp>
      <p:grpSp>
        <p:nvGrpSpPr>
          <p:cNvPr id="319" name="Group 318">
            <a:extLst>
              <a:ext uri="{FF2B5EF4-FFF2-40B4-BE49-F238E27FC236}">
                <a16:creationId xmlns:a16="http://schemas.microsoft.com/office/drawing/2014/main" id="{58CEA86E-4EF6-4A79-A863-FA921855A12C}"/>
              </a:ext>
            </a:extLst>
          </p:cNvPr>
          <p:cNvGrpSpPr/>
          <p:nvPr/>
        </p:nvGrpSpPr>
        <p:grpSpPr>
          <a:xfrm>
            <a:off x="8152094" y="5439467"/>
            <a:ext cx="2570826" cy="1410433"/>
            <a:chOff x="8152094" y="5439467"/>
            <a:chExt cx="2570826" cy="1410433"/>
          </a:xfrm>
        </p:grpSpPr>
        <p:grpSp>
          <p:nvGrpSpPr>
            <p:cNvPr id="315" name="Group 314">
              <a:extLst>
                <a:ext uri="{FF2B5EF4-FFF2-40B4-BE49-F238E27FC236}">
                  <a16:creationId xmlns:a16="http://schemas.microsoft.com/office/drawing/2014/main" id="{55343551-9EA7-4414-8207-6BFF8A4988C2}"/>
                </a:ext>
              </a:extLst>
            </p:cNvPr>
            <p:cNvGrpSpPr/>
            <p:nvPr/>
          </p:nvGrpSpPr>
          <p:grpSpPr>
            <a:xfrm>
              <a:off x="8152094" y="5439467"/>
              <a:ext cx="2570826" cy="1410433"/>
              <a:chOff x="8152094" y="5439467"/>
              <a:chExt cx="2570826" cy="1410433"/>
            </a:xfrm>
          </p:grpSpPr>
          <p:sp>
            <p:nvSpPr>
              <p:cNvPr id="311" name="Rectangle 310">
                <a:extLst>
                  <a:ext uri="{FF2B5EF4-FFF2-40B4-BE49-F238E27FC236}">
                    <a16:creationId xmlns:a16="http://schemas.microsoft.com/office/drawing/2014/main" id="{8F85632B-26F0-4C42-8F02-0D32025DFF3F}"/>
                  </a:ext>
                </a:extLst>
              </p:cNvPr>
              <p:cNvSpPr/>
              <p:nvPr/>
            </p:nvSpPr>
            <p:spPr>
              <a:xfrm>
                <a:off x="8152094" y="6213928"/>
                <a:ext cx="2570826" cy="635972"/>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5" name="Straight Connector 294">
                <a:extLst>
                  <a:ext uri="{FF2B5EF4-FFF2-40B4-BE49-F238E27FC236}">
                    <a16:creationId xmlns:a16="http://schemas.microsoft.com/office/drawing/2014/main" id="{407356A6-5EB4-4FDE-A43D-3593B1DD33CD}"/>
                  </a:ext>
                </a:extLst>
              </p:cNvPr>
              <p:cNvCxnSpPr>
                <a:cxnSpLocks/>
                <a:endCxn id="293" idx="3"/>
              </p:cNvCxnSpPr>
              <p:nvPr/>
            </p:nvCxnSpPr>
            <p:spPr>
              <a:xfrm>
                <a:off x="9783691" y="5439467"/>
                <a:ext cx="65988" cy="7825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6" name="Group 315">
              <a:extLst>
                <a:ext uri="{FF2B5EF4-FFF2-40B4-BE49-F238E27FC236}">
                  <a16:creationId xmlns:a16="http://schemas.microsoft.com/office/drawing/2014/main" id="{4CD9561D-0D2A-49A0-B309-7E8FE0FBE30B}"/>
                </a:ext>
              </a:extLst>
            </p:cNvPr>
            <p:cNvGrpSpPr/>
            <p:nvPr/>
          </p:nvGrpSpPr>
          <p:grpSpPr>
            <a:xfrm>
              <a:off x="8172498" y="6222028"/>
              <a:ext cx="2286781" cy="623411"/>
              <a:chOff x="8172498" y="6222028"/>
              <a:chExt cx="2286781" cy="623411"/>
            </a:xfrm>
          </p:grpSpPr>
          <p:grpSp>
            <p:nvGrpSpPr>
              <p:cNvPr id="292" name="Group 291">
                <a:extLst>
                  <a:ext uri="{FF2B5EF4-FFF2-40B4-BE49-F238E27FC236}">
                    <a16:creationId xmlns:a16="http://schemas.microsoft.com/office/drawing/2014/main" id="{4DFB6497-3E7C-4426-BD5A-8236BDE25572}"/>
                  </a:ext>
                </a:extLst>
              </p:cNvPr>
              <p:cNvGrpSpPr/>
              <p:nvPr/>
            </p:nvGrpSpPr>
            <p:grpSpPr>
              <a:xfrm>
                <a:off x="9240079" y="6222028"/>
                <a:ext cx="1219200" cy="617761"/>
                <a:chOff x="3041374" y="3094246"/>
                <a:chExt cx="1219200" cy="1041621"/>
              </a:xfrm>
            </p:grpSpPr>
            <p:sp>
              <p:nvSpPr>
                <p:cNvPr id="293" name="Triangle 12">
                  <a:extLst>
                    <a:ext uri="{FF2B5EF4-FFF2-40B4-BE49-F238E27FC236}">
                      <a16:creationId xmlns:a16="http://schemas.microsoft.com/office/drawing/2014/main" id="{4AE15B85-135A-4A51-9000-C3C6655B7D99}"/>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4" name="TextBox 293">
                  <a:extLst>
                    <a:ext uri="{FF2B5EF4-FFF2-40B4-BE49-F238E27FC236}">
                      <a16:creationId xmlns:a16="http://schemas.microsoft.com/office/drawing/2014/main" id="{E448AA6F-6D40-4642-8A01-967DE4F215F5}"/>
                    </a:ext>
                  </a:extLst>
                </p:cNvPr>
                <p:cNvSpPr txBox="1"/>
                <p:nvPr/>
              </p:nvSpPr>
              <p:spPr>
                <a:xfrm>
                  <a:off x="3465443" y="3149864"/>
                  <a:ext cx="397565" cy="986003"/>
                </a:xfrm>
                <a:prstGeom prst="rect">
                  <a:avLst/>
                </a:prstGeom>
                <a:noFill/>
              </p:spPr>
              <p:txBody>
                <a:bodyPr wrap="square" rtlCol="0">
                  <a:spAutoFit/>
                </a:bodyPr>
                <a:lstStyle/>
                <a:p>
                  <a:r>
                    <a:rPr lang="en-US" sz="3200" dirty="0">
                      <a:solidFill>
                        <a:schemeClr val="bg1"/>
                      </a:solidFill>
                    </a:rPr>
                    <a:t>K</a:t>
                  </a:r>
                </a:p>
              </p:txBody>
            </p:sp>
          </p:grpSp>
          <p:sp>
            <p:nvSpPr>
              <p:cNvPr id="312" name="TextBox 311">
                <a:extLst>
                  <a:ext uri="{FF2B5EF4-FFF2-40B4-BE49-F238E27FC236}">
                    <a16:creationId xmlns:a16="http://schemas.microsoft.com/office/drawing/2014/main" id="{DF384BBF-5078-47BC-9999-824924A8D7D9}"/>
                  </a:ext>
                </a:extLst>
              </p:cNvPr>
              <p:cNvSpPr txBox="1"/>
              <p:nvPr/>
            </p:nvSpPr>
            <p:spPr>
              <a:xfrm>
                <a:off x="8172498" y="6291441"/>
                <a:ext cx="1097317" cy="553998"/>
              </a:xfrm>
              <a:prstGeom prst="rect">
                <a:avLst/>
              </a:prstGeom>
              <a:noFill/>
            </p:spPr>
            <p:txBody>
              <a:bodyPr wrap="square" rtlCol="0">
                <a:spAutoFit/>
              </a:bodyPr>
              <a:lstStyle/>
              <a:p>
                <a:r>
                  <a:rPr lang="en-US" sz="1000" dirty="0"/>
                  <a:t>will be terminal with score of 0</a:t>
                </a:r>
              </a:p>
            </p:txBody>
          </p:sp>
        </p:grpSp>
      </p:grpSp>
      <p:grpSp>
        <p:nvGrpSpPr>
          <p:cNvPr id="318" name="Group 317">
            <a:extLst>
              <a:ext uri="{FF2B5EF4-FFF2-40B4-BE49-F238E27FC236}">
                <a16:creationId xmlns:a16="http://schemas.microsoft.com/office/drawing/2014/main" id="{11038F5F-6692-4580-BA1D-7654477536B0}"/>
              </a:ext>
            </a:extLst>
          </p:cNvPr>
          <p:cNvGrpSpPr/>
          <p:nvPr/>
        </p:nvGrpSpPr>
        <p:grpSpPr>
          <a:xfrm>
            <a:off x="5496019" y="5539967"/>
            <a:ext cx="2570826" cy="1366509"/>
            <a:chOff x="5496019" y="5539967"/>
            <a:chExt cx="2570826" cy="1366509"/>
          </a:xfrm>
        </p:grpSpPr>
        <p:sp>
          <p:nvSpPr>
            <p:cNvPr id="317" name="Rectangle 316">
              <a:extLst>
                <a:ext uri="{FF2B5EF4-FFF2-40B4-BE49-F238E27FC236}">
                  <a16:creationId xmlns:a16="http://schemas.microsoft.com/office/drawing/2014/main" id="{AF7932A4-2CFD-4242-9609-F60A766E4B22}"/>
                </a:ext>
              </a:extLst>
            </p:cNvPr>
            <p:cNvSpPr/>
            <p:nvPr/>
          </p:nvSpPr>
          <p:spPr>
            <a:xfrm>
              <a:off x="5496019" y="6216963"/>
              <a:ext cx="2570826" cy="635972"/>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6" name="Straight Connector 285">
              <a:extLst>
                <a:ext uri="{FF2B5EF4-FFF2-40B4-BE49-F238E27FC236}">
                  <a16:creationId xmlns:a16="http://schemas.microsoft.com/office/drawing/2014/main" id="{BCFF10A0-25D1-4E17-BCCD-53DE342564C4}"/>
                </a:ext>
              </a:extLst>
            </p:cNvPr>
            <p:cNvCxnSpPr>
              <a:cxnSpLocks/>
              <a:stCxn id="23" idx="3"/>
            </p:cNvCxnSpPr>
            <p:nvPr/>
          </p:nvCxnSpPr>
          <p:spPr>
            <a:xfrm flipH="1">
              <a:off x="6059318" y="5539967"/>
              <a:ext cx="1" cy="892421"/>
            </a:xfrm>
            <a:prstGeom prst="line">
              <a:avLst/>
            </a:prstGeom>
          </p:spPr>
          <p:style>
            <a:lnRef idx="1">
              <a:schemeClr val="accent1"/>
            </a:lnRef>
            <a:fillRef idx="0">
              <a:schemeClr val="accent1"/>
            </a:fillRef>
            <a:effectRef idx="0">
              <a:schemeClr val="accent1"/>
            </a:effectRef>
            <a:fontRef idx="minor">
              <a:schemeClr val="tx1"/>
            </a:fontRef>
          </p:style>
        </p:cxnSp>
        <p:sp>
          <p:nvSpPr>
            <p:cNvPr id="310" name="TextBox 309">
              <a:extLst>
                <a:ext uri="{FF2B5EF4-FFF2-40B4-BE49-F238E27FC236}">
                  <a16:creationId xmlns:a16="http://schemas.microsoft.com/office/drawing/2014/main" id="{2B111015-B0CA-4A58-A03F-83F754C58EB3}"/>
                </a:ext>
              </a:extLst>
            </p:cNvPr>
            <p:cNvSpPr txBox="1"/>
            <p:nvPr/>
          </p:nvSpPr>
          <p:spPr>
            <a:xfrm>
              <a:off x="6771712" y="6318894"/>
              <a:ext cx="1097317" cy="553998"/>
            </a:xfrm>
            <a:prstGeom prst="rect">
              <a:avLst/>
            </a:prstGeom>
            <a:noFill/>
          </p:spPr>
          <p:txBody>
            <a:bodyPr wrap="square" rtlCol="0">
              <a:spAutoFit/>
            </a:bodyPr>
            <a:lstStyle/>
            <a:p>
              <a:r>
                <a:rPr lang="en-US" sz="1000" dirty="0"/>
                <a:t>will be terminal with score of +1</a:t>
              </a:r>
            </a:p>
          </p:txBody>
        </p:sp>
        <p:grpSp>
          <p:nvGrpSpPr>
            <p:cNvPr id="289" name="Group 288">
              <a:extLst>
                <a:ext uri="{FF2B5EF4-FFF2-40B4-BE49-F238E27FC236}">
                  <a16:creationId xmlns:a16="http://schemas.microsoft.com/office/drawing/2014/main" id="{6CF4F7FD-EB50-4BBB-B445-9B32FECEC289}"/>
                </a:ext>
              </a:extLst>
            </p:cNvPr>
            <p:cNvGrpSpPr/>
            <p:nvPr/>
          </p:nvGrpSpPr>
          <p:grpSpPr>
            <a:xfrm>
              <a:off x="5506355" y="6288715"/>
              <a:ext cx="1219200" cy="617761"/>
              <a:chOff x="3041374" y="3094246"/>
              <a:chExt cx="1219200" cy="1041621"/>
            </a:xfrm>
          </p:grpSpPr>
          <p:sp>
            <p:nvSpPr>
              <p:cNvPr id="290" name="Triangle 12">
                <a:extLst>
                  <a:ext uri="{FF2B5EF4-FFF2-40B4-BE49-F238E27FC236}">
                    <a16:creationId xmlns:a16="http://schemas.microsoft.com/office/drawing/2014/main" id="{DC20EC98-9393-4A05-8BDD-ADE04E7134CC}"/>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1" name="TextBox 290">
                <a:extLst>
                  <a:ext uri="{FF2B5EF4-FFF2-40B4-BE49-F238E27FC236}">
                    <a16:creationId xmlns:a16="http://schemas.microsoft.com/office/drawing/2014/main" id="{33C22C43-BB5A-401A-B9A1-98166D77B495}"/>
                  </a:ext>
                </a:extLst>
              </p:cNvPr>
              <p:cNvSpPr txBox="1"/>
              <p:nvPr/>
            </p:nvSpPr>
            <p:spPr>
              <a:xfrm>
                <a:off x="3465443" y="3149864"/>
                <a:ext cx="397565" cy="986003"/>
              </a:xfrm>
              <a:prstGeom prst="rect">
                <a:avLst/>
              </a:prstGeom>
              <a:noFill/>
            </p:spPr>
            <p:txBody>
              <a:bodyPr wrap="square" rtlCol="0">
                <a:spAutoFit/>
              </a:bodyPr>
              <a:lstStyle/>
              <a:p>
                <a:r>
                  <a:rPr lang="en-US" sz="3200" dirty="0">
                    <a:solidFill>
                      <a:schemeClr val="bg1"/>
                    </a:solidFill>
                  </a:rPr>
                  <a:t>J</a:t>
                </a:r>
              </a:p>
            </p:txBody>
          </p:sp>
        </p:grpSp>
      </p:grpSp>
    </p:spTree>
    <p:extLst>
      <p:ext uri="{BB962C8B-B14F-4D97-AF65-F5344CB8AC3E}">
        <p14:creationId xmlns:p14="http://schemas.microsoft.com/office/powerpoint/2010/main" val="121018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5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fade">
                                      <p:cBhvr>
                                        <p:cTn id="12" dur="500"/>
                                        <p:tgtEl>
                                          <p:spTgt spid="3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9"/>
                                        </p:tgtEl>
                                        <p:attrNameLst>
                                          <p:attrName>style.visibility</p:attrName>
                                        </p:attrNameLst>
                                      </p:cBhvr>
                                      <p:to>
                                        <p:strVal val="visible"/>
                                      </p:to>
                                    </p:set>
                                    <p:animEffect transition="in" filter="fade">
                                      <p:cBhvr>
                                        <p:cTn id="17" dur="500"/>
                                        <p:tgtEl>
                                          <p:spTgt spid="2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0"/>
                                        </p:tgtEl>
                                        <p:attrNameLst>
                                          <p:attrName>style.visibility</p:attrName>
                                        </p:attrNameLst>
                                      </p:cBhvr>
                                      <p:to>
                                        <p:strVal val="visible"/>
                                      </p:to>
                                    </p:set>
                                    <p:animEffect transition="in" filter="fade">
                                      <p:cBhvr>
                                        <p:cTn id="22" dur="500"/>
                                        <p:tgtEl>
                                          <p:spTgt spid="3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gtEl>
                                        <p:attrNameLst>
                                          <p:attrName>style.visibility</p:attrName>
                                        </p:attrNameLst>
                                      </p:cBhvr>
                                      <p:to>
                                        <p:strVal val="visible"/>
                                      </p:to>
                                    </p:set>
                                    <p:animEffect transition="in" filter="fade">
                                      <p:cBhvr>
                                        <p:cTn id="27" dur="500"/>
                                        <p:tgtEl>
                                          <p:spTgt spid="3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500"/>
                                        <p:tgtEl>
                                          <p:spTgt spid="30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500"/>
                                        <p:tgtEl>
                                          <p:spTgt spid="30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3"/>
                                        </p:tgtEl>
                                        <p:attrNameLst>
                                          <p:attrName>style.visibility</p:attrName>
                                        </p:attrNameLst>
                                      </p:cBhvr>
                                      <p:to>
                                        <p:strVal val="visible"/>
                                      </p:to>
                                    </p:set>
                                    <p:animEffect transition="in" filter="fade">
                                      <p:cBhvr>
                                        <p:cTn id="42" dur="500"/>
                                        <p:tgtEl>
                                          <p:spTgt spid="3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8"/>
                                        </p:tgtEl>
                                        <p:attrNameLst>
                                          <p:attrName>style.visibility</p:attrName>
                                        </p:attrNameLst>
                                      </p:cBhvr>
                                      <p:to>
                                        <p:strVal val="visible"/>
                                      </p:to>
                                    </p:set>
                                    <p:animEffect transition="in" filter="fade">
                                      <p:cBhvr>
                                        <p:cTn id="47" dur="500"/>
                                        <p:tgtEl>
                                          <p:spTgt spid="30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fad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9"/>
                                        </p:tgtEl>
                                        <p:attrNameLst>
                                          <p:attrName>style.visibility</p:attrName>
                                        </p:attrNameLst>
                                      </p:cBhvr>
                                      <p:to>
                                        <p:strVal val="visible"/>
                                      </p:to>
                                    </p:set>
                                    <p:animEffect transition="in" filter="fade">
                                      <p:cBhvr>
                                        <p:cTn id="57"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533399" y="380322"/>
            <a:ext cx="4828763" cy="2554545"/>
          </a:xfrm>
          <a:prstGeom prst="rect">
            <a:avLst/>
          </a:prstGeom>
          <a:noFill/>
        </p:spPr>
        <p:txBody>
          <a:bodyPr wrap="square" rtlCol="0">
            <a:spAutoFit/>
          </a:bodyPr>
          <a:lstStyle/>
          <a:p>
            <a:r>
              <a:rPr lang="en-US" sz="1600" dirty="0"/>
              <a:t>So again, that’s what we’re “representing” with this abstract form.  Each triangle is a game state, and the color/direction of the triangle represents whose turn it is.</a:t>
            </a:r>
          </a:p>
          <a:p>
            <a:endParaRPr lang="en-US" sz="1600" dirty="0"/>
          </a:p>
          <a:p>
            <a:r>
              <a:rPr lang="en-US" sz="1600" dirty="0"/>
              <a:t>Let’s shift gears to this game – this is like the</a:t>
            </a:r>
          </a:p>
          <a:p>
            <a:r>
              <a:rPr lang="en-US" sz="1600" dirty="0"/>
              <a:t>“column and row game”</a:t>
            </a:r>
          </a:p>
          <a:p>
            <a:endParaRPr lang="en-US" sz="1600" dirty="0"/>
          </a:p>
          <a:p>
            <a:r>
              <a:rPr lang="en-US" sz="1600" dirty="0"/>
              <a:t>Max makes a move, Min makes a move, then game is over.</a:t>
            </a:r>
          </a:p>
        </p:txBody>
      </p:sp>
      <p:sp>
        <p:nvSpPr>
          <p:cNvPr id="55" name="Rectangle 54">
            <a:extLst>
              <a:ext uri="{FF2B5EF4-FFF2-40B4-BE49-F238E27FC236}">
                <a16:creationId xmlns:a16="http://schemas.microsoft.com/office/drawing/2014/main" id="{5A6096E6-B034-4F35-812A-2DB8991FAE81}"/>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93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619536" y="963269"/>
            <a:ext cx="3445569" cy="1477328"/>
          </a:xfrm>
          <a:prstGeom prst="rect">
            <a:avLst/>
          </a:prstGeom>
          <a:noFill/>
        </p:spPr>
        <p:txBody>
          <a:bodyPr wrap="square" rtlCol="0">
            <a:spAutoFit/>
          </a:bodyPr>
          <a:lstStyle/>
          <a:p>
            <a:r>
              <a:rPr lang="en-US" dirty="0"/>
              <a:t>*Currently in State A</a:t>
            </a:r>
          </a:p>
          <a:p>
            <a:r>
              <a:rPr lang="en-US" dirty="0"/>
              <a:t>*Max needs to decide which next state is best: B, C, or D</a:t>
            </a:r>
          </a:p>
          <a:p>
            <a:r>
              <a:rPr lang="en-US" dirty="0"/>
              <a:t>*To do that, can think about what Min will do each of those states.</a:t>
            </a:r>
          </a:p>
        </p:txBody>
      </p:sp>
      <p:sp>
        <p:nvSpPr>
          <p:cNvPr id="55" name="Rectangle 54">
            <a:extLst>
              <a:ext uri="{FF2B5EF4-FFF2-40B4-BE49-F238E27FC236}">
                <a16:creationId xmlns:a16="http://schemas.microsoft.com/office/drawing/2014/main" id="{5A6096E6-B034-4F35-812A-2DB8991FAE81}"/>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21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48915" y="513529"/>
            <a:ext cx="5489716" cy="2031325"/>
          </a:xfrm>
          <a:prstGeom prst="rect">
            <a:avLst/>
          </a:prstGeom>
          <a:noFill/>
        </p:spPr>
        <p:txBody>
          <a:bodyPr wrap="square" rtlCol="0">
            <a:spAutoFit/>
          </a:bodyPr>
          <a:lstStyle/>
          <a:p>
            <a:r>
              <a:rPr lang="en-US" dirty="0"/>
              <a:t>*What if Max makes a move to take us to state B?</a:t>
            </a:r>
          </a:p>
          <a:p>
            <a:r>
              <a:rPr lang="en-US" dirty="0"/>
              <a:t>*Now Min needs to make a move. Has three choices – one that has a utility of 3, one that’s 12, and one that’s 8.</a:t>
            </a:r>
          </a:p>
          <a:p>
            <a:r>
              <a:rPr lang="en-US" dirty="0"/>
              <a:t>*Min is happiest when the utility score is low. So if max gets us to state B, Min will pick the state with the utility of 3.</a:t>
            </a:r>
          </a:p>
        </p:txBody>
      </p:sp>
      <p:sp>
        <p:nvSpPr>
          <p:cNvPr id="2" name="Oval 1">
            <a:extLst>
              <a:ext uri="{FF2B5EF4-FFF2-40B4-BE49-F238E27FC236}">
                <a16:creationId xmlns:a16="http://schemas.microsoft.com/office/drawing/2014/main" id="{593939C9-5747-E74F-BCEB-87182CECAD6A}"/>
              </a:ext>
            </a:extLst>
          </p:cNvPr>
          <p:cNvSpPr/>
          <p:nvPr/>
        </p:nvSpPr>
        <p:spPr>
          <a:xfrm>
            <a:off x="1643271" y="2391341"/>
            <a:ext cx="1742658" cy="158465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8E5A5A5-7048-604B-BEFB-75B68665C246}"/>
              </a:ext>
            </a:extLst>
          </p:cNvPr>
          <p:cNvSpPr/>
          <p:nvPr/>
        </p:nvSpPr>
        <p:spPr>
          <a:xfrm>
            <a:off x="548307" y="4757738"/>
            <a:ext cx="1462708" cy="13097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58" name="Rectangle 57">
            <a:extLst>
              <a:ext uri="{FF2B5EF4-FFF2-40B4-BE49-F238E27FC236}">
                <a16:creationId xmlns:a16="http://schemas.microsoft.com/office/drawing/2014/main" id="{D5861FB5-FDC1-404E-81C5-34F0207B3DE3}"/>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6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48914" y="513529"/>
            <a:ext cx="6985555" cy="1477328"/>
          </a:xfrm>
          <a:prstGeom prst="rect">
            <a:avLst/>
          </a:prstGeom>
          <a:noFill/>
        </p:spPr>
        <p:txBody>
          <a:bodyPr wrap="square" rtlCol="0">
            <a:spAutoFit/>
          </a:bodyPr>
          <a:lstStyle/>
          <a:p>
            <a:r>
              <a:rPr lang="en-US" dirty="0"/>
              <a:t>*Let’s leave B marked as a reminder. Max says “if I choose state B, then I know I will end the game with a score of 3”</a:t>
            </a:r>
          </a:p>
          <a:p>
            <a:r>
              <a:rPr lang="en-US" dirty="0"/>
              <a:t>*But let’s imagine instead that Max had taken us to state C?</a:t>
            </a:r>
          </a:p>
          <a:p>
            <a:r>
              <a:rPr lang="en-US" dirty="0"/>
              <a:t>*Again, Min needs to make a choice.</a:t>
            </a:r>
          </a:p>
          <a:p>
            <a:r>
              <a:rPr lang="en-US" dirty="0"/>
              <a:t>*Here, Min picks 2, since it’s the tiniest option.</a:t>
            </a:r>
          </a:p>
        </p:txBody>
      </p:sp>
      <p:sp>
        <p:nvSpPr>
          <p:cNvPr id="2" name="Oval 1">
            <a:extLst>
              <a:ext uri="{FF2B5EF4-FFF2-40B4-BE49-F238E27FC236}">
                <a16:creationId xmlns:a16="http://schemas.microsoft.com/office/drawing/2014/main" id="{593939C9-5747-E74F-BCEB-87182CECAD6A}"/>
              </a:ext>
            </a:extLst>
          </p:cNvPr>
          <p:cNvSpPr/>
          <p:nvPr/>
        </p:nvSpPr>
        <p:spPr>
          <a:xfrm>
            <a:off x="5266090" y="2530958"/>
            <a:ext cx="1742658" cy="158465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58" name="Oval 57">
            <a:extLst>
              <a:ext uri="{FF2B5EF4-FFF2-40B4-BE49-F238E27FC236}">
                <a16:creationId xmlns:a16="http://schemas.microsoft.com/office/drawing/2014/main" id="{8B304F84-E251-6D47-9142-70B03DD62A14}"/>
              </a:ext>
            </a:extLst>
          </p:cNvPr>
          <p:cNvSpPr/>
          <p:nvPr/>
        </p:nvSpPr>
        <p:spPr>
          <a:xfrm>
            <a:off x="4188530" y="4824066"/>
            <a:ext cx="1390634" cy="128935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55" name="Rectangle 54">
            <a:extLst>
              <a:ext uri="{FF2B5EF4-FFF2-40B4-BE49-F238E27FC236}">
                <a16:creationId xmlns:a16="http://schemas.microsoft.com/office/drawing/2014/main" id="{952B8030-5583-4852-95AB-918AC5CB9119}"/>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93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8" grpId="0" animBg="1"/>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48915" y="513529"/>
            <a:ext cx="4828764" cy="2308324"/>
          </a:xfrm>
          <a:prstGeom prst="rect">
            <a:avLst/>
          </a:prstGeom>
          <a:noFill/>
        </p:spPr>
        <p:txBody>
          <a:bodyPr wrap="square" rtlCol="0">
            <a:spAutoFit/>
          </a:bodyPr>
          <a:lstStyle/>
          <a:p>
            <a:r>
              <a:rPr lang="en-US" dirty="0"/>
              <a:t>*Let’s keep track of that, too. Max now knows, “If I choose state C, then I will end the game with a score of 2”</a:t>
            </a:r>
          </a:p>
          <a:p>
            <a:r>
              <a:rPr lang="en-US" dirty="0"/>
              <a:t>*What if Max had picked D?</a:t>
            </a:r>
          </a:p>
          <a:p>
            <a:r>
              <a:rPr lang="en-US" dirty="0"/>
              <a:t>*Don’t be fooled by that enticing 14! It’s Min’s turn to make the move.</a:t>
            </a:r>
          </a:p>
          <a:p>
            <a:r>
              <a:rPr lang="en-US" dirty="0"/>
              <a:t>*And again, Min likes small options. It picks the 2.</a:t>
            </a:r>
          </a:p>
        </p:txBody>
      </p:sp>
      <p:sp>
        <p:nvSpPr>
          <p:cNvPr id="2" name="Oval 1">
            <a:extLst>
              <a:ext uri="{FF2B5EF4-FFF2-40B4-BE49-F238E27FC236}">
                <a16:creationId xmlns:a16="http://schemas.microsoft.com/office/drawing/2014/main" id="{593939C9-5747-E74F-BCEB-87182CECAD6A}"/>
              </a:ext>
            </a:extLst>
          </p:cNvPr>
          <p:cNvSpPr/>
          <p:nvPr/>
        </p:nvSpPr>
        <p:spPr>
          <a:xfrm>
            <a:off x="8863219" y="2476077"/>
            <a:ext cx="1742658" cy="158465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55" name="Oval 54">
            <a:extLst>
              <a:ext uri="{FF2B5EF4-FFF2-40B4-BE49-F238E27FC236}">
                <a16:creationId xmlns:a16="http://schemas.microsoft.com/office/drawing/2014/main" id="{4E16A378-5C42-944D-988E-985572D68DD7}"/>
              </a:ext>
            </a:extLst>
          </p:cNvPr>
          <p:cNvSpPr/>
          <p:nvPr/>
        </p:nvSpPr>
        <p:spPr>
          <a:xfrm>
            <a:off x="10130457" y="4824066"/>
            <a:ext cx="1381550" cy="12701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AA71A4-8D95-EC4E-B77A-526086C2F4BA}"/>
              </a:ext>
            </a:extLst>
          </p:cNvPr>
          <p:cNvSpPr txBox="1"/>
          <p:nvPr/>
        </p:nvSpPr>
        <p:spPr>
          <a:xfrm>
            <a:off x="9074840" y="3328163"/>
            <a:ext cx="589722" cy="461665"/>
          </a:xfrm>
          <a:prstGeom prst="rect">
            <a:avLst/>
          </a:prstGeom>
          <a:noFill/>
        </p:spPr>
        <p:txBody>
          <a:bodyPr wrap="square" rtlCol="0">
            <a:spAutoFit/>
          </a:bodyPr>
          <a:lstStyle/>
          <a:p>
            <a:r>
              <a:rPr lang="en-US" sz="2400" dirty="0"/>
              <a:t>2</a:t>
            </a:r>
          </a:p>
        </p:txBody>
      </p:sp>
      <p:sp>
        <p:nvSpPr>
          <p:cNvPr id="58" name="Rectangle 57">
            <a:extLst>
              <a:ext uri="{FF2B5EF4-FFF2-40B4-BE49-F238E27FC236}">
                <a16:creationId xmlns:a16="http://schemas.microsoft.com/office/drawing/2014/main" id="{A9D41F60-CCCC-4D13-AB7C-6F28D1AABD1F}"/>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59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dissolve">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317182" y="316633"/>
            <a:ext cx="7956315" cy="1754326"/>
          </a:xfrm>
          <a:prstGeom prst="rect">
            <a:avLst/>
          </a:prstGeom>
          <a:noFill/>
        </p:spPr>
        <p:txBody>
          <a:bodyPr wrap="square" rtlCol="0">
            <a:spAutoFit/>
          </a:bodyPr>
          <a:lstStyle/>
          <a:p>
            <a:r>
              <a:rPr lang="en-US" dirty="0"/>
              <a:t>*So, Max knows if he picks state B, Min will see to it that his score is 3.</a:t>
            </a:r>
          </a:p>
          <a:p>
            <a:r>
              <a:rPr lang="en-US" dirty="0"/>
              <a:t>*And that is Max picks state C, the score will be 2</a:t>
            </a:r>
          </a:p>
          <a:p>
            <a:r>
              <a:rPr lang="en-US" dirty="0"/>
              <a:t>*And state D would also yield 2.</a:t>
            </a:r>
          </a:p>
          <a:p>
            <a:r>
              <a:rPr lang="en-US" dirty="0"/>
              <a:t>*So the choice is clear! Pick State B!</a:t>
            </a:r>
          </a:p>
          <a:p>
            <a:r>
              <a:rPr lang="en-US" dirty="0"/>
              <a:t>*Because that “forces” Min to pick 3</a:t>
            </a:r>
          </a:p>
          <a:p>
            <a:r>
              <a:rPr lang="en-US" dirty="0"/>
              <a:t>*Which is maximum points Max can hope for here</a:t>
            </a:r>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60" name="TextBox 59">
            <a:extLst>
              <a:ext uri="{FF2B5EF4-FFF2-40B4-BE49-F238E27FC236}">
                <a16:creationId xmlns:a16="http://schemas.microsoft.com/office/drawing/2014/main" id="{64AA71A4-8D95-EC4E-B77A-526086C2F4BA}"/>
              </a:ext>
            </a:extLst>
          </p:cNvPr>
          <p:cNvSpPr txBox="1"/>
          <p:nvPr/>
        </p:nvSpPr>
        <p:spPr>
          <a:xfrm>
            <a:off x="9074840" y="3328163"/>
            <a:ext cx="589722" cy="461665"/>
          </a:xfrm>
          <a:prstGeom prst="rect">
            <a:avLst/>
          </a:prstGeom>
          <a:noFill/>
        </p:spPr>
        <p:txBody>
          <a:bodyPr wrap="square" rtlCol="0">
            <a:spAutoFit/>
          </a:bodyPr>
          <a:lstStyle/>
          <a:p>
            <a:r>
              <a:rPr lang="en-US" sz="2400" dirty="0"/>
              <a:t>2</a:t>
            </a:r>
          </a:p>
        </p:txBody>
      </p:sp>
      <p:sp>
        <p:nvSpPr>
          <p:cNvPr id="58" name="TextBox 57">
            <a:extLst>
              <a:ext uri="{FF2B5EF4-FFF2-40B4-BE49-F238E27FC236}">
                <a16:creationId xmlns:a16="http://schemas.microsoft.com/office/drawing/2014/main" id="{4C749D69-AF72-3940-A407-4DDA1E3A47CA}"/>
              </a:ext>
            </a:extLst>
          </p:cNvPr>
          <p:cNvSpPr txBox="1"/>
          <p:nvPr/>
        </p:nvSpPr>
        <p:spPr>
          <a:xfrm>
            <a:off x="5141843" y="2193731"/>
            <a:ext cx="589722" cy="461665"/>
          </a:xfrm>
          <a:prstGeom prst="rect">
            <a:avLst/>
          </a:prstGeom>
          <a:noFill/>
        </p:spPr>
        <p:txBody>
          <a:bodyPr wrap="square" rtlCol="0">
            <a:spAutoFit/>
          </a:bodyPr>
          <a:lstStyle/>
          <a:p>
            <a:r>
              <a:rPr lang="en-US" sz="2400" dirty="0"/>
              <a:t>3</a:t>
            </a:r>
          </a:p>
        </p:txBody>
      </p:sp>
      <p:sp>
        <p:nvSpPr>
          <p:cNvPr id="5" name="Oval 4">
            <a:extLst>
              <a:ext uri="{FF2B5EF4-FFF2-40B4-BE49-F238E27FC236}">
                <a16:creationId xmlns:a16="http://schemas.microsoft.com/office/drawing/2014/main" id="{E73C917A-4528-5945-B007-B5A7242195BF}"/>
              </a:ext>
            </a:extLst>
          </p:cNvPr>
          <p:cNvSpPr/>
          <p:nvPr/>
        </p:nvSpPr>
        <p:spPr>
          <a:xfrm>
            <a:off x="1736035" y="2441715"/>
            <a:ext cx="1401416" cy="15736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DD15E5F-4C5E-E24B-895C-FF866A396B2D}"/>
              </a:ext>
            </a:extLst>
          </p:cNvPr>
          <p:cNvSpPr/>
          <p:nvPr/>
        </p:nvSpPr>
        <p:spPr>
          <a:xfrm>
            <a:off x="574814" y="4677738"/>
            <a:ext cx="1401416" cy="15736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B3E6628-A145-D84F-87AD-FF1D2D7ECD69}"/>
              </a:ext>
            </a:extLst>
          </p:cNvPr>
          <p:cNvSpPr/>
          <p:nvPr/>
        </p:nvSpPr>
        <p:spPr>
          <a:xfrm>
            <a:off x="5019261" y="2166877"/>
            <a:ext cx="589722" cy="49529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A79233A5-52BE-4D17-A5E9-81A685A2EA49}"/>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25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dissolv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ssolv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dissolve">
                                      <p:cBhvr>
                                        <p:cTn id="42" dur="500"/>
                                        <p:tgtEl>
                                          <p:spTgt spid="5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dissolve">
                                      <p:cBhvr>
                                        <p:cTn id="4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animBg="1"/>
      <p:bldP spid="62" grpId="0" animBg="1"/>
      <p:bldP spid="6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20000"/>
          </a:bodyPr>
          <a:lstStyle/>
          <a:p>
            <a:r>
              <a:rPr lang="en-US" sz="2800" dirty="0"/>
              <a:t>So, let’s verbalize that algorithm:</a:t>
            </a:r>
          </a:p>
          <a:p>
            <a:pPr lvl="1"/>
            <a:r>
              <a:rPr lang="en-US" sz="2600" dirty="0"/>
              <a:t>We expanded the game tree (say using depth first search).</a:t>
            </a:r>
          </a:p>
          <a:p>
            <a:pPr lvl="1"/>
            <a:r>
              <a:rPr lang="en-US" sz="2600" dirty="0"/>
              <a:t>Any given level/layer is either a set of:</a:t>
            </a:r>
          </a:p>
          <a:p>
            <a:pPr lvl="2"/>
            <a:r>
              <a:rPr lang="en-US" sz="2500" b="1" dirty="0"/>
              <a:t>Max Nodes</a:t>
            </a:r>
          </a:p>
          <a:p>
            <a:pPr lvl="2"/>
            <a:r>
              <a:rPr lang="en-US" sz="2500" b="1" dirty="0"/>
              <a:t>Min Nodes</a:t>
            </a:r>
          </a:p>
          <a:p>
            <a:pPr lvl="2"/>
            <a:r>
              <a:rPr lang="en-US" sz="2500" b="1" dirty="0"/>
              <a:t>Leaf nodes / Terminal Nodes</a:t>
            </a:r>
          </a:p>
          <a:p>
            <a:pPr lvl="1"/>
            <a:r>
              <a:rPr lang="en-US" sz="2600" i="1" dirty="0"/>
              <a:t>Leaf nodes </a:t>
            </a:r>
            <a:r>
              <a:rPr lang="en-US" sz="2600" dirty="0"/>
              <a:t>/ terminal nodes have a value equal to their utility.</a:t>
            </a:r>
          </a:p>
          <a:p>
            <a:pPr lvl="2"/>
            <a:r>
              <a:rPr lang="en-US" sz="2500" dirty="0"/>
              <a:t>Note: leaf node doesn’t *necessarily* mean “game end” state.</a:t>
            </a:r>
          </a:p>
          <a:p>
            <a:pPr lvl="1"/>
            <a:r>
              <a:rPr lang="en-US" sz="2700" dirty="0"/>
              <a:t>Value of a node on a </a:t>
            </a:r>
            <a:r>
              <a:rPr lang="en-US" sz="2700" i="1" dirty="0"/>
              <a:t>min layer </a:t>
            </a:r>
            <a:r>
              <a:rPr lang="en-US" sz="2700" dirty="0"/>
              <a:t>is the lowest value of any of its children.</a:t>
            </a:r>
          </a:p>
          <a:p>
            <a:pPr lvl="1"/>
            <a:r>
              <a:rPr lang="en-US" sz="2700" dirty="0"/>
              <a:t>Value of a node on a </a:t>
            </a:r>
            <a:r>
              <a:rPr lang="en-US" sz="2700" i="1" dirty="0"/>
              <a:t>max layer </a:t>
            </a:r>
            <a:r>
              <a:rPr lang="en-US" sz="2700" dirty="0"/>
              <a:t>is the highest value of any of its children.</a:t>
            </a:r>
          </a:p>
          <a:p>
            <a:pPr lvl="1"/>
            <a:endParaRPr lang="en-US" sz="2600" dirty="0"/>
          </a:p>
          <a:p>
            <a:endParaRPr lang="en-US" sz="2500" dirty="0"/>
          </a:p>
          <a:p>
            <a:endParaRPr lang="en-US" sz="2800" dirty="0"/>
          </a:p>
        </p:txBody>
      </p:sp>
    </p:spTree>
    <p:extLst>
      <p:ext uri="{BB962C8B-B14F-4D97-AF65-F5344CB8AC3E}">
        <p14:creationId xmlns:p14="http://schemas.microsoft.com/office/powerpoint/2010/main" val="20151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dissolv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dissolv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60" name="TextBox 59">
            <a:extLst>
              <a:ext uri="{FF2B5EF4-FFF2-40B4-BE49-F238E27FC236}">
                <a16:creationId xmlns:a16="http://schemas.microsoft.com/office/drawing/2014/main" id="{64AA71A4-8D95-EC4E-B77A-526086C2F4BA}"/>
              </a:ext>
            </a:extLst>
          </p:cNvPr>
          <p:cNvSpPr txBox="1"/>
          <p:nvPr/>
        </p:nvSpPr>
        <p:spPr>
          <a:xfrm>
            <a:off x="9074840" y="3328163"/>
            <a:ext cx="589722" cy="461665"/>
          </a:xfrm>
          <a:prstGeom prst="rect">
            <a:avLst/>
          </a:prstGeom>
          <a:noFill/>
        </p:spPr>
        <p:txBody>
          <a:bodyPr wrap="square" rtlCol="0">
            <a:spAutoFit/>
          </a:bodyPr>
          <a:lstStyle/>
          <a:p>
            <a:r>
              <a:rPr lang="en-US" sz="2400" dirty="0"/>
              <a:t>2</a:t>
            </a:r>
          </a:p>
        </p:txBody>
      </p:sp>
      <p:sp>
        <p:nvSpPr>
          <p:cNvPr id="70" name="TextBox 69">
            <a:extLst>
              <a:ext uri="{FF2B5EF4-FFF2-40B4-BE49-F238E27FC236}">
                <a16:creationId xmlns:a16="http://schemas.microsoft.com/office/drawing/2014/main" id="{BED0CCDE-E591-854E-856E-89C6C44B1F29}"/>
              </a:ext>
            </a:extLst>
          </p:cNvPr>
          <p:cNvSpPr txBox="1"/>
          <p:nvPr/>
        </p:nvSpPr>
        <p:spPr>
          <a:xfrm>
            <a:off x="5118652" y="2175563"/>
            <a:ext cx="589722" cy="461665"/>
          </a:xfrm>
          <a:prstGeom prst="rect">
            <a:avLst/>
          </a:prstGeom>
          <a:noFill/>
        </p:spPr>
        <p:txBody>
          <a:bodyPr wrap="square" rtlCol="0">
            <a:spAutoFit/>
          </a:bodyPr>
          <a:lstStyle/>
          <a:p>
            <a:r>
              <a:rPr lang="en-US" sz="2400" dirty="0"/>
              <a:t>3</a:t>
            </a:r>
          </a:p>
        </p:txBody>
      </p:sp>
      <p:sp>
        <p:nvSpPr>
          <p:cNvPr id="71" name="Rectangle 70">
            <a:extLst>
              <a:ext uri="{FF2B5EF4-FFF2-40B4-BE49-F238E27FC236}">
                <a16:creationId xmlns:a16="http://schemas.microsoft.com/office/drawing/2014/main" id="{CFE0B6F0-C163-404D-83D3-578F9BEF9DAA}"/>
              </a:ext>
            </a:extLst>
          </p:cNvPr>
          <p:cNvSpPr/>
          <p:nvPr/>
        </p:nvSpPr>
        <p:spPr>
          <a:xfrm>
            <a:off x="437322" y="474386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55149F7-3B24-384F-9108-9F73A4A12966}"/>
              </a:ext>
            </a:extLst>
          </p:cNvPr>
          <p:cNvSpPr txBox="1"/>
          <p:nvPr/>
        </p:nvSpPr>
        <p:spPr>
          <a:xfrm>
            <a:off x="2753304" y="6029731"/>
            <a:ext cx="5481272" cy="369332"/>
          </a:xfrm>
          <a:prstGeom prst="rect">
            <a:avLst/>
          </a:prstGeom>
          <a:noFill/>
        </p:spPr>
        <p:txBody>
          <a:bodyPr wrap="square" rtlCol="0">
            <a:spAutoFit/>
          </a:bodyPr>
          <a:lstStyle/>
          <a:p>
            <a:r>
              <a:rPr lang="en-US" dirty="0"/>
              <a:t>Terminal / Leaf Nodes – Values are Utility Scores</a:t>
            </a:r>
          </a:p>
        </p:txBody>
      </p:sp>
      <p:sp>
        <p:nvSpPr>
          <p:cNvPr id="73" name="Rectangle 72">
            <a:extLst>
              <a:ext uri="{FF2B5EF4-FFF2-40B4-BE49-F238E27FC236}">
                <a16:creationId xmlns:a16="http://schemas.microsoft.com/office/drawing/2014/main" id="{80BCDF8A-B238-6D4F-B763-135F57EB808F}"/>
              </a:ext>
            </a:extLst>
          </p:cNvPr>
          <p:cNvSpPr/>
          <p:nvPr/>
        </p:nvSpPr>
        <p:spPr>
          <a:xfrm>
            <a:off x="457200" y="2630529"/>
            <a:ext cx="11277600" cy="1809960"/>
          </a:xfrm>
          <a:prstGeom prst="rect">
            <a:avLst/>
          </a:prstGeom>
          <a:solidFill>
            <a:schemeClr val="accent2">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D759501B-68B9-C34A-9799-726111990E63}"/>
              </a:ext>
            </a:extLst>
          </p:cNvPr>
          <p:cNvSpPr txBox="1"/>
          <p:nvPr/>
        </p:nvSpPr>
        <p:spPr>
          <a:xfrm>
            <a:off x="2978427" y="3931670"/>
            <a:ext cx="6612834" cy="369332"/>
          </a:xfrm>
          <a:prstGeom prst="rect">
            <a:avLst/>
          </a:prstGeom>
          <a:noFill/>
        </p:spPr>
        <p:txBody>
          <a:bodyPr wrap="square" rtlCol="0">
            <a:spAutoFit/>
          </a:bodyPr>
          <a:lstStyle/>
          <a:p>
            <a:r>
              <a:rPr lang="en-US" dirty="0"/>
              <a:t>Min Layer -- Value of each node is that of the smallest child</a:t>
            </a:r>
          </a:p>
        </p:txBody>
      </p:sp>
      <p:sp>
        <p:nvSpPr>
          <p:cNvPr id="75" name="Rectangle 74">
            <a:extLst>
              <a:ext uri="{FF2B5EF4-FFF2-40B4-BE49-F238E27FC236}">
                <a16:creationId xmlns:a16="http://schemas.microsoft.com/office/drawing/2014/main" id="{DD9EB2C5-08CD-DA43-8044-089CDFB6F00A}"/>
              </a:ext>
            </a:extLst>
          </p:cNvPr>
          <p:cNvSpPr/>
          <p:nvPr/>
        </p:nvSpPr>
        <p:spPr>
          <a:xfrm>
            <a:off x="4035503" y="754186"/>
            <a:ext cx="3795918" cy="1809960"/>
          </a:xfrm>
          <a:prstGeom prst="rect">
            <a:avLst/>
          </a:prstGeom>
          <a:solidFill>
            <a:srgbClr val="0070C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2AEF684-CA21-234C-A921-5D4BBFDE9B9A}"/>
              </a:ext>
            </a:extLst>
          </p:cNvPr>
          <p:cNvSpPr txBox="1"/>
          <p:nvPr/>
        </p:nvSpPr>
        <p:spPr>
          <a:xfrm>
            <a:off x="4383158" y="802730"/>
            <a:ext cx="3546612" cy="646331"/>
          </a:xfrm>
          <a:prstGeom prst="rect">
            <a:avLst/>
          </a:prstGeom>
          <a:noFill/>
        </p:spPr>
        <p:txBody>
          <a:bodyPr wrap="square" rtlCol="0">
            <a:spAutoFit/>
          </a:bodyPr>
          <a:lstStyle/>
          <a:p>
            <a:r>
              <a:rPr lang="en-US" dirty="0"/>
              <a:t>Max Layer -- Value of each node is that of largest child</a:t>
            </a:r>
          </a:p>
        </p:txBody>
      </p:sp>
    </p:spTree>
    <p:extLst>
      <p:ext uri="{BB962C8B-B14F-4D97-AF65-F5344CB8AC3E}">
        <p14:creationId xmlns:p14="http://schemas.microsoft.com/office/powerpoint/2010/main" val="428559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dissolv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dissolve">
                                      <p:cBhvr>
                                        <p:cTn id="15" dur="500"/>
                                        <p:tgtEl>
                                          <p:spTgt spid="7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dissolve">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dissolve">
                                      <p:cBhvr>
                                        <p:cTn id="23" dur="500"/>
                                        <p:tgtEl>
                                          <p:spTgt spid="7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dissolve">
                                      <p:cBhvr>
                                        <p:cTn id="2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p:bldP spid="73" grpId="0" animBg="1"/>
      <p:bldP spid="74" grpId="0"/>
      <p:bldP spid="75" grpId="0" animBg="1"/>
      <p:bldP spid="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The following set of slides will look at some pseudo-code…</a:t>
            </a:r>
          </a:p>
          <a:p>
            <a:r>
              <a:rPr lang="en-US" sz="2800" dirty="0"/>
              <a:t>It isn’t a total ton of lines!</a:t>
            </a:r>
          </a:p>
          <a:p>
            <a:r>
              <a:rPr lang="en-US" sz="2800" dirty="0"/>
              <a:t>It’s going to involve some recursion…</a:t>
            </a:r>
          </a:p>
          <a:p>
            <a:r>
              <a:rPr lang="en-US" sz="2800" dirty="0"/>
              <a:t>And will involve three different functions:</a:t>
            </a:r>
          </a:p>
          <a:p>
            <a:pPr lvl="1"/>
            <a:r>
              <a:rPr lang="en-US" sz="2500" dirty="0" err="1">
                <a:latin typeface="Consolas" panose="020B0609020204030204" pitchFamily="49" charset="0"/>
              </a:rPr>
              <a:t>min_max</a:t>
            </a:r>
            <a:r>
              <a:rPr lang="en-US" sz="2500" dirty="0">
                <a:latin typeface="Consolas" panose="020B0609020204030204" pitchFamily="49" charset="0"/>
              </a:rPr>
              <a:t>()</a:t>
            </a:r>
          </a:p>
          <a:p>
            <a:pPr lvl="1"/>
            <a:r>
              <a:rPr lang="en-US" sz="2500" dirty="0" err="1">
                <a:latin typeface="Consolas" panose="020B0609020204030204" pitchFamily="49" charset="0"/>
              </a:rPr>
              <a:t>find_max</a:t>
            </a:r>
            <a:r>
              <a:rPr lang="en-US" sz="2500" dirty="0">
                <a:latin typeface="Consolas" panose="020B0609020204030204" pitchFamily="49" charset="0"/>
              </a:rPr>
              <a:t>()</a:t>
            </a:r>
          </a:p>
          <a:p>
            <a:pPr lvl="1"/>
            <a:r>
              <a:rPr lang="en-US" sz="2500" dirty="0" err="1">
                <a:latin typeface="Consolas" panose="020B0609020204030204" pitchFamily="49" charset="0"/>
              </a:rPr>
              <a:t>find_min</a:t>
            </a:r>
            <a:r>
              <a:rPr lang="en-US" sz="2500" dirty="0">
                <a:latin typeface="Consolas" panose="020B0609020204030204" pitchFamily="49" charset="0"/>
              </a:rPr>
              <a:t>()</a:t>
            </a:r>
          </a:p>
          <a:p>
            <a:pPr lvl="1"/>
            <a:endParaRPr lang="en-US" sz="2600" dirty="0"/>
          </a:p>
          <a:p>
            <a:endParaRPr lang="en-US" sz="2500" dirty="0"/>
          </a:p>
          <a:p>
            <a:endParaRPr lang="en-US" sz="2800" dirty="0"/>
          </a:p>
        </p:txBody>
      </p:sp>
    </p:spTree>
    <p:extLst>
      <p:ext uri="{BB962C8B-B14F-4D97-AF65-F5344CB8AC3E}">
        <p14:creationId xmlns:p14="http://schemas.microsoft.com/office/powerpoint/2010/main" val="47714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Heuristics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46670" y="1861496"/>
            <a:ext cx="4878859" cy="4650515"/>
          </a:xfrm>
        </p:spPr>
        <p:txBody>
          <a:bodyPr>
            <a:normAutofit/>
          </a:bodyPr>
          <a:lstStyle/>
          <a:p>
            <a:r>
              <a:rPr lang="en-US" sz="2400" b="1" dirty="0"/>
              <a:t>Sample heuristic: Straight Line Distance</a:t>
            </a:r>
            <a:endParaRPr lang="en-US" sz="2400" dirty="0"/>
          </a:p>
          <a:p>
            <a:pPr lvl="1"/>
            <a:r>
              <a:rPr lang="en-US" sz="2000" dirty="0"/>
              <a:t>Don’t feel “bound” to the roads!</a:t>
            </a:r>
          </a:p>
          <a:p>
            <a:pPr lvl="1"/>
            <a:r>
              <a:rPr lang="en-US" sz="2000" dirty="0"/>
              <a:t>Straightest distance between two points is a straight line!</a:t>
            </a:r>
          </a:p>
          <a:p>
            <a:pPr lvl="1"/>
            <a:endParaRPr lang="en-US" sz="2000" dirty="0"/>
          </a:p>
          <a:p>
            <a:r>
              <a:rPr lang="en-US" sz="2200" b="1" dirty="0"/>
              <a:t>Sample Heuristic: Manhattan Distance</a:t>
            </a:r>
          </a:p>
          <a:p>
            <a:pPr lvl="1"/>
            <a:r>
              <a:rPr lang="en-US" sz="2000" dirty="0"/>
              <a:t>“The difference in X coordinates + the difference in Y coordinates”</a:t>
            </a:r>
          </a:p>
          <a:p>
            <a:pPr lvl="1"/>
            <a:r>
              <a:rPr lang="en-US" sz="2000" dirty="0"/>
              <a:t>Ignores obstacles!</a:t>
            </a:r>
          </a:p>
          <a:p>
            <a:pPr marL="274320" lvl="1" indent="0">
              <a:buNone/>
            </a:pPr>
            <a:endParaRPr lang="en-US" sz="20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5" name="Picture 4">
            <a:extLst>
              <a:ext uri="{FF2B5EF4-FFF2-40B4-BE49-F238E27FC236}">
                <a16:creationId xmlns:a16="http://schemas.microsoft.com/office/drawing/2014/main" id="{6169A44C-9D70-EE45-941C-8CAF92C0D814}"/>
              </a:ext>
            </a:extLst>
          </p:cNvPr>
          <p:cNvPicPr>
            <a:picLocks noChangeAspect="1"/>
          </p:cNvPicPr>
          <p:nvPr/>
        </p:nvPicPr>
        <p:blipFill>
          <a:blip r:embed="rId3"/>
          <a:stretch>
            <a:fillRect/>
          </a:stretch>
        </p:blipFill>
        <p:spPr>
          <a:xfrm>
            <a:off x="5525530" y="406676"/>
            <a:ext cx="5810914" cy="3507354"/>
          </a:xfrm>
          <a:prstGeom prst="rect">
            <a:avLst/>
          </a:prstGeom>
        </p:spPr>
      </p:pic>
      <p:sp>
        <p:nvSpPr>
          <p:cNvPr id="6" name="Oval 5">
            <a:extLst>
              <a:ext uri="{FF2B5EF4-FFF2-40B4-BE49-F238E27FC236}">
                <a16:creationId xmlns:a16="http://schemas.microsoft.com/office/drawing/2014/main" id="{32C3AA12-167D-5F47-B81E-F4FF026B8E11}"/>
              </a:ext>
            </a:extLst>
          </p:cNvPr>
          <p:cNvSpPr/>
          <p:nvPr/>
        </p:nvSpPr>
        <p:spPr>
          <a:xfrm>
            <a:off x="5525529" y="1298519"/>
            <a:ext cx="485001" cy="297626"/>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19DAB5E-2575-8F4B-A1A0-B7E2ACB0A3F6}"/>
              </a:ext>
            </a:extLst>
          </p:cNvPr>
          <p:cNvSpPr/>
          <p:nvPr/>
        </p:nvSpPr>
        <p:spPr>
          <a:xfrm>
            <a:off x="9226755" y="3208376"/>
            <a:ext cx="757504" cy="384379"/>
          </a:xfrm>
          <a:prstGeom prst="ellipse">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5C3364-D060-1244-B9AA-EE9F25A1675B}"/>
              </a:ext>
            </a:extLst>
          </p:cNvPr>
          <p:cNvCxnSpPr>
            <a:cxnSpLocks/>
            <a:stCxn id="6" idx="6"/>
          </p:cNvCxnSpPr>
          <p:nvPr/>
        </p:nvCxnSpPr>
        <p:spPr>
          <a:xfrm>
            <a:off x="6010530" y="1447332"/>
            <a:ext cx="3302250" cy="195847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4F8E9AB4-81A8-754B-8DF3-6929307F32AC}"/>
              </a:ext>
            </a:extLst>
          </p:cNvPr>
          <p:cNvGrpSpPr/>
          <p:nvPr/>
        </p:nvGrpSpPr>
        <p:grpSpPr>
          <a:xfrm>
            <a:off x="7754412" y="4053986"/>
            <a:ext cx="2521758" cy="2397338"/>
            <a:chOff x="628650" y="2033225"/>
            <a:chExt cx="3461436" cy="3527315"/>
          </a:xfrm>
        </p:grpSpPr>
        <p:grpSp>
          <p:nvGrpSpPr>
            <p:cNvPr id="14" name="Group 13">
              <a:extLst>
                <a:ext uri="{FF2B5EF4-FFF2-40B4-BE49-F238E27FC236}">
                  <a16:creationId xmlns:a16="http://schemas.microsoft.com/office/drawing/2014/main" id="{76ABC54E-CE48-6843-B5C8-7F0D6D380D7C}"/>
                </a:ext>
              </a:extLst>
            </p:cNvPr>
            <p:cNvGrpSpPr/>
            <p:nvPr/>
          </p:nvGrpSpPr>
          <p:grpSpPr>
            <a:xfrm>
              <a:off x="628650" y="2033225"/>
              <a:ext cx="3461436" cy="3527315"/>
              <a:chOff x="889907" y="2212520"/>
              <a:chExt cx="2939145" cy="2939144"/>
            </a:xfrm>
          </p:grpSpPr>
          <p:sp>
            <p:nvSpPr>
              <p:cNvPr id="15" name="Rectangle 14">
                <a:extLst>
                  <a:ext uri="{FF2B5EF4-FFF2-40B4-BE49-F238E27FC236}">
                    <a16:creationId xmlns:a16="http://schemas.microsoft.com/office/drawing/2014/main" id="{06597627-13A4-EC48-841F-488661E24E7C}"/>
                  </a:ext>
                </a:extLst>
              </p:cNvPr>
              <p:cNvSpPr/>
              <p:nvPr/>
            </p:nvSpPr>
            <p:spPr>
              <a:xfrm>
                <a:off x="889907" y="2212521"/>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A</a:t>
                </a:r>
              </a:p>
            </p:txBody>
          </p:sp>
          <p:sp>
            <p:nvSpPr>
              <p:cNvPr id="16" name="Rectangle 15">
                <a:extLst>
                  <a:ext uri="{FF2B5EF4-FFF2-40B4-BE49-F238E27FC236}">
                    <a16:creationId xmlns:a16="http://schemas.microsoft.com/office/drawing/2014/main" id="{3244C572-1663-0D43-A0C8-B38DB1EA85AA}"/>
                  </a:ext>
                </a:extLst>
              </p:cNvPr>
              <p:cNvSpPr/>
              <p:nvPr/>
            </p:nvSpPr>
            <p:spPr>
              <a:xfrm>
                <a:off x="1477736" y="2212521"/>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B</a:t>
                </a:r>
              </a:p>
            </p:txBody>
          </p:sp>
          <p:sp>
            <p:nvSpPr>
              <p:cNvPr id="17" name="Rectangle 16">
                <a:extLst>
                  <a:ext uri="{FF2B5EF4-FFF2-40B4-BE49-F238E27FC236}">
                    <a16:creationId xmlns:a16="http://schemas.microsoft.com/office/drawing/2014/main" id="{593BBEF7-74EE-B546-913C-004BC21F17F4}"/>
                  </a:ext>
                </a:extLst>
              </p:cNvPr>
              <p:cNvSpPr/>
              <p:nvPr/>
            </p:nvSpPr>
            <p:spPr>
              <a:xfrm>
                <a:off x="2065565" y="2212521"/>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C</a:t>
                </a:r>
              </a:p>
            </p:txBody>
          </p:sp>
          <p:sp>
            <p:nvSpPr>
              <p:cNvPr id="18" name="Rectangle 17">
                <a:extLst>
                  <a:ext uri="{FF2B5EF4-FFF2-40B4-BE49-F238E27FC236}">
                    <a16:creationId xmlns:a16="http://schemas.microsoft.com/office/drawing/2014/main" id="{BDF62240-5063-634B-B541-E8F833FDDDC5}"/>
                  </a:ext>
                </a:extLst>
              </p:cNvPr>
              <p:cNvSpPr/>
              <p:nvPr/>
            </p:nvSpPr>
            <p:spPr>
              <a:xfrm>
                <a:off x="2653394" y="2212520"/>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D</a:t>
                </a:r>
              </a:p>
            </p:txBody>
          </p:sp>
          <p:sp>
            <p:nvSpPr>
              <p:cNvPr id="19" name="Rectangle 18">
                <a:extLst>
                  <a:ext uri="{FF2B5EF4-FFF2-40B4-BE49-F238E27FC236}">
                    <a16:creationId xmlns:a16="http://schemas.microsoft.com/office/drawing/2014/main" id="{0EF07766-F1D7-8A40-87EF-6D36E70C06A0}"/>
                  </a:ext>
                </a:extLst>
              </p:cNvPr>
              <p:cNvSpPr/>
              <p:nvPr/>
            </p:nvSpPr>
            <p:spPr>
              <a:xfrm>
                <a:off x="3241223" y="2212520"/>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E</a:t>
                </a:r>
              </a:p>
            </p:txBody>
          </p:sp>
          <p:sp>
            <p:nvSpPr>
              <p:cNvPr id="20" name="Rectangle 19">
                <a:extLst>
                  <a:ext uri="{FF2B5EF4-FFF2-40B4-BE49-F238E27FC236}">
                    <a16:creationId xmlns:a16="http://schemas.microsoft.com/office/drawing/2014/main" id="{2D89B5F4-52F8-C24A-B7FC-433DA3A06E36}"/>
                  </a:ext>
                </a:extLst>
              </p:cNvPr>
              <p:cNvSpPr/>
              <p:nvPr/>
            </p:nvSpPr>
            <p:spPr>
              <a:xfrm>
                <a:off x="889907" y="2800350"/>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F</a:t>
                </a:r>
              </a:p>
            </p:txBody>
          </p:sp>
          <p:sp>
            <p:nvSpPr>
              <p:cNvPr id="21" name="Rectangle 20">
                <a:extLst>
                  <a:ext uri="{FF2B5EF4-FFF2-40B4-BE49-F238E27FC236}">
                    <a16:creationId xmlns:a16="http://schemas.microsoft.com/office/drawing/2014/main" id="{D473B598-94EF-6D45-8CF0-8600DB7F91A9}"/>
                  </a:ext>
                </a:extLst>
              </p:cNvPr>
              <p:cNvSpPr/>
              <p:nvPr/>
            </p:nvSpPr>
            <p:spPr>
              <a:xfrm>
                <a:off x="1477736" y="2800350"/>
                <a:ext cx="587829" cy="587829"/>
              </a:xfrm>
              <a:prstGeom prst="rect">
                <a:avLst/>
              </a:prstGeom>
              <a:solidFill>
                <a:srgbClr val="FFC000">
                  <a:alpha val="5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G</a:t>
                </a:r>
              </a:p>
            </p:txBody>
          </p:sp>
          <p:sp>
            <p:nvSpPr>
              <p:cNvPr id="22" name="Rectangle 21">
                <a:extLst>
                  <a:ext uri="{FF2B5EF4-FFF2-40B4-BE49-F238E27FC236}">
                    <a16:creationId xmlns:a16="http://schemas.microsoft.com/office/drawing/2014/main" id="{059BB116-F6CC-CB46-A4D1-2658860D0CD0}"/>
                  </a:ext>
                </a:extLst>
              </p:cNvPr>
              <p:cNvSpPr/>
              <p:nvPr/>
            </p:nvSpPr>
            <p:spPr>
              <a:xfrm>
                <a:off x="2065565" y="2800350"/>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23" name="Rectangle 22">
                <a:extLst>
                  <a:ext uri="{FF2B5EF4-FFF2-40B4-BE49-F238E27FC236}">
                    <a16:creationId xmlns:a16="http://schemas.microsoft.com/office/drawing/2014/main" id="{C9DAD6C8-69C1-8841-87DF-F13B1C3C0CA2}"/>
                  </a:ext>
                </a:extLst>
              </p:cNvPr>
              <p:cNvSpPr/>
              <p:nvPr/>
            </p:nvSpPr>
            <p:spPr>
              <a:xfrm>
                <a:off x="2653394" y="2800349"/>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H</a:t>
                </a:r>
              </a:p>
            </p:txBody>
          </p:sp>
          <p:sp>
            <p:nvSpPr>
              <p:cNvPr id="24" name="Rectangle 23">
                <a:extLst>
                  <a:ext uri="{FF2B5EF4-FFF2-40B4-BE49-F238E27FC236}">
                    <a16:creationId xmlns:a16="http://schemas.microsoft.com/office/drawing/2014/main" id="{F2A6654A-A62E-9B4F-A974-89F6A8ECAC53}"/>
                  </a:ext>
                </a:extLst>
              </p:cNvPr>
              <p:cNvSpPr/>
              <p:nvPr/>
            </p:nvSpPr>
            <p:spPr>
              <a:xfrm>
                <a:off x="3241223" y="2800349"/>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I</a:t>
                </a:r>
              </a:p>
            </p:txBody>
          </p:sp>
          <p:sp>
            <p:nvSpPr>
              <p:cNvPr id="25" name="Rectangle 24">
                <a:extLst>
                  <a:ext uri="{FF2B5EF4-FFF2-40B4-BE49-F238E27FC236}">
                    <a16:creationId xmlns:a16="http://schemas.microsoft.com/office/drawing/2014/main" id="{BCC6F564-D457-3841-B4B3-2F0BFB2D927E}"/>
                  </a:ext>
                </a:extLst>
              </p:cNvPr>
              <p:cNvSpPr/>
              <p:nvPr/>
            </p:nvSpPr>
            <p:spPr>
              <a:xfrm>
                <a:off x="889907" y="3388178"/>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J</a:t>
                </a:r>
              </a:p>
            </p:txBody>
          </p:sp>
          <p:sp>
            <p:nvSpPr>
              <p:cNvPr id="26" name="Rectangle 25">
                <a:extLst>
                  <a:ext uri="{FF2B5EF4-FFF2-40B4-BE49-F238E27FC236}">
                    <a16:creationId xmlns:a16="http://schemas.microsoft.com/office/drawing/2014/main" id="{2E9BBBAD-61D5-0A4C-A64A-38091B3DDCD3}"/>
                  </a:ext>
                </a:extLst>
              </p:cNvPr>
              <p:cNvSpPr/>
              <p:nvPr/>
            </p:nvSpPr>
            <p:spPr>
              <a:xfrm>
                <a:off x="1477736" y="3388178"/>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K</a:t>
                </a:r>
              </a:p>
            </p:txBody>
          </p:sp>
          <p:sp>
            <p:nvSpPr>
              <p:cNvPr id="27" name="Rectangle 26">
                <a:extLst>
                  <a:ext uri="{FF2B5EF4-FFF2-40B4-BE49-F238E27FC236}">
                    <a16:creationId xmlns:a16="http://schemas.microsoft.com/office/drawing/2014/main" id="{978B8328-C4F5-E54A-8654-BB741AF83402}"/>
                  </a:ext>
                </a:extLst>
              </p:cNvPr>
              <p:cNvSpPr/>
              <p:nvPr/>
            </p:nvSpPr>
            <p:spPr>
              <a:xfrm>
                <a:off x="2065565" y="3388178"/>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28" name="Rectangle 27">
                <a:extLst>
                  <a:ext uri="{FF2B5EF4-FFF2-40B4-BE49-F238E27FC236}">
                    <a16:creationId xmlns:a16="http://schemas.microsoft.com/office/drawing/2014/main" id="{96B7D2CD-5C36-BD49-AF1B-2DEAF01F4F87}"/>
                  </a:ext>
                </a:extLst>
              </p:cNvPr>
              <p:cNvSpPr/>
              <p:nvPr/>
            </p:nvSpPr>
            <p:spPr>
              <a:xfrm>
                <a:off x="2653394" y="3388177"/>
                <a:ext cx="587829" cy="587829"/>
              </a:xfrm>
              <a:prstGeom prst="rect">
                <a:avLst/>
              </a:prstGeom>
              <a:solidFill>
                <a:srgbClr val="FF0000">
                  <a:alpha val="5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L</a:t>
                </a:r>
              </a:p>
            </p:txBody>
          </p:sp>
          <p:sp>
            <p:nvSpPr>
              <p:cNvPr id="29" name="Rectangle 28">
                <a:extLst>
                  <a:ext uri="{FF2B5EF4-FFF2-40B4-BE49-F238E27FC236}">
                    <a16:creationId xmlns:a16="http://schemas.microsoft.com/office/drawing/2014/main" id="{86370F2B-6899-C445-93DF-749E2A54220C}"/>
                  </a:ext>
                </a:extLst>
              </p:cNvPr>
              <p:cNvSpPr/>
              <p:nvPr/>
            </p:nvSpPr>
            <p:spPr>
              <a:xfrm>
                <a:off x="3241223" y="3388177"/>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M</a:t>
                </a:r>
              </a:p>
            </p:txBody>
          </p:sp>
          <p:sp>
            <p:nvSpPr>
              <p:cNvPr id="30" name="Rectangle 29">
                <a:extLst>
                  <a:ext uri="{FF2B5EF4-FFF2-40B4-BE49-F238E27FC236}">
                    <a16:creationId xmlns:a16="http://schemas.microsoft.com/office/drawing/2014/main" id="{874ADC8C-4C4A-1F44-B12D-C548D010075D}"/>
                  </a:ext>
                </a:extLst>
              </p:cNvPr>
              <p:cNvSpPr/>
              <p:nvPr/>
            </p:nvSpPr>
            <p:spPr>
              <a:xfrm>
                <a:off x="889907" y="3976006"/>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N</a:t>
                </a:r>
              </a:p>
            </p:txBody>
          </p:sp>
          <p:sp>
            <p:nvSpPr>
              <p:cNvPr id="31" name="Rectangle 30">
                <a:extLst>
                  <a:ext uri="{FF2B5EF4-FFF2-40B4-BE49-F238E27FC236}">
                    <a16:creationId xmlns:a16="http://schemas.microsoft.com/office/drawing/2014/main" id="{B46D7129-D7DC-5E47-94D7-D800CCB28C19}"/>
                  </a:ext>
                </a:extLst>
              </p:cNvPr>
              <p:cNvSpPr/>
              <p:nvPr/>
            </p:nvSpPr>
            <p:spPr>
              <a:xfrm>
                <a:off x="1477736" y="3976006"/>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32" name="Rectangle 31">
                <a:extLst>
                  <a:ext uri="{FF2B5EF4-FFF2-40B4-BE49-F238E27FC236}">
                    <a16:creationId xmlns:a16="http://schemas.microsoft.com/office/drawing/2014/main" id="{90B2C59D-B1FB-0D47-9BAC-2B433FF1DD16}"/>
                  </a:ext>
                </a:extLst>
              </p:cNvPr>
              <p:cNvSpPr/>
              <p:nvPr/>
            </p:nvSpPr>
            <p:spPr>
              <a:xfrm>
                <a:off x="2065565" y="3976006"/>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33" name="Rectangle 32">
                <a:extLst>
                  <a:ext uri="{FF2B5EF4-FFF2-40B4-BE49-F238E27FC236}">
                    <a16:creationId xmlns:a16="http://schemas.microsoft.com/office/drawing/2014/main" id="{93C08015-CF3A-DA42-8EA9-8397F654BCDD}"/>
                  </a:ext>
                </a:extLst>
              </p:cNvPr>
              <p:cNvSpPr/>
              <p:nvPr/>
            </p:nvSpPr>
            <p:spPr>
              <a:xfrm>
                <a:off x="2653394" y="3976005"/>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O</a:t>
                </a:r>
              </a:p>
            </p:txBody>
          </p:sp>
          <p:sp>
            <p:nvSpPr>
              <p:cNvPr id="34" name="Rectangle 33">
                <a:extLst>
                  <a:ext uri="{FF2B5EF4-FFF2-40B4-BE49-F238E27FC236}">
                    <a16:creationId xmlns:a16="http://schemas.microsoft.com/office/drawing/2014/main" id="{9E157C1B-6441-2843-9135-9D2D62ECD0A0}"/>
                  </a:ext>
                </a:extLst>
              </p:cNvPr>
              <p:cNvSpPr/>
              <p:nvPr/>
            </p:nvSpPr>
            <p:spPr>
              <a:xfrm>
                <a:off x="3241223" y="397600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P</a:t>
                </a:r>
              </a:p>
            </p:txBody>
          </p:sp>
          <p:sp>
            <p:nvSpPr>
              <p:cNvPr id="35" name="Rectangle 34">
                <a:extLst>
                  <a:ext uri="{FF2B5EF4-FFF2-40B4-BE49-F238E27FC236}">
                    <a16:creationId xmlns:a16="http://schemas.microsoft.com/office/drawing/2014/main" id="{1FEFCB9A-18A1-DE4D-B15D-327BEDC36D7E}"/>
                  </a:ext>
                </a:extLst>
              </p:cNvPr>
              <p:cNvSpPr/>
              <p:nvPr/>
            </p:nvSpPr>
            <p:spPr>
              <a:xfrm>
                <a:off x="889907" y="456383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Q</a:t>
                </a:r>
              </a:p>
            </p:txBody>
          </p:sp>
          <p:sp>
            <p:nvSpPr>
              <p:cNvPr id="36" name="Rectangle 35">
                <a:extLst>
                  <a:ext uri="{FF2B5EF4-FFF2-40B4-BE49-F238E27FC236}">
                    <a16:creationId xmlns:a16="http://schemas.microsoft.com/office/drawing/2014/main" id="{9CCEC6BE-1E0E-8A40-B172-3C64EE6C73F3}"/>
                  </a:ext>
                </a:extLst>
              </p:cNvPr>
              <p:cNvSpPr/>
              <p:nvPr/>
            </p:nvSpPr>
            <p:spPr>
              <a:xfrm>
                <a:off x="1477736" y="456383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R</a:t>
                </a:r>
              </a:p>
            </p:txBody>
          </p:sp>
          <p:sp>
            <p:nvSpPr>
              <p:cNvPr id="37" name="Rectangle 36">
                <a:extLst>
                  <a:ext uri="{FF2B5EF4-FFF2-40B4-BE49-F238E27FC236}">
                    <a16:creationId xmlns:a16="http://schemas.microsoft.com/office/drawing/2014/main" id="{74DC9A01-A298-5D49-B71A-A34F18B280BD}"/>
                  </a:ext>
                </a:extLst>
              </p:cNvPr>
              <p:cNvSpPr/>
              <p:nvPr/>
            </p:nvSpPr>
            <p:spPr>
              <a:xfrm>
                <a:off x="2065565" y="456383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S</a:t>
                </a:r>
              </a:p>
            </p:txBody>
          </p:sp>
          <p:sp>
            <p:nvSpPr>
              <p:cNvPr id="38" name="Rectangle 37">
                <a:extLst>
                  <a:ext uri="{FF2B5EF4-FFF2-40B4-BE49-F238E27FC236}">
                    <a16:creationId xmlns:a16="http://schemas.microsoft.com/office/drawing/2014/main" id="{3822122D-1E85-2D44-AD33-F94110EC25E4}"/>
                  </a:ext>
                </a:extLst>
              </p:cNvPr>
              <p:cNvSpPr/>
              <p:nvPr/>
            </p:nvSpPr>
            <p:spPr>
              <a:xfrm>
                <a:off x="2653394" y="4563834"/>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T</a:t>
                </a:r>
              </a:p>
            </p:txBody>
          </p:sp>
          <p:sp>
            <p:nvSpPr>
              <p:cNvPr id="39" name="Rectangle 38">
                <a:extLst>
                  <a:ext uri="{FF2B5EF4-FFF2-40B4-BE49-F238E27FC236}">
                    <a16:creationId xmlns:a16="http://schemas.microsoft.com/office/drawing/2014/main" id="{FEF71D24-17B5-D14F-976C-C92A0DCD7181}"/>
                  </a:ext>
                </a:extLst>
              </p:cNvPr>
              <p:cNvSpPr/>
              <p:nvPr/>
            </p:nvSpPr>
            <p:spPr>
              <a:xfrm>
                <a:off x="3241223" y="4563834"/>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U</a:t>
                </a:r>
              </a:p>
            </p:txBody>
          </p:sp>
        </p:grpSp>
        <p:grpSp>
          <p:nvGrpSpPr>
            <p:cNvPr id="40" name="Group 39">
              <a:extLst>
                <a:ext uri="{FF2B5EF4-FFF2-40B4-BE49-F238E27FC236}">
                  <a16:creationId xmlns:a16="http://schemas.microsoft.com/office/drawing/2014/main" id="{0C97329E-2BC3-D641-8DB6-87CD74EE6EC3}"/>
                </a:ext>
              </a:extLst>
            </p:cNvPr>
            <p:cNvGrpSpPr/>
            <p:nvPr/>
          </p:nvGrpSpPr>
          <p:grpSpPr>
            <a:xfrm>
              <a:off x="1865870" y="2972364"/>
              <a:ext cx="993098" cy="635808"/>
              <a:chOff x="1865870" y="2972364"/>
              <a:chExt cx="993098" cy="635808"/>
            </a:xfrm>
          </p:grpSpPr>
          <p:cxnSp>
            <p:nvCxnSpPr>
              <p:cNvPr id="41" name="Straight Arrow Connector 40">
                <a:extLst>
                  <a:ext uri="{FF2B5EF4-FFF2-40B4-BE49-F238E27FC236}">
                    <a16:creationId xmlns:a16="http://schemas.microsoft.com/office/drawing/2014/main" id="{A690CE67-B326-6647-95CF-31502413CC8D}"/>
                  </a:ext>
                </a:extLst>
              </p:cNvPr>
              <p:cNvCxnSpPr>
                <a:cxnSpLocks/>
              </p:cNvCxnSpPr>
              <p:nvPr/>
            </p:nvCxnSpPr>
            <p:spPr>
              <a:xfrm flipH="1" flipV="1">
                <a:off x="1865870" y="3583459"/>
                <a:ext cx="993098" cy="1"/>
              </a:xfrm>
              <a:prstGeom prst="straightConnector1">
                <a:avLst/>
              </a:prstGeom>
              <a:ln w="7302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3CBE497-1FA2-6245-B0E9-E19780EA36FA}"/>
                  </a:ext>
                </a:extLst>
              </p:cNvPr>
              <p:cNvCxnSpPr>
                <a:cxnSpLocks/>
              </p:cNvCxnSpPr>
              <p:nvPr/>
            </p:nvCxnSpPr>
            <p:spPr>
              <a:xfrm flipH="1">
                <a:off x="1887688" y="2972364"/>
                <a:ext cx="9151" cy="635808"/>
              </a:xfrm>
              <a:prstGeom prst="straightConnector1">
                <a:avLst/>
              </a:prstGeom>
              <a:ln w="73025">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03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min_max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best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a:t>
            </a:r>
          </a:p>
          <a:p>
            <a:pPr marL="274320" lvl="1" indent="0">
              <a:buNone/>
            </a:pPr>
            <a:r>
              <a:rPr lang="en-US" sz="2400" dirty="0">
                <a:latin typeface="Consolas" panose="020B0609020204030204" pitchFamily="49" charset="0"/>
                <a:cs typeface="Consolas" panose="020B0609020204030204" pitchFamily="49" charset="0"/>
              </a:rPr>
              <a:t>	return the move/action that results in best (highest) utility</a:t>
            </a:r>
          </a:p>
          <a:p>
            <a:pPr marL="274320" lvl="1" indent="0">
              <a:buNone/>
            </a:pPr>
            <a:r>
              <a:rPr lang="en-US" sz="2400" dirty="0">
                <a:latin typeface="Consolas" panose="020B0609020204030204" pitchFamily="49" charset="0"/>
                <a:cs typeface="Consolas" panose="020B0609020204030204" pitchFamily="49" charset="0"/>
              </a:rPr>
              <a:t>	//This is assuming that opponent wants to minimize utility.</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sp>
        <p:nvSpPr>
          <p:cNvPr id="4" name="TextBox 3">
            <a:extLst>
              <a:ext uri="{FF2B5EF4-FFF2-40B4-BE49-F238E27FC236}">
                <a16:creationId xmlns:a16="http://schemas.microsoft.com/office/drawing/2014/main" id="{37DDB248-7CB0-458C-979E-8350ABD987F3}"/>
              </a:ext>
            </a:extLst>
          </p:cNvPr>
          <p:cNvSpPr txBox="1"/>
          <p:nvPr/>
        </p:nvSpPr>
        <p:spPr>
          <a:xfrm>
            <a:off x="7886700" y="511866"/>
            <a:ext cx="3667539" cy="2031325"/>
          </a:xfrm>
          <a:prstGeom prst="rect">
            <a:avLst/>
          </a:prstGeom>
          <a:noFill/>
        </p:spPr>
        <p:txBody>
          <a:bodyPr wrap="square" rtlCol="0">
            <a:spAutoFit/>
          </a:bodyPr>
          <a:lstStyle/>
          <a:p>
            <a:r>
              <a:rPr lang="en-US" dirty="0"/>
              <a:t>This is the “starting” point!</a:t>
            </a:r>
          </a:p>
          <a:p>
            <a:endParaRPr lang="en-US" dirty="0"/>
          </a:p>
          <a:p>
            <a:r>
              <a:rPr lang="en-US" dirty="0"/>
              <a:t>You can imagine that the Node ‘n’ you pass into this is the ‘current’ state, and you are trying to figure out what move to make to lead you to victory.</a:t>
            </a:r>
          </a:p>
        </p:txBody>
      </p:sp>
    </p:spTree>
    <p:extLst>
      <p:ext uri="{BB962C8B-B14F-4D97-AF65-F5344CB8AC3E}">
        <p14:creationId xmlns:p14="http://schemas.microsoft.com/office/powerpoint/2010/main" val="2925225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min_max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min_max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best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a:t>
            </a:r>
          </a:p>
          <a:p>
            <a:pPr marL="274320" lvl="1" indent="0">
              <a:buNone/>
            </a:pPr>
            <a:r>
              <a:rPr lang="en-US" sz="2400" dirty="0">
                <a:latin typeface="Consolas" panose="020B0609020204030204" pitchFamily="49" charset="0"/>
                <a:cs typeface="Consolas" panose="020B0609020204030204" pitchFamily="49" charset="0"/>
              </a:rPr>
              <a:t>	return the move/action that results in best (highest) utility</a:t>
            </a:r>
          </a:p>
          <a:p>
            <a:pPr marL="274320" lvl="1" indent="0">
              <a:buNone/>
            </a:pPr>
            <a:r>
              <a:rPr lang="en-US" sz="2400" dirty="0">
                <a:latin typeface="Consolas" panose="020B0609020204030204" pitchFamily="49" charset="0"/>
                <a:cs typeface="Consolas" panose="020B0609020204030204" pitchFamily="49" charset="0"/>
              </a:rPr>
              <a:t>	//This is assuming that opponent wants to minimize utility.</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grpSp>
        <p:nvGrpSpPr>
          <p:cNvPr id="27" name="Group 26">
            <a:extLst>
              <a:ext uri="{FF2B5EF4-FFF2-40B4-BE49-F238E27FC236}">
                <a16:creationId xmlns:a16="http://schemas.microsoft.com/office/drawing/2014/main" id="{9F2E03BE-29CD-6C42-BE8D-DF60AF95381A}"/>
              </a:ext>
            </a:extLst>
          </p:cNvPr>
          <p:cNvGrpSpPr/>
          <p:nvPr/>
        </p:nvGrpSpPr>
        <p:grpSpPr>
          <a:xfrm>
            <a:off x="707195" y="4111157"/>
            <a:ext cx="2829336" cy="2016916"/>
            <a:chOff x="3490292" y="3564492"/>
            <a:chExt cx="4669602" cy="2350119"/>
          </a:xfrm>
        </p:grpSpPr>
        <p:sp>
          <p:nvSpPr>
            <p:cNvPr id="5" name="Triangle 4">
              <a:extLst>
                <a:ext uri="{FF2B5EF4-FFF2-40B4-BE49-F238E27FC236}">
                  <a16:creationId xmlns:a16="http://schemas.microsoft.com/office/drawing/2014/main" id="{58A2D08A-77E2-254F-88D7-99CAECC65CB2}"/>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A925EECC-296C-3044-BC96-E1AC3BBFAB19}"/>
                </a:ext>
              </a:extLst>
            </p:cNvPr>
            <p:cNvGrpSpPr/>
            <p:nvPr/>
          </p:nvGrpSpPr>
          <p:grpSpPr>
            <a:xfrm>
              <a:off x="3490292" y="4909585"/>
              <a:ext cx="1219200" cy="994049"/>
              <a:chOff x="4924838" y="3094245"/>
              <a:chExt cx="1219200" cy="994049"/>
            </a:xfrm>
          </p:grpSpPr>
          <p:sp>
            <p:nvSpPr>
              <p:cNvPr id="7" name="Triangle 6">
                <a:extLst>
                  <a:ext uri="{FF2B5EF4-FFF2-40B4-BE49-F238E27FC236}">
                    <a16:creationId xmlns:a16="http://schemas.microsoft.com/office/drawing/2014/main" id="{F15A1650-3D19-894D-8387-0A30DE2443E3}"/>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7EAFCE38-809F-3845-969C-69061BE355C7}"/>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9" name="Group 8">
              <a:extLst>
                <a:ext uri="{FF2B5EF4-FFF2-40B4-BE49-F238E27FC236}">
                  <a16:creationId xmlns:a16="http://schemas.microsoft.com/office/drawing/2014/main" id="{935CE0C8-2B11-434C-AB2C-511AEC933B48}"/>
                </a:ext>
              </a:extLst>
            </p:cNvPr>
            <p:cNvGrpSpPr/>
            <p:nvPr/>
          </p:nvGrpSpPr>
          <p:grpSpPr>
            <a:xfrm>
              <a:off x="5261113" y="4920562"/>
              <a:ext cx="1219200" cy="994049"/>
              <a:chOff x="3041374" y="3105222"/>
              <a:chExt cx="1219200" cy="994049"/>
            </a:xfrm>
          </p:grpSpPr>
          <p:sp>
            <p:nvSpPr>
              <p:cNvPr id="10" name="Triangle 9">
                <a:extLst>
                  <a:ext uri="{FF2B5EF4-FFF2-40B4-BE49-F238E27FC236}">
                    <a16:creationId xmlns:a16="http://schemas.microsoft.com/office/drawing/2014/main" id="{991F4351-9A45-164C-BEEB-1C441815D6F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1" name="TextBox 10">
                <a:extLst>
                  <a:ext uri="{FF2B5EF4-FFF2-40B4-BE49-F238E27FC236}">
                    <a16:creationId xmlns:a16="http://schemas.microsoft.com/office/drawing/2014/main" id="{8B44ED62-6AA6-4C4A-B6D0-457C60C01A96}"/>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2" name="Group 11">
              <a:extLst>
                <a:ext uri="{FF2B5EF4-FFF2-40B4-BE49-F238E27FC236}">
                  <a16:creationId xmlns:a16="http://schemas.microsoft.com/office/drawing/2014/main" id="{21EF0896-8A85-9D41-9DAB-D3497A7A5E4E}"/>
                </a:ext>
              </a:extLst>
            </p:cNvPr>
            <p:cNvGrpSpPr/>
            <p:nvPr/>
          </p:nvGrpSpPr>
          <p:grpSpPr>
            <a:xfrm>
              <a:off x="6940694" y="4909585"/>
              <a:ext cx="1219200" cy="994049"/>
              <a:chOff x="1179310" y="3094245"/>
              <a:chExt cx="1219200" cy="994049"/>
            </a:xfrm>
          </p:grpSpPr>
          <p:sp>
            <p:nvSpPr>
              <p:cNvPr id="13" name="Triangle 12">
                <a:extLst>
                  <a:ext uri="{FF2B5EF4-FFF2-40B4-BE49-F238E27FC236}">
                    <a16:creationId xmlns:a16="http://schemas.microsoft.com/office/drawing/2014/main" id="{E40E8826-12BF-6945-8B0E-A22FD3EB1B21}"/>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A92111EF-A6EF-DA4C-8CC1-6BFF613EB8B2}"/>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15" name="Straight Connector 14">
              <a:extLst>
                <a:ext uri="{FF2B5EF4-FFF2-40B4-BE49-F238E27FC236}">
                  <a16:creationId xmlns:a16="http://schemas.microsoft.com/office/drawing/2014/main" id="{E750D4CA-A34E-294E-AA62-0F202086B24A}"/>
                </a:ext>
              </a:extLst>
            </p:cNvPr>
            <p:cNvCxnSpPr>
              <a:cxnSpLocks/>
              <a:stCxn id="5" idx="3"/>
              <a:endCxn id="7"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8E1FD4-4097-3940-9155-6332EC663F1C}"/>
                </a:ext>
              </a:extLst>
            </p:cNvPr>
            <p:cNvCxnSpPr>
              <a:cxnSpLocks/>
              <a:stCxn id="5" idx="3"/>
              <a:endCxn id="10"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BF7E65-549D-F948-BC02-F0FE430C44CE}"/>
                </a:ext>
              </a:extLst>
            </p:cNvPr>
            <p:cNvCxnSpPr>
              <a:cxnSpLocks/>
              <a:stCxn id="5" idx="3"/>
              <a:endCxn id="13"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CE0D971-1B3F-134C-92B4-68993D97E596}"/>
              </a:ext>
            </a:extLst>
          </p:cNvPr>
          <p:cNvSpPr txBox="1"/>
          <p:nvPr/>
        </p:nvSpPr>
        <p:spPr>
          <a:xfrm>
            <a:off x="4770782" y="3819749"/>
            <a:ext cx="6029740" cy="2308324"/>
          </a:xfrm>
          <a:prstGeom prst="rect">
            <a:avLst/>
          </a:prstGeom>
          <a:noFill/>
        </p:spPr>
        <p:txBody>
          <a:bodyPr wrap="square" rtlCol="0">
            <a:spAutoFit/>
          </a:bodyPr>
          <a:lstStyle/>
          <a:p>
            <a:r>
              <a:rPr lang="en-US" dirty="0"/>
              <a:t>You can imagine we are in state A right now.</a:t>
            </a:r>
          </a:p>
          <a:p>
            <a:endParaRPr lang="en-US" dirty="0"/>
          </a:p>
          <a:p>
            <a:r>
              <a:rPr lang="en-US" dirty="0"/>
              <a:t>So we’ve invoked </a:t>
            </a:r>
            <a:r>
              <a:rPr lang="en-US" dirty="0" err="1"/>
              <a:t>min_max</a:t>
            </a:r>
            <a:r>
              <a:rPr lang="en-US" dirty="0"/>
              <a:t>(n), passing in A for n.</a:t>
            </a:r>
          </a:p>
          <a:p>
            <a:endParaRPr lang="en-US" dirty="0"/>
          </a:p>
          <a:p>
            <a:r>
              <a:rPr lang="en-US" dirty="0"/>
              <a:t>We are trying to figure out which next state is best (B, C, or D).</a:t>
            </a:r>
          </a:p>
          <a:p>
            <a:endParaRPr lang="en-US" dirty="0"/>
          </a:p>
          <a:p>
            <a:r>
              <a:rPr lang="en-US" dirty="0"/>
              <a:t>So when we do </a:t>
            </a:r>
            <a:r>
              <a:rPr lang="en-US" dirty="0" err="1"/>
              <a:t>find_max</a:t>
            </a:r>
            <a:r>
              <a:rPr lang="en-US" dirty="0"/>
              <a:t>(n), we’ll soon see it is asking “which child state has the highest value”</a:t>
            </a:r>
          </a:p>
        </p:txBody>
      </p:sp>
    </p:spTree>
    <p:extLst>
      <p:ext uri="{BB962C8B-B14F-4D97-AF65-F5344CB8AC3E}">
        <p14:creationId xmlns:p14="http://schemas.microsoft.com/office/powerpoint/2010/main" val="194487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dissolv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xEl>
                                              <p:pRg st="2" end="2"/>
                                            </p:txEl>
                                          </p:spTgt>
                                        </p:tgtEl>
                                        <p:attrNameLst>
                                          <p:attrName>style.visibility</p:attrName>
                                        </p:attrNameLst>
                                      </p:cBhvr>
                                      <p:to>
                                        <p:strVal val="visible"/>
                                      </p:to>
                                    </p:set>
                                    <p:animEffect transition="in" filter="dissolve">
                                      <p:cBhvr>
                                        <p:cTn id="12" dur="500"/>
                                        <p:tgtEl>
                                          <p:spTgt spid="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
                                            <p:txEl>
                                              <p:pRg st="4" end="4"/>
                                            </p:txEl>
                                          </p:spTgt>
                                        </p:tgtEl>
                                        <p:attrNameLst>
                                          <p:attrName>style.visibility</p:attrName>
                                        </p:attrNameLst>
                                      </p:cBhvr>
                                      <p:to>
                                        <p:strVal val="visible"/>
                                      </p:to>
                                    </p:set>
                                    <p:animEffect transition="in" filter="dissolve">
                                      <p:cBhvr>
                                        <p:cTn id="17" dur="500"/>
                                        <p:tgtEl>
                                          <p:spTgt spid="3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xEl>
                                              <p:pRg st="6" end="6"/>
                                            </p:txEl>
                                          </p:spTgt>
                                        </p:tgtEl>
                                        <p:attrNameLst>
                                          <p:attrName>style.visibility</p:attrName>
                                        </p:attrNameLst>
                                      </p:cBhvr>
                                      <p:to>
                                        <p:strVal val="visible"/>
                                      </p:to>
                                    </p:set>
                                    <p:animEffect transition="in" filter="dissolve">
                                      <p:cBhvr>
                                        <p:cTn id="22" dur="500"/>
                                        <p:tgtEl>
                                          <p:spTgt spid="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spTree>
    <p:extLst>
      <p:ext uri="{BB962C8B-B14F-4D97-AF65-F5344CB8AC3E}">
        <p14:creationId xmlns:p14="http://schemas.microsoft.com/office/powerpoint/2010/main" val="150700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116477" y="5564206"/>
            <a:ext cx="5854165" cy="923330"/>
          </a:xfrm>
          <a:prstGeom prst="rect">
            <a:avLst/>
          </a:prstGeom>
          <a:noFill/>
        </p:spPr>
        <p:txBody>
          <a:bodyPr wrap="square" rtlCol="0">
            <a:spAutoFit/>
          </a:bodyPr>
          <a:lstStyle/>
          <a:p>
            <a:r>
              <a:rPr lang="en-US" dirty="0"/>
              <a:t>You recall, we previously invoked </a:t>
            </a:r>
            <a:r>
              <a:rPr lang="en-US" dirty="0" err="1"/>
              <a:t>find_max</a:t>
            </a:r>
            <a:r>
              <a:rPr lang="en-US" dirty="0"/>
              <a:t>() with A,</a:t>
            </a:r>
          </a:p>
          <a:p>
            <a:r>
              <a:rPr lang="en-US" dirty="0"/>
              <a:t>hence, ‘n’ here is a reference to A.</a:t>
            </a:r>
          </a:p>
          <a:p>
            <a:r>
              <a:rPr lang="en-US" dirty="0"/>
              <a:t>A is not a leaf node, so we don’t break out of the loop.</a:t>
            </a:r>
          </a:p>
        </p:txBody>
      </p:sp>
      <p:grpSp>
        <p:nvGrpSpPr>
          <p:cNvPr id="21" name="Group 20">
            <a:extLst>
              <a:ext uri="{FF2B5EF4-FFF2-40B4-BE49-F238E27FC236}">
                <a16:creationId xmlns:a16="http://schemas.microsoft.com/office/drawing/2014/main" id="{70A915D3-2E96-4705-BDB7-A45BBFFC1A00}"/>
              </a:ext>
            </a:extLst>
          </p:cNvPr>
          <p:cNvGrpSpPr/>
          <p:nvPr/>
        </p:nvGrpSpPr>
        <p:grpSpPr>
          <a:xfrm>
            <a:off x="9188109" y="4000500"/>
            <a:ext cx="1213551" cy="1038639"/>
            <a:chOff x="9188109" y="4000500"/>
            <a:chExt cx="1213551" cy="1038639"/>
          </a:xfrm>
        </p:grpSpPr>
        <p:sp>
          <p:nvSpPr>
            <p:cNvPr id="19" name="Rectangle 18">
              <a:extLst>
                <a:ext uri="{FF2B5EF4-FFF2-40B4-BE49-F238E27FC236}">
                  <a16:creationId xmlns:a16="http://schemas.microsoft.com/office/drawing/2014/main" id="{E2A41516-6FD4-4145-AAB5-5299AD7EBC26}"/>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031B4E-BCF1-409B-9B02-E2CA4B377A19}"/>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59837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350281" y="5564206"/>
            <a:ext cx="5620361" cy="646331"/>
          </a:xfrm>
          <a:prstGeom prst="rect">
            <a:avLst/>
          </a:prstGeom>
          <a:noFill/>
        </p:spPr>
        <p:txBody>
          <a:bodyPr wrap="square" rtlCol="0">
            <a:spAutoFit/>
          </a:bodyPr>
          <a:lstStyle/>
          <a:p>
            <a:r>
              <a:rPr lang="en-US" dirty="0"/>
              <a:t>We don’t know what best will be, we initialize it to a very low number. The lowest possible!</a:t>
            </a:r>
          </a:p>
        </p:txBody>
      </p:sp>
      <p:sp>
        <p:nvSpPr>
          <p:cNvPr id="19" name="TextBox 18">
            <a:extLst>
              <a:ext uri="{FF2B5EF4-FFF2-40B4-BE49-F238E27FC236}">
                <a16:creationId xmlns:a16="http://schemas.microsoft.com/office/drawing/2014/main" id="{88B318A3-876B-FB41-A62A-2C27CEC21446}"/>
              </a:ext>
            </a:extLst>
          </p:cNvPr>
          <p:cNvSpPr txBox="1"/>
          <p:nvPr/>
        </p:nvSpPr>
        <p:spPr>
          <a:xfrm>
            <a:off x="8115160" y="4414981"/>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grpSp>
        <p:nvGrpSpPr>
          <p:cNvPr id="20" name="Group 19">
            <a:extLst>
              <a:ext uri="{FF2B5EF4-FFF2-40B4-BE49-F238E27FC236}">
                <a16:creationId xmlns:a16="http://schemas.microsoft.com/office/drawing/2014/main" id="{4C7075B7-ADAD-433A-8E61-D3904777F37F}"/>
              </a:ext>
            </a:extLst>
          </p:cNvPr>
          <p:cNvGrpSpPr/>
          <p:nvPr/>
        </p:nvGrpSpPr>
        <p:grpSpPr>
          <a:xfrm>
            <a:off x="9188109" y="4000500"/>
            <a:ext cx="1213551" cy="1038639"/>
            <a:chOff x="9188109" y="4000500"/>
            <a:chExt cx="1213551" cy="1038639"/>
          </a:xfrm>
        </p:grpSpPr>
        <p:sp>
          <p:nvSpPr>
            <p:cNvPr id="21" name="Rectangle 20">
              <a:extLst>
                <a:ext uri="{FF2B5EF4-FFF2-40B4-BE49-F238E27FC236}">
                  <a16:creationId xmlns:a16="http://schemas.microsoft.com/office/drawing/2014/main" id="{76E15D7C-B8BE-475B-B68F-3FEF63E1DFF5}"/>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09B9CA8-3DDD-4727-924B-08FFCECA1ADD}"/>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1928206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350281" y="5564206"/>
            <a:ext cx="5620361" cy="923330"/>
          </a:xfrm>
          <a:prstGeom prst="rect">
            <a:avLst/>
          </a:prstGeom>
          <a:noFill/>
        </p:spPr>
        <p:txBody>
          <a:bodyPr wrap="square" rtlCol="0">
            <a:spAutoFit/>
          </a:bodyPr>
          <a:lstStyle/>
          <a:p>
            <a:r>
              <a:rPr lang="en-US" dirty="0"/>
              <a:t>We then loop through each child of n. So, here we’ll start with B. But we’re in a loop, so we’ll also go through C and D eventually.</a:t>
            </a:r>
          </a:p>
        </p:txBody>
      </p:sp>
      <p:sp>
        <p:nvSpPr>
          <p:cNvPr id="19" name="TextBox 18">
            <a:extLst>
              <a:ext uri="{FF2B5EF4-FFF2-40B4-BE49-F238E27FC236}">
                <a16:creationId xmlns:a16="http://schemas.microsoft.com/office/drawing/2014/main" id="{88B318A3-876B-FB41-A62A-2C27CEC21446}"/>
              </a:ext>
            </a:extLst>
          </p:cNvPr>
          <p:cNvSpPr txBox="1"/>
          <p:nvPr/>
        </p:nvSpPr>
        <p:spPr>
          <a:xfrm>
            <a:off x="8115160" y="4414981"/>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20" name="Oval 19">
            <a:extLst>
              <a:ext uri="{FF2B5EF4-FFF2-40B4-BE49-F238E27FC236}">
                <a16:creationId xmlns:a16="http://schemas.microsoft.com/office/drawing/2014/main" id="{C7CD7681-DB67-1243-AED6-72928D7E8CC8}"/>
              </a:ext>
            </a:extLst>
          </p:cNvPr>
          <p:cNvSpPr/>
          <p:nvPr/>
        </p:nvSpPr>
        <p:spPr>
          <a:xfrm>
            <a:off x="7965034" y="4964269"/>
            <a:ext cx="1072949" cy="1251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7E89A0-1127-6645-A837-C527433E82C2}"/>
              </a:ext>
            </a:extLst>
          </p:cNvPr>
          <p:cNvSpPr txBox="1"/>
          <p:nvPr/>
        </p:nvSpPr>
        <p:spPr>
          <a:xfrm>
            <a:off x="7249588" y="5379540"/>
            <a:ext cx="864667" cy="369332"/>
          </a:xfrm>
          <a:prstGeom prst="rect">
            <a:avLst/>
          </a:prstGeom>
          <a:noFill/>
        </p:spPr>
        <p:txBody>
          <a:bodyPr wrap="square" rtlCol="0">
            <a:spAutoFit/>
          </a:bodyPr>
          <a:lstStyle/>
          <a:p>
            <a:r>
              <a:rPr lang="en-US" dirty="0"/>
              <a:t>child</a:t>
            </a:r>
          </a:p>
        </p:txBody>
      </p:sp>
      <p:grpSp>
        <p:nvGrpSpPr>
          <p:cNvPr id="22" name="Group 21">
            <a:extLst>
              <a:ext uri="{FF2B5EF4-FFF2-40B4-BE49-F238E27FC236}">
                <a16:creationId xmlns:a16="http://schemas.microsoft.com/office/drawing/2014/main" id="{E61C427C-1122-4BEB-B693-66BA4151D3B1}"/>
              </a:ext>
            </a:extLst>
          </p:cNvPr>
          <p:cNvGrpSpPr/>
          <p:nvPr/>
        </p:nvGrpSpPr>
        <p:grpSpPr>
          <a:xfrm>
            <a:off x="9188109" y="4000500"/>
            <a:ext cx="1213551" cy="1038639"/>
            <a:chOff x="9188109" y="4000500"/>
            <a:chExt cx="1213551" cy="1038639"/>
          </a:xfrm>
        </p:grpSpPr>
        <p:sp>
          <p:nvSpPr>
            <p:cNvPr id="23" name="Rectangle 22">
              <a:extLst>
                <a:ext uri="{FF2B5EF4-FFF2-40B4-BE49-F238E27FC236}">
                  <a16:creationId xmlns:a16="http://schemas.microsoft.com/office/drawing/2014/main" id="{742A95C3-4C62-4D12-8BF2-827A4A04B805}"/>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0ED54EE-D12A-488D-9F55-F0ACE2FABED9}"/>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2120438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find_min</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054561" y="5102249"/>
            <a:ext cx="5903842" cy="1754326"/>
          </a:xfrm>
          <a:prstGeom prst="rect">
            <a:avLst/>
          </a:prstGeom>
          <a:noFill/>
        </p:spPr>
        <p:txBody>
          <a:bodyPr wrap="square" rtlCol="0">
            <a:spAutoFit/>
          </a:bodyPr>
          <a:lstStyle/>
          <a:p>
            <a:r>
              <a:rPr lang="en-US" dirty="0"/>
              <a:t>We’re now trying to find out what the value of B is. But, in order to know that, we need to invoke </a:t>
            </a:r>
            <a:r>
              <a:rPr lang="en-US" dirty="0" err="1">
                <a:latin typeface="Consolas" panose="020B0609020204030204" pitchFamily="49" charset="0"/>
              </a:rPr>
              <a:t>find_min</a:t>
            </a:r>
            <a:r>
              <a:rPr lang="en-US" dirty="0">
                <a:latin typeface="Consolas" panose="020B0609020204030204" pitchFamily="49" charset="0"/>
              </a:rPr>
              <a:t> </a:t>
            </a:r>
            <a:r>
              <a:rPr lang="en-US" dirty="0"/>
              <a:t>by passing in B. </a:t>
            </a:r>
          </a:p>
          <a:p>
            <a:r>
              <a:rPr lang="en-US" dirty="0"/>
              <a:t>(We recall that B is a “min node” – it’s value will be the smallest value of all of its children. So we need to check kids!)</a:t>
            </a:r>
          </a:p>
        </p:txBody>
      </p:sp>
      <p:sp>
        <p:nvSpPr>
          <p:cNvPr id="19" name="TextBox 18">
            <a:extLst>
              <a:ext uri="{FF2B5EF4-FFF2-40B4-BE49-F238E27FC236}">
                <a16:creationId xmlns:a16="http://schemas.microsoft.com/office/drawing/2014/main" id="{88B318A3-876B-FB41-A62A-2C27CEC21446}"/>
              </a:ext>
            </a:extLst>
          </p:cNvPr>
          <p:cNvSpPr txBox="1"/>
          <p:nvPr/>
        </p:nvSpPr>
        <p:spPr>
          <a:xfrm>
            <a:off x="8115160" y="4414981"/>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20" name="Oval 19">
            <a:extLst>
              <a:ext uri="{FF2B5EF4-FFF2-40B4-BE49-F238E27FC236}">
                <a16:creationId xmlns:a16="http://schemas.microsoft.com/office/drawing/2014/main" id="{C7CD7681-DB67-1243-AED6-72928D7E8CC8}"/>
              </a:ext>
            </a:extLst>
          </p:cNvPr>
          <p:cNvSpPr/>
          <p:nvPr/>
        </p:nvSpPr>
        <p:spPr>
          <a:xfrm>
            <a:off x="7965034" y="4964269"/>
            <a:ext cx="1072949" cy="1251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7E89A0-1127-6645-A837-C527433E82C2}"/>
              </a:ext>
            </a:extLst>
          </p:cNvPr>
          <p:cNvSpPr txBox="1"/>
          <p:nvPr/>
        </p:nvSpPr>
        <p:spPr>
          <a:xfrm>
            <a:off x="7172457" y="5507430"/>
            <a:ext cx="882991" cy="369332"/>
          </a:xfrm>
          <a:prstGeom prst="rect">
            <a:avLst/>
          </a:prstGeom>
          <a:noFill/>
        </p:spPr>
        <p:txBody>
          <a:bodyPr wrap="square" rtlCol="0">
            <a:spAutoFit/>
          </a:bodyPr>
          <a:lstStyle/>
          <a:p>
            <a:r>
              <a:rPr lang="en-US" dirty="0"/>
              <a:t>child</a:t>
            </a:r>
          </a:p>
        </p:txBody>
      </p:sp>
      <p:sp>
        <p:nvSpPr>
          <p:cNvPr id="22" name="TextBox 21">
            <a:extLst>
              <a:ext uri="{FF2B5EF4-FFF2-40B4-BE49-F238E27FC236}">
                <a16:creationId xmlns:a16="http://schemas.microsoft.com/office/drawing/2014/main" id="{0D881CCA-6938-A446-9E9A-4FADE35352E7}"/>
              </a:ext>
            </a:extLst>
          </p:cNvPr>
          <p:cNvSpPr txBox="1"/>
          <p:nvPr/>
        </p:nvSpPr>
        <p:spPr>
          <a:xfrm>
            <a:off x="7451602" y="6147347"/>
            <a:ext cx="1834826" cy="369332"/>
          </a:xfrm>
          <a:prstGeom prst="rect">
            <a:avLst/>
          </a:prstGeom>
          <a:noFill/>
        </p:spPr>
        <p:txBody>
          <a:bodyPr wrap="square" rtlCol="0">
            <a:spAutoFit/>
          </a:bodyPr>
          <a:lstStyle/>
          <a:p>
            <a:r>
              <a:rPr lang="en-US" dirty="0" err="1"/>
              <a:t>child_value</a:t>
            </a:r>
            <a:r>
              <a:rPr lang="en-US" dirty="0"/>
              <a:t> = ?</a:t>
            </a:r>
          </a:p>
        </p:txBody>
      </p:sp>
      <p:grpSp>
        <p:nvGrpSpPr>
          <p:cNvPr id="23" name="Group 22">
            <a:extLst>
              <a:ext uri="{FF2B5EF4-FFF2-40B4-BE49-F238E27FC236}">
                <a16:creationId xmlns:a16="http://schemas.microsoft.com/office/drawing/2014/main" id="{E2725A8E-1942-4B24-8C3F-335607C6356F}"/>
              </a:ext>
            </a:extLst>
          </p:cNvPr>
          <p:cNvGrpSpPr/>
          <p:nvPr/>
        </p:nvGrpSpPr>
        <p:grpSpPr>
          <a:xfrm>
            <a:off x="9188109" y="4000500"/>
            <a:ext cx="1213551" cy="1038639"/>
            <a:chOff x="9188109" y="4000500"/>
            <a:chExt cx="1213551" cy="1038639"/>
          </a:xfrm>
        </p:grpSpPr>
        <p:sp>
          <p:nvSpPr>
            <p:cNvPr id="24" name="Rectangle 23">
              <a:extLst>
                <a:ext uri="{FF2B5EF4-FFF2-40B4-BE49-F238E27FC236}">
                  <a16:creationId xmlns:a16="http://schemas.microsoft.com/office/drawing/2014/main" id="{2FBA1C9F-54CA-480F-971E-9F385BB5075C}"/>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F3A5068-78A6-48C4-8BFD-07A2D41C7596}"/>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0644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dissolve">
                                      <p:cBhvr>
                                        <p:cTn id="1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23" name="TextBox 22">
            <a:extLst>
              <a:ext uri="{FF2B5EF4-FFF2-40B4-BE49-F238E27FC236}">
                <a16:creationId xmlns:a16="http://schemas.microsoft.com/office/drawing/2014/main" id="{60C668AE-D3A0-1240-AC06-9E95B8734397}"/>
              </a:ext>
            </a:extLst>
          </p:cNvPr>
          <p:cNvSpPr txBox="1"/>
          <p:nvPr/>
        </p:nvSpPr>
        <p:spPr>
          <a:xfrm>
            <a:off x="1066800" y="5846074"/>
            <a:ext cx="4055861" cy="369332"/>
          </a:xfrm>
          <a:prstGeom prst="rect">
            <a:avLst/>
          </a:prstGeom>
          <a:noFill/>
        </p:spPr>
        <p:txBody>
          <a:bodyPr wrap="square" rtlCol="0">
            <a:spAutoFit/>
          </a:bodyPr>
          <a:lstStyle/>
          <a:p>
            <a:r>
              <a:rPr lang="en-US" dirty="0"/>
              <a:t>Mostly the same, a few differences!</a:t>
            </a:r>
          </a:p>
        </p:txBody>
      </p:sp>
    </p:spTree>
    <p:extLst>
      <p:ext uri="{BB962C8B-B14F-4D97-AF65-F5344CB8AC3E}">
        <p14:creationId xmlns:p14="http://schemas.microsoft.com/office/powerpoint/2010/main" val="425023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24" name="TextBox 23">
            <a:extLst>
              <a:ext uri="{FF2B5EF4-FFF2-40B4-BE49-F238E27FC236}">
                <a16:creationId xmlns:a16="http://schemas.microsoft.com/office/drawing/2014/main" id="{5CA5FC05-2310-D64C-A436-F1588E6E3F73}"/>
              </a:ext>
            </a:extLst>
          </p:cNvPr>
          <p:cNvSpPr txBox="1"/>
          <p:nvPr/>
        </p:nvSpPr>
        <p:spPr>
          <a:xfrm>
            <a:off x="5199903" y="1851342"/>
            <a:ext cx="3676465" cy="369332"/>
          </a:xfrm>
          <a:prstGeom prst="rect">
            <a:avLst/>
          </a:prstGeom>
          <a:noFill/>
        </p:spPr>
        <p:txBody>
          <a:bodyPr wrap="square" rtlCol="0">
            <a:spAutoFit/>
          </a:bodyPr>
          <a:lstStyle/>
          <a:p>
            <a:r>
              <a:rPr lang="en-US" i="1" dirty="0"/>
              <a:t>//New function name, of course.</a:t>
            </a:r>
          </a:p>
        </p:txBody>
      </p:sp>
      <p:sp>
        <p:nvSpPr>
          <p:cNvPr id="6" name="TextBox 5">
            <a:extLst>
              <a:ext uri="{FF2B5EF4-FFF2-40B4-BE49-F238E27FC236}">
                <a16:creationId xmlns:a16="http://schemas.microsoft.com/office/drawing/2014/main" id="{ABD872EA-CB99-2944-98D0-2AA1418ADF85}"/>
              </a:ext>
            </a:extLst>
          </p:cNvPr>
          <p:cNvSpPr txBox="1"/>
          <p:nvPr/>
        </p:nvSpPr>
        <p:spPr>
          <a:xfrm>
            <a:off x="2975525" y="2722770"/>
            <a:ext cx="8911674" cy="369332"/>
          </a:xfrm>
          <a:prstGeom prst="rect">
            <a:avLst/>
          </a:prstGeom>
          <a:noFill/>
        </p:spPr>
        <p:txBody>
          <a:bodyPr wrap="square" rtlCol="0">
            <a:spAutoFit/>
          </a:bodyPr>
          <a:lstStyle/>
          <a:p>
            <a:r>
              <a:rPr lang="en-US" i="1" dirty="0"/>
              <a:t>//We don’t know how “small” we can get, so initialize to biggest possible number. </a:t>
            </a:r>
          </a:p>
        </p:txBody>
      </p:sp>
      <p:sp>
        <p:nvSpPr>
          <p:cNvPr id="7" name="TextBox 6">
            <a:extLst>
              <a:ext uri="{FF2B5EF4-FFF2-40B4-BE49-F238E27FC236}">
                <a16:creationId xmlns:a16="http://schemas.microsoft.com/office/drawing/2014/main" id="{6AC9C620-625E-8A4E-A8E2-5B275BCD642A}"/>
              </a:ext>
            </a:extLst>
          </p:cNvPr>
          <p:cNvSpPr txBox="1"/>
          <p:nvPr/>
        </p:nvSpPr>
        <p:spPr>
          <a:xfrm>
            <a:off x="7368209" y="3560802"/>
            <a:ext cx="4200939" cy="369332"/>
          </a:xfrm>
          <a:prstGeom prst="rect">
            <a:avLst/>
          </a:prstGeom>
          <a:noFill/>
        </p:spPr>
        <p:txBody>
          <a:bodyPr wrap="square" rtlCol="0">
            <a:spAutoFit/>
          </a:bodyPr>
          <a:lstStyle/>
          <a:p>
            <a:r>
              <a:rPr lang="en-US" i="1" dirty="0"/>
              <a:t> //</a:t>
            </a:r>
            <a:r>
              <a:rPr lang="en-US" i="1" dirty="0" err="1"/>
              <a:t>find_max</a:t>
            </a:r>
            <a:r>
              <a:rPr lang="en-US" i="1" dirty="0"/>
              <a:t> instead of </a:t>
            </a:r>
            <a:r>
              <a:rPr lang="en-US" i="1" dirty="0" err="1"/>
              <a:t>find_min</a:t>
            </a:r>
            <a:endParaRPr lang="en-US" i="1" dirty="0"/>
          </a:p>
        </p:txBody>
      </p:sp>
      <p:sp>
        <p:nvSpPr>
          <p:cNvPr id="8" name="TextBox 7">
            <a:extLst>
              <a:ext uri="{FF2B5EF4-FFF2-40B4-BE49-F238E27FC236}">
                <a16:creationId xmlns:a16="http://schemas.microsoft.com/office/drawing/2014/main" id="{3E8199D2-50CA-3C4A-B86B-6DC1F4247852}"/>
              </a:ext>
            </a:extLst>
          </p:cNvPr>
          <p:cNvSpPr txBox="1"/>
          <p:nvPr/>
        </p:nvSpPr>
        <p:spPr>
          <a:xfrm>
            <a:off x="7368209" y="3973762"/>
            <a:ext cx="4407848" cy="369332"/>
          </a:xfrm>
          <a:prstGeom prst="rect">
            <a:avLst/>
          </a:prstGeom>
          <a:noFill/>
        </p:spPr>
        <p:txBody>
          <a:bodyPr wrap="square" rtlCol="0">
            <a:spAutoFit/>
          </a:bodyPr>
          <a:lstStyle/>
          <a:p>
            <a:r>
              <a:rPr lang="en-US" i="1" dirty="0"/>
              <a:t>// Take the </a:t>
            </a:r>
            <a:r>
              <a:rPr lang="en-US" i="1" dirty="0" err="1"/>
              <a:t>minium</a:t>
            </a:r>
            <a:r>
              <a:rPr lang="en-US" i="1" dirty="0"/>
              <a:t> value of all children.</a:t>
            </a:r>
          </a:p>
        </p:txBody>
      </p:sp>
    </p:spTree>
    <p:extLst>
      <p:ext uri="{BB962C8B-B14F-4D97-AF65-F5344CB8AC3E}">
        <p14:creationId xmlns:p14="http://schemas.microsoft.com/office/powerpoint/2010/main" val="38479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ssolv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b="1" dirty="0">
                <a:latin typeface="Consolas" panose="020B0609020204030204" pitchFamily="49" charset="0"/>
                <a:cs typeface="Consolas" panose="020B0609020204030204" pitchFamily="49" charset="0"/>
              </a:rPr>
              <a:t>function </a:t>
            </a:r>
            <a:r>
              <a:rPr lang="en-US" sz="2400" b="1" dirty="0" err="1">
                <a:latin typeface="Consolas" panose="020B0609020204030204" pitchFamily="49" charset="0"/>
                <a:cs typeface="Consolas" panose="020B0609020204030204" pitchFamily="49" charset="0"/>
              </a:rPr>
              <a:t>find_min</a:t>
            </a:r>
            <a:r>
              <a:rPr lang="en-US" sz="2400" b="1"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68884" y="5846074"/>
            <a:ext cx="5275306" cy="646331"/>
          </a:xfrm>
          <a:prstGeom prst="rect">
            <a:avLst/>
          </a:prstGeom>
          <a:noFill/>
        </p:spPr>
        <p:txBody>
          <a:bodyPr wrap="square" rtlCol="0">
            <a:spAutoFit/>
          </a:bodyPr>
          <a:lstStyle/>
          <a:p>
            <a:r>
              <a:rPr lang="en-US" dirty="0"/>
              <a:t>So, carrying on from our previous example, we recall we invoked this method passing in ‘B’</a:t>
            </a:r>
          </a:p>
        </p:txBody>
      </p:sp>
      <p:grpSp>
        <p:nvGrpSpPr>
          <p:cNvPr id="18" name="Group 17">
            <a:extLst>
              <a:ext uri="{FF2B5EF4-FFF2-40B4-BE49-F238E27FC236}">
                <a16:creationId xmlns:a16="http://schemas.microsoft.com/office/drawing/2014/main" id="{95460109-94D7-478A-909A-80811D185B69}"/>
              </a:ext>
            </a:extLst>
          </p:cNvPr>
          <p:cNvGrpSpPr/>
          <p:nvPr/>
        </p:nvGrpSpPr>
        <p:grpSpPr>
          <a:xfrm>
            <a:off x="9308821" y="3707540"/>
            <a:ext cx="1876735" cy="1038639"/>
            <a:chOff x="9188109" y="4000500"/>
            <a:chExt cx="1268579" cy="1038639"/>
          </a:xfrm>
        </p:grpSpPr>
        <p:sp>
          <p:nvSpPr>
            <p:cNvPr id="19" name="Rectangle 18">
              <a:extLst>
                <a:ext uri="{FF2B5EF4-FFF2-40B4-BE49-F238E27FC236}">
                  <a16:creationId xmlns:a16="http://schemas.microsoft.com/office/drawing/2014/main" id="{5061DD30-EAAB-49CA-A3E8-6E3C6F5BC6F5}"/>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D800DE-0D59-40C0-A717-EAE0F033E505}"/>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405349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Best-First Search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46670" y="1861496"/>
            <a:ext cx="10478530" cy="4650515"/>
          </a:xfrm>
        </p:spPr>
        <p:txBody>
          <a:bodyPr>
            <a:normAutofit lnSpcReduction="10000"/>
          </a:bodyPr>
          <a:lstStyle/>
          <a:p>
            <a:r>
              <a:rPr lang="en-US" sz="2400" dirty="0"/>
              <a:t>Best-First search is a type of informed search that leverages this heuristic value.</a:t>
            </a:r>
          </a:p>
          <a:p>
            <a:endParaRPr lang="en-US" sz="2400" dirty="0"/>
          </a:p>
          <a:p>
            <a:r>
              <a:rPr lang="en-US" sz="2400" b="1" dirty="0"/>
              <a:t>Greedy Search</a:t>
            </a:r>
            <a:r>
              <a:rPr lang="en-US" sz="2400" dirty="0"/>
              <a:t>: *Only* considers the heuristic value.</a:t>
            </a:r>
          </a:p>
          <a:p>
            <a:pPr lvl="1"/>
            <a:r>
              <a:rPr lang="en-US" sz="2400" dirty="0"/>
              <a:t>i.e., chooses the state with the lowest estimate of work remaining.</a:t>
            </a:r>
          </a:p>
          <a:p>
            <a:pPr lvl="1"/>
            <a:endParaRPr lang="en-US" sz="2400" dirty="0"/>
          </a:p>
          <a:p>
            <a:r>
              <a:rPr lang="en-US" sz="2400" b="1" dirty="0"/>
              <a:t>A* Search</a:t>
            </a:r>
            <a:r>
              <a:rPr lang="en-US" sz="2400" dirty="0"/>
              <a:t>: Considers both the heuristic and work done so far.</a:t>
            </a:r>
          </a:p>
          <a:p>
            <a:pPr lvl="1"/>
            <a:r>
              <a:rPr lang="en-US" sz="2200" dirty="0"/>
              <a:t>i.e., chooses the state with the lowest sum of </a:t>
            </a:r>
            <a:r>
              <a:rPr lang="en-US" sz="2200" i="1" dirty="0"/>
              <a:t>g(n) + h(n)</a:t>
            </a:r>
          </a:p>
          <a:p>
            <a:pPr lvl="2"/>
            <a:r>
              <a:rPr lang="en-US" sz="2100" dirty="0"/>
              <a:t>Where </a:t>
            </a:r>
            <a:r>
              <a:rPr lang="en-US" sz="2100" i="1" dirty="0"/>
              <a:t>g(n)</a:t>
            </a:r>
            <a:r>
              <a:rPr lang="en-US" sz="2100" dirty="0"/>
              <a:t> is the cost of getting to state n (i.e., the </a:t>
            </a:r>
            <a:r>
              <a:rPr lang="en-US" sz="2100" b="1" dirty="0"/>
              <a:t>path-cost</a:t>
            </a:r>
            <a:r>
              <a:rPr lang="en-US" sz="2100" dirty="0"/>
              <a:t>).</a:t>
            </a:r>
          </a:p>
          <a:p>
            <a:pPr lvl="2"/>
            <a:r>
              <a:rPr lang="en-US" sz="2100" dirty="0"/>
              <a:t>And </a:t>
            </a:r>
            <a:r>
              <a:rPr lang="en-US" sz="2100" i="1" dirty="0"/>
              <a:t>h(n)</a:t>
            </a:r>
            <a:r>
              <a:rPr lang="en-US" sz="2100" dirty="0"/>
              <a:t> is the heuristic.</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19068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569844" y="5846074"/>
            <a:ext cx="5724939" cy="369332"/>
          </a:xfrm>
          <a:prstGeom prst="rect">
            <a:avLst/>
          </a:prstGeom>
          <a:noFill/>
        </p:spPr>
        <p:txBody>
          <a:bodyPr wrap="square" rtlCol="0">
            <a:spAutoFit/>
          </a:bodyPr>
          <a:lstStyle/>
          <a:p>
            <a:r>
              <a:rPr lang="en-US" dirty="0"/>
              <a:t>B is not a leaf node, so we don’t return anything yet.</a:t>
            </a:r>
          </a:p>
        </p:txBody>
      </p:sp>
      <p:grpSp>
        <p:nvGrpSpPr>
          <p:cNvPr id="18" name="Group 17">
            <a:extLst>
              <a:ext uri="{FF2B5EF4-FFF2-40B4-BE49-F238E27FC236}">
                <a16:creationId xmlns:a16="http://schemas.microsoft.com/office/drawing/2014/main" id="{F24FC10F-21FC-4C43-9F0B-14490923527D}"/>
              </a:ext>
            </a:extLst>
          </p:cNvPr>
          <p:cNvGrpSpPr/>
          <p:nvPr/>
        </p:nvGrpSpPr>
        <p:grpSpPr>
          <a:xfrm>
            <a:off x="9308821" y="3707540"/>
            <a:ext cx="1876735" cy="1038639"/>
            <a:chOff x="9188109" y="4000500"/>
            <a:chExt cx="1268579" cy="1038639"/>
          </a:xfrm>
        </p:grpSpPr>
        <p:sp>
          <p:nvSpPr>
            <p:cNvPr id="19" name="Rectangle 18">
              <a:extLst>
                <a:ext uri="{FF2B5EF4-FFF2-40B4-BE49-F238E27FC236}">
                  <a16:creationId xmlns:a16="http://schemas.microsoft.com/office/drawing/2014/main" id="{ED838720-7C3B-4C49-9B9E-08AB87BEF12D}"/>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63F6E4C-BE14-4D1D-808D-CC06B6CC5C2C}"/>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303744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278170" y="5515786"/>
            <a:ext cx="6020996" cy="923330"/>
          </a:xfrm>
          <a:prstGeom prst="rect">
            <a:avLst/>
          </a:prstGeom>
          <a:noFill/>
        </p:spPr>
        <p:txBody>
          <a:bodyPr wrap="square" rtlCol="0">
            <a:spAutoFit/>
          </a:bodyPr>
          <a:lstStyle/>
          <a:p>
            <a:r>
              <a:rPr lang="en-US" dirty="0"/>
              <a:t>We temporarily set best to be a very high number, with the understanding that it will eventually be replaced with a value from one of its children.</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grpSp>
        <p:nvGrpSpPr>
          <p:cNvPr id="19" name="Group 18">
            <a:extLst>
              <a:ext uri="{FF2B5EF4-FFF2-40B4-BE49-F238E27FC236}">
                <a16:creationId xmlns:a16="http://schemas.microsoft.com/office/drawing/2014/main" id="{757B8837-5BB3-402B-AC46-AF9915CD2D38}"/>
              </a:ext>
            </a:extLst>
          </p:cNvPr>
          <p:cNvGrpSpPr/>
          <p:nvPr/>
        </p:nvGrpSpPr>
        <p:grpSpPr>
          <a:xfrm>
            <a:off x="9308821" y="3707540"/>
            <a:ext cx="1876735" cy="1038639"/>
            <a:chOff x="9188109" y="4000500"/>
            <a:chExt cx="1268579" cy="1038639"/>
          </a:xfrm>
        </p:grpSpPr>
        <p:sp>
          <p:nvSpPr>
            <p:cNvPr id="20" name="Rectangle 19">
              <a:extLst>
                <a:ext uri="{FF2B5EF4-FFF2-40B4-BE49-F238E27FC236}">
                  <a16:creationId xmlns:a16="http://schemas.microsoft.com/office/drawing/2014/main" id="{C2B443B3-0FB5-4BDD-9C05-A7DECB4CAE6D}"/>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4F5DD84-A9FB-4570-BEE0-F4BEFC0F437D}"/>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140129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68883" y="5846074"/>
            <a:ext cx="5325899" cy="646331"/>
          </a:xfrm>
          <a:prstGeom prst="rect">
            <a:avLst/>
          </a:prstGeom>
          <a:noFill/>
        </p:spPr>
        <p:txBody>
          <a:bodyPr wrap="square" rtlCol="0">
            <a:spAutoFit/>
          </a:bodyPr>
          <a:lstStyle/>
          <a:p>
            <a:r>
              <a:rPr lang="en-US" dirty="0"/>
              <a:t>We plan to visit each child of B, we’ll start with the far left.</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335409" y="5693556"/>
            <a:ext cx="893514"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6FE5D2E-0382-41F3-99C3-9B3D5EC3940D}"/>
              </a:ext>
            </a:extLst>
          </p:cNvPr>
          <p:cNvGrpSpPr/>
          <p:nvPr/>
        </p:nvGrpSpPr>
        <p:grpSpPr>
          <a:xfrm>
            <a:off x="9308821" y="3707540"/>
            <a:ext cx="1876735" cy="1038639"/>
            <a:chOff x="9188109" y="4000500"/>
            <a:chExt cx="1268579" cy="1038639"/>
          </a:xfrm>
        </p:grpSpPr>
        <p:sp>
          <p:nvSpPr>
            <p:cNvPr id="22" name="Rectangle 21">
              <a:extLst>
                <a:ext uri="{FF2B5EF4-FFF2-40B4-BE49-F238E27FC236}">
                  <a16:creationId xmlns:a16="http://schemas.microsoft.com/office/drawing/2014/main" id="{837327AF-0517-40BC-806B-24419CC34838}"/>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0C58131-1E82-40DE-80F0-CA99D3CA2B52}"/>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200406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80260" y="5278057"/>
            <a:ext cx="6317406" cy="1200329"/>
          </a:xfrm>
          <a:prstGeom prst="rect">
            <a:avLst/>
          </a:prstGeom>
          <a:noFill/>
        </p:spPr>
        <p:txBody>
          <a:bodyPr wrap="square" rtlCol="0">
            <a:spAutoFit/>
          </a:bodyPr>
          <a:lstStyle/>
          <a:p>
            <a:r>
              <a:rPr lang="en-US" dirty="0"/>
              <a:t>Now we need to figure out what the value of this child is.</a:t>
            </a:r>
          </a:p>
          <a:p>
            <a:r>
              <a:rPr lang="en-US" dirty="0"/>
              <a:t>In “real life” we might be looking many turns/</a:t>
            </a:r>
            <a:r>
              <a:rPr lang="en-US" dirty="0" err="1"/>
              <a:t>plys</a:t>
            </a:r>
            <a:r>
              <a:rPr lang="en-US" dirty="0"/>
              <a:t> ahead.</a:t>
            </a:r>
          </a:p>
          <a:p>
            <a:r>
              <a:rPr lang="en-US" dirty="0"/>
              <a:t>So we generically say, “find the max” of this node (since this layer is a “max’s move” layer.</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390641" y="5693556"/>
            <a:ext cx="838282"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D12C42C-69F1-724A-BEC3-E47377ACA46E}"/>
              </a:ext>
            </a:extLst>
          </p:cNvPr>
          <p:cNvSpPr txBox="1"/>
          <p:nvPr/>
        </p:nvSpPr>
        <p:spPr>
          <a:xfrm>
            <a:off x="7873333" y="6452405"/>
            <a:ext cx="1967833" cy="369332"/>
          </a:xfrm>
          <a:prstGeom prst="rect">
            <a:avLst/>
          </a:prstGeom>
          <a:noFill/>
        </p:spPr>
        <p:txBody>
          <a:bodyPr wrap="square" rtlCol="0">
            <a:spAutoFit/>
          </a:bodyPr>
          <a:lstStyle/>
          <a:p>
            <a:r>
              <a:rPr lang="en-US" dirty="0" err="1"/>
              <a:t>Child_value</a:t>
            </a:r>
            <a:r>
              <a:rPr lang="en-US" dirty="0"/>
              <a:t> = ?</a:t>
            </a:r>
          </a:p>
        </p:txBody>
      </p:sp>
      <p:grpSp>
        <p:nvGrpSpPr>
          <p:cNvPr id="22" name="Group 21">
            <a:extLst>
              <a:ext uri="{FF2B5EF4-FFF2-40B4-BE49-F238E27FC236}">
                <a16:creationId xmlns:a16="http://schemas.microsoft.com/office/drawing/2014/main" id="{47B3B27F-462C-42AE-A650-44BDA54001F5}"/>
              </a:ext>
            </a:extLst>
          </p:cNvPr>
          <p:cNvGrpSpPr/>
          <p:nvPr/>
        </p:nvGrpSpPr>
        <p:grpSpPr>
          <a:xfrm>
            <a:off x="9308821" y="3707540"/>
            <a:ext cx="1876735" cy="1038639"/>
            <a:chOff x="9188109" y="4000500"/>
            <a:chExt cx="1268579" cy="1038639"/>
          </a:xfrm>
        </p:grpSpPr>
        <p:sp>
          <p:nvSpPr>
            <p:cNvPr id="23" name="Rectangle 22">
              <a:extLst>
                <a:ext uri="{FF2B5EF4-FFF2-40B4-BE49-F238E27FC236}">
                  <a16:creationId xmlns:a16="http://schemas.microsoft.com/office/drawing/2014/main" id="{01274E00-7514-44C0-A0BE-C48AEE45B36D}"/>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FC9E105-6BBE-4B67-984C-EA8334147A1E}"/>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1581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
                                            <p:txEl>
                                              <p:pRg st="1" end="1"/>
                                            </p:txEl>
                                          </p:spTgt>
                                        </p:tgtEl>
                                        <p:attrNameLst>
                                          <p:attrName>style.visibility</p:attrName>
                                        </p:attrNameLst>
                                      </p:cBhvr>
                                      <p:to>
                                        <p:strVal val="visible"/>
                                      </p:to>
                                    </p:set>
                                    <p:animEffect transition="in" filter="dissolve">
                                      <p:cBhvr>
                                        <p:cTn id="7" dur="500"/>
                                        <p:tgtEl>
                                          <p:spTgt spid="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xEl>
                                              <p:pRg st="2" end="2"/>
                                            </p:txEl>
                                          </p:spTgt>
                                        </p:tgtEl>
                                        <p:attrNameLst>
                                          <p:attrName>style.visibility</p:attrName>
                                        </p:attrNameLst>
                                      </p:cBhvr>
                                      <p:to>
                                        <p:strVal val="visible"/>
                                      </p:to>
                                    </p:set>
                                    <p:animEffect transition="in" filter="dissolve">
                                      <p:cBhvr>
                                        <p:cTn id="12"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b="1" dirty="0">
                <a:latin typeface="Consolas" panose="020B0609020204030204" pitchFamily="49" charset="0"/>
                <a:cs typeface="Consolas" panose="020B0609020204030204" pitchFamily="49" charset="0"/>
              </a:rPr>
              <a:t>function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(Node n){ // WE ARE BACK IN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32" name="Triangle 31">
            <a:extLst>
              <a:ext uri="{FF2B5EF4-FFF2-40B4-BE49-F238E27FC236}">
                <a16:creationId xmlns:a16="http://schemas.microsoft.com/office/drawing/2014/main" id="{62D176D2-E2B3-2344-ADD8-2C69D71B2763}"/>
              </a:ext>
            </a:extLst>
          </p:cNvPr>
          <p:cNvSpPr/>
          <p:nvPr/>
        </p:nvSpPr>
        <p:spPr>
          <a:xfrm>
            <a:off x="9568072" y="4689970"/>
            <a:ext cx="1036011" cy="6054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4" name="TextBox 43">
            <a:extLst>
              <a:ext uri="{FF2B5EF4-FFF2-40B4-BE49-F238E27FC236}">
                <a16:creationId xmlns:a16="http://schemas.microsoft.com/office/drawing/2014/main" id="{D295C273-97E9-FD48-B6E1-7092B0D3D773}"/>
              </a:ext>
            </a:extLst>
          </p:cNvPr>
          <p:cNvSpPr txBox="1"/>
          <p:nvPr/>
        </p:nvSpPr>
        <p:spPr>
          <a:xfrm>
            <a:off x="9806417" y="5311380"/>
            <a:ext cx="565675" cy="357537"/>
          </a:xfrm>
          <a:prstGeom prst="rect">
            <a:avLst/>
          </a:prstGeom>
          <a:noFill/>
        </p:spPr>
        <p:txBody>
          <a:bodyPr wrap="square" rtlCol="0">
            <a:spAutoFit/>
          </a:bodyPr>
          <a:lstStyle/>
          <a:p>
            <a:r>
              <a:rPr lang="en-US" sz="2400" dirty="0"/>
              <a:t>3</a:t>
            </a:r>
          </a:p>
        </p:txBody>
      </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5590664" cy="646331"/>
          </a:xfrm>
          <a:prstGeom prst="rect">
            <a:avLst/>
          </a:prstGeom>
          <a:noFill/>
        </p:spPr>
        <p:txBody>
          <a:bodyPr wrap="square" rtlCol="0">
            <a:spAutoFit/>
          </a:bodyPr>
          <a:lstStyle/>
          <a:p>
            <a:r>
              <a:rPr lang="en-US" dirty="0"/>
              <a:t>So we’re BACK to </a:t>
            </a:r>
            <a:r>
              <a:rPr lang="en-US" dirty="0" err="1"/>
              <a:t>find_max</a:t>
            </a:r>
            <a:r>
              <a:rPr lang="en-US" dirty="0"/>
              <a:t>, where ‘n’ is now a reference to that first child we looked at before.</a:t>
            </a:r>
          </a:p>
        </p:txBody>
      </p:sp>
      <p:grpSp>
        <p:nvGrpSpPr>
          <p:cNvPr id="7" name="Group 6">
            <a:extLst>
              <a:ext uri="{FF2B5EF4-FFF2-40B4-BE49-F238E27FC236}">
                <a16:creationId xmlns:a16="http://schemas.microsoft.com/office/drawing/2014/main" id="{74361F81-971A-4F2A-81D9-DB9784F9BBF5}"/>
              </a:ext>
            </a:extLst>
          </p:cNvPr>
          <p:cNvGrpSpPr/>
          <p:nvPr/>
        </p:nvGrpSpPr>
        <p:grpSpPr>
          <a:xfrm>
            <a:off x="9476026" y="4630278"/>
            <a:ext cx="1876735" cy="1038639"/>
            <a:chOff x="9188109" y="4000500"/>
            <a:chExt cx="1268579" cy="1038639"/>
          </a:xfrm>
        </p:grpSpPr>
        <p:sp>
          <p:nvSpPr>
            <p:cNvPr id="8" name="Rectangle 7">
              <a:extLst>
                <a:ext uri="{FF2B5EF4-FFF2-40B4-BE49-F238E27FC236}">
                  <a16:creationId xmlns:a16="http://schemas.microsoft.com/office/drawing/2014/main" id="{532B699E-3F3B-4DF6-96E4-49F64F22470A}"/>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299F58-77FF-4E6B-AF16-49D26AF07811}"/>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872430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32" name="Triangle 31">
            <a:extLst>
              <a:ext uri="{FF2B5EF4-FFF2-40B4-BE49-F238E27FC236}">
                <a16:creationId xmlns:a16="http://schemas.microsoft.com/office/drawing/2014/main" id="{62D176D2-E2B3-2344-ADD8-2C69D71B2763}"/>
              </a:ext>
            </a:extLst>
          </p:cNvPr>
          <p:cNvSpPr/>
          <p:nvPr/>
        </p:nvSpPr>
        <p:spPr>
          <a:xfrm>
            <a:off x="9568072" y="4689970"/>
            <a:ext cx="1036011" cy="6054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4" name="TextBox 43">
            <a:extLst>
              <a:ext uri="{FF2B5EF4-FFF2-40B4-BE49-F238E27FC236}">
                <a16:creationId xmlns:a16="http://schemas.microsoft.com/office/drawing/2014/main" id="{D295C273-97E9-FD48-B6E1-7092B0D3D773}"/>
              </a:ext>
            </a:extLst>
          </p:cNvPr>
          <p:cNvSpPr txBox="1"/>
          <p:nvPr/>
        </p:nvSpPr>
        <p:spPr>
          <a:xfrm>
            <a:off x="9806417" y="5311380"/>
            <a:ext cx="565675" cy="357537"/>
          </a:xfrm>
          <a:prstGeom prst="rect">
            <a:avLst/>
          </a:prstGeom>
          <a:noFill/>
        </p:spPr>
        <p:txBody>
          <a:bodyPr wrap="square" rtlCol="0">
            <a:spAutoFit/>
          </a:bodyPr>
          <a:lstStyle/>
          <a:p>
            <a:r>
              <a:rPr lang="en-US" sz="2400" dirty="0"/>
              <a:t>3</a:t>
            </a:r>
          </a:p>
        </p:txBody>
      </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7355980" cy="646331"/>
          </a:xfrm>
          <a:prstGeom prst="rect">
            <a:avLst/>
          </a:prstGeom>
          <a:noFill/>
        </p:spPr>
        <p:txBody>
          <a:bodyPr wrap="square" rtlCol="0">
            <a:spAutoFit/>
          </a:bodyPr>
          <a:lstStyle/>
          <a:p>
            <a:r>
              <a:rPr lang="en-US" dirty="0"/>
              <a:t>This time, the node we are looking at IS a leaf node, so we  return its utility! Which in this case is 3. </a:t>
            </a:r>
          </a:p>
        </p:txBody>
      </p:sp>
    </p:spTree>
    <p:extLst>
      <p:ext uri="{BB962C8B-B14F-4D97-AF65-F5344CB8AC3E}">
        <p14:creationId xmlns:p14="http://schemas.microsoft.com/office/powerpoint/2010/main" val="165220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 </a:t>
            </a:r>
            <a:r>
              <a:rPr lang="en-US" sz="2400" b="1" dirty="0">
                <a:latin typeface="Consolas" panose="020B0609020204030204" pitchFamily="49" charset="0"/>
                <a:cs typeface="Consolas" panose="020B0609020204030204" pitchFamily="49" charset="0"/>
              </a:rPr>
              <a:t>// pop up the stack, back to find min!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5590664" cy="369332"/>
          </a:xfrm>
          <a:prstGeom prst="rect">
            <a:avLst/>
          </a:prstGeom>
          <a:noFill/>
        </p:spPr>
        <p:txBody>
          <a:bodyPr wrap="square" rtlCol="0">
            <a:spAutoFit/>
          </a:bodyPr>
          <a:lstStyle/>
          <a:p>
            <a:r>
              <a:rPr lang="en-US" dirty="0"/>
              <a:t>So, we’re back here! We know that the child value is 3!</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426343" y="5693556"/>
            <a:ext cx="802579"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7730219" y="6425898"/>
            <a:ext cx="1868283" cy="369332"/>
          </a:xfrm>
          <a:prstGeom prst="rect">
            <a:avLst/>
          </a:prstGeom>
          <a:noFill/>
        </p:spPr>
        <p:txBody>
          <a:bodyPr wrap="square" rtlCol="0">
            <a:spAutoFit/>
          </a:bodyPr>
          <a:lstStyle/>
          <a:p>
            <a:r>
              <a:rPr lang="en-US" dirty="0" err="1"/>
              <a:t>child_value</a:t>
            </a:r>
            <a:r>
              <a:rPr lang="en-US" dirty="0"/>
              <a:t> = 3</a:t>
            </a:r>
          </a:p>
        </p:txBody>
      </p:sp>
    </p:spTree>
    <p:extLst>
      <p:ext uri="{BB962C8B-B14F-4D97-AF65-F5344CB8AC3E}">
        <p14:creationId xmlns:p14="http://schemas.microsoft.com/office/powerpoint/2010/main" val="3098845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min(best,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238822" y="5340542"/>
            <a:ext cx="5590664" cy="1200329"/>
          </a:xfrm>
          <a:prstGeom prst="rect">
            <a:avLst/>
          </a:prstGeom>
          <a:noFill/>
        </p:spPr>
        <p:txBody>
          <a:bodyPr wrap="square" rtlCol="0">
            <a:spAutoFit/>
          </a:bodyPr>
          <a:lstStyle/>
          <a:p>
            <a:r>
              <a:rPr lang="en-US" dirty="0"/>
              <a:t>And here we update the value of best! We compare the current value against the </a:t>
            </a:r>
            <a:r>
              <a:rPr lang="en-US" dirty="0" err="1"/>
              <a:t>child_value</a:t>
            </a:r>
            <a:r>
              <a:rPr lang="en-US" dirty="0"/>
              <a:t> we just found. 3 is MUCH less than positive infinity, so we found a new replacement!</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4647" y="4459614"/>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390641" y="5693556"/>
            <a:ext cx="838282"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7730219" y="6425898"/>
            <a:ext cx="1913921" cy="369332"/>
          </a:xfrm>
          <a:prstGeom prst="rect">
            <a:avLst/>
          </a:prstGeom>
          <a:noFill/>
        </p:spPr>
        <p:txBody>
          <a:bodyPr wrap="square" rtlCol="0">
            <a:spAutoFit/>
          </a:bodyPr>
          <a:lstStyle/>
          <a:p>
            <a:r>
              <a:rPr lang="en-US" dirty="0" err="1"/>
              <a:t>child_value</a:t>
            </a:r>
            <a:r>
              <a:rPr lang="en-US" dirty="0"/>
              <a:t> = 3</a:t>
            </a:r>
          </a:p>
        </p:txBody>
      </p:sp>
      <p:sp>
        <p:nvSpPr>
          <p:cNvPr id="22" name="TextBox 21">
            <a:extLst>
              <a:ext uri="{FF2B5EF4-FFF2-40B4-BE49-F238E27FC236}">
                <a16:creationId xmlns:a16="http://schemas.microsoft.com/office/drawing/2014/main" id="{D37C2F06-15E9-448B-90B6-94499FD41008}"/>
              </a:ext>
            </a:extLst>
          </p:cNvPr>
          <p:cNvSpPr txBox="1"/>
          <p:nvPr/>
        </p:nvSpPr>
        <p:spPr>
          <a:xfrm>
            <a:off x="8322091" y="4129126"/>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cxnSp>
        <p:nvCxnSpPr>
          <p:cNvPr id="6" name="Straight Connector 5">
            <a:extLst>
              <a:ext uri="{FF2B5EF4-FFF2-40B4-BE49-F238E27FC236}">
                <a16:creationId xmlns:a16="http://schemas.microsoft.com/office/drawing/2014/main" id="{677DD59E-18BE-4E8E-BF42-41AFF87D8B95}"/>
              </a:ext>
            </a:extLst>
          </p:cNvPr>
          <p:cNvCxnSpPr>
            <a:cxnSpLocks/>
          </p:cNvCxnSpPr>
          <p:nvPr/>
        </p:nvCxnSpPr>
        <p:spPr>
          <a:xfrm>
            <a:off x="8104488" y="4313792"/>
            <a:ext cx="1402745" cy="6696"/>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715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206425" y="5090372"/>
            <a:ext cx="5896583" cy="1477328"/>
          </a:xfrm>
          <a:prstGeom prst="rect">
            <a:avLst/>
          </a:prstGeom>
          <a:noFill/>
        </p:spPr>
        <p:txBody>
          <a:bodyPr wrap="square" rtlCol="0">
            <a:spAutoFit/>
          </a:bodyPr>
          <a:lstStyle/>
          <a:p>
            <a:r>
              <a:rPr lang="en-US" dirty="0"/>
              <a:t>The loop then progresses to the next child, where we check in what its value is. We’d call </a:t>
            </a:r>
            <a:r>
              <a:rPr lang="en-US" dirty="0" err="1"/>
              <a:t>find_max</a:t>
            </a:r>
            <a:r>
              <a:rPr lang="en-US" dirty="0"/>
              <a:t> on this new child to discover what it’s utility is.</a:t>
            </a:r>
          </a:p>
          <a:p>
            <a:r>
              <a:rPr lang="en-US" dirty="0"/>
              <a:t>I’m accelerating things a little here, but we can see that the child value is going to be 12.</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9524099" y="5665977"/>
            <a:ext cx="895465"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9245249"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9123650" y="6423916"/>
            <a:ext cx="1784546" cy="369332"/>
          </a:xfrm>
          <a:prstGeom prst="rect">
            <a:avLst/>
          </a:prstGeom>
          <a:noFill/>
        </p:spPr>
        <p:txBody>
          <a:bodyPr wrap="square" rtlCol="0">
            <a:spAutoFit/>
          </a:bodyPr>
          <a:lstStyle/>
          <a:p>
            <a:r>
              <a:rPr lang="en-US" dirty="0" err="1"/>
              <a:t>child_value</a:t>
            </a:r>
            <a:r>
              <a:rPr lang="en-US" dirty="0"/>
              <a:t> = ?</a:t>
            </a:r>
          </a:p>
        </p:txBody>
      </p:sp>
    </p:spTree>
    <p:extLst>
      <p:ext uri="{BB962C8B-B14F-4D97-AF65-F5344CB8AC3E}">
        <p14:creationId xmlns:p14="http://schemas.microsoft.com/office/powerpoint/2010/main" val="32630154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min(best,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5590664" cy="646331"/>
          </a:xfrm>
          <a:prstGeom prst="rect">
            <a:avLst/>
          </a:prstGeom>
          <a:noFill/>
        </p:spPr>
        <p:txBody>
          <a:bodyPr wrap="square" rtlCol="0">
            <a:spAutoFit/>
          </a:bodyPr>
          <a:lstStyle/>
          <a:p>
            <a:r>
              <a:rPr lang="en-US" dirty="0"/>
              <a:t>So we are now asking, what is better, 3 or 12? And from Min’s perspective, 3 is way better, so it doesn’t update.</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9538697" y="5681917"/>
            <a:ext cx="885733"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9245249"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9039167" y="6416389"/>
            <a:ext cx="1980501" cy="369332"/>
          </a:xfrm>
          <a:prstGeom prst="rect">
            <a:avLst/>
          </a:prstGeom>
          <a:noFill/>
        </p:spPr>
        <p:txBody>
          <a:bodyPr wrap="square" rtlCol="0">
            <a:spAutoFit/>
          </a:bodyPr>
          <a:lstStyle/>
          <a:p>
            <a:r>
              <a:rPr lang="en-US" dirty="0" err="1"/>
              <a:t>child_value</a:t>
            </a:r>
            <a:r>
              <a:rPr lang="en-US" dirty="0"/>
              <a:t> = 12</a:t>
            </a:r>
          </a:p>
        </p:txBody>
      </p:sp>
    </p:spTree>
    <p:extLst>
      <p:ext uri="{BB962C8B-B14F-4D97-AF65-F5344CB8AC3E}">
        <p14:creationId xmlns:p14="http://schemas.microsoft.com/office/powerpoint/2010/main" val="296148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Search Environments We’ve Been Working With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2756452" y="1861496"/>
            <a:ext cx="6156542" cy="4650515"/>
          </a:xfrm>
        </p:spPr>
        <p:txBody>
          <a:bodyPr>
            <a:normAutofit fontScale="92500" lnSpcReduction="20000"/>
          </a:bodyPr>
          <a:lstStyle/>
          <a:p>
            <a:pPr marL="0" indent="0">
              <a:buNone/>
            </a:pPr>
            <a:r>
              <a:rPr lang="en-US" sz="2100" dirty="0"/>
              <a:t>Fully or Partially Observable :	 </a:t>
            </a:r>
            <a:r>
              <a:rPr lang="en-US" sz="2100" b="1" dirty="0"/>
              <a:t>Fully</a:t>
            </a:r>
          </a:p>
          <a:p>
            <a:pPr marL="0" indent="0">
              <a:buNone/>
            </a:pPr>
            <a:endParaRPr lang="en-US" sz="2100" dirty="0"/>
          </a:p>
          <a:p>
            <a:pPr marL="0" indent="0">
              <a:buNone/>
            </a:pPr>
            <a:r>
              <a:rPr lang="en-US" sz="2100" dirty="0"/>
              <a:t>Single or Multi-Agent: 		</a:t>
            </a:r>
            <a:r>
              <a:rPr lang="en-US" sz="2100" b="1" dirty="0"/>
              <a:t>Single</a:t>
            </a:r>
          </a:p>
          <a:p>
            <a:pPr marL="0" indent="0">
              <a:buNone/>
            </a:pPr>
            <a:endParaRPr lang="en-US" sz="2100" dirty="0"/>
          </a:p>
          <a:p>
            <a:pPr marL="0" indent="0">
              <a:buNone/>
            </a:pPr>
            <a:r>
              <a:rPr lang="en-US" sz="2100" dirty="0"/>
              <a:t>Deterministic or Uncertain? 	</a:t>
            </a:r>
            <a:r>
              <a:rPr lang="en-US" sz="2100" b="1" dirty="0"/>
              <a:t>Deterministic</a:t>
            </a:r>
          </a:p>
          <a:p>
            <a:pPr marL="0" indent="0">
              <a:buNone/>
            </a:pPr>
            <a:endParaRPr lang="en-US" sz="2100" dirty="0"/>
          </a:p>
          <a:p>
            <a:pPr marL="0" indent="0">
              <a:buNone/>
            </a:pPr>
            <a:r>
              <a:rPr lang="en-US" sz="2100" dirty="0"/>
              <a:t>Episodic or Sequential?		</a:t>
            </a:r>
            <a:r>
              <a:rPr lang="en-US" sz="2100" b="1" dirty="0"/>
              <a:t>Sequential</a:t>
            </a:r>
          </a:p>
          <a:p>
            <a:pPr marL="0" indent="0">
              <a:buNone/>
            </a:pPr>
            <a:endParaRPr lang="en-US" sz="2100" dirty="0"/>
          </a:p>
          <a:p>
            <a:pPr marL="0" indent="0">
              <a:buNone/>
            </a:pPr>
            <a:r>
              <a:rPr lang="en-US" sz="2100" dirty="0"/>
              <a:t>Static or Dynamic?		</a:t>
            </a:r>
            <a:r>
              <a:rPr lang="en-US" sz="2100" b="1" dirty="0"/>
              <a:t>Static</a:t>
            </a:r>
          </a:p>
          <a:p>
            <a:pPr marL="0" indent="0">
              <a:buNone/>
            </a:pPr>
            <a:endParaRPr lang="en-US" sz="2100" dirty="0"/>
          </a:p>
          <a:p>
            <a:pPr marL="0" indent="0">
              <a:buNone/>
            </a:pPr>
            <a:r>
              <a:rPr lang="en-US" sz="2100" dirty="0"/>
              <a:t>Continuous or Discrete		</a:t>
            </a:r>
            <a:r>
              <a:rPr lang="en-US" sz="2100" b="1" dirty="0"/>
              <a:t>Discrete</a:t>
            </a:r>
            <a:r>
              <a:rPr lang="en-US" sz="2100" dirty="0"/>
              <a:t> </a:t>
            </a:r>
          </a:p>
          <a:p>
            <a:endParaRPr lang="en-US" sz="21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1560600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min(best,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122828" y="5526637"/>
            <a:ext cx="5590664" cy="923330"/>
          </a:xfrm>
          <a:prstGeom prst="rect">
            <a:avLst/>
          </a:prstGeom>
          <a:noFill/>
        </p:spPr>
        <p:txBody>
          <a:bodyPr wrap="square" rtlCol="0">
            <a:spAutoFit/>
          </a:bodyPr>
          <a:lstStyle/>
          <a:p>
            <a:r>
              <a:rPr lang="en-US" dirty="0"/>
              <a:t>And again, speeding things along here, but hopefully we can see that it will continue to not update here with this third state…</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10766949" y="5711025"/>
            <a:ext cx="941010"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10519409" y="5457467"/>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10299897" y="6424834"/>
            <a:ext cx="1908272" cy="369332"/>
          </a:xfrm>
          <a:prstGeom prst="rect">
            <a:avLst/>
          </a:prstGeom>
          <a:noFill/>
        </p:spPr>
        <p:txBody>
          <a:bodyPr wrap="square" rtlCol="0">
            <a:spAutoFit/>
          </a:bodyPr>
          <a:lstStyle/>
          <a:p>
            <a:r>
              <a:rPr lang="en-US" dirty="0" err="1"/>
              <a:t>child_value</a:t>
            </a:r>
            <a:r>
              <a:rPr lang="en-US" dirty="0"/>
              <a:t> = 8</a:t>
            </a:r>
          </a:p>
        </p:txBody>
      </p:sp>
    </p:spTree>
    <p:extLst>
      <p:ext uri="{BB962C8B-B14F-4D97-AF65-F5344CB8AC3E}">
        <p14:creationId xmlns:p14="http://schemas.microsoft.com/office/powerpoint/2010/main" val="985237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sp>
        <p:nvSpPr>
          <p:cNvPr id="10" name="TextBox 9">
            <a:extLst>
              <a:ext uri="{FF2B5EF4-FFF2-40B4-BE49-F238E27FC236}">
                <a16:creationId xmlns:a16="http://schemas.microsoft.com/office/drawing/2014/main" id="{C0B533EA-6915-3546-AB77-B86C44CC6D03}"/>
              </a:ext>
            </a:extLst>
          </p:cNvPr>
          <p:cNvSpPr txBox="1"/>
          <p:nvPr/>
        </p:nvSpPr>
        <p:spPr>
          <a:xfrm>
            <a:off x="8362122" y="781878"/>
            <a:ext cx="2637182" cy="646331"/>
          </a:xfrm>
          <a:prstGeom prst="rect">
            <a:avLst/>
          </a:prstGeom>
          <a:noFill/>
        </p:spPr>
        <p:txBody>
          <a:bodyPr wrap="square" rtlCol="0">
            <a:spAutoFit/>
          </a:bodyPr>
          <a:lstStyle/>
          <a:p>
            <a:r>
              <a:rPr lang="en-US" dirty="0"/>
              <a:t>Numbers inside the triangles represent “best”</a:t>
            </a:r>
          </a:p>
        </p:txBody>
      </p:sp>
    </p:spTree>
    <p:extLst>
      <p:ext uri="{BB962C8B-B14F-4D97-AF65-F5344CB8AC3E}">
        <p14:creationId xmlns:p14="http://schemas.microsoft.com/office/powerpoint/2010/main" val="25608988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02359" y="2680683"/>
            <a:ext cx="3114738"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66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02359" y="2680683"/>
            <a:ext cx="3114738"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Tree>
    <p:extLst>
      <p:ext uri="{BB962C8B-B14F-4D97-AF65-F5344CB8AC3E}">
        <p14:creationId xmlns:p14="http://schemas.microsoft.com/office/powerpoint/2010/main" val="24630428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Tree>
    <p:extLst>
      <p:ext uri="{BB962C8B-B14F-4D97-AF65-F5344CB8AC3E}">
        <p14:creationId xmlns:p14="http://schemas.microsoft.com/office/powerpoint/2010/main" val="14598944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Tree>
    <p:extLst>
      <p:ext uri="{BB962C8B-B14F-4D97-AF65-F5344CB8AC3E}">
        <p14:creationId xmlns:p14="http://schemas.microsoft.com/office/powerpoint/2010/main" val="17141384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5" name="TextBox 4">
            <a:extLst>
              <a:ext uri="{FF2B5EF4-FFF2-40B4-BE49-F238E27FC236}">
                <a16:creationId xmlns:a16="http://schemas.microsoft.com/office/drawing/2014/main" id="{A7430E16-8F09-2648-A8AD-5DC1823BC8CB}"/>
              </a:ext>
            </a:extLst>
          </p:cNvPr>
          <p:cNvSpPr txBox="1"/>
          <p:nvPr/>
        </p:nvSpPr>
        <p:spPr>
          <a:xfrm>
            <a:off x="6480326" y="4243642"/>
            <a:ext cx="4780706" cy="1200329"/>
          </a:xfrm>
          <a:prstGeom prst="rect">
            <a:avLst/>
          </a:prstGeom>
          <a:noFill/>
        </p:spPr>
        <p:txBody>
          <a:bodyPr wrap="square" rtlCol="0">
            <a:spAutoFit/>
          </a:bodyPr>
          <a:lstStyle/>
          <a:p>
            <a:r>
              <a:rPr lang="en-US" dirty="0"/>
              <a:t>This slide intentionally left “unchanged”! </a:t>
            </a:r>
          </a:p>
          <a:p>
            <a:r>
              <a:rPr lang="en-US" dirty="0"/>
              <a:t>(i.e., we are highlighting that the algorithm CHECKED if 12 was “better” than 3, but decided that it wasn’t)</a:t>
            </a:r>
          </a:p>
        </p:txBody>
      </p:sp>
    </p:spTree>
    <p:extLst>
      <p:ext uri="{BB962C8B-B14F-4D97-AF65-F5344CB8AC3E}">
        <p14:creationId xmlns:p14="http://schemas.microsoft.com/office/powerpoint/2010/main" val="1301712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Tree>
    <p:extLst>
      <p:ext uri="{BB962C8B-B14F-4D97-AF65-F5344CB8AC3E}">
        <p14:creationId xmlns:p14="http://schemas.microsoft.com/office/powerpoint/2010/main" val="2068216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
        <p:nvSpPr>
          <p:cNvPr id="22" name="TextBox 21">
            <a:extLst>
              <a:ext uri="{FF2B5EF4-FFF2-40B4-BE49-F238E27FC236}">
                <a16:creationId xmlns:a16="http://schemas.microsoft.com/office/drawing/2014/main" id="{EE0AD5EB-1BCA-2E48-BE70-E205DAE4ED8B}"/>
              </a:ext>
            </a:extLst>
          </p:cNvPr>
          <p:cNvSpPr txBox="1"/>
          <p:nvPr/>
        </p:nvSpPr>
        <p:spPr>
          <a:xfrm>
            <a:off x="6480326" y="4243642"/>
            <a:ext cx="4325657" cy="646331"/>
          </a:xfrm>
          <a:prstGeom prst="rect">
            <a:avLst/>
          </a:prstGeom>
          <a:noFill/>
        </p:spPr>
        <p:txBody>
          <a:bodyPr wrap="square" rtlCol="0">
            <a:spAutoFit/>
          </a:bodyPr>
          <a:lstStyle/>
          <a:p>
            <a:r>
              <a:rPr lang="en-US" dirty="0"/>
              <a:t>And again… compares 3 to 8, but decides that it is happier with 3.</a:t>
            </a:r>
          </a:p>
        </p:txBody>
      </p:sp>
    </p:spTree>
    <p:extLst>
      <p:ext uri="{BB962C8B-B14F-4D97-AF65-F5344CB8AC3E}">
        <p14:creationId xmlns:p14="http://schemas.microsoft.com/office/powerpoint/2010/main" val="725578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
        <p:nvSpPr>
          <p:cNvPr id="22" name="TextBox 21">
            <a:extLst>
              <a:ext uri="{FF2B5EF4-FFF2-40B4-BE49-F238E27FC236}">
                <a16:creationId xmlns:a16="http://schemas.microsoft.com/office/drawing/2014/main" id="{EE0AD5EB-1BCA-2E48-BE70-E205DAE4ED8B}"/>
              </a:ext>
            </a:extLst>
          </p:cNvPr>
          <p:cNvSpPr txBox="1"/>
          <p:nvPr/>
        </p:nvSpPr>
        <p:spPr>
          <a:xfrm>
            <a:off x="6970753" y="1966646"/>
            <a:ext cx="4325657" cy="646331"/>
          </a:xfrm>
          <a:prstGeom prst="rect">
            <a:avLst/>
          </a:prstGeom>
          <a:noFill/>
        </p:spPr>
        <p:txBody>
          <a:bodyPr wrap="square" rtlCol="0">
            <a:spAutoFit/>
          </a:bodyPr>
          <a:lstStyle/>
          <a:p>
            <a:r>
              <a:rPr lang="en-US" dirty="0"/>
              <a:t>The current best here is now 3 (way better than the negative infinity of a moment ago.)</a:t>
            </a:r>
          </a:p>
        </p:txBody>
      </p:sp>
    </p:spTree>
    <p:extLst>
      <p:ext uri="{BB962C8B-B14F-4D97-AF65-F5344CB8AC3E}">
        <p14:creationId xmlns:p14="http://schemas.microsoft.com/office/powerpoint/2010/main" val="8290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Today’s Search Environment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2756452" y="1861496"/>
            <a:ext cx="6243169" cy="4650515"/>
          </a:xfrm>
        </p:spPr>
        <p:txBody>
          <a:bodyPr>
            <a:normAutofit fontScale="92500" lnSpcReduction="20000"/>
          </a:bodyPr>
          <a:lstStyle/>
          <a:p>
            <a:pPr marL="0" indent="0">
              <a:buNone/>
            </a:pPr>
            <a:r>
              <a:rPr lang="en-US" sz="2100" dirty="0"/>
              <a:t>Fully or Partially Observable :	 </a:t>
            </a:r>
            <a:r>
              <a:rPr lang="en-US" sz="2100" b="1" dirty="0"/>
              <a:t>Fully</a:t>
            </a:r>
          </a:p>
          <a:p>
            <a:pPr marL="0" indent="0">
              <a:buNone/>
            </a:pPr>
            <a:endParaRPr lang="en-US" sz="2100" dirty="0"/>
          </a:p>
          <a:p>
            <a:pPr marL="0" indent="0">
              <a:buNone/>
            </a:pPr>
            <a:r>
              <a:rPr lang="en-US" sz="2100" dirty="0"/>
              <a:t>Single or Multi-Agent: 		</a:t>
            </a:r>
            <a:endParaRPr lang="en-US" sz="2100" b="1" dirty="0"/>
          </a:p>
          <a:p>
            <a:pPr marL="0" indent="0">
              <a:buNone/>
            </a:pPr>
            <a:endParaRPr lang="en-US" sz="2100" dirty="0"/>
          </a:p>
          <a:p>
            <a:pPr marL="0" indent="0">
              <a:buNone/>
            </a:pPr>
            <a:r>
              <a:rPr lang="en-US" sz="2100" dirty="0"/>
              <a:t>Deterministic or Uncertain? 	</a:t>
            </a:r>
            <a:r>
              <a:rPr lang="en-US" sz="2100" b="1" dirty="0"/>
              <a:t>Deterministic</a:t>
            </a:r>
          </a:p>
          <a:p>
            <a:pPr marL="0" indent="0">
              <a:buNone/>
            </a:pPr>
            <a:endParaRPr lang="en-US" sz="2100" dirty="0"/>
          </a:p>
          <a:p>
            <a:pPr marL="0" indent="0">
              <a:buNone/>
            </a:pPr>
            <a:r>
              <a:rPr lang="en-US" sz="2100" dirty="0"/>
              <a:t>Episodic or Sequential?		</a:t>
            </a:r>
            <a:r>
              <a:rPr lang="en-US" sz="2100" b="1" dirty="0"/>
              <a:t>Sequential</a:t>
            </a:r>
          </a:p>
          <a:p>
            <a:pPr marL="0" indent="0">
              <a:buNone/>
            </a:pPr>
            <a:endParaRPr lang="en-US" sz="2100" dirty="0"/>
          </a:p>
          <a:p>
            <a:pPr marL="0" indent="0">
              <a:buNone/>
            </a:pPr>
            <a:r>
              <a:rPr lang="en-US" sz="2100" dirty="0"/>
              <a:t>Static or Dynamic?		</a:t>
            </a:r>
            <a:r>
              <a:rPr lang="en-US" sz="2100" b="1" dirty="0"/>
              <a:t>Static</a:t>
            </a:r>
          </a:p>
          <a:p>
            <a:pPr marL="0" indent="0">
              <a:buNone/>
            </a:pPr>
            <a:endParaRPr lang="en-US" sz="2100" dirty="0"/>
          </a:p>
          <a:p>
            <a:pPr marL="0" indent="0">
              <a:buNone/>
            </a:pPr>
            <a:r>
              <a:rPr lang="en-US" sz="2100" dirty="0"/>
              <a:t>Continuous or Discrete		</a:t>
            </a:r>
            <a:r>
              <a:rPr lang="en-US" sz="2100" b="1" dirty="0"/>
              <a:t>Discrete</a:t>
            </a:r>
            <a:r>
              <a:rPr lang="en-US" sz="2100" dirty="0"/>
              <a:t> </a:t>
            </a:r>
          </a:p>
          <a:p>
            <a:endParaRPr lang="en-US" sz="21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
        <p:nvSpPr>
          <p:cNvPr id="5" name="TextBox 4">
            <a:extLst>
              <a:ext uri="{FF2B5EF4-FFF2-40B4-BE49-F238E27FC236}">
                <a16:creationId xmlns:a16="http://schemas.microsoft.com/office/drawing/2014/main" id="{682CD2C1-2DF6-4969-84E6-B80A414C32E3}"/>
              </a:ext>
            </a:extLst>
          </p:cNvPr>
          <p:cNvSpPr txBox="1"/>
          <p:nvPr/>
        </p:nvSpPr>
        <p:spPr>
          <a:xfrm>
            <a:off x="6472989" y="2709512"/>
            <a:ext cx="1044341" cy="369332"/>
          </a:xfrm>
          <a:prstGeom prst="rect">
            <a:avLst/>
          </a:prstGeom>
          <a:noFill/>
        </p:spPr>
        <p:txBody>
          <a:bodyPr wrap="square" rtlCol="0">
            <a:spAutoFit/>
          </a:bodyPr>
          <a:lstStyle/>
          <a:p>
            <a:r>
              <a:rPr lang="en-US" b="1" dirty="0">
                <a:solidFill>
                  <a:srgbClr val="FF0000"/>
                </a:solidFill>
              </a:rPr>
              <a:t>Multi</a:t>
            </a:r>
            <a:endParaRPr lang="en-US" dirty="0">
              <a:solidFill>
                <a:srgbClr val="FF0000"/>
              </a:solidFill>
            </a:endParaRPr>
          </a:p>
        </p:txBody>
      </p:sp>
    </p:spTree>
    <p:extLst>
      <p:ext uri="{BB962C8B-B14F-4D97-AF65-F5344CB8AC3E}">
        <p14:creationId xmlns:p14="http://schemas.microsoft.com/office/powerpoint/2010/main" val="41989467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6626" cy="87142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3405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6626" cy="87142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Tree>
    <p:extLst>
      <p:ext uri="{BB962C8B-B14F-4D97-AF65-F5344CB8AC3E}">
        <p14:creationId xmlns:p14="http://schemas.microsoft.com/office/powerpoint/2010/main" val="36621239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Tree>
    <p:extLst>
      <p:ext uri="{BB962C8B-B14F-4D97-AF65-F5344CB8AC3E}">
        <p14:creationId xmlns:p14="http://schemas.microsoft.com/office/powerpoint/2010/main" val="3793171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5" name="TextBox 4">
            <a:extLst>
              <a:ext uri="{FF2B5EF4-FFF2-40B4-BE49-F238E27FC236}">
                <a16:creationId xmlns:a16="http://schemas.microsoft.com/office/drawing/2014/main" id="{B9AA74E6-AECE-A545-8BB0-061ECFF1E892}"/>
              </a:ext>
            </a:extLst>
          </p:cNvPr>
          <p:cNvSpPr txBox="1"/>
          <p:nvPr/>
        </p:nvSpPr>
        <p:spPr>
          <a:xfrm>
            <a:off x="7593496" y="1898942"/>
            <a:ext cx="3299791" cy="1477328"/>
          </a:xfrm>
          <a:prstGeom prst="rect">
            <a:avLst/>
          </a:prstGeom>
          <a:noFill/>
        </p:spPr>
        <p:txBody>
          <a:bodyPr wrap="square" rtlCol="0">
            <a:spAutoFit/>
          </a:bodyPr>
          <a:lstStyle/>
          <a:p>
            <a:r>
              <a:rPr lang="en-US" dirty="0"/>
              <a:t>Pause for dramatic effect here…</a:t>
            </a:r>
          </a:p>
          <a:p>
            <a:endParaRPr lang="en-US" dirty="0"/>
          </a:p>
          <a:p>
            <a:r>
              <a:rPr lang="en-US" dirty="0"/>
              <a:t>Are there any interesting observations that come to mind at this exact moment…?</a:t>
            </a:r>
          </a:p>
        </p:txBody>
      </p:sp>
    </p:spTree>
    <p:extLst>
      <p:ext uri="{BB962C8B-B14F-4D97-AF65-F5344CB8AC3E}">
        <p14:creationId xmlns:p14="http://schemas.microsoft.com/office/powerpoint/2010/main" val="3981827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spTree>
    <p:extLst>
      <p:ext uri="{BB962C8B-B14F-4D97-AF65-F5344CB8AC3E}">
        <p14:creationId xmlns:p14="http://schemas.microsoft.com/office/powerpoint/2010/main" val="3369172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Tree>
    <p:extLst>
      <p:ext uri="{BB962C8B-B14F-4D97-AF65-F5344CB8AC3E}">
        <p14:creationId xmlns:p14="http://schemas.microsoft.com/office/powerpoint/2010/main" val="7818877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
        <p:nvSpPr>
          <p:cNvPr id="42" name="TextBox 41">
            <a:extLst>
              <a:ext uri="{FF2B5EF4-FFF2-40B4-BE49-F238E27FC236}">
                <a16:creationId xmlns:a16="http://schemas.microsoft.com/office/drawing/2014/main" id="{5D3E8D9D-E674-DA42-9F29-0BAAE4A918B6}"/>
              </a:ext>
            </a:extLst>
          </p:cNvPr>
          <p:cNvSpPr txBox="1"/>
          <p:nvPr/>
        </p:nvSpPr>
        <p:spPr>
          <a:xfrm>
            <a:off x="6898995" y="3761735"/>
            <a:ext cx="2390780" cy="923330"/>
          </a:xfrm>
          <a:prstGeom prst="rect">
            <a:avLst/>
          </a:prstGeom>
          <a:noFill/>
        </p:spPr>
        <p:txBody>
          <a:bodyPr wrap="square" rtlCol="0">
            <a:spAutoFit/>
          </a:bodyPr>
          <a:lstStyle/>
          <a:p>
            <a:r>
              <a:rPr lang="en-US" dirty="0"/>
              <a:t>Min gets excited! It found something really low!</a:t>
            </a:r>
          </a:p>
        </p:txBody>
      </p:sp>
    </p:spTree>
    <p:extLst>
      <p:ext uri="{BB962C8B-B14F-4D97-AF65-F5344CB8AC3E}">
        <p14:creationId xmlns:p14="http://schemas.microsoft.com/office/powerpoint/2010/main" val="283163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
        <p:nvSpPr>
          <p:cNvPr id="42" name="TextBox 41">
            <a:extLst>
              <a:ext uri="{FF2B5EF4-FFF2-40B4-BE49-F238E27FC236}">
                <a16:creationId xmlns:a16="http://schemas.microsoft.com/office/drawing/2014/main" id="{5D3E8D9D-E674-DA42-9F29-0BAAE4A918B6}"/>
              </a:ext>
            </a:extLst>
          </p:cNvPr>
          <p:cNvSpPr txBox="1"/>
          <p:nvPr/>
        </p:nvSpPr>
        <p:spPr>
          <a:xfrm>
            <a:off x="6972289" y="1689647"/>
            <a:ext cx="4668078" cy="2031325"/>
          </a:xfrm>
          <a:prstGeom prst="rect">
            <a:avLst/>
          </a:prstGeom>
          <a:noFill/>
        </p:spPr>
        <p:txBody>
          <a:bodyPr wrap="square" rtlCol="0">
            <a:spAutoFit/>
          </a:bodyPr>
          <a:lstStyle/>
          <a:p>
            <a:r>
              <a:rPr lang="en-US" dirty="0"/>
              <a:t>But another “this slide intentionally left unchanged” moment. Max, here, compares it’s current best (3) to the new child value (-6), and decides it would rather stick with 3.</a:t>
            </a:r>
          </a:p>
          <a:p>
            <a:r>
              <a:rPr lang="en-US" dirty="0"/>
              <a:t>So this top blue triangle *doesn’t* change values.</a:t>
            </a:r>
          </a:p>
        </p:txBody>
      </p:sp>
    </p:spTree>
    <p:extLst>
      <p:ext uri="{BB962C8B-B14F-4D97-AF65-F5344CB8AC3E}">
        <p14:creationId xmlns:p14="http://schemas.microsoft.com/office/powerpoint/2010/main" val="17140536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spTree>
    <p:extLst>
      <p:ext uri="{BB962C8B-B14F-4D97-AF65-F5344CB8AC3E}">
        <p14:creationId xmlns:p14="http://schemas.microsoft.com/office/powerpoint/2010/main" val="1363178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14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One change – But Many Considerations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614452" cy="4650515"/>
          </a:xfrm>
        </p:spPr>
        <p:txBody>
          <a:bodyPr>
            <a:normAutofit/>
          </a:bodyPr>
          <a:lstStyle/>
          <a:p>
            <a:r>
              <a:rPr lang="en-US" sz="2200" dirty="0"/>
              <a:t>Now we need to deal with other agents.</a:t>
            </a:r>
          </a:p>
          <a:p>
            <a:endParaRPr lang="en-US" sz="2200" dirty="0"/>
          </a:p>
          <a:p>
            <a:r>
              <a:rPr lang="en-US" sz="2200" dirty="0"/>
              <a:t>This only makes more challenging many of the other considerations we’ve previously raised.</a:t>
            </a:r>
          </a:p>
          <a:p>
            <a:pPr lvl="1"/>
            <a:r>
              <a:rPr lang="en-US" sz="2200" dirty="0"/>
              <a:t>Coping with large search spaces.</a:t>
            </a:r>
          </a:p>
          <a:p>
            <a:pPr lvl="1"/>
            <a:r>
              <a:rPr lang="en-US" sz="2200" dirty="0"/>
              <a:t>Making the best of limited resources.</a:t>
            </a:r>
          </a:p>
          <a:p>
            <a:pPr lvl="1"/>
            <a:r>
              <a:rPr lang="en-US" sz="2200" dirty="0"/>
              <a:t>Designing heuristics.</a:t>
            </a:r>
          </a:p>
          <a:p>
            <a:endParaRPr lang="en-US" sz="21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22657709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2221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5292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96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446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4039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D40166-8A3A-3D4D-8D80-93E02085B800}"/>
              </a:ext>
            </a:extLst>
          </p:cNvPr>
          <p:cNvSpPr txBox="1"/>
          <p:nvPr/>
        </p:nvSpPr>
        <p:spPr>
          <a:xfrm>
            <a:off x="7008415" y="558480"/>
            <a:ext cx="4668078" cy="2031325"/>
          </a:xfrm>
          <a:prstGeom prst="rect">
            <a:avLst/>
          </a:prstGeom>
          <a:noFill/>
        </p:spPr>
        <p:txBody>
          <a:bodyPr wrap="square" rtlCol="0">
            <a:spAutoFit/>
          </a:bodyPr>
          <a:lstStyle/>
          <a:p>
            <a:r>
              <a:rPr lang="en-US" dirty="0"/>
              <a:t>But alas for Min, though things just kept getting “better and better” for Min (14, to 5, to 2), because max knows there’s a better option (3) by making a different move, there’s no way that Max will ever want to visit that hypothetical “2” world.</a:t>
            </a:r>
          </a:p>
          <a:p>
            <a:endParaRPr lang="en-US" dirty="0"/>
          </a:p>
        </p:txBody>
      </p:sp>
    </p:spTree>
    <p:extLst>
      <p:ext uri="{BB962C8B-B14F-4D97-AF65-F5344CB8AC3E}">
        <p14:creationId xmlns:p14="http://schemas.microsoft.com/office/powerpoint/2010/main" val="203140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D40166-8A3A-3D4D-8D80-93E02085B800}"/>
              </a:ext>
            </a:extLst>
          </p:cNvPr>
          <p:cNvSpPr txBox="1"/>
          <p:nvPr/>
        </p:nvSpPr>
        <p:spPr>
          <a:xfrm>
            <a:off x="7008415" y="558480"/>
            <a:ext cx="4668078" cy="2585323"/>
          </a:xfrm>
          <a:prstGeom prst="rect">
            <a:avLst/>
          </a:prstGeom>
          <a:noFill/>
        </p:spPr>
        <p:txBody>
          <a:bodyPr wrap="square" rtlCol="0">
            <a:spAutoFit/>
          </a:bodyPr>
          <a:lstStyle/>
          <a:p>
            <a:r>
              <a:rPr lang="en-US" dirty="0"/>
              <a:t>Remember: each of these branches correspond to a different action that could be taken i.e., a different move that takes us to a different game state.</a:t>
            </a:r>
          </a:p>
          <a:p>
            <a:endParaRPr lang="en-US" dirty="0"/>
          </a:p>
          <a:p>
            <a:r>
              <a:rPr lang="en-US" dirty="0"/>
              <a:t>So in this example, it’s in Max’s best interest to take “Action 1” (whatever that is in this abstract context).</a:t>
            </a:r>
          </a:p>
          <a:p>
            <a:endParaRPr lang="en-US" dirty="0"/>
          </a:p>
        </p:txBody>
      </p:sp>
      <p:sp>
        <p:nvSpPr>
          <p:cNvPr id="59" name="TextBox 58">
            <a:extLst>
              <a:ext uri="{FF2B5EF4-FFF2-40B4-BE49-F238E27FC236}">
                <a16:creationId xmlns:a16="http://schemas.microsoft.com/office/drawing/2014/main" id="{C1966749-E1BC-4846-BD5A-86AB364560E6}"/>
              </a:ext>
            </a:extLst>
          </p:cNvPr>
          <p:cNvSpPr txBox="1"/>
          <p:nvPr/>
        </p:nvSpPr>
        <p:spPr>
          <a:xfrm rot="20647740">
            <a:off x="3537562" y="2761523"/>
            <a:ext cx="1098535" cy="369332"/>
          </a:xfrm>
          <a:prstGeom prst="rect">
            <a:avLst/>
          </a:prstGeom>
          <a:noFill/>
        </p:spPr>
        <p:txBody>
          <a:bodyPr wrap="square" rtlCol="0">
            <a:spAutoFit/>
          </a:bodyPr>
          <a:lstStyle/>
          <a:p>
            <a:r>
              <a:rPr lang="en-US" dirty="0"/>
              <a:t>Action 1</a:t>
            </a:r>
          </a:p>
        </p:txBody>
      </p:sp>
      <p:sp>
        <p:nvSpPr>
          <p:cNvPr id="60" name="TextBox 59">
            <a:extLst>
              <a:ext uri="{FF2B5EF4-FFF2-40B4-BE49-F238E27FC236}">
                <a16:creationId xmlns:a16="http://schemas.microsoft.com/office/drawing/2014/main" id="{72189EA5-B7FE-3746-B777-C2747DC8DB35}"/>
              </a:ext>
            </a:extLst>
          </p:cNvPr>
          <p:cNvSpPr txBox="1"/>
          <p:nvPr/>
        </p:nvSpPr>
        <p:spPr>
          <a:xfrm rot="20647740">
            <a:off x="5146551" y="3057317"/>
            <a:ext cx="1098535" cy="369332"/>
          </a:xfrm>
          <a:prstGeom prst="rect">
            <a:avLst/>
          </a:prstGeom>
          <a:noFill/>
        </p:spPr>
        <p:txBody>
          <a:bodyPr wrap="square" rtlCol="0">
            <a:spAutoFit/>
          </a:bodyPr>
          <a:lstStyle/>
          <a:p>
            <a:r>
              <a:rPr lang="en-US" dirty="0"/>
              <a:t>Action 2</a:t>
            </a:r>
          </a:p>
        </p:txBody>
      </p:sp>
      <p:sp>
        <p:nvSpPr>
          <p:cNvPr id="61" name="TextBox 60">
            <a:extLst>
              <a:ext uri="{FF2B5EF4-FFF2-40B4-BE49-F238E27FC236}">
                <a16:creationId xmlns:a16="http://schemas.microsoft.com/office/drawing/2014/main" id="{63066E3A-D867-0346-AF2B-A003C1C37A18}"/>
              </a:ext>
            </a:extLst>
          </p:cNvPr>
          <p:cNvSpPr txBox="1"/>
          <p:nvPr/>
        </p:nvSpPr>
        <p:spPr>
          <a:xfrm rot="950580">
            <a:off x="8008595" y="2938936"/>
            <a:ext cx="1098535" cy="369332"/>
          </a:xfrm>
          <a:prstGeom prst="rect">
            <a:avLst/>
          </a:prstGeom>
          <a:noFill/>
        </p:spPr>
        <p:txBody>
          <a:bodyPr wrap="square" rtlCol="0">
            <a:spAutoFit/>
          </a:bodyPr>
          <a:lstStyle/>
          <a:p>
            <a:r>
              <a:rPr lang="en-US" dirty="0"/>
              <a:t>Action 3</a:t>
            </a:r>
          </a:p>
        </p:txBody>
      </p:sp>
      <p:sp>
        <p:nvSpPr>
          <p:cNvPr id="5" name="Oval 4">
            <a:extLst>
              <a:ext uri="{FF2B5EF4-FFF2-40B4-BE49-F238E27FC236}">
                <a16:creationId xmlns:a16="http://schemas.microsoft.com/office/drawing/2014/main" id="{04DD2644-3C92-824D-BCE8-1CF294847EDF}"/>
              </a:ext>
            </a:extLst>
          </p:cNvPr>
          <p:cNvSpPr/>
          <p:nvPr/>
        </p:nvSpPr>
        <p:spPr>
          <a:xfrm>
            <a:off x="2411896" y="2400430"/>
            <a:ext cx="3554178" cy="832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31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8">
                                            <p:txEl>
                                              <p:pRg st="2" end="2"/>
                                            </p:txEl>
                                          </p:spTgt>
                                        </p:tgtEl>
                                        <p:attrNameLst>
                                          <p:attrName>style.visibility</p:attrName>
                                        </p:attrNameLst>
                                      </p:cBhvr>
                                      <p:to>
                                        <p:strVal val="visible"/>
                                      </p:to>
                                    </p:set>
                                    <p:animEffect transition="in" filter="dissolve">
                                      <p:cBhvr>
                                        <p:cTn id="18" dur="500"/>
                                        <p:tgtEl>
                                          <p:spTgt spid="5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One Potential Pitfall…</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So, this seems pretty good!</a:t>
            </a:r>
          </a:p>
          <a:p>
            <a:r>
              <a:rPr lang="en-US" sz="2800" dirty="0"/>
              <a:t>Max makes moves that force Min to make moves that are best for Max!</a:t>
            </a:r>
          </a:p>
          <a:p>
            <a:pPr lvl="1"/>
            <a:r>
              <a:rPr lang="en-US" sz="2500" dirty="0"/>
              <a:t>With every move that Min makes being a move that forces Max to make a move that’s best for Min!</a:t>
            </a:r>
          </a:p>
          <a:p>
            <a:pPr lvl="1"/>
            <a:endParaRPr lang="en-US" sz="2500" dirty="0"/>
          </a:p>
          <a:p>
            <a:r>
              <a:rPr lang="en-US" sz="2700" dirty="0"/>
              <a:t>But what’s a potential problem with how we set this problem up?</a:t>
            </a:r>
          </a:p>
          <a:p>
            <a:pPr lvl="1"/>
            <a:endParaRPr lang="en-US" sz="2600" dirty="0"/>
          </a:p>
          <a:p>
            <a:endParaRPr lang="en-US" sz="2500" dirty="0"/>
          </a:p>
          <a:p>
            <a:endParaRPr lang="en-US" sz="2800" dirty="0"/>
          </a:p>
        </p:txBody>
      </p:sp>
    </p:spTree>
    <p:extLst>
      <p:ext uri="{BB962C8B-B14F-4D97-AF65-F5344CB8AC3E}">
        <p14:creationId xmlns:p14="http://schemas.microsoft.com/office/powerpoint/2010/main" val="32030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One Potential Pitfall…</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10000"/>
          </a:bodyPr>
          <a:lstStyle/>
          <a:p>
            <a:r>
              <a:rPr lang="en-US" sz="2800" dirty="0"/>
              <a:t>We might not have time to expand the entire tree!</a:t>
            </a:r>
          </a:p>
          <a:p>
            <a:endParaRPr lang="en-US" sz="2800" dirty="0"/>
          </a:p>
          <a:p>
            <a:r>
              <a:rPr lang="en-US" sz="2800" dirty="0"/>
              <a:t>With our COLUMN and ROW game, there were only 8 terminal nodes!</a:t>
            </a:r>
          </a:p>
          <a:p>
            <a:r>
              <a:rPr lang="en-US" sz="2800" dirty="0"/>
              <a:t>With Tic-Tac-Toe, there are less than 9! Terminal nodes (i.e., 362,880).</a:t>
            </a:r>
          </a:p>
          <a:p>
            <a:r>
              <a:rPr lang="en-US" sz="2800" dirty="0"/>
              <a:t>With chess, there are over 10</a:t>
            </a:r>
            <a:r>
              <a:rPr lang="en-US" sz="2800" baseline="30000" dirty="0"/>
              <a:t>40</a:t>
            </a:r>
            <a:r>
              <a:rPr lang="en-US" sz="2800" dirty="0"/>
              <a:t> terminal nodes!</a:t>
            </a:r>
          </a:p>
          <a:p>
            <a:pPr lvl="1"/>
            <a:r>
              <a:rPr lang="en-US" sz="2500" dirty="0"/>
              <a:t>That’s a 1 followed by 40 zeroes!</a:t>
            </a:r>
          </a:p>
          <a:p>
            <a:pPr lvl="1"/>
            <a:r>
              <a:rPr lang="en-US" sz="2500" dirty="0"/>
              <a:t>10,000,000,000,000,000,000,000,000,000,000,000,000,000</a:t>
            </a:r>
          </a:p>
          <a:p>
            <a:pPr lvl="1"/>
            <a:r>
              <a:rPr lang="en-US" sz="2600" dirty="0"/>
              <a:t>I believe you pronounce that as “10 duodecillion”</a:t>
            </a:r>
          </a:p>
          <a:p>
            <a:pPr lvl="2"/>
            <a:r>
              <a:rPr lang="en-US" sz="2500" dirty="0"/>
              <a:t>Or you can pronounce it as: too many!</a:t>
            </a:r>
          </a:p>
          <a:p>
            <a:endParaRPr lang="en-US" sz="2500" dirty="0"/>
          </a:p>
          <a:p>
            <a:endParaRPr lang="en-US" sz="2800" dirty="0"/>
          </a:p>
        </p:txBody>
      </p:sp>
    </p:spTree>
    <p:extLst>
      <p:ext uri="{BB962C8B-B14F-4D97-AF65-F5344CB8AC3E}">
        <p14:creationId xmlns:p14="http://schemas.microsoft.com/office/powerpoint/2010/main" val="102646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10000"/>
          </a:bodyPr>
          <a:lstStyle/>
          <a:p>
            <a:r>
              <a:rPr lang="en-US" sz="2800" dirty="0"/>
              <a:t>To help us handle this, we’ll use something called </a:t>
            </a:r>
            <a:r>
              <a:rPr lang="en-US" sz="2800" b="1" dirty="0"/>
              <a:t>Alpha-Beta Pruning</a:t>
            </a:r>
            <a:r>
              <a:rPr lang="en-US" sz="2800" dirty="0"/>
              <a:t>.</a:t>
            </a:r>
          </a:p>
          <a:p>
            <a:endParaRPr lang="en-US" sz="2800" dirty="0"/>
          </a:p>
          <a:p>
            <a:r>
              <a:rPr lang="en-US" sz="2800" dirty="0"/>
              <a:t>The basic premise: We don’t need to know the utility of every single branch! We only need to know the utility of </a:t>
            </a:r>
            <a:r>
              <a:rPr lang="en-US" sz="2800" i="1" dirty="0"/>
              <a:t>good moves</a:t>
            </a:r>
            <a:r>
              <a:rPr lang="en-US" sz="2800" dirty="0"/>
              <a:t>!</a:t>
            </a:r>
          </a:p>
          <a:p>
            <a:endParaRPr lang="en-US" sz="2800" dirty="0"/>
          </a:p>
          <a:p>
            <a:r>
              <a:rPr lang="en-US" sz="2800" dirty="0"/>
              <a:t>Because we know how Max and Min operate… if we find a path that is worse than one we’ve already found, we know we’re never </a:t>
            </a:r>
            <a:r>
              <a:rPr lang="en-US" sz="2800" dirty="0" err="1"/>
              <a:t>gonna</a:t>
            </a:r>
            <a:r>
              <a:rPr lang="en-US" sz="2800" dirty="0"/>
              <a:t> go down it!</a:t>
            </a:r>
          </a:p>
          <a:p>
            <a:endParaRPr lang="en-US" sz="2800" dirty="0"/>
          </a:p>
          <a:p>
            <a:endParaRPr lang="en-US" sz="2500" dirty="0"/>
          </a:p>
          <a:p>
            <a:endParaRPr lang="en-US" sz="2800" dirty="0"/>
          </a:p>
        </p:txBody>
      </p:sp>
    </p:spTree>
    <p:extLst>
      <p:ext uri="{BB962C8B-B14F-4D97-AF65-F5344CB8AC3E}">
        <p14:creationId xmlns:p14="http://schemas.microsoft.com/office/powerpoint/2010/main" val="30190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a:bodyPr>
          <a:lstStyle/>
          <a:p>
            <a:pPr marL="0" indent="0">
              <a:buNone/>
            </a:pPr>
            <a:r>
              <a:rPr lang="en-US" sz="2200" dirty="0"/>
              <a:t>We’re not alone anymore.</a:t>
            </a:r>
          </a:p>
          <a:p>
            <a:pPr marL="0" indent="0">
              <a:buNone/>
            </a:pPr>
            <a:endParaRPr lang="en-US" sz="2200" dirty="0"/>
          </a:p>
          <a:p>
            <a:pPr marL="0" indent="0">
              <a:buNone/>
            </a:pPr>
            <a:r>
              <a:rPr lang="en-US" sz="2200" dirty="0"/>
              <a:t>Before we had the luxury of making decisions that were best for us.</a:t>
            </a:r>
          </a:p>
          <a:p>
            <a:pPr marL="0" indent="0">
              <a:buNone/>
            </a:pPr>
            <a:endParaRPr lang="en-US" sz="2200" dirty="0"/>
          </a:p>
          <a:p>
            <a:pPr marL="0" indent="0">
              <a:buNone/>
            </a:pPr>
            <a:r>
              <a:rPr lang="en-US" sz="2200" dirty="0"/>
              <a:t>But now there’s another agent… who wants the worst for us!</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9535302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 – The Mystery Revealed!</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5" name="TextBox 4">
            <a:extLst>
              <a:ext uri="{FF2B5EF4-FFF2-40B4-BE49-F238E27FC236}">
                <a16:creationId xmlns:a16="http://schemas.microsoft.com/office/drawing/2014/main" id="{B9AA74E6-AECE-A545-8BB0-061ECFF1E892}"/>
              </a:ext>
            </a:extLst>
          </p:cNvPr>
          <p:cNvSpPr txBox="1"/>
          <p:nvPr/>
        </p:nvSpPr>
        <p:spPr>
          <a:xfrm>
            <a:off x="6838234" y="1584134"/>
            <a:ext cx="5008439" cy="4770537"/>
          </a:xfrm>
          <a:prstGeom prst="rect">
            <a:avLst/>
          </a:prstGeom>
          <a:noFill/>
        </p:spPr>
        <p:txBody>
          <a:bodyPr wrap="square" rtlCol="0">
            <a:spAutoFit/>
          </a:bodyPr>
          <a:lstStyle/>
          <a:p>
            <a:r>
              <a:rPr lang="en-US" sz="1600" dirty="0"/>
              <a:t>Pause for dramatic effect here…</a:t>
            </a:r>
          </a:p>
          <a:p>
            <a:endParaRPr lang="en-US" sz="1600" dirty="0"/>
          </a:p>
          <a:p>
            <a:r>
              <a:rPr lang="en-US" sz="1600" dirty="0"/>
              <a:t>Are there any interesting observations that come to mind at this exact moment…?</a:t>
            </a:r>
          </a:p>
          <a:p>
            <a:endParaRPr lang="en-US" sz="1600" dirty="0"/>
          </a:p>
          <a:p>
            <a:r>
              <a:rPr lang="en-US" sz="1600" dirty="0"/>
              <a:t>At this moment, we know that going down that “middle branch” will NEVER HAPPEN.</a:t>
            </a:r>
          </a:p>
          <a:p>
            <a:endParaRPr lang="en-US" sz="1600" dirty="0"/>
          </a:p>
          <a:p>
            <a:r>
              <a:rPr lang="en-US" sz="1600" dirty="0"/>
              <a:t>Min has found the value “2” – it might find LOWER numbers as it continues searching, but it will never pick a number higher than 2.</a:t>
            </a:r>
          </a:p>
          <a:p>
            <a:endParaRPr lang="en-US" sz="1600" dirty="0"/>
          </a:p>
          <a:p>
            <a:r>
              <a:rPr lang="en-US" sz="1600" dirty="0"/>
              <a:t>But Max is deciding between 3 and anything else it might find. If the HIGHEST value that the middle branch could possibly yield is 2, then that’s already *not good enough* to tempt Max away from the 3 branch.*</a:t>
            </a:r>
          </a:p>
          <a:p>
            <a:endParaRPr lang="en-US" sz="1600" dirty="0"/>
          </a:p>
          <a:p>
            <a:r>
              <a:rPr lang="en-US" sz="1600" dirty="0"/>
              <a:t>SO WHY EVEN BOTHER checking the rest of it?</a:t>
            </a:r>
          </a:p>
        </p:txBody>
      </p:sp>
    </p:spTree>
    <p:extLst>
      <p:ext uri="{BB962C8B-B14F-4D97-AF65-F5344CB8AC3E}">
        <p14:creationId xmlns:p14="http://schemas.microsoft.com/office/powerpoint/2010/main" val="234254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dissolv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dissolve">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dissolve">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dissolve">
                                      <p:cBhvr>
                                        <p:cTn id="2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20000"/>
          </a:bodyPr>
          <a:lstStyle/>
          <a:p>
            <a:r>
              <a:rPr lang="en-US" sz="2800" dirty="0"/>
              <a:t>To help us achieve this, we will keep track of two numbers, </a:t>
            </a:r>
            <a:r>
              <a:rPr lang="en-US" sz="2800" b="1" dirty="0"/>
              <a:t>alpha</a:t>
            </a:r>
            <a:r>
              <a:rPr lang="en-US" sz="2800" dirty="0"/>
              <a:t> and </a:t>
            </a:r>
            <a:r>
              <a:rPr lang="en-US" sz="2800" b="1" dirty="0"/>
              <a:t>beta</a:t>
            </a:r>
            <a:r>
              <a:rPr lang="en-US" sz="2800" dirty="0"/>
              <a:t>.</a:t>
            </a:r>
          </a:p>
          <a:p>
            <a:r>
              <a:rPr lang="el-GR" sz="2800" dirty="0">
                <a:cs typeface="Courier New" panose="02070309020205020404" pitchFamily="49" charset="0"/>
              </a:rPr>
              <a:t>α</a:t>
            </a:r>
            <a:r>
              <a:rPr lang="en-US" sz="2800" dirty="0">
                <a:cs typeface="Courier New" panose="02070309020205020404" pitchFamily="49" charset="0"/>
              </a:rPr>
              <a:t> = the highest utility found so far (i.e., Max’s best outcome).</a:t>
            </a:r>
          </a:p>
          <a:p>
            <a:r>
              <a:rPr lang="el-GR" sz="2800" dirty="0">
                <a:cs typeface="Courier New" panose="02070309020205020404" pitchFamily="49" charset="0"/>
              </a:rPr>
              <a:t>β</a:t>
            </a:r>
            <a:r>
              <a:rPr lang="en-US" sz="2800" dirty="0">
                <a:cs typeface="Courier New" panose="02070309020205020404" pitchFamily="49" charset="0"/>
              </a:rPr>
              <a:t> = the lowest utility found so far (i.e., Min’s best outcome).</a:t>
            </a:r>
            <a:endParaRPr lang="en-US" sz="2800" dirty="0"/>
          </a:p>
          <a:p>
            <a:endParaRPr lang="en-US" sz="2500" dirty="0"/>
          </a:p>
          <a:p>
            <a:pPr marL="0" indent="0">
              <a:buNone/>
            </a:pPr>
            <a:r>
              <a:rPr lang="en-US" sz="2800" dirty="0"/>
              <a:t>When Max makes moves, don’t bother with values &gt;= </a:t>
            </a:r>
            <a:r>
              <a:rPr lang="el-GR" sz="2800" dirty="0">
                <a:cs typeface="Courier New" panose="02070309020205020404" pitchFamily="49" charset="0"/>
              </a:rPr>
              <a:t>β</a:t>
            </a:r>
            <a:endParaRPr lang="en-US" sz="2800" dirty="0">
              <a:cs typeface="Courier New" panose="02070309020205020404" pitchFamily="49" charset="0"/>
            </a:endParaRPr>
          </a:p>
          <a:p>
            <a:pPr marL="0" indent="0">
              <a:buNone/>
            </a:pPr>
            <a:r>
              <a:rPr lang="en-US" sz="2800" dirty="0">
                <a:cs typeface="Courier New" panose="02070309020205020404" pitchFamily="49" charset="0"/>
              </a:rPr>
              <a:t> -- Because Min will never allow those to take place.</a:t>
            </a:r>
          </a:p>
          <a:p>
            <a:pPr marL="0" indent="0">
              <a:buNone/>
            </a:pPr>
            <a:r>
              <a:rPr lang="en-US" sz="2800" dirty="0">
                <a:cs typeface="Courier New" panose="02070309020205020404" pitchFamily="49" charset="0"/>
              </a:rPr>
              <a:t>When Min makes moves, don’t bother with values &lt;= </a:t>
            </a:r>
            <a:r>
              <a:rPr lang="el-GR" sz="2800" dirty="0">
                <a:cs typeface="Courier New" panose="02070309020205020404" pitchFamily="49" charset="0"/>
              </a:rPr>
              <a:t>α</a:t>
            </a:r>
            <a:endParaRPr lang="en-US" sz="2800" dirty="0">
              <a:cs typeface="Courier New" panose="02070309020205020404" pitchFamily="49" charset="0"/>
            </a:endParaRPr>
          </a:p>
          <a:p>
            <a:pPr marL="0" indent="0">
              <a:buNone/>
            </a:pPr>
            <a:r>
              <a:rPr lang="en-US" sz="2800" dirty="0">
                <a:cs typeface="Courier New" panose="02070309020205020404" pitchFamily="49" charset="0"/>
              </a:rPr>
              <a:t> -- Because Max will never allow those to take place.</a:t>
            </a:r>
          </a:p>
          <a:p>
            <a:pPr marL="0" indent="0">
              <a:buNone/>
            </a:pPr>
            <a:r>
              <a:rPr lang="en-US" sz="2800" dirty="0"/>
              <a:t> -- (This is the case we just saw on the previous slide)</a:t>
            </a:r>
          </a:p>
        </p:txBody>
      </p:sp>
    </p:spTree>
    <p:extLst>
      <p:ext uri="{BB962C8B-B14F-4D97-AF65-F5344CB8AC3E}">
        <p14:creationId xmlns:p14="http://schemas.microsoft.com/office/powerpoint/2010/main" val="239618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dissolv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dissolv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20000"/>
          </a:bodyPr>
          <a:lstStyle/>
          <a:p>
            <a:r>
              <a:rPr lang="en-US" sz="2800" dirty="0"/>
              <a:t>Let’s revisit the Minimax pseudocode, now with alpha-beta pruning. Still involves three (slightly altered) functions:</a:t>
            </a:r>
          </a:p>
          <a:p>
            <a:pPr lvl="1"/>
            <a:r>
              <a:rPr lang="en-US" sz="2400" dirty="0" err="1">
                <a:latin typeface="Consolas" panose="020B0609020204030204" pitchFamily="49" charset="0"/>
              </a:rPr>
              <a:t>min_max_ab</a:t>
            </a:r>
            <a:endParaRPr lang="en-US" sz="2400" dirty="0">
              <a:latin typeface="Consolas" panose="020B0609020204030204" pitchFamily="49" charset="0"/>
            </a:endParaRPr>
          </a:p>
          <a:p>
            <a:pPr lvl="1"/>
            <a:r>
              <a:rPr lang="en-US" sz="2400" dirty="0" err="1">
                <a:latin typeface="Consolas" panose="020B0609020204030204" pitchFamily="49" charset="0"/>
              </a:rPr>
              <a:t>find_max_ab</a:t>
            </a:r>
            <a:endParaRPr lang="en-US" sz="2400" dirty="0">
              <a:latin typeface="Consolas" panose="020B0609020204030204" pitchFamily="49" charset="0"/>
            </a:endParaRPr>
          </a:p>
          <a:p>
            <a:pPr lvl="1"/>
            <a:r>
              <a:rPr lang="en-US" sz="2400" dirty="0" err="1">
                <a:latin typeface="Consolas" panose="020B0609020204030204" pitchFamily="49" charset="0"/>
              </a:rPr>
              <a:t>find_min_ab</a:t>
            </a:r>
            <a:endParaRPr lang="en-US" sz="2400" dirty="0">
              <a:latin typeface="Consolas" panose="020B0609020204030204" pitchFamily="49" charset="0"/>
            </a:endParaRPr>
          </a:p>
          <a:p>
            <a:endParaRPr lang="en-US" sz="2800" dirty="0"/>
          </a:p>
          <a:p>
            <a:pPr marL="0" indent="0">
              <a:buNone/>
            </a:pPr>
            <a:r>
              <a:rPr lang="en-US" sz="2800" dirty="0"/>
              <a:t> </a:t>
            </a:r>
            <a:r>
              <a:rPr lang="en-US" sz="2800" dirty="0">
                <a:latin typeface="Consolas" panose="020B0609020204030204" pitchFamily="49" charset="0"/>
                <a:cs typeface="Consolas" panose="020B0609020204030204" pitchFamily="49" charset="0"/>
              </a:rPr>
              <a:t>function </a:t>
            </a:r>
            <a:r>
              <a:rPr lang="en-US" sz="2800" dirty="0" err="1">
                <a:latin typeface="Consolas" panose="020B0609020204030204" pitchFamily="49" charset="0"/>
                <a:cs typeface="Consolas" panose="020B0609020204030204" pitchFamily="49" charset="0"/>
              </a:rPr>
              <a:t>min_max_ab</a:t>
            </a:r>
            <a:r>
              <a:rPr lang="en-US" sz="2800" dirty="0">
                <a:latin typeface="Consolas" panose="020B0609020204030204" pitchFamily="49" charset="0"/>
                <a:cs typeface="Consolas" panose="020B0609020204030204" pitchFamily="49" charset="0"/>
              </a:rPr>
              <a:t>(Node n){</a:t>
            </a:r>
          </a:p>
          <a:p>
            <a:pPr marL="0" indent="0">
              <a:buNone/>
            </a:pPr>
            <a:r>
              <a:rPr lang="en-US" sz="2800" dirty="0">
                <a:latin typeface="Consolas" panose="020B0609020204030204" pitchFamily="49" charset="0"/>
                <a:cs typeface="Consolas" panose="020B0609020204030204" pitchFamily="49" charset="0"/>
              </a:rPr>
              <a:t>	best = </a:t>
            </a:r>
            <a:r>
              <a:rPr lang="en-US" sz="2800" dirty="0" err="1">
                <a:latin typeface="Consolas" panose="020B0609020204030204" pitchFamily="49" charset="0"/>
                <a:cs typeface="Consolas" panose="020B0609020204030204" pitchFamily="49" charset="0"/>
              </a:rPr>
              <a:t>find_max_ab</a:t>
            </a:r>
            <a:r>
              <a:rPr lang="en-US" sz="2800" dirty="0">
                <a:latin typeface="Consolas" panose="020B0609020204030204" pitchFamily="49" charset="0"/>
                <a:cs typeface="Consolas" panose="020B0609020204030204" pitchFamily="49" charset="0"/>
              </a:rPr>
              <a:t>(n, -∞,+∞)</a:t>
            </a:r>
          </a:p>
          <a:p>
            <a:pPr marL="0" indent="0">
              <a:buNone/>
            </a:pPr>
            <a:r>
              <a:rPr lang="en-US" sz="2800" dirty="0">
                <a:latin typeface="Consolas" panose="020B0609020204030204" pitchFamily="49" charset="0"/>
                <a:cs typeface="Consolas" panose="020B0609020204030204" pitchFamily="49" charset="0"/>
              </a:rPr>
              <a:t>	return the move that creates the best utility.</a:t>
            </a:r>
          </a:p>
          <a:p>
            <a:pPr marL="0" indent="0">
              <a:buNone/>
            </a:pPr>
            <a:r>
              <a:rPr lang="en-US" sz="2800" dirty="0">
                <a:latin typeface="Consolas" panose="020B0609020204030204" pitchFamily="49" charset="0"/>
                <a:cs typeface="Consolas" panose="020B0609020204030204" pitchFamily="49" charset="0"/>
              </a:rPr>
              <a:t> }</a:t>
            </a:r>
          </a:p>
          <a:p>
            <a:endParaRPr lang="en-US" sz="2800" dirty="0"/>
          </a:p>
          <a:p>
            <a:endParaRPr lang="en-US" sz="2800" dirty="0"/>
          </a:p>
        </p:txBody>
      </p:sp>
      <p:sp>
        <p:nvSpPr>
          <p:cNvPr id="4" name="TextBox 3">
            <a:extLst>
              <a:ext uri="{FF2B5EF4-FFF2-40B4-BE49-F238E27FC236}">
                <a16:creationId xmlns:a16="http://schemas.microsoft.com/office/drawing/2014/main" id="{24D4A356-1A1C-854C-85C7-ACB4E3558E6B}"/>
              </a:ext>
            </a:extLst>
          </p:cNvPr>
          <p:cNvSpPr txBox="1"/>
          <p:nvPr/>
        </p:nvSpPr>
        <p:spPr>
          <a:xfrm>
            <a:off x="2509630" y="5892240"/>
            <a:ext cx="9337813" cy="646331"/>
          </a:xfrm>
          <a:prstGeom prst="rect">
            <a:avLst/>
          </a:prstGeom>
          <a:noFill/>
        </p:spPr>
        <p:txBody>
          <a:bodyPr wrap="square" rtlCol="0">
            <a:spAutoFit/>
          </a:bodyPr>
          <a:lstStyle/>
          <a:p>
            <a:r>
              <a:rPr lang="en-US" dirty="0"/>
              <a:t>The algorithm starts the same way, but now </a:t>
            </a:r>
            <a:r>
              <a:rPr lang="en-US" dirty="0" err="1">
                <a:latin typeface="Consolas" panose="020B0609020204030204" pitchFamily="49" charset="0"/>
              </a:rPr>
              <a:t>find_max</a:t>
            </a:r>
            <a:r>
              <a:rPr lang="en-US" dirty="0">
                <a:latin typeface="Consolas" panose="020B0609020204030204" pitchFamily="49" charset="0"/>
              </a:rPr>
              <a:t> </a:t>
            </a:r>
            <a:r>
              <a:rPr lang="en-US" dirty="0"/>
              <a:t>is replaced with </a:t>
            </a:r>
            <a:r>
              <a:rPr lang="en-US" dirty="0" err="1">
                <a:latin typeface="Consolas" panose="020B0609020204030204" pitchFamily="49" charset="0"/>
              </a:rPr>
              <a:t>find_max_ab</a:t>
            </a:r>
            <a:r>
              <a:rPr lang="en-US" dirty="0"/>
              <a:t>, that takes in the current alpha value and beta values (initialized to extremes).</a:t>
            </a:r>
          </a:p>
        </p:txBody>
      </p:sp>
    </p:spTree>
    <p:extLst>
      <p:ext uri="{BB962C8B-B14F-4D97-AF65-F5344CB8AC3E}">
        <p14:creationId xmlns:p14="http://schemas.microsoft.com/office/powerpoint/2010/main" val="23005206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a:xfrm>
            <a:off x="1066800" y="642594"/>
            <a:ext cx="10369826" cy="1371600"/>
          </a:xfrm>
        </p:spPr>
        <p:txBody>
          <a:bodyPr/>
          <a:lstStyle/>
          <a:p>
            <a:r>
              <a:rPr lang="en-US" dirty="0"/>
              <a:t>Minimax Search with Alpha-Beta Pruning – </a:t>
            </a:r>
            <a:r>
              <a:rPr lang="en-US" dirty="0" err="1"/>
              <a:t>find_max_ab</a:t>
            </a:r>
            <a:endParaRPr lang="en-US" dirty="0"/>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lnSpcReduction="10000"/>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find_max_ab</a:t>
            </a:r>
            <a:r>
              <a:rPr lang="en-US" sz="2400" dirty="0">
                <a:latin typeface="Consolas" panose="020B0609020204030204" pitchFamily="49" charset="0"/>
                <a:cs typeface="Consolas" panose="020B0609020204030204" pitchFamily="49" charset="0"/>
              </a:rPr>
              <a:t>(Node n,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find_min_ab</a:t>
            </a:r>
            <a:r>
              <a:rPr lang="en-US" sz="2400" dirty="0">
                <a:latin typeface="Consolas" panose="020B0609020204030204" pitchFamily="49" charset="0"/>
                <a:cs typeface="Consolas" panose="020B0609020204030204" pitchFamily="49" charset="0"/>
              </a:rPr>
              <a:t>(child,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best &gt;= </a:t>
            </a:r>
            <a:r>
              <a:rPr lang="el-GR" sz="2400" dirty="0">
                <a:cs typeface="Courier New" panose="02070309020205020404" pitchFamily="49" charset="0"/>
              </a:rPr>
              <a:t>β</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return best;</a:t>
            </a:r>
          </a:p>
          <a:p>
            <a:pPr marL="274320" lvl="1" indent="0">
              <a:buNone/>
            </a:pPr>
            <a:r>
              <a:rPr lang="en-US" sz="2400" dirty="0">
                <a:latin typeface="Consolas" panose="020B0609020204030204" pitchFamily="49" charset="0"/>
                <a:cs typeface="Consolas" panose="020B0609020204030204" pitchFamily="49" charset="0"/>
              </a:rPr>
              <a:t>		</a:t>
            </a:r>
            <a:r>
              <a:rPr lang="el-GR" sz="2400" dirty="0">
                <a:cs typeface="Courier New" panose="02070309020205020404" pitchFamily="49" charset="0"/>
              </a:rPr>
              <a:t>α</a:t>
            </a:r>
            <a:r>
              <a:rPr lang="en-US" sz="2400" dirty="0">
                <a:cs typeface="Courier New" panose="02070309020205020404" pitchFamily="49" charset="0"/>
              </a:rPr>
              <a:t> = </a:t>
            </a:r>
            <a:r>
              <a:rPr lang="en-US" sz="2400" dirty="0">
                <a:latin typeface="Consolas" panose="020B0609020204030204" pitchFamily="49" charset="0"/>
                <a:cs typeface="Consolas" panose="020B0609020204030204" pitchFamily="49" charset="0"/>
              </a:rPr>
              <a:t>max</a:t>
            </a:r>
            <a:r>
              <a:rPr lang="en-US" sz="2400" dirty="0">
                <a:cs typeface="Courier New" panose="02070309020205020404" pitchFamily="49" charset="0"/>
              </a:rPr>
              <a:t>(</a:t>
            </a:r>
            <a:r>
              <a:rPr lang="el-GR" sz="2400" dirty="0">
                <a:cs typeface="Courier New" panose="02070309020205020404" pitchFamily="49" charset="0"/>
              </a:rPr>
              <a:t>α</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best</a:t>
            </a:r>
            <a:r>
              <a:rPr lang="en-US" sz="2400" dirty="0">
                <a:cs typeface="Courier New" panose="02070309020205020404" pitchFamily="49" charset="0"/>
              </a:rPr>
              <a:t>);</a:t>
            </a:r>
            <a:endParaRPr lang="en-US" sz="2400" dirty="0">
              <a:latin typeface="Consolas" panose="020B0609020204030204" pitchFamily="49" charset="0"/>
              <a:cs typeface="Consolas" panose="020B0609020204030204" pitchFamily="49" charset="0"/>
            </a:endParaRP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endParaRPr lang="en-US" sz="2800" dirty="0"/>
          </a:p>
          <a:p>
            <a:endParaRPr lang="en-US" sz="2800" dirty="0"/>
          </a:p>
        </p:txBody>
      </p:sp>
    </p:spTree>
    <p:extLst>
      <p:ext uri="{BB962C8B-B14F-4D97-AF65-F5344CB8AC3E}">
        <p14:creationId xmlns:p14="http://schemas.microsoft.com/office/powerpoint/2010/main" val="619638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a:xfrm>
            <a:off x="1066800" y="642594"/>
            <a:ext cx="10369826" cy="1371600"/>
          </a:xfrm>
        </p:spPr>
        <p:txBody>
          <a:bodyPr/>
          <a:lstStyle/>
          <a:p>
            <a:r>
              <a:rPr lang="en-US" dirty="0"/>
              <a:t>Minimax Search with Alpha-Beta Pruning – </a:t>
            </a:r>
            <a:r>
              <a:rPr lang="en-US" dirty="0" err="1"/>
              <a:t>find_max_ab</a:t>
            </a:r>
            <a:endParaRPr lang="en-US" dirty="0"/>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lnSpcReduction="10000"/>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find_max_ab</a:t>
            </a:r>
            <a:r>
              <a:rPr lang="en-US" sz="2400" dirty="0">
                <a:latin typeface="Consolas" panose="020B0609020204030204" pitchFamily="49" charset="0"/>
                <a:cs typeface="Consolas" panose="020B0609020204030204" pitchFamily="49" charset="0"/>
              </a:rPr>
              <a:t>(Node n,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find_min_ab</a:t>
            </a:r>
            <a:r>
              <a:rPr lang="en-US" sz="2400" dirty="0">
                <a:latin typeface="Consolas" panose="020B0609020204030204" pitchFamily="49" charset="0"/>
                <a:cs typeface="Consolas" panose="020B0609020204030204" pitchFamily="49" charset="0"/>
              </a:rPr>
              <a:t>(child,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best &gt;= </a:t>
            </a:r>
            <a:r>
              <a:rPr lang="el-GR" sz="2400" dirty="0">
                <a:cs typeface="Courier New" panose="02070309020205020404" pitchFamily="49" charset="0"/>
              </a:rPr>
              <a:t>β</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return best;</a:t>
            </a:r>
          </a:p>
          <a:p>
            <a:pPr marL="274320" lvl="1" indent="0">
              <a:buNone/>
            </a:pPr>
            <a:r>
              <a:rPr lang="en-US" sz="2400" dirty="0">
                <a:latin typeface="Consolas" panose="020B0609020204030204" pitchFamily="49" charset="0"/>
                <a:cs typeface="Consolas" panose="020B0609020204030204" pitchFamily="49" charset="0"/>
              </a:rPr>
              <a:t>		</a:t>
            </a:r>
            <a:r>
              <a:rPr lang="el-GR" sz="2400" dirty="0">
                <a:cs typeface="Courier New" panose="02070309020205020404" pitchFamily="49" charset="0"/>
              </a:rPr>
              <a:t>α</a:t>
            </a:r>
            <a:r>
              <a:rPr lang="en-US" sz="2400" dirty="0">
                <a:cs typeface="Courier New" panose="02070309020205020404" pitchFamily="49" charset="0"/>
              </a:rPr>
              <a:t> = </a:t>
            </a:r>
            <a:r>
              <a:rPr lang="en-US" sz="2400" dirty="0">
                <a:latin typeface="Consolas" panose="020B0609020204030204" pitchFamily="49" charset="0"/>
                <a:cs typeface="Consolas" panose="020B0609020204030204" pitchFamily="49" charset="0"/>
              </a:rPr>
              <a:t>max</a:t>
            </a:r>
            <a:r>
              <a:rPr lang="en-US" sz="2400" dirty="0">
                <a:cs typeface="Courier New" panose="02070309020205020404" pitchFamily="49" charset="0"/>
              </a:rPr>
              <a:t>(</a:t>
            </a:r>
            <a:r>
              <a:rPr lang="el-GR" sz="2400" dirty="0">
                <a:cs typeface="Courier New" panose="02070309020205020404" pitchFamily="49" charset="0"/>
              </a:rPr>
              <a:t>α</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best</a:t>
            </a:r>
            <a:r>
              <a:rPr lang="en-US" sz="2400" dirty="0">
                <a:cs typeface="Courier New" panose="02070309020205020404" pitchFamily="49" charset="0"/>
              </a:rPr>
              <a:t>);</a:t>
            </a:r>
            <a:endParaRPr lang="en-US" sz="2400" dirty="0">
              <a:latin typeface="Consolas" panose="020B0609020204030204" pitchFamily="49" charset="0"/>
              <a:cs typeface="Consolas" panose="020B0609020204030204" pitchFamily="49" charset="0"/>
            </a:endParaRP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endParaRPr lang="en-US" sz="2800" dirty="0"/>
          </a:p>
          <a:p>
            <a:endParaRPr lang="en-US" sz="2800" dirty="0"/>
          </a:p>
        </p:txBody>
      </p:sp>
      <p:sp>
        <p:nvSpPr>
          <p:cNvPr id="4" name="TextBox 3">
            <a:extLst>
              <a:ext uri="{FF2B5EF4-FFF2-40B4-BE49-F238E27FC236}">
                <a16:creationId xmlns:a16="http://schemas.microsoft.com/office/drawing/2014/main" id="{46ADE8D8-474D-A145-A1EE-62892DF4F76F}"/>
              </a:ext>
            </a:extLst>
          </p:cNvPr>
          <p:cNvSpPr txBox="1"/>
          <p:nvPr/>
        </p:nvSpPr>
        <p:spPr>
          <a:xfrm>
            <a:off x="6251713" y="5798619"/>
            <a:ext cx="4702865" cy="369332"/>
          </a:xfrm>
          <a:prstGeom prst="rect">
            <a:avLst/>
          </a:prstGeom>
          <a:noFill/>
        </p:spPr>
        <p:txBody>
          <a:bodyPr wrap="square" rtlCol="0">
            <a:spAutoFit/>
          </a:bodyPr>
          <a:lstStyle/>
          <a:p>
            <a:r>
              <a:rPr lang="en-US" dirty="0"/>
              <a:t>Here we are highlighting the differences!</a:t>
            </a:r>
          </a:p>
        </p:txBody>
      </p:sp>
      <p:sp>
        <p:nvSpPr>
          <p:cNvPr id="5" name="TextBox 4">
            <a:extLst>
              <a:ext uri="{FF2B5EF4-FFF2-40B4-BE49-F238E27FC236}">
                <a16:creationId xmlns:a16="http://schemas.microsoft.com/office/drawing/2014/main" id="{846422A4-623A-0845-877D-73EB02DE7D2B}"/>
              </a:ext>
            </a:extLst>
          </p:cNvPr>
          <p:cNvSpPr txBox="1"/>
          <p:nvPr/>
        </p:nvSpPr>
        <p:spPr>
          <a:xfrm>
            <a:off x="7381461" y="1829528"/>
            <a:ext cx="4446104" cy="369332"/>
          </a:xfrm>
          <a:prstGeom prst="rect">
            <a:avLst/>
          </a:prstGeom>
          <a:noFill/>
        </p:spPr>
        <p:txBody>
          <a:bodyPr wrap="square" rtlCol="0">
            <a:spAutoFit/>
          </a:bodyPr>
          <a:lstStyle/>
          <a:p>
            <a:r>
              <a:rPr lang="en-US" i="1" dirty="0"/>
              <a:t>//update the parameter list (and name)</a:t>
            </a:r>
          </a:p>
        </p:txBody>
      </p:sp>
      <p:sp>
        <p:nvSpPr>
          <p:cNvPr id="6" name="TextBox 5">
            <a:extLst>
              <a:ext uri="{FF2B5EF4-FFF2-40B4-BE49-F238E27FC236}">
                <a16:creationId xmlns:a16="http://schemas.microsoft.com/office/drawing/2014/main" id="{AAD2CB29-C875-9B42-99A3-EA17891B5907}"/>
              </a:ext>
            </a:extLst>
          </p:cNvPr>
          <p:cNvSpPr txBox="1"/>
          <p:nvPr/>
        </p:nvSpPr>
        <p:spPr>
          <a:xfrm>
            <a:off x="9365973" y="3255808"/>
            <a:ext cx="2643809" cy="646331"/>
          </a:xfrm>
          <a:prstGeom prst="rect">
            <a:avLst/>
          </a:prstGeom>
          <a:noFill/>
        </p:spPr>
        <p:txBody>
          <a:bodyPr wrap="square" rtlCol="0">
            <a:spAutoFit/>
          </a:bodyPr>
          <a:lstStyle/>
          <a:p>
            <a:r>
              <a:rPr lang="en-US" i="1" dirty="0"/>
              <a:t>//Pass in alpha and //beta as well as child.</a:t>
            </a:r>
          </a:p>
        </p:txBody>
      </p:sp>
      <p:sp>
        <p:nvSpPr>
          <p:cNvPr id="7" name="TextBox 6">
            <a:extLst>
              <a:ext uri="{FF2B5EF4-FFF2-40B4-BE49-F238E27FC236}">
                <a16:creationId xmlns:a16="http://schemas.microsoft.com/office/drawing/2014/main" id="{8E7B8B54-D5E1-4D49-8E18-B0BED85EDDBF}"/>
              </a:ext>
            </a:extLst>
          </p:cNvPr>
          <p:cNvSpPr txBox="1"/>
          <p:nvPr/>
        </p:nvSpPr>
        <p:spPr>
          <a:xfrm>
            <a:off x="7217465" y="4181343"/>
            <a:ext cx="4075043" cy="369332"/>
          </a:xfrm>
          <a:prstGeom prst="rect">
            <a:avLst/>
          </a:prstGeom>
          <a:noFill/>
        </p:spPr>
        <p:txBody>
          <a:bodyPr wrap="square" rtlCol="0">
            <a:spAutoFit/>
          </a:bodyPr>
          <a:lstStyle/>
          <a:p>
            <a:r>
              <a:rPr lang="en-US" i="1" dirty="0"/>
              <a:t>//Check to see if worth pursuing..</a:t>
            </a:r>
          </a:p>
        </p:txBody>
      </p:sp>
    </p:spTree>
    <p:extLst>
      <p:ext uri="{BB962C8B-B14F-4D97-AF65-F5344CB8AC3E}">
        <p14:creationId xmlns:p14="http://schemas.microsoft.com/office/powerpoint/2010/main" val="266283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a:xfrm>
            <a:off x="1066800" y="642594"/>
            <a:ext cx="10369826" cy="1371600"/>
          </a:xfrm>
        </p:spPr>
        <p:txBody>
          <a:bodyPr/>
          <a:lstStyle/>
          <a:p>
            <a:r>
              <a:rPr lang="en-US" dirty="0"/>
              <a:t>Minimax Search with Alpha-Beta Pruning – </a:t>
            </a:r>
            <a:r>
              <a:rPr lang="en-US" dirty="0" err="1"/>
              <a:t>find_min_ab</a:t>
            </a:r>
            <a:endParaRPr lang="en-US" dirty="0"/>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lnSpcReduction="10000"/>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find_min_ab</a:t>
            </a:r>
            <a:r>
              <a:rPr lang="en-US" sz="2400" dirty="0">
                <a:latin typeface="Consolas" panose="020B0609020204030204" pitchFamily="49" charset="0"/>
                <a:cs typeface="Consolas" panose="020B0609020204030204" pitchFamily="49" charset="0"/>
              </a:rPr>
              <a:t>(Node n,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find_max_ab</a:t>
            </a:r>
            <a:r>
              <a:rPr lang="en-US" sz="2400" dirty="0">
                <a:latin typeface="Consolas" panose="020B0609020204030204" pitchFamily="49" charset="0"/>
                <a:cs typeface="Consolas" panose="020B0609020204030204" pitchFamily="49" charset="0"/>
              </a:rPr>
              <a:t>(child,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best &lt;= </a:t>
            </a:r>
            <a:r>
              <a:rPr lang="el-GR" sz="2400" dirty="0">
                <a:cs typeface="Courier New" panose="02070309020205020404" pitchFamily="49" charset="0"/>
              </a:rPr>
              <a:t>α</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return best;</a:t>
            </a:r>
          </a:p>
          <a:p>
            <a:pPr marL="274320" lvl="1" indent="0">
              <a:buNone/>
            </a:pPr>
            <a:r>
              <a:rPr lang="en-US" sz="2400" dirty="0">
                <a:latin typeface="Consolas" panose="020B0609020204030204" pitchFamily="49" charset="0"/>
                <a:cs typeface="Consolas" panose="020B0609020204030204" pitchFamily="49" charset="0"/>
              </a:rPr>
              <a:t>		</a:t>
            </a:r>
            <a:r>
              <a:rPr lang="el-GR" sz="2400" dirty="0">
                <a:cs typeface="Courier New" panose="02070309020205020404" pitchFamily="49" charset="0"/>
              </a:rPr>
              <a:t>β</a:t>
            </a:r>
            <a:r>
              <a:rPr lang="en-US" sz="2400" dirty="0">
                <a:cs typeface="Courier New" panose="02070309020205020404" pitchFamily="49" charset="0"/>
              </a:rPr>
              <a:t> = </a:t>
            </a:r>
            <a:r>
              <a:rPr lang="en-US" sz="2400" dirty="0">
                <a:latin typeface="Consolas" panose="020B0609020204030204" pitchFamily="49" charset="0"/>
                <a:cs typeface="Consolas" panose="020B0609020204030204" pitchFamily="49" charset="0"/>
              </a:rPr>
              <a:t>min</a:t>
            </a:r>
            <a:r>
              <a:rPr lang="en-US" sz="2400" dirty="0">
                <a:cs typeface="Courier New" panose="02070309020205020404" pitchFamily="49" charset="0"/>
              </a:rPr>
              <a:t>(</a:t>
            </a:r>
            <a:r>
              <a:rPr lang="el-GR" sz="2400" dirty="0">
                <a:cs typeface="Courier New" panose="02070309020205020404" pitchFamily="49" charset="0"/>
              </a:rPr>
              <a:t>β</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best</a:t>
            </a:r>
            <a:r>
              <a:rPr lang="en-US" sz="2400" dirty="0">
                <a:cs typeface="Courier New" panose="02070309020205020404" pitchFamily="49" charset="0"/>
              </a:rPr>
              <a:t>);</a:t>
            </a:r>
            <a:endParaRPr lang="en-US" sz="2400" dirty="0">
              <a:latin typeface="Consolas" panose="020B0609020204030204" pitchFamily="49" charset="0"/>
              <a:cs typeface="Consolas" panose="020B0609020204030204" pitchFamily="49" charset="0"/>
            </a:endParaRP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endParaRPr lang="en-US" sz="2800" dirty="0"/>
          </a:p>
          <a:p>
            <a:endParaRPr lang="en-US" sz="2800" dirty="0"/>
          </a:p>
        </p:txBody>
      </p:sp>
      <p:sp>
        <p:nvSpPr>
          <p:cNvPr id="8" name="TextBox 7">
            <a:extLst>
              <a:ext uri="{FF2B5EF4-FFF2-40B4-BE49-F238E27FC236}">
                <a16:creationId xmlns:a16="http://schemas.microsoft.com/office/drawing/2014/main" id="{E53E8FF2-6380-D44B-8581-2E8D507AB722}"/>
              </a:ext>
            </a:extLst>
          </p:cNvPr>
          <p:cNvSpPr txBox="1"/>
          <p:nvPr/>
        </p:nvSpPr>
        <p:spPr>
          <a:xfrm>
            <a:off x="3202056" y="5940287"/>
            <a:ext cx="6099313" cy="369332"/>
          </a:xfrm>
          <a:prstGeom prst="rect">
            <a:avLst/>
          </a:prstGeom>
          <a:noFill/>
        </p:spPr>
        <p:txBody>
          <a:bodyPr wrap="square" rtlCol="0">
            <a:spAutoFit/>
          </a:bodyPr>
          <a:lstStyle/>
          <a:p>
            <a:r>
              <a:rPr lang="en-US" dirty="0"/>
              <a:t>And once again, </a:t>
            </a:r>
            <a:r>
              <a:rPr lang="en-US" dirty="0" err="1"/>
              <a:t>find_min</a:t>
            </a:r>
            <a:r>
              <a:rPr lang="en-US" dirty="0"/>
              <a:t> is basically the inversion.</a:t>
            </a:r>
          </a:p>
        </p:txBody>
      </p:sp>
    </p:spTree>
    <p:extLst>
      <p:ext uri="{BB962C8B-B14F-4D97-AF65-F5344CB8AC3E}">
        <p14:creationId xmlns:p14="http://schemas.microsoft.com/office/powerpoint/2010/main" val="20946849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sp>
        <p:nvSpPr>
          <p:cNvPr id="24" name="TextBox 23">
            <a:extLst>
              <a:ext uri="{FF2B5EF4-FFF2-40B4-BE49-F238E27FC236}">
                <a16:creationId xmlns:a16="http://schemas.microsoft.com/office/drawing/2014/main" id="{73D69378-5C6E-F245-9739-434611BDAB4F}"/>
              </a:ext>
            </a:extLst>
          </p:cNvPr>
          <p:cNvSpPr txBox="1"/>
          <p:nvPr/>
        </p:nvSpPr>
        <p:spPr>
          <a:xfrm>
            <a:off x="7699514" y="1966646"/>
            <a:ext cx="3634408" cy="2031325"/>
          </a:xfrm>
          <a:prstGeom prst="rect">
            <a:avLst/>
          </a:prstGeom>
          <a:noFill/>
        </p:spPr>
        <p:txBody>
          <a:bodyPr wrap="square" rtlCol="0">
            <a:spAutoFit/>
          </a:bodyPr>
          <a:lstStyle/>
          <a:p>
            <a:r>
              <a:rPr lang="en-US" dirty="0"/>
              <a:t>Max wants to figure out what the best move to make is! </a:t>
            </a:r>
          </a:p>
          <a:p>
            <a:endParaRPr lang="en-US" dirty="0"/>
          </a:p>
          <a:p>
            <a:r>
              <a:rPr lang="en-US" dirty="0"/>
              <a:t>Note that in addition to the node itself having the “best” value, we are also passing down the values of alpha and beta.</a:t>
            </a:r>
          </a:p>
        </p:txBody>
      </p:sp>
      <p:sp>
        <p:nvSpPr>
          <p:cNvPr id="3" name="Rectangle 2">
            <a:extLst>
              <a:ext uri="{FF2B5EF4-FFF2-40B4-BE49-F238E27FC236}">
                <a16:creationId xmlns:a16="http://schemas.microsoft.com/office/drawing/2014/main" id="{B19A770F-D157-5C48-A24E-ED395713528D}"/>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103997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sp>
        <p:nvSpPr>
          <p:cNvPr id="20" name="TextBox 19">
            <a:extLst>
              <a:ext uri="{FF2B5EF4-FFF2-40B4-BE49-F238E27FC236}">
                <a16:creationId xmlns:a16="http://schemas.microsoft.com/office/drawing/2014/main" id="{229DC02A-8478-7F43-AEAD-8A1E7D8BC9CA}"/>
              </a:ext>
            </a:extLst>
          </p:cNvPr>
          <p:cNvSpPr txBox="1"/>
          <p:nvPr/>
        </p:nvSpPr>
        <p:spPr>
          <a:xfrm>
            <a:off x="7699514" y="1966646"/>
            <a:ext cx="3265496" cy="2031325"/>
          </a:xfrm>
          <a:prstGeom prst="rect">
            <a:avLst/>
          </a:prstGeom>
          <a:noFill/>
        </p:spPr>
        <p:txBody>
          <a:bodyPr wrap="square" rtlCol="0">
            <a:spAutoFit/>
          </a:bodyPr>
          <a:lstStyle/>
          <a:p>
            <a:r>
              <a:rPr lang="en-US" dirty="0"/>
              <a:t>Max imagines what life would be like taking an action that leads to a particular state.</a:t>
            </a:r>
          </a:p>
          <a:p>
            <a:endParaRPr lang="en-US" dirty="0"/>
          </a:p>
          <a:p>
            <a:r>
              <a:rPr lang="en-US" dirty="0"/>
              <a:t>In this state, it’s now Min’s turn. We need to imagine the possible moves that Min might make.</a:t>
            </a:r>
          </a:p>
        </p:txBody>
      </p:sp>
      <p:sp>
        <p:nvSpPr>
          <p:cNvPr id="21" name="Rectangle 20">
            <a:extLst>
              <a:ext uri="{FF2B5EF4-FFF2-40B4-BE49-F238E27FC236}">
                <a16:creationId xmlns:a16="http://schemas.microsoft.com/office/drawing/2014/main" id="{0E1D248E-DC18-AA45-AFBB-ABE49A4B4448}"/>
              </a:ext>
            </a:extLst>
          </p:cNvPr>
          <p:cNvSpPr/>
          <p:nvPr/>
        </p:nvSpPr>
        <p:spPr>
          <a:xfrm>
            <a:off x="5674210" y="2214449"/>
            <a:ext cx="452368" cy="369332"/>
          </a:xfrm>
          <a:prstGeom prst="rect">
            <a:avLst/>
          </a:prstGeom>
        </p:spPr>
        <p:txBody>
          <a:bodyPr wrap="none">
            <a:spAutoFit/>
          </a:bodyPr>
          <a:lstStyle/>
          <a:p>
            <a:r>
              <a:rPr lang="en-US" dirty="0">
                <a:solidFill>
                  <a:schemeClr val="bg1"/>
                </a:solidFill>
              </a:rPr>
              <a:t>-∞</a:t>
            </a:r>
          </a:p>
        </p:txBody>
      </p:sp>
      <p:sp>
        <p:nvSpPr>
          <p:cNvPr id="22" name="Rectangle 21">
            <a:extLst>
              <a:ext uri="{FF2B5EF4-FFF2-40B4-BE49-F238E27FC236}">
                <a16:creationId xmlns:a16="http://schemas.microsoft.com/office/drawing/2014/main" id="{AB767BF0-9F19-824E-AEE2-E2AB2A231916}"/>
              </a:ext>
            </a:extLst>
          </p:cNvPr>
          <p:cNvSpPr/>
          <p:nvPr/>
        </p:nvSpPr>
        <p:spPr>
          <a:xfrm>
            <a:off x="2524809" y="3584481"/>
            <a:ext cx="497252"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3169133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816BFB-7D0D-BF4C-94DC-11F453B6D17E}"/>
              </a:ext>
            </a:extLst>
          </p:cNvPr>
          <p:cNvSpPr txBox="1"/>
          <p:nvPr/>
        </p:nvSpPr>
        <p:spPr>
          <a:xfrm>
            <a:off x="7699514" y="1966646"/>
            <a:ext cx="3265496" cy="923330"/>
          </a:xfrm>
          <a:prstGeom prst="rect">
            <a:avLst/>
          </a:prstGeom>
          <a:noFill/>
        </p:spPr>
        <p:txBody>
          <a:bodyPr wrap="square" rtlCol="0">
            <a:spAutoFit/>
          </a:bodyPr>
          <a:lstStyle/>
          <a:p>
            <a:r>
              <a:rPr lang="en-US" dirty="0"/>
              <a:t>One action Min might make takes us to a terminal state with a utility value of 3.</a:t>
            </a:r>
          </a:p>
        </p:txBody>
      </p:sp>
      <p:sp>
        <p:nvSpPr>
          <p:cNvPr id="21" name="Rectangle 20">
            <a:extLst>
              <a:ext uri="{FF2B5EF4-FFF2-40B4-BE49-F238E27FC236}">
                <a16:creationId xmlns:a16="http://schemas.microsoft.com/office/drawing/2014/main" id="{9DEB2702-75CE-594C-B027-81AAC6C82AA9}"/>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
        <p:nvSpPr>
          <p:cNvPr id="22" name="Rectangle 21">
            <a:extLst>
              <a:ext uri="{FF2B5EF4-FFF2-40B4-BE49-F238E27FC236}">
                <a16:creationId xmlns:a16="http://schemas.microsoft.com/office/drawing/2014/main" id="{AE8E33A4-840A-8040-AE91-A596414158A2}"/>
              </a:ext>
            </a:extLst>
          </p:cNvPr>
          <p:cNvSpPr/>
          <p:nvPr/>
        </p:nvSpPr>
        <p:spPr>
          <a:xfrm>
            <a:off x="2524809" y="3584481"/>
            <a:ext cx="497252"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30513617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5" y="3430392"/>
            <a:ext cx="1025529"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r>
              <a:rPr lang="en-US" strike="sngStrike" dirty="0"/>
              <a:t>+∞</a:t>
            </a:r>
            <a:r>
              <a:rPr lang="en-US" dirty="0"/>
              <a:t>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789766" y="1637430"/>
            <a:ext cx="3265496" cy="3416320"/>
          </a:xfrm>
          <a:prstGeom prst="rect">
            <a:avLst/>
          </a:prstGeom>
          <a:noFill/>
        </p:spPr>
        <p:txBody>
          <a:bodyPr wrap="square" rtlCol="0">
            <a:spAutoFit/>
          </a:bodyPr>
          <a:lstStyle/>
          <a:p>
            <a:r>
              <a:rPr lang="en-US" dirty="0"/>
              <a:t>Min had been afraid that the best it could do was + ∞, but 3 is much lower than that! So Min updates its </a:t>
            </a:r>
            <a:r>
              <a:rPr lang="el-GR" dirty="0"/>
              <a:t>β</a:t>
            </a:r>
            <a:r>
              <a:rPr lang="en-US" dirty="0"/>
              <a:t> value.</a:t>
            </a:r>
          </a:p>
          <a:p>
            <a:endParaRPr lang="en-US" dirty="0"/>
          </a:p>
          <a:p>
            <a:r>
              <a:rPr lang="en-US" dirty="0"/>
              <a:t>In other words, if Max made the initial move to get us down this branch, then Min will accept nothing more than 3.</a:t>
            </a:r>
          </a:p>
          <a:p>
            <a:endParaRPr lang="en-US" dirty="0"/>
          </a:p>
          <a:p>
            <a:r>
              <a:rPr lang="en-US" dirty="0"/>
              <a:t>But… maybe it could do even better…</a:t>
            </a:r>
          </a:p>
        </p:txBody>
      </p:sp>
      <p:sp>
        <p:nvSpPr>
          <p:cNvPr id="5" name="TextBox 4">
            <a:extLst>
              <a:ext uri="{FF2B5EF4-FFF2-40B4-BE49-F238E27FC236}">
                <a16:creationId xmlns:a16="http://schemas.microsoft.com/office/drawing/2014/main" id="{03C7C06D-B53F-2E4C-85F9-AA9D63443042}"/>
              </a:ext>
            </a:extLst>
          </p:cNvPr>
          <p:cNvSpPr txBox="1"/>
          <p:nvPr/>
        </p:nvSpPr>
        <p:spPr>
          <a:xfrm>
            <a:off x="1755086" y="5322102"/>
            <a:ext cx="8324022" cy="1200329"/>
          </a:xfrm>
          <a:prstGeom prst="rect">
            <a:avLst/>
          </a:prstGeom>
          <a:noFill/>
        </p:spPr>
        <p:txBody>
          <a:bodyPr wrap="square" rtlCol="0">
            <a:spAutoFit/>
          </a:bodyPr>
          <a:lstStyle/>
          <a:p>
            <a:r>
              <a:rPr lang="en-US" dirty="0"/>
              <a:t>Also note, behind the scenes here, it checks to see if the current best, (here, 3) is &lt;= to alpha. 3 is NOT less than or equal to negative infinity.</a:t>
            </a:r>
          </a:p>
          <a:p>
            <a:r>
              <a:rPr lang="en-US" dirty="0"/>
              <a:t>If best HAD been lower than alpha, there’s no need to check any more of this node’s children. Why?</a:t>
            </a:r>
          </a:p>
        </p:txBody>
      </p:sp>
      <p:sp>
        <p:nvSpPr>
          <p:cNvPr id="21" name="Rectangle 20">
            <a:extLst>
              <a:ext uri="{FF2B5EF4-FFF2-40B4-BE49-F238E27FC236}">
                <a16:creationId xmlns:a16="http://schemas.microsoft.com/office/drawing/2014/main" id="{73660F24-73B3-8449-83FA-DE004F92556A}"/>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6067E4A1-E0FC-324A-8C5E-88D6B4C34D78}"/>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257474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23762</TotalTime>
  <Words>15748</Words>
  <Application>Microsoft Office PowerPoint</Application>
  <PresentationFormat>Widescreen</PresentationFormat>
  <Paragraphs>2405</Paragraphs>
  <Slides>135</Slides>
  <Notes>134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135</vt:i4>
      </vt:variant>
    </vt:vector>
  </HeadingPairs>
  <TitlesOfParts>
    <vt:vector size="142" baseType="lpstr">
      <vt:lpstr>Arial</vt:lpstr>
      <vt:lpstr>Calibri</vt:lpstr>
      <vt:lpstr>Consolas</vt:lpstr>
      <vt:lpstr>Garamond</vt:lpstr>
      <vt:lpstr>Sagona Book</vt:lpstr>
      <vt:lpstr>Sagona ExtraLight</vt:lpstr>
      <vt:lpstr>SavonVTI</vt:lpstr>
      <vt:lpstr>Introduction to AI, SPR2022  Adversarial Search</vt:lpstr>
      <vt:lpstr>Brief Recap</vt:lpstr>
      <vt:lpstr>Brief Recap</vt:lpstr>
      <vt:lpstr>Heuristics Recap</vt:lpstr>
      <vt:lpstr>Best-First Search Recap</vt:lpstr>
      <vt:lpstr>Search Environments We’ve Been Working With</vt:lpstr>
      <vt:lpstr>Today’s Search Environment</vt:lpstr>
      <vt:lpstr>One change – But Many Considerations</vt:lpstr>
      <vt:lpstr>Adversarial Search</vt:lpstr>
      <vt:lpstr>Adversarial Search - Games</vt:lpstr>
      <vt:lpstr>Adversarial Search - Games</vt:lpstr>
      <vt:lpstr>Adversarial Search - Games</vt:lpstr>
      <vt:lpstr>Adversarial Search - Games</vt:lpstr>
      <vt:lpstr>Adversarial Search - Games</vt:lpstr>
      <vt:lpstr>Adversarial Search - Games</vt:lpstr>
      <vt:lpstr>Adversarial Search - Games</vt:lpstr>
      <vt:lpstr>Adversarial Search - Games</vt:lpstr>
      <vt:lpstr>Adversarial Search - Games</vt:lpstr>
      <vt:lpstr>Utility</vt:lpstr>
      <vt:lpstr>Utility</vt:lpstr>
      <vt:lpstr>Utility</vt:lpstr>
      <vt:lpstr>Utility</vt:lpstr>
      <vt:lpstr>Minimizing and Maximizing Utility</vt:lpstr>
      <vt:lpstr>Minimizing and Maximizing Utility</vt:lpstr>
      <vt:lpstr>Minimizing and Maximizing Utility</vt:lpstr>
      <vt:lpstr>Minimizing and Maximizing Utility</vt:lpstr>
      <vt:lpstr>Game Trees</vt:lpstr>
      <vt:lpstr>Game Trees – Common Representation</vt:lpstr>
      <vt:lpstr>Game Trees – Common Representation</vt:lpstr>
      <vt:lpstr>Game Trees – Common Representation</vt:lpstr>
      <vt:lpstr>PowerPoint Presentation</vt:lpstr>
      <vt:lpstr>PowerPoint Presentation</vt:lpstr>
      <vt:lpstr>PowerPoint Presentation</vt:lpstr>
      <vt:lpstr>PowerPoint Presentation</vt:lpstr>
      <vt:lpstr>PowerPoint Presentation</vt:lpstr>
      <vt:lpstr>PowerPoint Presentation</vt:lpstr>
      <vt:lpstr>Minimax Search</vt:lpstr>
      <vt:lpstr>PowerPoint Presentation</vt:lpstr>
      <vt:lpstr>Minimax Search Algorithm</vt:lpstr>
      <vt:lpstr>Minimax Search Algorithm</vt:lpstr>
      <vt:lpstr>Minimax Search Algorithm – min_max()</vt:lpstr>
      <vt:lpstr>Minimax Search Algorithm – find_max()</vt:lpstr>
      <vt:lpstr>Minimax Search Algorithm – find_max()</vt:lpstr>
      <vt:lpstr>Minimax Search Algorithm – find_max()</vt:lpstr>
      <vt:lpstr>Minimax Search Algorithm – find_max()</vt:lpstr>
      <vt:lpstr>Minimax Search Algorithm – find_max()</vt:lpstr>
      <vt:lpstr>Minimax Search Algorithm – find_min()</vt:lpstr>
      <vt:lpstr>Minimax Search Algorithm – find_min()</vt:lpstr>
      <vt:lpstr>Minimax Search Algorithm – find_min()</vt:lpstr>
      <vt:lpstr>Minimax Search Algorithm – find_min()</vt:lpstr>
      <vt:lpstr>Minimax Search Algorithm – find_min()</vt:lpstr>
      <vt:lpstr>Minimax Search Algorithm – find_min()</vt:lpstr>
      <vt:lpstr>Minimax Search Algorithm – find_min()</vt:lpstr>
      <vt:lpstr>Minimax Search Algorithm – find_max()</vt:lpstr>
      <vt:lpstr>Minimax Search Algorithm – find_max()</vt:lpstr>
      <vt:lpstr>Minimax Search Algorithm – find_min()</vt:lpstr>
      <vt:lpstr>Minimax Search Algorithm – find_min()</vt:lpstr>
      <vt:lpstr>Minimax Search Algorithm – find_min()</vt:lpstr>
      <vt:lpstr>Minimax Search Algorithm – find_min()</vt:lpstr>
      <vt:lpstr>Minimax Search Algorithm – find_min()</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One Potential Pitfall…</vt:lpstr>
      <vt:lpstr>One Potential Pitfall…</vt:lpstr>
      <vt:lpstr>Alpha-Beta Pruning</vt:lpstr>
      <vt:lpstr>Minimax Complete Example – The Mystery Revealed!</vt:lpstr>
      <vt:lpstr>Alpha-Beta Pruning</vt:lpstr>
      <vt:lpstr>Minimax Search with Alpha-Beta Pruning</vt:lpstr>
      <vt:lpstr>Minimax Search with Alpha-Beta Pruning – find_max_ab</vt:lpstr>
      <vt:lpstr>Minimax Search with Alpha-Beta Pruning – find_max_ab</vt:lpstr>
      <vt:lpstr>Minimax Search with Alpha-Beta Pruning – find_min_ab</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Minimax with Alpha-Beta Pruning</vt:lpstr>
      <vt:lpstr>Minimax with Alpha-Beta Pruning</vt:lpstr>
      <vt:lpstr>Minimax with Alpha-Beta Pruning</vt:lpstr>
      <vt:lpstr>Minimax with Alpha-Beta Pruning</vt:lpstr>
      <vt:lpstr>Minimax with Alpha-Beta Pruning</vt:lpstr>
      <vt:lpstr>Minimax with Alpha-Beta Pruning</vt:lpstr>
      <vt:lpstr>Minimax with Alpha-Beta Pruning</vt:lpstr>
      <vt:lpstr>Limited Time and Space</vt:lpstr>
      <vt:lpstr>Imperfect Decision Making.</vt:lpstr>
      <vt:lpstr>Beam Search</vt:lpstr>
      <vt:lpstr>Iterative Deepening</vt:lpstr>
      <vt:lpstr>Move Ordering</vt:lpstr>
      <vt:lpstr>Horizon Problem</vt:lpstr>
      <vt:lpstr>Horizon Problem</vt:lpstr>
      <vt:lpstr>Horizon Problem</vt:lpstr>
      <vt:lpstr>Horizon Problem</vt:lpstr>
      <vt:lpstr>Horizon Problem</vt:lpstr>
      <vt:lpstr>Horizon Problem</vt:lpstr>
      <vt:lpstr>Quiescence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SPR2020  Philsophical Underpinnings</dc:title>
  <dc:creator>Benjamin Michael Samuel</dc:creator>
  <cp:lastModifiedBy>Ben Samuel</cp:lastModifiedBy>
  <cp:revision>973</cp:revision>
  <dcterms:created xsi:type="dcterms:W3CDTF">2020-01-13T18:17:54Z</dcterms:created>
  <dcterms:modified xsi:type="dcterms:W3CDTF">2022-02-09T16:55:55Z</dcterms:modified>
</cp:coreProperties>
</file>