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8" r:id="rId2"/>
    <p:sldId id="260" r:id="rId3"/>
    <p:sldId id="261" r:id="rId4"/>
    <p:sldId id="262" r:id="rId5"/>
    <p:sldId id="263" r:id="rId6"/>
    <p:sldId id="265" r:id="rId7"/>
    <p:sldId id="277" r:id="rId8"/>
    <p:sldId id="279" r:id="rId9"/>
    <p:sldId id="280" r:id="rId10"/>
    <p:sldId id="288" r:id="rId11"/>
    <p:sldId id="283" r:id="rId12"/>
    <p:sldId id="289" r:id="rId13"/>
    <p:sldId id="282" r:id="rId14"/>
    <p:sldId id="281" r:id="rId15"/>
    <p:sldId id="284" r:id="rId16"/>
    <p:sldId id="286" r:id="rId17"/>
    <p:sldId id="287" r:id="rId18"/>
    <p:sldId id="278" r:id="rId19"/>
    <p:sldId id="28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2B667F-DC90-4D77-B586-3F5C3D8BE1B4}">
          <p14:sldIdLst>
            <p14:sldId id="258"/>
            <p14:sldId id="260"/>
            <p14:sldId id="261"/>
            <p14:sldId id="262"/>
            <p14:sldId id="263"/>
            <p14:sldId id="265"/>
            <p14:sldId id="277"/>
            <p14:sldId id="279"/>
            <p14:sldId id="280"/>
            <p14:sldId id="288"/>
            <p14:sldId id="283"/>
            <p14:sldId id="289"/>
            <p14:sldId id="282"/>
            <p14:sldId id="281"/>
            <p14:sldId id="284"/>
            <p14:sldId id="286"/>
            <p14:sldId id="287"/>
            <p14:sldId id="278"/>
            <p14:sldId id="285"/>
            <p14:sldId id="27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3FCB41-DFB2-46B0-8FFC-EECE92D24AF9}" v="5" dt="2024-11-10T08:55:28.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817" autoAdjust="0"/>
  </p:normalViewPr>
  <p:slideViewPr>
    <p:cSldViewPr showGuides="1">
      <p:cViewPr varScale="1">
        <p:scale>
          <a:sx n="78" d="100"/>
          <a:sy n="78"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Jamanla" userId="2b458acb6f20cc75" providerId="LiveId" clId="{A63FCB41-DFB2-46B0-8FFC-EECE92D24AF9}"/>
    <pc:docChg chg="modSld">
      <pc:chgData name="Suresh Jamanla" userId="2b458acb6f20cc75" providerId="LiveId" clId="{A63FCB41-DFB2-46B0-8FFC-EECE92D24AF9}" dt="2024-11-10T08:55:28.527" v="40" actId="478"/>
      <pc:docMkLst>
        <pc:docMk/>
      </pc:docMkLst>
      <pc:sldChg chg="modSp mod">
        <pc:chgData name="Suresh Jamanla" userId="2b458acb6f20cc75" providerId="LiveId" clId="{A63FCB41-DFB2-46B0-8FFC-EECE92D24AF9}" dt="2024-11-10T08:52:44.032" v="34" actId="6549"/>
        <pc:sldMkLst>
          <pc:docMk/>
          <pc:sldMk cId="0" sldId="279"/>
        </pc:sldMkLst>
        <pc:spChg chg="mod">
          <ac:chgData name="Suresh Jamanla" userId="2b458acb6f20cc75" providerId="LiveId" clId="{A63FCB41-DFB2-46B0-8FFC-EECE92D24AF9}" dt="2024-11-10T08:52:44.032" v="34" actId="6549"/>
          <ac:spMkLst>
            <pc:docMk/>
            <pc:sldMk cId="0" sldId="279"/>
            <ac:spMk id="3" creationId="{00000000-0000-0000-0000-000000000000}"/>
          </ac:spMkLst>
        </pc:spChg>
      </pc:sldChg>
      <pc:sldChg chg="delSp modSp">
        <pc:chgData name="Suresh Jamanla" userId="2b458acb6f20cc75" providerId="LiveId" clId="{A63FCB41-DFB2-46B0-8FFC-EECE92D24AF9}" dt="2024-11-10T08:55:28.527" v="40" actId="478"/>
        <pc:sldMkLst>
          <pc:docMk/>
          <pc:sldMk cId="0" sldId="281"/>
        </pc:sldMkLst>
        <pc:picChg chg="del mod">
          <ac:chgData name="Suresh Jamanla" userId="2b458acb6f20cc75" providerId="LiveId" clId="{A63FCB41-DFB2-46B0-8FFC-EECE92D24AF9}" dt="2024-11-10T08:55:28.527" v="40" actId="478"/>
          <ac:picMkLst>
            <pc:docMk/>
            <pc:sldMk cId="0" sldId="281"/>
            <ac:picMk id="3" creationId="{01011DE7-60C9-693B-2BD2-C9CDB7043B94}"/>
          </ac:picMkLst>
        </pc:picChg>
      </pc:sldChg>
      <pc:sldChg chg="modSp mod">
        <pc:chgData name="Suresh Jamanla" userId="2b458acb6f20cc75" providerId="LiveId" clId="{A63FCB41-DFB2-46B0-8FFC-EECE92D24AF9}" dt="2024-11-10T08:55:12.400" v="35"/>
        <pc:sldMkLst>
          <pc:docMk/>
          <pc:sldMk cId="4257272449" sldId="289"/>
        </pc:sldMkLst>
        <pc:spChg chg="mod">
          <ac:chgData name="Suresh Jamanla" userId="2b458acb6f20cc75" providerId="LiveId" clId="{A63FCB41-DFB2-46B0-8FFC-EECE92D24AF9}" dt="2024-11-10T08:55:12.400" v="35"/>
          <ac:spMkLst>
            <pc:docMk/>
            <pc:sldMk cId="4257272449" sldId="289"/>
            <ac:spMk id="2" creationId="{03383BCE-C4E7-3D31-F924-F57013D8E9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BE35F-53EA-41C2-AE0E-912FD407B4BB}" type="datetimeFigureOut">
              <a:rPr lang="en-IN" smtClean="0"/>
              <a:t>10-11-2024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02457-DCFD-4143-9E73-94629FE5543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D02457-DCFD-4143-9E73-94629FE55431}"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D02457-DCFD-4143-9E73-94629FE55431}"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11/10/2024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000000">
                    <a:tint val="75000"/>
                  </a:srgbClr>
                </a:solidFill>
              </a:r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jan07glo"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1.xml"/><Relationship Id="rId4" Type="http://schemas.openxmlformats.org/officeDocument/2006/relationships/hyperlink" Target="https://www.youtube.com/watch?v=1tgZo2tpK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90433"/>
            <a:ext cx="8095423" cy="1011485"/>
          </a:xfrm>
        </p:spPr>
        <p:txBody>
          <a:bodyPr>
            <a:normAutofit/>
          </a:bodyPr>
          <a:lstStyle/>
          <a:p>
            <a:pPr algn="just"/>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4">
                    <a:lumMod val="75000"/>
                  </a:schemeClr>
                </a:solidFill>
                <a:latin typeface="Times New Roman" panose="02020603050405020304" pitchFamily="18" charset="0"/>
                <a:cs typeface="Times New Roman" panose="02020603050405020304" pitchFamily="18" charset="0"/>
              </a:rPr>
              <a:t>TEEGALA KRISHNA REDDY ENGINEERING COLLEGE</a:t>
            </a:r>
          </a:p>
        </p:txBody>
      </p:sp>
      <p:sp>
        <p:nvSpPr>
          <p:cNvPr id="3" name="Subtitle 2"/>
          <p:cNvSpPr>
            <a:spLocks noGrp="1"/>
          </p:cNvSpPr>
          <p:nvPr>
            <p:ph type="subTitle" idx="1"/>
          </p:nvPr>
        </p:nvSpPr>
        <p:spPr>
          <a:xfrm>
            <a:off x="442316" y="2924944"/>
            <a:ext cx="7370044" cy="657588"/>
          </a:xfrm>
        </p:spPr>
        <p:txBody>
          <a:bodyPr>
            <a:normAutofit fontScale="92500"/>
          </a:bodyPr>
          <a:lstStyle/>
          <a:p>
            <a:r>
              <a:rPr lang="en-IN" sz="2400" dirty="0">
                <a:solidFill>
                  <a:schemeClr val="accent2">
                    <a:lumMod val="75000"/>
                  </a:schemeClr>
                </a:solidFill>
                <a:latin typeface="Times New Roman" panose="02020603050405020304" pitchFamily="18" charset="0"/>
                <a:cs typeface="Times New Roman" panose="02020603050405020304" pitchFamily="18" charset="0"/>
              </a:rPr>
              <a:t>Department of Artificial Intelligence and Machine Learning</a:t>
            </a:r>
          </a:p>
        </p:txBody>
      </p:sp>
      <p:pic>
        <p:nvPicPr>
          <p:cNvPr id="5" name="Picture 4"/>
          <p:cNvPicPr>
            <a:picLocks noChangeAspect="1"/>
          </p:cNvPicPr>
          <p:nvPr/>
        </p:nvPicPr>
        <p:blipFill>
          <a:blip r:embed="rId2" cstate="print"/>
          <a:stretch>
            <a:fillRect/>
          </a:stretch>
        </p:blipFill>
        <p:spPr>
          <a:xfrm>
            <a:off x="2051720" y="185824"/>
            <a:ext cx="1200150" cy="963166"/>
          </a:xfrm>
          <a:prstGeom prst="rect">
            <a:avLst/>
          </a:prstGeom>
        </p:spPr>
      </p:pic>
      <p:cxnSp>
        <p:nvCxnSpPr>
          <p:cNvPr id="7" name="Straight Connector 6"/>
          <p:cNvCxnSpPr/>
          <p:nvPr/>
        </p:nvCxnSpPr>
        <p:spPr>
          <a:xfrm>
            <a:off x="437322" y="44394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2316" y="4293096"/>
            <a:ext cx="814014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Subtitle 2"/>
          <p:cNvSpPr txBox="1"/>
          <p:nvPr/>
        </p:nvSpPr>
        <p:spPr>
          <a:xfrm>
            <a:off x="693684" y="4509120"/>
            <a:ext cx="7950282" cy="165618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HEAD OF THE DEPARTMENT</a:t>
            </a:r>
            <a:r>
              <a:rPr lang="en-IN" dirty="0">
                <a:solidFill>
                  <a:schemeClr val="tx1"/>
                </a:solidFill>
                <a:latin typeface="Times New Roman" panose="02020603050405020304" pitchFamily="18" charset="0"/>
                <a:cs typeface="Times New Roman" panose="02020603050405020304" pitchFamily="18" charset="0"/>
              </a:rPr>
              <a:t>		  		</a:t>
            </a:r>
            <a:r>
              <a:rPr lang="en-IN" u="sng" dirty="0">
                <a:solidFill>
                  <a:schemeClr val="tx1"/>
                </a:solidFill>
                <a:latin typeface="Times New Roman" panose="02020603050405020304" pitchFamily="18" charset="0"/>
                <a:cs typeface="Times New Roman" panose="02020603050405020304" pitchFamily="18" charset="0"/>
              </a:rPr>
              <a:t> PROJECT CO-ORDINATOR </a:t>
            </a:r>
            <a:endParaRPr lang="en-IN" dirty="0">
              <a:solidFill>
                <a:schemeClr val="tx1"/>
              </a:solidFill>
              <a:latin typeface="Times New Roman" panose="02020603050405020304" pitchFamily="18" charset="0"/>
              <a:cs typeface="Times New Roman" panose="02020603050405020304" pitchFamily="18" charset="0"/>
            </a:endParaRPr>
          </a:p>
          <a:p>
            <a:pPr algn="l">
              <a:buClr>
                <a:srgbClr val="0065A4"/>
              </a:buClr>
            </a:pPr>
            <a:r>
              <a:rPr lang="en-IN" dirty="0" err="1">
                <a:solidFill>
                  <a:schemeClr val="tx1"/>
                </a:solidFill>
                <a:latin typeface="Times New Roman" panose="02020603050405020304" pitchFamily="18" charset="0"/>
                <a:cs typeface="Times New Roman" panose="02020603050405020304" pitchFamily="18" charset="0"/>
              </a:rPr>
              <a:t>Dr.VADIVELAN</a:t>
            </a:r>
            <a:r>
              <a:rPr lang="en-IN" dirty="0">
                <a:solidFill>
                  <a:schemeClr val="tx1"/>
                </a:solidFill>
                <a:latin typeface="Times New Roman" panose="02020603050405020304" pitchFamily="18" charset="0"/>
                <a:cs typeface="Times New Roman" panose="02020603050405020304" pitchFamily="18" charset="0"/>
              </a:rPr>
              <a:t> NATARAJAN		                        Mrs. K.RENUKA</a:t>
            </a:r>
          </a:p>
          <a:p>
            <a:pPr algn="l">
              <a:buClr>
                <a:srgbClr val="0065A4"/>
              </a:buClr>
            </a:pPr>
            <a:r>
              <a:rPr lang="en-IN" dirty="0">
                <a:solidFill>
                  <a:schemeClr val="tx1"/>
                </a:solidFill>
                <a:latin typeface="Times New Roman" panose="02020603050405020304" pitchFamily="18" charset="0"/>
                <a:cs typeface="Times New Roman" panose="02020603050405020304" pitchFamily="18" charset="0"/>
              </a:rPr>
              <a:t>		Professor							         Assistant professor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185824"/>
            <a:ext cx="3846951" cy="1101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A8D4-4AC9-996D-53D2-D81ED072C264}"/>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MODULE</a:t>
            </a:r>
            <a:endParaRPr lang="en-IN" dirty="0"/>
          </a:p>
        </p:txBody>
      </p:sp>
      <p:sp>
        <p:nvSpPr>
          <p:cNvPr id="5" name="Rectangle 2">
            <a:extLst>
              <a:ext uri="{FF2B5EF4-FFF2-40B4-BE49-F238E27FC236}">
                <a16:creationId xmlns:a16="http://schemas.microsoft.com/office/drawing/2014/main" id="{7F4F0622-D611-C31D-EB61-900B303BF844}"/>
              </a:ext>
            </a:extLst>
          </p:cNvPr>
          <p:cNvSpPr>
            <a:spLocks noGrp="1" noChangeArrowheads="1"/>
          </p:cNvSpPr>
          <p:nvPr>
            <p:ph idx="1"/>
          </p:nvPr>
        </p:nvSpPr>
        <p:spPr bwMode="auto">
          <a:xfrm>
            <a:off x="899592" y="1284596"/>
            <a:ext cx="842689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(UI) Module</a:t>
            </a:r>
            <a:endParaRPr lang="en-US" alt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RAG Model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Knowledge Base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Transformer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315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DB6B-A83E-553F-3314-B1394C263FA6}"/>
              </a:ext>
            </a:extLst>
          </p:cNvPr>
          <p:cNvSpPr>
            <a:spLocks noGrp="1"/>
          </p:cNvSpPr>
          <p:nvPr>
            <p:ph type="title"/>
          </p:nvPr>
        </p:nvSpPr>
        <p:spPr>
          <a:xfrm>
            <a:off x="1979712" y="620688"/>
            <a:ext cx="4257520" cy="803176"/>
          </a:xfrm>
        </p:spPr>
        <p:txBody>
          <a:bodyPr>
            <a:normAutofit/>
          </a:bodyPr>
          <a:lstStyle/>
          <a:p>
            <a:pPr algn="ctr"/>
            <a:r>
              <a:rPr lang="en-IN" sz="3200" b="1" dirty="0">
                <a:solidFill>
                  <a:srgbClr val="90C226"/>
                </a:solidFill>
                <a:latin typeface="Times New Roman" panose="02020603050405020304" pitchFamily="18" charset="0"/>
                <a:cs typeface="Times New Roman" panose="02020603050405020304" pitchFamily="18" charset="0"/>
              </a:rPr>
              <a:t>SEQUENCE</a:t>
            </a:r>
          </a:p>
        </p:txBody>
      </p:sp>
      <p:pic>
        <p:nvPicPr>
          <p:cNvPr id="5" name="Content Placeholder 4">
            <a:extLst>
              <a:ext uri="{FF2B5EF4-FFF2-40B4-BE49-F238E27FC236}">
                <a16:creationId xmlns:a16="http://schemas.microsoft.com/office/drawing/2014/main" id="{531887E5-B969-F7A5-46D8-E5C8328EA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700808"/>
            <a:ext cx="8473812" cy="3960440"/>
          </a:xfrm>
        </p:spPr>
      </p:pic>
    </p:spTree>
    <p:extLst>
      <p:ext uri="{BB962C8B-B14F-4D97-AF65-F5344CB8AC3E}">
        <p14:creationId xmlns:p14="http://schemas.microsoft.com/office/powerpoint/2010/main" val="88786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3BCE-C4E7-3D31-F924-F57013D8E9DC}"/>
              </a:ext>
            </a:extLst>
          </p:cNvPr>
          <p:cNvSpPr>
            <a:spLocks noGrp="1"/>
          </p:cNvSpPr>
          <p:nvPr>
            <p:ph type="title"/>
          </p:nvPr>
        </p:nvSpPr>
        <p:spPr/>
        <p:txBody>
          <a:bodyPr/>
          <a:lstStyle/>
          <a:p>
            <a:r>
              <a:rPr lang="en-IN" dirty="0" err="1"/>
              <a:t>Usecase</a:t>
            </a:r>
            <a:r>
              <a:rPr lang="en-IN" dirty="0"/>
              <a:t> Diagram </a:t>
            </a:r>
          </a:p>
        </p:txBody>
      </p:sp>
      <p:pic>
        <p:nvPicPr>
          <p:cNvPr id="1026" name="Picture 2" descr="PlantUML Diagram">
            <a:extLst>
              <a:ext uri="{FF2B5EF4-FFF2-40B4-BE49-F238E27FC236}">
                <a16:creationId xmlns:a16="http://schemas.microsoft.com/office/drawing/2014/main" id="{B0106A7B-E7FB-E874-80BE-93861F31E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270000"/>
            <a:ext cx="3509263"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27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116632"/>
            <a:ext cx="3888432" cy="549828"/>
          </a:xfrm>
        </p:spPr>
        <p:txBody>
          <a:bodyPr/>
          <a:lstStyle/>
          <a:p>
            <a:pPr algn="ctr"/>
            <a:r>
              <a:rPr lang="en-IN" sz="3200" b="1" dirty="0">
                <a:solidFill>
                  <a:srgbClr val="90C226"/>
                </a:solidFill>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128230AE-0DF1-3BFB-B20B-AA31DC121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603853"/>
            <a:ext cx="2289172" cy="3837516"/>
          </a:xfrm>
          <a:prstGeom prst="rect">
            <a:avLst/>
          </a:prstGeom>
        </p:spPr>
      </p:pic>
      <p:pic>
        <p:nvPicPr>
          <p:cNvPr id="2052" name="Picture 4" descr="PlantUML Diagram">
            <a:extLst>
              <a:ext uri="{FF2B5EF4-FFF2-40B4-BE49-F238E27FC236}">
                <a16:creationId xmlns:a16="http://schemas.microsoft.com/office/drawing/2014/main" id="{550368BC-807E-613A-D98F-80F862FF7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285601"/>
            <a:ext cx="3600400" cy="41689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lantUML Diagram">
            <a:extLst>
              <a:ext uri="{FF2B5EF4-FFF2-40B4-BE49-F238E27FC236}">
                <a16:creationId xmlns:a16="http://schemas.microsoft.com/office/drawing/2014/main" id="{95BF6764-7531-52BE-18C4-9BDB8F6EB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1100138"/>
            <a:ext cx="5467350" cy="465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260648"/>
            <a:ext cx="4392488" cy="494174"/>
          </a:xfrm>
        </p:spPr>
        <p:txBody>
          <a:bodyPr/>
          <a:lstStyle/>
          <a:p>
            <a:r>
              <a:rPr lang="en-IN" sz="3600" b="1" dirty="0">
                <a:latin typeface="Times New Roman" panose="02020603050405020304" pitchFamily="18" charset="0"/>
                <a:cs typeface="Times New Roman" panose="02020603050405020304" pitchFamily="18" charset="0"/>
              </a:rPr>
              <a:t>COLLABORATION</a:t>
            </a:r>
            <a:endParaRPr lang="en-IN" sz="3600" b="1" dirty="0">
              <a:solidFill>
                <a:srgbClr val="90C22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6EDB-DC8C-03D2-A21F-5912718B845B}"/>
              </a:ext>
            </a:extLst>
          </p:cNvPr>
          <p:cNvSpPr>
            <a:spLocks noGrp="1"/>
          </p:cNvSpPr>
          <p:nvPr>
            <p:ph type="title"/>
          </p:nvPr>
        </p:nvSpPr>
        <p:spPr>
          <a:xfrm>
            <a:off x="1691680" y="58279"/>
            <a:ext cx="4536504" cy="731168"/>
          </a:xfrm>
        </p:spPr>
        <p:txBody>
          <a:bodyPr>
            <a:noAutofit/>
          </a:bodyPr>
          <a:lstStyle/>
          <a:p>
            <a:pPr algn="ctr"/>
            <a:r>
              <a:rPr lang="en-IN" sz="3200" b="1"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525D4AE2-3EC0-65B4-6E5F-2BD3ABE2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219" y="738750"/>
            <a:ext cx="4419966" cy="4706474"/>
          </a:xfrm>
          <a:prstGeom prst="rect">
            <a:avLst/>
          </a:prstGeom>
        </p:spPr>
      </p:pic>
      <p:pic>
        <p:nvPicPr>
          <p:cNvPr id="1028" name="Picture 4" descr="PlantUML Diagram">
            <a:extLst>
              <a:ext uri="{FF2B5EF4-FFF2-40B4-BE49-F238E27FC236}">
                <a16:creationId xmlns:a16="http://schemas.microsoft.com/office/drawing/2014/main" id="{9BCC347A-C4AE-9185-2F1F-FB8DF09A6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738750"/>
            <a:ext cx="4869335" cy="58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0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A9E8-70EB-E400-39F7-4042A20C9E93}"/>
              </a:ext>
            </a:extLst>
          </p:cNvPr>
          <p:cNvSpPr>
            <a:spLocks noGrp="1"/>
          </p:cNvSpPr>
          <p:nvPr>
            <p:ph type="ctrTitle"/>
          </p:nvPr>
        </p:nvSpPr>
        <p:spPr>
          <a:xfrm>
            <a:off x="539552" y="116632"/>
            <a:ext cx="5409650" cy="981876"/>
          </a:xfrm>
        </p:spPr>
        <p:txBody>
          <a:bodyPr/>
          <a:lstStyle/>
          <a:p>
            <a:r>
              <a:rPr lang="en-IN" dirty="0"/>
              <a:t>OUTPUT SCREEN</a:t>
            </a:r>
          </a:p>
        </p:txBody>
      </p:sp>
      <p:pic>
        <p:nvPicPr>
          <p:cNvPr id="5" name="Picture 4">
            <a:extLst>
              <a:ext uri="{FF2B5EF4-FFF2-40B4-BE49-F238E27FC236}">
                <a16:creationId xmlns:a16="http://schemas.microsoft.com/office/drawing/2014/main" id="{66736857-3F8B-D025-A753-8FC99D855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628800"/>
            <a:ext cx="7867805" cy="4283773"/>
          </a:xfrm>
          <a:prstGeom prst="rect">
            <a:avLst/>
          </a:prstGeom>
        </p:spPr>
      </p:pic>
    </p:spTree>
    <p:extLst>
      <p:ext uri="{BB962C8B-B14F-4D97-AF65-F5344CB8AC3E}">
        <p14:creationId xmlns:p14="http://schemas.microsoft.com/office/powerpoint/2010/main" val="191423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62C88-5E27-D12C-258D-6826B017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42632"/>
            <a:ext cx="8136904" cy="6172735"/>
          </a:xfrm>
          <a:prstGeom prst="rect">
            <a:avLst/>
          </a:prstGeom>
        </p:spPr>
      </p:pic>
    </p:spTree>
    <p:extLst>
      <p:ext uri="{BB962C8B-B14F-4D97-AF65-F5344CB8AC3E}">
        <p14:creationId xmlns:p14="http://schemas.microsoft.com/office/powerpoint/2010/main" val="49454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620688"/>
            <a:ext cx="2967479" cy="584775"/>
          </a:xfrm>
          <a:prstGeom prst="rect">
            <a:avLst/>
          </a:prstGeom>
          <a:solidFill>
            <a:schemeClr val="bg1"/>
          </a:solidFill>
          <a:ln>
            <a:solidFill>
              <a:schemeClr val="accent1"/>
            </a:solidFill>
          </a:ln>
        </p:spPr>
        <p:txBody>
          <a:bodyPr wrap="none">
            <a:spAutoFit/>
          </a:bodyPr>
          <a:lstStyle/>
          <a:p>
            <a:r>
              <a:rPr lang="en-US" sz="3200" b="1" dirty="0">
                <a:solidFill>
                  <a:srgbClr val="90C226"/>
                </a:solidFill>
                <a:latin typeface="Times New Roman" panose="02020603050405020304" pitchFamily="18" charset="0"/>
                <a:cs typeface="Times New Roman" panose="02020603050405020304" pitchFamily="18" charset="0"/>
              </a:rPr>
              <a:t>CONCLUSION</a:t>
            </a:r>
            <a:endParaRPr lang="en-IN" sz="3200" b="1" dirty="0">
              <a:solidFill>
                <a:srgbClr val="90C226"/>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1505" y="1844675"/>
            <a:ext cx="7488555" cy="4373880"/>
          </a:xfrm>
          <a:prstGeom prst="rect">
            <a:avLst/>
          </a:prstGeom>
          <a:noFill/>
        </p:spPr>
        <p:txBody>
          <a:bodyPr wrap="square" rtlCol="0">
            <a:noAutofit/>
          </a:bodyPr>
          <a:lstStyle/>
          <a:p>
            <a:pPr algn="just"/>
            <a:r>
              <a:rPr lang="en-US" sz="1700" dirty="0">
                <a:latin typeface="Times New Roman" panose="02020603050405020304" pitchFamily="18" charset="0"/>
                <a:cs typeface="Times New Roman" panose="02020603050405020304" pitchFamily="18" charset="0"/>
              </a:rPr>
              <a:t>	The integration of a Retrieval-Augmented Generation (RAG) system and a Transformer-based LLM presents a revolutionary approach to medical information retrieval and response generation. Traditional systems fall short in providing real-time, personalized answers to disease-specific queries, often relying on outdated methods that are time-consuming and inefficient. By combining RAG with advanced AI models, our system will address these limitations, delivering precise, context-aware responses that are valuable for medical professionals and researchers alike. Utilizing the LayoutLM dataset enhances the model’s ability to extract and process structured medical data, ensuring accurate retrieval. This innovative solution has the potential to significantly improve the way medical information is accessed and applied, ultimately supporting better healthcare decisions and accelerating research. With continuous advancements in AI, this system represents the future of medical knowledge management, offering both efficiency and accuracy in answering complex, disease-specific queries..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B0A4-BDE7-FE5E-4606-AEB2C492AB27}"/>
              </a:ext>
            </a:extLst>
          </p:cNvPr>
          <p:cNvSpPr>
            <a:spLocks noGrp="1"/>
          </p:cNvSpPr>
          <p:nvPr>
            <p:ph type="ctrTitle"/>
          </p:nvPr>
        </p:nvSpPr>
        <p:spPr>
          <a:xfrm>
            <a:off x="683568" y="620688"/>
            <a:ext cx="4320480" cy="765852"/>
          </a:xfrm>
        </p:spPr>
        <p:txBody>
          <a:bodyPr/>
          <a:lstStyle/>
          <a:p>
            <a:r>
              <a:rPr lang="en-US" sz="5400" dirty="0">
                <a:solidFill>
                  <a:schemeClr val="tx1"/>
                </a:solidFill>
                <a:latin typeface="Times New Roman" panose="02020603050405020304" pitchFamily="18" charset="0"/>
                <a:cs typeface="Times New Roman" panose="02020603050405020304" pitchFamily="18" charset="0"/>
              </a:rPr>
              <a:t>REFERENCE</a:t>
            </a:r>
            <a:endParaRPr lang="en-IN" dirty="0"/>
          </a:p>
        </p:txBody>
      </p:sp>
      <p:sp>
        <p:nvSpPr>
          <p:cNvPr id="3" name="Subtitle 2">
            <a:extLst>
              <a:ext uri="{FF2B5EF4-FFF2-40B4-BE49-F238E27FC236}">
                <a16:creationId xmlns:a16="http://schemas.microsoft.com/office/drawing/2014/main" id="{B5DC670F-5668-15CB-30AC-F32E5F1582EA}"/>
              </a:ext>
            </a:extLst>
          </p:cNvPr>
          <p:cNvSpPr>
            <a:spLocks noGrp="1"/>
          </p:cNvSpPr>
          <p:nvPr>
            <p:ph type="subTitle" idx="1"/>
          </p:nvPr>
        </p:nvSpPr>
        <p:spPr>
          <a:xfrm>
            <a:off x="971600" y="1386540"/>
            <a:ext cx="6696744" cy="2330492"/>
          </a:xfrm>
        </p:spPr>
        <p:txBody>
          <a:bodyPr>
            <a:normAutofit/>
          </a:bodyPr>
          <a:lstStyle/>
          <a:p>
            <a:pPr algn="just"/>
            <a:r>
              <a:rPr lang="en-IN" dirty="0">
                <a:solidFill>
                  <a:schemeClr val="tx1"/>
                </a:solidFill>
                <a:hlinkClick r:id="rId2"/>
              </a:rPr>
              <a:t>https://www.w3schools.com/html/default.asp</a:t>
            </a:r>
            <a:endParaRPr lang="en-IN" dirty="0">
              <a:solidFill>
                <a:schemeClr val="tx1"/>
              </a:solidFill>
            </a:endParaRPr>
          </a:p>
          <a:p>
            <a:pPr algn="just"/>
            <a:r>
              <a:rPr lang="en-IN" dirty="0">
                <a:solidFill>
                  <a:schemeClr val="tx1"/>
                </a:solidFill>
                <a:hlinkClick r:id="rId3"/>
              </a:rPr>
              <a:t>https://www.youtube.com/watch?v=jan07glo</a:t>
            </a:r>
            <a:endParaRPr lang="en-IN" dirty="0">
              <a:solidFill>
                <a:schemeClr val="tx1"/>
              </a:solidFill>
            </a:endParaRPr>
          </a:p>
          <a:p>
            <a:pPr algn="just"/>
            <a:r>
              <a:rPr lang="en-IN" dirty="0">
                <a:solidFill>
                  <a:schemeClr val="tx1"/>
                </a:solidFill>
                <a:hlinkClick r:id="rId4"/>
              </a:rPr>
              <a:t>https://www.youtube.com/watch?v=1tgZo2tpK44</a:t>
            </a:r>
            <a:endParaRPr lang="en-IN" dirty="0">
              <a:solidFill>
                <a:schemeClr val="tx1"/>
              </a:solidFill>
            </a:endParaRPr>
          </a:p>
          <a:p>
            <a:pPr algn="just"/>
            <a:r>
              <a:rPr lang="en-IN" dirty="0">
                <a:solidFill>
                  <a:schemeClr val="tx1"/>
                </a:solidFill>
              </a:rPr>
              <a:t>https://www.youtube.com/watch?v=MqDehUoMk-E</a:t>
            </a:r>
          </a:p>
        </p:txBody>
      </p:sp>
    </p:spTree>
    <p:extLst>
      <p:ext uri="{BB962C8B-B14F-4D97-AF65-F5344CB8AC3E}">
        <p14:creationId xmlns:p14="http://schemas.microsoft.com/office/powerpoint/2010/main" val="415040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23528" y="3717032"/>
            <a:ext cx="7741228" cy="30722"/>
          </a:xfrm>
          <a:prstGeom prst="line">
            <a:avLst/>
          </a:prstGeom>
        </p:spPr>
        <p:style>
          <a:lnRef idx="1">
            <a:schemeClr val="accent1"/>
          </a:lnRef>
          <a:fillRef idx="0">
            <a:schemeClr val="accent1"/>
          </a:fillRef>
          <a:effectRef idx="0">
            <a:schemeClr val="accent1"/>
          </a:effectRef>
          <a:fontRef idx="minor">
            <a:schemeClr val="tx1"/>
          </a:fontRef>
        </p:style>
      </p:cxnSp>
      <p:sp>
        <p:nvSpPr>
          <p:cNvPr id="4" name="Subtitle 2"/>
          <p:cNvSpPr txBox="1"/>
          <p:nvPr/>
        </p:nvSpPr>
        <p:spPr>
          <a:xfrm>
            <a:off x="899592" y="4094794"/>
            <a:ext cx="2736304" cy="150577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INTERNAL GUIDE</a:t>
            </a:r>
          </a:p>
          <a:p>
            <a:pPr algn="l">
              <a:buClr>
                <a:srgbClr val="0065A4"/>
              </a:buClr>
            </a:pPr>
            <a:r>
              <a:rPr lang="en-IN" dirty="0">
                <a:solidFill>
                  <a:srgbClr val="FF0000"/>
                </a:solidFill>
                <a:latin typeface="Times New Roman" panose="02020603050405020304" pitchFamily="18" charset="0"/>
                <a:cs typeface="Times New Roman" panose="02020603050405020304" pitchFamily="18" charset="0"/>
              </a:rPr>
              <a:t>SANGEETA JAWAR</a:t>
            </a:r>
          </a:p>
          <a:p>
            <a:pPr algn="l">
              <a:buClr>
                <a:srgbClr val="0065A4"/>
              </a:buClr>
            </a:pPr>
            <a:r>
              <a:rPr lang="en-IN" dirty="0">
                <a:solidFill>
                  <a:srgbClr val="FF0000"/>
                </a:solidFill>
                <a:latin typeface="Times New Roman" panose="02020603050405020304" pitchFamily="18" charset="0"/>
                <a:cs typeface="Times New Roman" panose="02020603050405020304" pitchFamily="18" charset="0"/>
              </a:rPr>
              <a:t>Asst. Professor</a:t>
            </a:r>
          </a:p>
          <a:p>
            <a:pPr algn="l">
              <a:buClr>
                <a:srgbClr val="0065A4"/>
              </a:buClr>
            </a:pPr>
            <a:r>
              <a:rPr lang="en-US" dirty="0">
                <a:solidFill>
                  <a:srgbClr val="FF0000"/>
                </a:solidFill>
                <a:latin typeface="Times New Roman" panose="02020603050405020304" pitchFamily="18" charset="0"/>
                <a:cs typeface="Times New Roman" panose="02020603050405020304" pitchFamily="18" charset="0"/>
              </a:rPr>
              <a:t>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Subtitle 2"/>
          <p:cNvSpPr txBox="1"/>
          <p:nvPr/>
        </p:nvSpPr>
        <p:spPr>
          <a:xfrm>
            <a:off x="4572000" y="3963242"/>
            <a:ext cx="3024336" cy="17688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buClr>
                <a:srgbClr val="0065A4"/>
              </a:buClr>
            </a:pPr>
            <a:r>
              <a:rPr lang="en-IN" u="sng" dirty="0">
                <a:solidFill>
                  <a:schemeClr val="tx1"/>
                </a:solidFill>
                <a:latin typeface="Times New Roman" panose="02020603050405020304" pitchFamily="18" charset="0"/>
                <a:cs typeface="Times New Roman" panose="02020603050405020304" pitchFamily="18" charset="0"/>
              </a:rPr>
              <a:t>NAME OF THE STUDENTS</a:t>
            </a:r>
          </a:p>
          <a:p>
            <a:pPr algn="l">
              <a:buClr>
                <a:srgbClr val="0065A4"/>
              </a:buClr>
            </a:pPr>
            <a:r>
              <a:rPr lang="en-IN" dirty="0">
                <a:solidFill>
                  <a:srgbClr val="FF0000"/>
                </a:solidFill>
                <a:latin typeface="Times New Roman" panose="02020603050405020304" pitchFamily="18" charset="0"/>
                <a:cs typeface="Times New Roman" panose="02020603050405020304" pitchFamily="18" charset="0"/>
              </a:rPr>
              <a:t>Neelam Naveen- 21R91A7344 </a:t>
            </a:r>
          </a:p>
          <a:p>
            <a:pPr algn="l">
              <a:buClr>
                <a:srgbClr val="0065A4"/>
              </a:buClr>
            </a:pPr>
            <a:r>
              <a:rPr lang="en-IN" dirty="0">
                <a:solidFill>
                  <a:srgbClr val="FF0000"/>
                </a:solidFill>
                <a:latin typeface="Times New Roman" panose="02020603050405020304" pitchFamily="18" charset="0"/>
                <a:cs typeface="Times New Roman" panose="02020603050405020304" pitchFamily="18" charset="0"/>
              </a:rPr>
              <a:t>Rounak Reddy- 21R91A7355</a:t>
            </a:r>
          </a:p>
          <a:p>
            <a:pPr algn="l">
              <a:buClr>
                <a:srgbClr val="0065A4"/>
              </a:buClr>
            </a:pPr>
            <a:r>
              <a:rPr lang="en-IN" dirty="0" err="1">
                <a:solidFill>
                  <a:srgbClr val="FF0000"/>
                </a:solidFill>
                <a:latin typeface="Times New Roman" panose="02020603050405020304" pitchFamily="18" charset="0"/>
                <a:cs typeface="Times New Roman" panose="02020603050405020304" pitchFamily="18" charset="0"/>
              </a:rPr>
              <a:t>Jamanla</a:t>
            </a:r>
            <a:r>
              <a:rPr lang="en-IN" dirty="0">
                <a:solidFill>
                  <a:srgbClr val="FF0000"/>
                </a:solidFill>
                <a:latin typeface="Times New Roman" panose="02020603050405020304" pitchFamily="18" charset="0"/>
                <a:cs typeface="Times New Roman" panose="02020603050405020304" pitchFamily="18" charset="0"/>
              </a:rPr>
              <a:t> Suresh- 22R95A7303</a:t>
            </a:r>
          </a:p>
        </p:txBody>
      </p:sp>
      <p:sp>
        <p:nvSpPr>
          <p:cNvPr id="6" name="TextBox 5"/>
          <p:cNvSpPr txBox="1"/>
          <p:nvPr/>
        </p:nvSpPr>
        <p:spPr>
          <a:xfrm>
            <a:off x="107504" y="1201976"/>
            <a:ext cx="831729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DOMIAN-SPECIFIC KNOWLEDGE ASSISTANT WITH TRANSFORMER AND RAG</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5616" y="2204864"/>
            <a:ext cx="5841698" cy="2448272"/>
          </a:xfrm>
        </p:spPr>
        <p:txBody>
          <a:bodyPr>
            <a:normAutofit/>
          </a:bodyPr>
          <a:lstStyle/>
          <a:p>
            <a:pPr algn="ctr"/>
            <a:r>
              <a:rPr lang="en-US" sz="4000" b="1" i="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332656"/>
            <a:ext cx="7520382" cy="616966"/>
          </a:xfrm>
        </p:spPr>
        <p:txBody>
          <a:bodyPr>
            <a:noAutofit/>
          </a:bodyPr>
          <a:lstStyle/>
          <a:p>
            <a:pPr algn="ctr"/>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683568" y="1124744"/>
            <a:ext cx="7488832" cy="5040560"/>
          </a:xfrm>
        </p:spPr>
        <p:txBody>
          <a:bodyPr>
            <a:noAutofit/>
          </a:bodyPr>
          <a:lstStyle/>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 </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SOFTWARE REQUIREMENTS </a:t>
            </a: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ARCHITECTURE</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MODULE</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UML DIAGRAM </a:t>
            </a:r>
          </a:p>
          <a:p>
            <a:pPr marL="285750" indent="-28575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OUTPUT SCREEN</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CONCLUSION </a:t>
            </a: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REFERENCE</a:t>
            </a:r>
          </a:p>
          <a:p>
            <a:pPr marL="285750" indent="-285750">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699" y="332656"/>
            <a:ext cx="6347714" cy="1523256"/>
          </a:xfrm>
        </p:spPr>
        <p:txBody>
          <a:bodyPr>
            <a:normAutofit/>
          </a:bodyPr>
          <a:lstStyle/>
          <a:p>
            <a:r>
              <a:rPr lang="en-US" sz="3200" b="1" dirty="0">
                <a:solidFill>
                  <a:srgbClr val="90C226"/>
                </a:solidFill>
                <a:latin typeface="Times New Roman" panose="02020603050405020304" pitchFamily="18" charset="0"/>
                <a:cs typeface="Times New Roman" panose="02020603050405020304" pitchFamily="18" charset="0"/>
              </a:rPr>
              <a:t>ABSTRACT</a:t>
            </a:r>
            <a:endParaRPr lang="en-IN" sz="3200" b="1" dirty="0">
              <a:solidFill>
                <a:srgbClr val="90C226"/>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17713"/>
            <a:ext cx="6626363" cy="3168352"/>
          </a:xfrm>
        </p:spPr>
        <p:txBody>
          <a:bodyPr>
            <a:normAutofit/>
          </a:bodyPr>
          <a:lstStyle/>
          <a:p>
            <a:pPr algn="just"/>
            <a:r>
              <a:rPr lang="en-US" dirty="0">
                <a:latin typeface="Times New Roman" panose="02020603050405020304" pitchFamily="18" charset="0"/>
                <a:cs typeface="Times New Roman" panose="02020603050405020304" pitchFamily="18" charset="0"/>
              </a:rPr>
              <a:t>	This project focuses on creating a generative model specifically for the medical field, designed to answer questions about particular diseases. We are utilizing a Retrieval-Augmented Generation (RAG) system for data retrieval, while leveraging a large language model (LLM) based on the Transformer architecture to generate responses. The dataset we are using for this purpose can be found on Kaggle: [</a:t>
            </a:r>
            <a:r>
              <a:rPr lang="en-US" dirty="0" err="1">
                <a:latin typeface="Times New Roman" panose="02020603050405020304" pitchFamily="18" charset="0"/>
                <a:cs typeface="Times New Roman" panose="02020603050405020304" pitchFamily="18" charset="0"/>
              </a:rPr>
              <a:t>LayoutLMdataset</a:t>
            </a:r>
            <a:r>
              <a:rPr lang="en-US" dirty="0">
                <a:latin typeface="Times New Roman" panose="02020603050405020304" pitchFamily="18" charset="0"/>
                <a:cs typeface="Times New Roman" panose="02020603050405020304" pitchFamily="18" charset="0"/>
              </a:rPr>
              <a:t>](https://www.kaggle.com/datasets/jpmiller/layoutlm). The system will retrieve relevant medical information and generate accurate, disease-specific responses, making it a cutting-edge tool for medical professionals and researchers.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091208"/>
          </a:xfrm>
        </p:spPr>
        <p:txBody>
          <a:bodyPr>
            <a:normAutofit/>
          </a:bodyPr>
          <a:lstStyle/>
          <a:p>
            <a:r>
              <a:rPr lang="en-US" sz="3200" b="1" dirty="0">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9115" y="1484531"/>
            <a:ext cx="6624736" cy="5112568"/>
          </a:xfrm>
        </p:spPr>
        <p:txBody>
          <a:bodyPr>
            <a:normAutofit/>
          </a:bodyPr>
          <a:lstStyle/>
          <a:p>
            <a:pPr algn="just"/>
            <a:r>
              <a:rPr lang="en-US" dirty="0">
                <a:latin typeface="Times New Roman" panose="02020603050405020304" pitchFamily="18" charset="0"/>
                <a:cs typeface="Times New Roman" panose="02020603050405020304" pitchFamily="18" charset="0"/>
                <a:sym typeface="+mn-ea"/>
              </a:rPr>
              <a:t>	Traditional medical information systems operate using static databases and predefined queries, which limits their ability to dynamically generate personalized responses to medical queries. Healthcare professionals often have to manually sift through extensive records and databases to find relevant information, making the process time-consuming and inefficient. These systems struggle to handle real-time, context-specific information retrieval and do not easily adapt to new medical knowledge without manual updates. Additionally, they lack the ability to generate specific responses to disease-related questions, highlighting the need for advanced AI-driven systems that can deliver accurate, real-time, and disease-specific information seamlessly.</a:t>
            </a:r>
          </a:p>
          <a:p>
            <a:r>
              <a:rPr lang="en-US" sz="1800" b="1" dirty="0">
                <a:effectLst/>
                <a:latin typeface="Times New Roman" panose="02020603050405020304" pitchFamily="18" charset="0"/>
                <a:ea typeface="Times New Roman" panose="02020603050405020304" pitchFamily="18" charset="0"/>
              </a:rPr>
              <a:t>Drawback or Limitations:</a:t>
            </a:r>
            <a:endParaRPr lang="en-US" dirty="0"/>
          </a:p>
          <a:p>
            <a:pPr marL="285750" indent="-285750">
              <a:buFont typeface="Arial" panose="020B0604020202020204" pitchFamily="34" charset="0"/>
              <a:buChar char="•"/>
            </a:pPr>
            <a:r>
              <a:rPr lang="en-IN" altLang="en-US" sz="1700" dirty="0">
                <a:latin typeface="Times New Roman" panose="02020603050405020304" pitchFamily="18" charset="0"/>
                <a:cs typeface="Times New Roman" panose="02020603050405020304" pitchFamily="18" charset="0"/>
              </a:rPr>
              <a:t>Domain specific and Task specific.</a:t>
            </a:r>
          </a:p>
          <a:p>
            <a:pPr marL="285750" indent="-285750">
              <a:buFont typeface="Arial" panose="020B0604020202020204" pitchFamily="34" charset="0"/>
              <a:buChar char="•"/>
            </a:pPr>
            <a:r>
              <a:rPr lang="en-IN" altLang="en-US" sz="1700" dirty="0">
                <a:latin typeface="Times New Roman" panose="02020603050405020304" pitchFamily="18" charset="0"/>
                <a:cs typeface="Times New Roman" panose="02020603050405020304" pitchFamily="18" charset="0"/>
              </a:rPr>
              <a:t>Complex hardware requirments and Time consuming.</a:t>
            </a:r>
            <a:endParaRPr lang="en-US" sz="1700" dirty="0">
              <a:latin typeface="Times New Roman" panose="02020603050405020304" pitchFamily="18" charset="0"/>
              <a:cs typeface="Times New Roman" panose="02020603050405020304" pitchFamily="18" charset="0"/>
            </a:endParaRPr>
          </a:p>
          <a:p>
            <a:endParaRPr lang="en-IN"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048" y="332656"/>
            <a:ext cx="6347714" cy="1296144"/>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1653" y="1484679"/>
            <a:ext cx="7490792" cy="55092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sym typeface="+mn-ea"/>
              </a:rPr>
              <a:t>	The project aims to develop an intelligent medical assistant using a Generative Model designed to answer disease-specific queries. The proposed system incorporates two key components: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Retrieval-Augmented Generation (RAG) </a:t>
            </a:r>
            <a:r>
              <a:rPr lang="en-US" dirty="0" err="1">
                <a:latin typeface="Times New Roman" panose="02020603050405020304" pitchFamily="18" charset="0"/>
                <a:cs typeface="Times New Roman" panose="02020603050405020304" pitchFamily="18" charset="0"/>
                <a:sym typeface="+mn-ea"/>
              </a:rPr>
              <a:t>System:Retrieves</a:t>
            </a:r>
            <a:r>
              <a:rPr lang="en-US" dirty="0">
                <a:latin typeface="Times New Roman" panose="02020603050405020304" pitchFamily="18" charset="0"/>
                <a:cs typeface="Times New Roman" panose="02020603050405020304" pitchFamily="18" charset="0"/>
                <a:sym typeface="+mn-ea"/>
              </a:rPr>
              <a:t> relevant medical information from extensive databases and datasets. Efficient data retrieval using RAG ensures the system has access to the most accurate and up-to-date information about diseases.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Large Language Model (LLM) with Transformer Architecture:</a:t>
            </a:r>
          </a:p>
          <a:p>
            <a:pPr algn="just"/>
            <a:r>
              <a:rPr lang="en-US" dirty="0">
                <a:latin typeface="Times New Roman" panose="02020603050405020304" pitchFamily="18" charset="0"/>
                <a:cs typeface="Times New Roman" panose="02020603050405020304" pitchFamily="18" charset="0"/>
                <a:sym typeface="+mn-ea"/>
              </a:rPr>
              <a:t>Powered by a Transformer-based LLM, the system processes the retrieved data to</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generate precise and context-aware responses to disease-related questions. This approach enhances the quality of responses, making them tailored to specific medical queries.</a:t>
            </a:r>
            <a:endParaRPr lang="en-US" dirty="0">
              <a:latin typeface="Times New Roman" panose="02020603050405020304" pitchFamily="18" charset="0"/>
              <a:cs typeface="Times New Roman" panose="02020603050405020304" pitchFamily="18" charset="0"/>
            </a:endParaRPr>
          </a:p>
          <a:p>
            <a:pPr algn="just"/>
            <a:endParaRPr lang="en-US" sz="1700" b="1" dirty="0">
              <a:effectLst/>
              <a:latin typeface="Times New Roman" panose="02020603050405020304" pitchFamily="18" charset="0"/>
              <a:ea typeface="Times New Roman" panose="02020603050405020304" pitchFamily="18" charset="0"/>
              <a:sym typeface="+mn-ea"/>
            </a:endParaRPr>
          </a:p>
          <a:p>
            <a:pPr algn="just"/>
            <a:r>
              <a:rPr lang="en-IN" altLang="en-US" sz="1700" b="1" dirty="0">
                <a:effectLst/>
                <a:latin typeface="Times New Roman" panose="02020603050405020304" pitchFamily="18" charset="0"/>
                <a:ea typeface="Times New Roman" panose="02020603050405020304" pitchFamily="18" charset="0"/>
                <a:sym typeface="+mn-ea"/>
              </a:rPr>
              <a:t>Advantages</a:t>
            </a:r>
            <a:r>
              <a:rPr lang="en-US" sz="1700" b="1" dirty="0">
                <a:effectLst/>
                <a:latin typeface="Times New Roman" panose="02020603050405020304" pitchFamily="18" charset="0"/>
                <a:ea typeface="Times New Roman" panose="02020603050405020304" pitchFamily="18" charset="0"/>
                <a:sym typeface="+mn-ea"/>
              </a:rPr>
              <a:t>:</a:t>
            </a:r>
            <a:endParaRPr lang="en-US" sz="1700" dirty="0"/>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sym typeface="+mn-ea"/>
              </a:rPr>
              <a:t>Accurate disease-specific information retrieval</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sym typeface="+mn-ea"/>
              </a:rPr>
              <a:t>Supports healthcare professionals' decision-making</a:t>
            </a:r>
            <a:endParaRPr lang="en-US" sz="1700" dirty="0">
              <a:latin typeface="Times New Roman" panose="02020603050405020304" pitchFamily="18" charset="0"/>
              <a:cs typeface="Times New Roman" panose="02020603050405020304" pitchFamily="18" charset="0"/>
            </a:endParaRPr>
          </a:p>
          <a:p>
            <a:pPr algn="just"/>
            <a:endParaRPr lang="en-IN" sz="1700" dirty="0"/>
          </a:p>
          <a:p>
            <a:pPr algn="just"/>
            <a:endParaRPr lang="en-IN" sz="1600" b="1" dirty="0">
              <a:latin typeface="Times New Roman" panose="02020603050405020304" pitchFamily="18" charset="0"/>
              <a:ea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5239"/>
            <a:ext cx="6480720" cy="936104"/>
          </a:xfrm>
        </p:spPr>
        <p:txBody>
          <a:bodyPr>
            <a:normAutofit/>
          </a:bodyPr>
          <a:lstStyle/>
          <a:p>
            <a:r>
              <a:rPr lang="en-US" sz="3200" b="1" dirty="0">
                <a:latin typeface="Times New Roman" panose="02020603050405020304" pitchFamily="18" charset="0"/>
                <a:cs typeface="Times New Roman" panose="02020603050405020304" pitchFamily="18" charset="0"/>
              </a:rPr>
              <a:t>SOFTWARE </a:t>
            </a:r>
            <a:r>
              <a:rPr lang="en-US" sz="3200" b="1" dirty="0">
                <a:solidFill>
                  <a:srgbClr val="90C226"/>
                </a:solidFill>
                <a:latin typeface="Times New Roman" panose="02020603050405020304" pitchFamily="18" charset="0"/>
                <a:cs typeface="Times New Roman" panose="02020603050405020304" pitchFamily="18" charset="0"/>
              </a:rPr>
              <a:t>REQUIREMENTS</a:t>
            </a:r>
            <a:endParaRPr lang="en-IN" sz="3200" b="1" dirty="0">
              <a:solidFill>
                <a:srgbClr val="90C226"/>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39552" y="1721485"/>
            <a:ext cx="8280920" cy="341503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Windows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Browser - Chrome and Brave.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Technologies:</a:t>
            </a: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Frontend - React JS</a:t>
            </a: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Backend - Node JS </a:t>
            </a: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Database - MySQL </a:t>
            </a: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Integration - Open API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Development Environment :</a:t>
            </a:r>
            <a:endParaRPr lang="en-IN" dirty="0">
              <a:latin typeface="Times New Roman" panose="02020603050405020304" pitchFamily="18" charset="0"/>
              <a:cs typeface="Times New Roman" panose="02020603050405020304" pitchFamily="18" charset="0"/>
            </a:endParaRP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sym typeface="+mn-ea"/>
              </a:rPr>
              <a:t>Visual Studio Code(IDE)</a:t>
            </a:r>
            <a:endParaRPr lang="en-IN" dirty="0">
              <a:latin typeface="Times New Roman" panose="02020603050405020304" pitchFamily="18" charset="0"/>
              <a:cs typeface="Times New Roman" panose="02020603050405020304" pitchFamily="18" charset="0"/>
            </a:endParaRPr>
          </a:p>
          <a:p>
            <a:pPr marL="971550" lvl="2"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Anoconda(Jupiter notbook)</a:t>
            </a:r>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59130"/>
            <a:ext cx="6057722" cy="710198"/>
          </a:xfrm>
        </p:spPr>
        <p:txBody>
          <a:bodyPr/>
          <a:lstStyle/>
          <a:p>
            <a:pPr algn="l"/>
            <a:r>
              <a:rPr lang="en-US" sz="3200" b="1" dirty="0">
                <a:solidFill>
                  <a:srgbClr val="90C226"/>
                </a:solidFill>
                <a:latin typeface="Times New Roman" panose="02020603050405020304" pitchFamily="18" charset="0"/>
                <a:cs typeface="Times New Roman" panose="02020603050405020304" pitchFamily="18" charset="0"/>
              </a:rPr>
              <a:t>HARDWARE REQUIREMENTS</a:t>
            </a:r>
            <a:endParaRPr lang="en-IN" sz="3200" b="1" dirty="0">
              <a:solidFill>
                <a:srgbClr val="90C226"/>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5310" y="1772816"/>
            <a:ext cx="8568690" cy="3994150"/>
          </a:xfrm>
        </p:spPr>
        <p:txBody>
          <a:bodyPr>
            <a:normAutofit fontScale="97500"/>
          </a:bodyPr>
          <a:lstStyle/>
          <a:p>
            <a:pPr lvl="1" algn="l"/>
            <a:r>
              <a:rPr lang="en-IN" sz="1800" dirty="0">
                <a:solidFill>
                  <a:schemeClr val="tx1"/>
                </a:solidFill>
                <a:latin typeface="Times New Roman" panose="02020603050405020304" pitchFamily="18" charset="0"/>
                <a:cs typeface="Times New Roman" panose="02020603050405020304" pitchFamily="18" charset="0"/>
              </a:rPr>
              <a:t>• Server-Side Requirements:</a:t>
            </a:r>
          </a:p>
          <a:p>
            <a:pPr lvl="1" algn="l"/>
            <a:r>
              <a:rPr lang="en-IN" sz="1800" dirty="0">
                <a:solidFill>
                  <a:schemeClr val="tx1"/>
                </a:solidFill>
                <a:latin typeface="Times New Roman" panose="02020603050405020304" pitchFamily="18" charset="0"/>
                <a:cs typeface="Times New Roman" panose="02020603050405020304" pitchFamily="18" charset="0"/>
              </a:rPr>
              <a:t>	◦ VPS( Virtual Private Server )for Hosting.</a:t>
            </a:r>
          </a:p>
          <a:p>
            <a:pPr lvl="1" algn="l"/>
            <a:r>
              <a:rPr lang="en-IN" sz="1800" dirty="0">
                <a:solidFill>
                  <a:schemeClr val="tx1"/>
                </a:solidFill>
                <a:latin typeface="Times New Roman" panose="02020603050405020304" pitchFamily="18" charset="0"/>
                <a:cs typeface="Times New Roman" panose="02020603050405020304" pitchFamily="18" charset="0"/>
              </a:rPr>
              <a:t> 	◦ Internet Connection </a:t>
            </a:r>
          </a:p>
          <a:p>
            <a:pPr lvl="1" algn="l"/>
            <a:r>
              <a:rPr lang="en-IN" sz="1800" dirty="0">
                <a:solidFill>
                  <a:schemeClr val="tx1"/>
                </a:solidFill>
                <a:latin typeface="Times New Roman" panose="02020603050405020304" pitchFamily="18" charset="0"/>
                <a:cs typeface="Times New Roman" panose="02020603050405020304" pitchFamily="18" charset="0"/>
              </a:rPr>
              <a:t>• Client-Side Requirements:</a:t>
            </a:r>
          </a:p>
          <a:p>
            <a:pPr lvl="1" algn="l"/>
            <a:r>
              <a:rPr lang="en-IN" sz="1800" dirty="0">
                <a:solidFill>
                  <a:schemeClr val="tx1"/>
                </a:solidFill>
                <a:latin typeface="Times New Roman" panose="02020603050405020304" pitchFamily="18" charset="0"/>
                <a:cs typeface="Times New Roman" panose="02020603050405020304" pitchFamily="18" charset="0"/>
              </a:rPr>
              <a:t>	 ◦ Devices: Compatible with desktop computers, laptops, smartphones, and tablets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3768" y="260648"/>
            <a:ext cx="3969490" cy="720080"/>
          </a:xfrm>
        </p:spPr>
        <p:txBody>
          <a:bodyPr/>
          <a:lstStyle/>
          <a:p>
            <a:pPr algn="ctr"/>
            <a:r>
              <a:rPr lang="en-IN" sz="3200" b="1" dirty="0">
                <a:solidFill>
                  <a:srgbClr val="90C226"/>
                </a:solidFill>
                <a:latin typeface="Times New Roman" panose="02020603050405020304" pitchFamily="18" charset="0"/>
                <a:cs typeface="Times New Roman" panose="02020603050405020304" pitchFamily="18" charset="0"/>
              </a:rPr>
              <a:t>ARCHITECTURE</a:t>
            </a:r>
            <a:endParaRPr lang="en-IN" sz="3000" b="1" dirty="0">
              <a:solidFill>
                <a:srgbClr val="90C22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4E5A66-753F-0AC5-78D9-82F950A0D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8928992" cy="5328592"/>
          </a:xfrm>
          <a:prstGeom prst="rect">
            <a:avLst/>
          </a:prstGeom>
        </p:spPr>
      </p:pic>
      <p:pic>
        <p:nvPicPr>
          <p:cNvPr id="6" name="Picture 5">
            <a:extLst>
              <a:ext uri="{FF2B5EF4-FFF2-40B4-BE49-F238E27FC236}">
                <a16:creationId xmlns:a16="http://schemas.microsoft.com/office/drawing/2014/main" id="{E777A2E2-8316-8F97-22EA-4A38454B7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7050" y="2492896"/>
            <a:ext cx="668374" cy="72007"/>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1784</TotalTime>
  <Words>790</Words>
  <Application>Microsoft Office PowerPoint</Application>
  <PresentationFormat>On-screen Show (4:3)</PresentationFormat>
  <Paragraphs>84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Times New Roman</vt:lpstr>
      <vt:lpstr>Trebuchet MS</vt:lpstr>
      <vt:lpstr>Wingdings</vt:lpstr>
      <vt:lpstr>Wingdings 3</vt:lpstr>
      <vt:lpstr>Facet</vt:lpstr>
      <vt:lpstr>    TEEGALA KRISHNA REDDY ENGINEERING COLLEGE</vt:lpstr>
      <vt:lpstr>PowerPoint Presentation</vt:lpstr>
      <vt:lpstr>CONTENTS</vt:lpstr>
      <vt:lpstr>ABSTRACT</vt:lpstr>
      <vt:lpstr>EXISTING SYSTEM:</vt:lpstr>
      <vt:lpstr>PROPOSED SYSTEM:</vt:lpstr>
      <vt:lpstr>SOFTWARE REQUIREMENTS</vt:lpstr>
      <vt:lpstr>HARDWARE REQUIREMENTS</vt:lpstr>
      <vt:lpstr>ARCHITECTURE</vt:lpstr>
      <vt:lpstr>MODULE</vt:lpstr>
      <vt:lpstr>SEQUENCE</vt:lpstr>
      <vt:lpstr>Usecase Diagram </vt:lpstr>
      <vt:lpstr>CLASS DIAGRAM</vt:lpstr>
      <vt:lpstr>COLLABORATION</vt:lpstr>
      <vt:lpstr>ACTIVITY DIAGRAM</vt:lpstr>
      <vt:lpstr>OUTPUT SCREEN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drjrajaram81@gmail.com</dc:creator>
  <cp:lastModifiedBy>Suresh Jamanla</cp:lastModifiedBy>
  <cp:revision>139</cp:revision>
  <dcterms:created xsi:type="dcterms:W3CDTF">2021-09-24T09:19:00Z</dcterms:created>
  <dcterms:modified xsi:type="dcterms:W3CDTF">2024-11-10T08:55:34Z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E5E5959FB76B463E9448BE4AA9C84B6E_13</vt:lpwstr>
  </property>
  <property fmtid="{D5CDD505-2E9C-101B-9397-08002B2CF9AE}" pid="3" name="KSOProductBuildVer">
    <vt:lpwstr>1033-12.2.0.17562</vt:lpwstr>
  </property>
</Properties>
</file>