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8" r:id="rId8"/>
    <p:sldId id="289" r:id="rId9"/>
    <p:sldId id="290" r:id="rId10"/>
    <p:sldId id="292" r:id="rId11"/>
    <p:sldId id="294" r:id="rId12"/>
    <p:sldId id="295" r:id="rId13"/>
    <p:sldId id="297" r:id="rId14"/>
    <p:sldId id="298" r:id="rId15"/>
    <p:sldId id="299" r:id="rId16"/>
    <p:sldId id="301" r:id="rId17"/>
    <p:sldId id="287" r:id="rId18"/>
    <p:sldId id="30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C5B77-5145-4722-BC1B-F88F816D1935}" v="6" dt="2025-05-05T17:30:48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0655" autoAdjust="0"/>
  </p:normalViewPr>
  <p:slideViewPr>
    <p:cSldViewPr snapToGrid="0">
      <p:cViewPr>
        <p:scale>
          <a:sx n="66" d="100"/>
          <a:sy n="66" d="100"/>
        </p:scale>
        <p:origin x="879" y="26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ar Thomas" userId="074f4f370b5149f9" providerId="LiveId" clId="{4B5C5B77-5145-4722-BC1B-F88F816D1935}"/>
    <pc:docChg chg="undo custSel addSld delSld modSld sldOrd">
      <pc:chgData name="Jamar Thomas" userId="074f4f370b5149f9" providerId="LiveId" clId="{4B5C5B77-5145-4722-BC1B-F88F816D1935}" dt="2025-05-05T17:32:59.722" v="234" actId="20577"/>
      <pc:docMkLst>
        <pc:docMk/>
      </pc:docMkLst>
      <pc:sldChg chg="modSp mod">
        <pc:chgData name="Jamar Thomas" userId="074f4f370b5149f9" providerId="LiveId" clId="{4B5C5B77-5145-4722-BC1B-F88F816D1935}" dt="2025-05-05T02:08:57.599" v="18" actId="20577"/>
        <pc:sldMkLst>
          <pc:docMk/>
          <pc:sldMk cId="1713219598" sldId="257"/>
        </pc:sldMkLst>
        <pc:spChg chg="mod">
          <ac:chgData name="Jamar Thomas" userId="074f4f370b5149f9" providerId="LiveId" clId="{4B5C5B77-5145-4722-BC1B-F88F816D1935}" dt="2025-05-05T02:08:57.599" v="18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modSp del mod">
        <pc:chgData name="Jamar Thomas" userId="074f4f370b5149f9" providerId="LiveId" clId="{4B5C5B77-5145-4722-BC1B-F88F816D1935}" dt="2025-05-05T17:26:00.809" v="140" actId="2696"/>
        <pc:sldMkLst>
          <pc:docMk/>
          <pc:sldMk cId="3571516367" sldId="258"/>
        </pc:sldMkLst>
        <pc:spChg chg="mod">
          <ac:chgData name="Jamar Thomas" userId="074f4f370b5149f9" providerId="LiveId" clId="{4B5C5B77-5145-4722-BC1B-F88F816D1935}" dt="2025-05-05T17:24:49.970" v="132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Jamar Thomas" userId="074f4f370b5149f9" providerId="LiveId" clId="{4B5C5B77-5145-4722-BC1B-F88F816D1935}" dt="2025-05-05T17:25:07.546" v="134" actId="27636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Jamar Thomas" userId="074f4f370b5149f9" providerId="LiveId" clId="{4B5C5B77-5145-4722-BC1B-F88F816D1935}" dt="2025-05-05T17:24:29.777" v="122" actId="47"/>
        <pc:sldMkLst>
          <pc:docMk/>
          <pc:sldMk cId="1742861620" sldId="266"/>
        </pc:sldMkLst>
      </pc:sldChg>
      <pc:sldChg chg="modSp mod">
        <pc:chgData name="Jamar Thomas" userId="074f4f370b5149f9" providerId="LiveId" clId="{4B5C5B77-5145-4722-BC1B-F88F816D1935}" dt="2025-05-05T17:32:59.722" v="234" actId="20577"/>
        <pc:sldMkLst>
          <pc:docMk/>
          <pc:sldMk cId="1969787568" sldId="271"/>
        </pc:sldMkLst>
        <pc:spChg chg="mod">
          <ac:chgData name="Jamar Thomas" userId="074f4f370b5149f9" providerId="LiveId" clId="{4B5C5B77-5145-4722-BC1B-F88F816D1935}" dt="2025-05-05T17:26:33.042" v="194" actId="1076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Jamar Thomas" userId="074f4f370b5149f9" providerId="LiveId" clId="{4B5C5B77-5145-4722-BC1B-F88F816D1935}" dt="2025-05-05T17:32:59.722" v="234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del">
        <pc:chgData name="Jamar Thomas" userId="074f4f370b5149f9" providerId="LiveId" clId="{4B5C5B77-5145-4722-BC1B-F88F816D1935}" dt="2025-05-05T02:15:04.379" v="54" actId="47"/>
        <pc:sldMkLst>
          <pc:docMk/>
          <pc:sldMk cId="608796113" sldId="278"/>
        </pc:sldMkLst>
      </pc:sldChg>
      <pc:sldChg chg="del">
        <pc:chgData name="Jamar Thomas" userId="074f4f370b5149f9" providerId="LiveId" clId="{4B5C5B77-5145-4722-BC1B-F88F816D1935}" dt="2025-05-05T17:24:19.034" v="118" actId="2696"/>
        <pc:sldMkLst>
          <pc:docMk/>
          <pc:sldMk cId="2241459136" sldId="279"/>
        </pc:sldMkLst>
      </pc:sldChg>
      <pc:sldChg chg="del">
        <pc:chgData name="Jamar Thomas" userId="074f4f370b5149f9" providerId="LiveId" clId="{4B5C5B77-5145-4722-BC1B-F88F816D1935}" dt="2025-05-05T17:24:24.764" v="119" actId="47"/>
        <pc:sldMkLst>
          <pc:docMk/>
          <pc:sldMk cId="334696707" sldId="280"/>
        </pc:sldMkLst>
      </pc:sldChg>
      <pc:sldChg chg="del">
        <pc:chgData name="Jamar Thomas" userId="074f4f370b5149f9" providerId="LiveId" clId="{4B5C5B77-5145-4722-BC1B-F88F816D1935}" dt="2025-05-05T17:24:26.152" v="120" actId="47"/>
        <pc:sldMkLst>
          <pc:docMk/>
          <pc:sldMk cId="103458723" sldId="281"/>
        </pc:sldMkLst>
      </pc:sldChg>
      <pc:sldChg chg="del">
        <pc:chgData name="Jamar Thomas" userId="074f4f370b5149f9" providerId="LiveId" clId="{4B5C5B77-5145-4722-BC1B-F88F816D1935}" dt="2025-05-05T17:24:28.266" v="121" actId="47"/>
        <pc:sldMkLst>
          <pc:docMk/>
          <pc:sldMk cId="636929804" sldId="282"/>
        </pc:sldMkLst>
      </pc:sldChg>
      <pc:sldChg chg="del">
        <pc:chgData name="Jamar Thomas" userId="074f4f370b5149f9" providerId="LiveId" clId="{4B5C5B77-5145-4722-BC1B-F88F816D1935}" dt="2025-05-05T17:24:30.795" v="123" actId="47"/>
        <pc:sldMkLst>
          <pc:docMk/>
          <pc:sldMk cId="1658164610" sldId="283"/>
        </pc:sldMkLst>
      </pc:sldChg>
      <pc:sldChg chg="del">
        <pc:chgData name="Jamar Thomas" userId="074f4f370b5149f9" providerId="LiveId" clId="{4B5C5B77-5145-4722-BC1B-F88F816D1935}" dt="2025-05-05T17:24:31.693" v="124" actId="47"/>
        <pc:sldMkLst>
          <pc:docMk/>
          <pc:sldMk cId="2403577982" sldId="284"/>
        </pc:sldMkLst>
      </pc:sldChg>
      <pc:sldChg chg="del">
        <pc:chgData name="Jamar Thomas" userId="074f4f370b5149f9" providerId="LiveId" clId="{4B5C5B77-5145-4722-BC1B-F88F816D1935}" dt="2025-05-05T17:24:32.214" v="125" actId="47"/>
        <pc:sldMkLst>
          <pc:docMk/>
          <pc:sldMk cId="2791821786" sldId="285"/>
        </pc:sldMkLst>
      </pc:sldChg>
      <pc:sldChg chg="modSp mod modAnim">
        <pc:chgData name="Jamar Thomas" userId="074f4f370b5149f9" providerId="LiveId" clId="{4B5C5B77-5145-4722-BC1B-F88F816D1935}" dt="2025-05-05T02:20:50.170" v="117" actId="14100"/>
        <pc:sldMkLst>
          <pc:docMk/>
          <pc:sldMk cId="1281351585" sldId="287"/>
        </pc:sldMkLst>
        <pc:spChg chg="mod">
          <ac:chgData name="Jamar Thomas" userId="074f4f370b5149f9" providerId="LiveId" clId="{4B5C5B77-5145-4722-BC1B-F88F816D1935}" dt="2025-05-05T02:18:17.530" v="96" actId="1076"/>
          <ac:spMkLst>
            <pc:docMk/>
            <pc:sldMk cId="1281351585" sldId="287"/>
            <ac:spMk id="2" creationId="{8494D4F0-5D21-D48E-2BB0-7A6B04CAE9FA}"/>
          </ac:spMkLst>
        </pc:spChg>
        <pc:spChg chg="mod">
          <ac:chgData name="Jamar Thomas" userId="074f4f370b5149f9" providerId="LiveId" clId="{4B5C5B77-5145-4722-BC1B-F88F816D1935}" dt="2025-05-05T02:20:50.170" v="117" actId="14100"/>
          <ac:spMkLst>
            <pc:docMk/>
            <pc:sldMk cId="1281351585" sldId="287"/>
            <ac:spMk id="3" creationId="{470AAAFE-91A2-0E80-B5B1-EDC82FEB2948}"/>
          </ac:spMkLst>
        </pc:spChg>
      </pc:sldChg>
      <pc:sldChg chg="new del">
        <pc:chgData name="Jamar Thomas" userId="074f4f370b5149f9" providerId="LiveId" clId="{4B5C5B77-5145-4722-BC1B-F88F816D1935}" dt="2025-05-05T02:15:02.154" v="53" actId="47"/>
        <pc:sldMkLst>
          <pc:docMk/>
          <pc:sldMk cId="527678073" sldId="300"/>
        </pc:sldMkLst>
      </pc:sldChg>
      <pc:sldChg chg="addSp delSp modSp new mod ord">
        <pc:chgData name="Jamar Thomas" userId="074f4f370b5149f9" providerId="LiveId" clId="{4B5C5B77-5145-4722-BC1B-F88F816D1935}" dt="2025-05-05T02:14:54.335" v="52"/>
        <pc:sldMkLst>
          <pc:docMk/>
          <pc:sldMk cId="2355945860" sldId="301"/>
        </pc:sldMkLst>
        <pc:spChg chg="mod">
          <ac:chgData name="Jamar Thomas" userId="074f4f370b5149f9" providerId="LiveId" clId="{4B5C5B77-5145-4722-BC1B-F88F816D1935}" dt="2025-05-05T02:14:36.827" v="49" actId="114"/>
          <ac:spMkLst>
            <pc:docMk/>
            <pc:sldMk cId="2355945860" sldId="301"/>
            <ac:spMk id="2" creationId="{1FE9ABE2-4EE1-ECA0-EEEB-62E87E33E994}"/>
          </ac:spMkLst>
        </pc:spChg>
        <pc:spChg chg="del">
          <ac:chgData name="Jamar Thomas" userId="074f4f370b5149f9" providerId="LiveId" clId="{4B5C5B77-5145-4722-BC1B-F88F816D1935}" dt="2025-05-05T02:13:24.629" v="21" actId="478"/>
          <ac:spMkLst>
            <pc:docMk/>
            <pc:sldMk cId="2355945860" sldId="301"/>
            <ac:spMk id="3" creationId="{2A06EBBA-40A0-57B8-6769-FCC8B5395126}"/>
          </ac:spMkLst>
        </pc:spChg>
        <pc:picChg chg="add mod">
          <ac:chgData name="Jamar Thomas" userId="074f4f370b5149f9" providerId="LiveId" clId="{4B5C5B77-5145-4722-BC1B-F88F816D1935}" dt="2025-05-05T02:14:45.907" v="50" actId="1076"/>
          <ac:picMkLst>
            <pc:docMk/>
            <pc:sldMk cId="2355945860" sldId="301"/>
            <ac:picMk id="6" creationId="{27898FF6-8D5D-AB15-7321-6F5D6D2D22EA}"/>
          </ac:picMkLst>
        </pc:picChg>
      </pc:sldChg>
      <pc:sldChg chg="modSp add mod">
        <pc:chgData name="Jamar Thomas" userId="074f4f370b5149f9" providerId="LiveId" clId="{4B5C5B77-5145-4722-BC1B-F88F816D1935}" dt="2025-05-05T17:25:47.498" v="139" actId="113"/>
        <pc:sldMkLst>
          <pc:docMk/>
          <pc:sldMk cId="3180501819" sldId="302"/>
        </pc:sldMkLst>
        <pc:spChg chg="mod">
          <ac:chgData name="Jamar Thomas" userId="074f4f370b5149f9" providerId="LiveId" clId="{4B5C5B77-5145-4722-BC1B-F88F816D1935}" dt="2025-05-05T17:25:47.498" v="139" actId="113"/>
          <ac:spMkLst>
            <pc:docMk/>
            <pc:sldMk cId="3180501819" sldId="302"/>
            <ac:spMk id="3" creationId="{65289372-B402-ADEF-BCD8-CD30F895B7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DB66D-F5F2-0633-DFB1-027FCEBC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386D-C2C2-13A6-F636-8B250464D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501B7-16AD-49AD-D99C-CEEF39493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B027-34CC-5D5F-1A61-D57A34A20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7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D5A0-9F90-0355-B1AC-5201F9FB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E2294-8B08-BB47-2C02-242D02025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D9CB1-15F6-90E8-301C-CB67489BD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D385-81A6-85D6-1A42-31304E966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6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9425-E14A-4295-0AC7-0A8F4767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EF8E4-E94F-FFBB-1D1F-227A85096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33238-AC8F-6A37-AA08-5E0980B7F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68213-FC4B-C186-D26E-CD894D29F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61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89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B8512-A186-7E0F-4084-DAF6B3916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A8BFE-3366-F4CD-704C-6380BEFF1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B3182-6A74-2461-BFF6-E613AC185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9DE4-805E-4304-449C-0BDEEB611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5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F12BF-2046-0CEC-0886-A42F6A8B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A7318-E25D-30EF-AA10-5D969A33B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777BC-5A70-F927-F917-A65072E27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D3C3-80AC-364B-418D-2C71B96B2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3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7A5F-4F8C-23EF-4739-B83547AC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4AD55-2C83-DD28-D3A3-3E62EEAB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0B109-8E7F-5C01-CDBF-4ABCE107D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4988-445F-FE37-3A98-267BDC217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2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7409-39C3-E744-26F2-55EFFDF6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40EDD-F483-6A2D-2E92-AD1AD0DA9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BC82A-B3F4-9931-7C86-653EFD21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6AF91-72CE-1EC7-A859-A446F34C8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9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17C28-E44B-5DCE-1B91-BEC1ECEF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3DD68-37B6-227D-4B4A-5FBB12A3A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B7890-038C-F181-FC57-F2A3D5615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CEE12-446B-7BA9-C66B-02AAB211F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E7207-1E82-58B2-1A47-5DE393F5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722A2B-C191-860E-8D71-E011EDEB3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E1766C-CF19-A6BB-1190-12E1591A8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https://www.sciencedirect.com/topics/computer-science/compression-algorithm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234A-D6FD-FFB0-1EDA-FC5DF49CD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1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topics/computer-science/compression-algorith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5729" y="3918609"/>
            <a:ext cx="6950234" cy="1768682"/>
          </a:xfrm>
        </p:spPr>
        <p:txBody>
          <a:bodyPr anchor="ctr"/>
          <a:lstStyle/>
          <a:p>
            <a:r>
              <a:rPr lang="en-US" b="1" i="1" dirty="0"/>
              <a:t>Compression Algorithms</a:t>
            </a:r>
            <a:br>
              <a:rPr lang="en-US" b="1" i="1" dirty="0"/>
            </a:br>
            <a:endParaRPr lang="en-US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EC827-33B2-CF16-CE8E-E926CC146826}"/>
              </a:ext>
            </a:extLst>
          </p:cNvPr>
          <p:cNvSpPr txBox="1"/>
          <p:nvPr/>
        </p:nvSpPr>
        <p:spPr>
          <a:xfrm>
            <a:off x="6096000" y="4943845"/>
            <a:ext cx="5327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By : Jamar Thomas Jr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BD4A3-F572-334A-2530-FA28FFBA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5E86-F06A-D9D8-E6E5-76768C7D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7" y="136526"/>
            <a:ext cx="10702636" cy="826151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Arithmetic Coding –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BD4D-6BF7-0AE0-A0C8-1C4A81CA80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E8BB2-0B1C-86A0-26C4-F217647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95B282-712F-8794-9C84-4C3841449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35641"/>
              </p:ext>
            </p:extLst>
          </p:nvPr>
        </p:nvGraphicFramePr>
        <p:xfrm>
          <a:off x="1260764" y="1967447"/>
          <a:ext cx="8666019" cy="3228008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888673">
                  <a:extLst>
                    <a:ext uri="{9D8B030D-6E8A-4147-A177-3AD203B41FA5}">
                      <a16:colId xmlns:a16="http://schemas.microsoft.com/office/drawing/2014/main" val="3559951066"/>
                    </a:ext>
                  </a:extLst>
                </a:gridCol>
                <a:gridCol w="2888673">
                  <a:extLst>
                    <a:ext uri="{9D8B030D-6E8A-4147-A177-3AD203B41FA5}">
                      <a16:colId xmlns:a16="http://schemas.microsoft.com/office/drawing/2014/main" val="3948249858"/>
                    </a:ext>
                  </a:extLst>
                </a:gridCol>
                <a:gridCol w="2888673">
                  <a:extLst>
                    <a:ext uri="{9D8B030D-6E8A-4147-A177-3AD203B41FA5}">
                      <a16:colId xmlns:a16="http://schemas.microsoft.com/office/drawing/2014/main" val="12012133"/>
                    </a:ext>
                  </a:extLst>
                </a:gridCol>
              </a:tblGrid>
              <a:tr h="80700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Symbol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Probability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284865"/>
                  </a:ext>
                </a:extLst>
              </a:tr>
              <a:tr h="80700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 – 0.5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94774"/>
                  </a:ext>
                </a:extLst>
              </a:tr>
              <a:tr h="807002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– 0.8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361914"/>
                  </a:ext>
                </a:extLst>
              </a:tr>
              <a:tr h="807002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 – 1.0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997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21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9BAB-73E6-C690-6C99-9864EA19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E607-505B-A3D8-7717-9F66AB8D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Arithmetic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3B56-1DD2-3A7A-D391-1C5AB28988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1F1F1F"/>
                </a:solidFill>
                <a:latin typeface="ElsevierSans"/>
              </a:rPr>
              <a:t>Range of B is a subrange of A.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1F1F1F"/>
                </a:solidFill>
                <a:latin typeface="ElsevierSans"/>
              </a:rPr>
              <a:t>Lower Boundary of the range is </a:t>
            </a:r>
            <a:r>
              <a:rPr lang="en-US" sz="2800" b="1" dirty="0">
                <a:solidFill>
                  <a:srgbClr val="1F1F1F"/>
                </a:solidFill>
                <a:latin typeface="ElsevierSans"/>
              </a:rPr>
              <a:t>.25</a:t>
            </a:r>
          </a:p>
          <a:p>
            <a:pPr marL="852678" lvl="2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1F1F1F"/>
                </a:solidFill>
                <a:latin typeface="ElsevierSans"/>
              </a:rPr>
              <a:t>0.0 + ( 0.5 – 0.0) * </a:t>
            </a:r>
            <a:r>
              <a:rPr lang="en-US" sz="2800" b="1" dirty="0">
                <a:solidFill>
                  <a:schemeClr val="accent6"/>
                </a:solidFill>
                <a:latin typeface="ElsevierSans"/>
              </a:rPr>
              <a:t>0.5  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1F1F1F"/>
                </a:solidFill>
                <a:latin typeface="ElsevierSans"/>
              </a:rPr>
              <a:t>Upper Boundary of the range is </a:t>
            </a:r>
            <a:r>
              <a:rPr lang="en-US" sz="2800" b="1" dirty="0">
                <a:solidFill>
                  <a:srgbClr val="1F1F1F"/>
                </a:solidFill>
                <a:latin typeface="ElsevierSans"/>
              </a:rPr>
              <a:t>.40</a:t>
            </a:r>
          </a:p>
          <a:p>
            <a:pPr marL="852678" lvl="2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1F1F1F"/>
                </a:solidFill>
                <a:latin typeface="ElsevierSans"/>
              </a:rPr>
              <a:t>0.0 + ( 0.5 – 0.0) * </a:t>
            </a:r>
            <a:r>
              <a:rPr lang="en-US" sz="2800" b="1" dirty="0">
                <a:solidFill>
                  <a:schemeClr val="accent6"/>
                </a:solidFill>
                <a:latin typeface="ElsevierSans"/>
              </a:rPr>
              <a:t>0.8</a:t>
            </a:r>
          </a:p>
          <a:p>
            <a:pPr marL="852678" lvl="2">
              <a:buFont typeface="Courier New" panose="02070309020205020404" pitchFamily="49" charset="0"/>
              <a:buChar char="o"/>
            </a:pPr>
            <a:endParaRPr lang="en-US" dirty="0">
              <a:solidFill>
                <a:srgbClr val="1F1F1F"/>
              </a:solidFill>
              <a:latin typeface="ElsevierSans"/>
            </a:endParaRPr>
          </a:p>
          <a:p>
            <a:pPr marL="569214" lvl="1">
              <a:buFont typeface="Courier New" panose="02070309020205020404" pitchFamily="49" charset="0"/>
              <a:buChar char="o"/>
            </a:pPr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65AC-744F-9CF6-DC60-7AEF02D1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61897-B9B0-903E-17D3-B949EEFB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449B-DE8F-AA97-4FE1-706F1E4B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313948"/>
            <a:ext cx="8420100" cy="719512"/>
          </a:xfrm>
        </p:spPr>
        <p:txBody>
          <a:bodyPr/>
          <a:lstStyle/>
          <a:p>
            <a:r>
              <a:rPr lang="en-US" b="1" i="1" dirty="0"/>
              <a:t>Arithmetic Coding – Pros &amp;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F2C19-1CEC-A7DA-AF43-02B134126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792" y="1821501"/>
            <a:ext cx="3924300" cy="464499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C47A-169C-3D66-2425-93B0686C281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03218" y="2278081"/>
            <a:ext cx="4836692" cy="4078268"/>
          </a:xfrm>
        </p:spPr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High Compression Efficiency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Adapts better to skewed or changing symbol frequencies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Ideal for adaptive compression algorithms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dirty="0"/>
              <a:t>VIDEO &amp; AUDIO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B46920-1392-0BDD-9BCC-DB141519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813582"/>
            <a:ext cx="3943627" cy="464499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C7E12-3591-ACBE-1590-5FAEBAE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5CBF0B7-6DA5-81B6-37C4-122FEEA9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35EA5252-2F94-991C-4C97-DD9333CFD835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241474" y="2659421"/>
            <a:ext cx="58466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dirty="0">
                <a:latin typeface="Arial" panose="020B0604020202020204" pitchFamily="34" charset="0"/>
              </a:rPr>
              <a:t>More complex; due to floating/fixed point arithmetic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Slower than Huffman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simple messages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baseline="0" dirty="0">
                <a:latin typeface="Arial" panose="020B0604020202020204" pitchFamily="34" charset="0"/>
              </a:rPr>
              <a:t>Vulnerable</a:t>
            </a:r>
            <a:r>
              <a:rPr lang="en-US" altLang="en-US" dirty="0">
                <a:latin typeface="Arial" panose="020B0604020202020204" pitchFamily="34" charset="0"/>
              </a:rPr>
              <a:t> to precision errors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ABE2-4EE1-ECA0-EEEB-62E87E33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4" y="-297614"/>
            <a:ext cx="10515600" cy="1325563"/>
          </a:xfrm>
        </p:spPr>
        <p:txBody>
          <a:bodyPr/>
          <a:lstStyle/>
          <a:p>
            <a:r>
              <a:rPr lang="en-US" b="1" i="1" dirty="0"/>
              <a:t>BIG O Notation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9B10-64AE-089E-BF2F-35041706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close-up of a purple rectangular object&#10;&#10;AI-generated content may be incorrect.">
            <a:extLst>
              <a:ext uri="{FF2B5EF4-FFF2-40B4-BE49-F238E27FC236}">
                <a16:creationId xmlns:a16="http://schemas.microsoft.com/office/drawing/2014/main" id="{27898FF6-8D5D-AB15-7321-6F5D6D2D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009880"/>
            <a:ext cx="9234055" cy="56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4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4F0-5D21-D48E-2BB0-7A6B04CA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5" y="136526"/>
            <a:ext cx="10439400" cy="653877"/>
          </a:xfrm>
        </p:spPr>
        <p:txBody>
          <a:bodyPr/>
          <a:lstStyle/>
          <a:p>
            <a:r>
              <a:rPr lang="en-US" b="1" i="1" dirty="0"/>
              <a:t>Exam Questions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470AAAFE-91A2-0E80-B5B1-EDC82FEB294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35526" y="790403"/>
            <a:ext cx="11845638" cy="59310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What is a drawback of arithmetic coding?</a:t>
            </a:r>
            <a:br>
              <a:rPr lang="en-US" dirty="0"/>
            </a:br>
            <a:r>
              <a:rPr lang="en-US" dirty="0"/>
              <a:t>A. It cannot handle text</a:t>
            </a:r>
            <a:br>
              <a:rPr lang="en-US" dirty="0"/>
            </a:br>
            <a:r>
              <a:rPr lang="en-US" dirty="0"/>
              <a:t>B. It's rarely used in practice</a:t>
            </a:r>
            <a:br>
              <a:rPr lang="en-US" dirty="0"/>
            </a:br>
            <a:r>
              <a:rPr lang="en-US" dirty="0"/>
              <a:t>C. The math-heavy iterative process can be complex to explain </a:t>
            </a:r>
            <a:br>
              <a:rPr lang="en-US" dirty="0"/>
            </a:br>
            <a:r>
              <a:rPr lang="en-US" dirty="0"/>
              <a:t>D. It compresses worse than Huffman coding</a:t>
            </a:r>
          </a:p>
          <a:p>
            <a:pPr algn="l"/>
            <a:r>
              <a:rPr lang="en-US" b="1" dirty="0"/>
              <a:t>In which of the following is Huffman coding used?</a:t>
            </a:r>
            <a:br>
              <a:rPr lang="en-US" dirty="0"/>
            </a:br>
            <a:r>
              <a:rPr lang="en-US" dirty="0"/>
              <a:t>A. GIF</a:t>
            </a:r>
            <a:br>
              <a:rPr lang="en-US" dirty="0"/>
            </a:br>
            <a:r>
              <a:rPr lang="en-US" dirty="0"/>
              <a:t>B. PNG</a:t>
            </a:r>
            <a:br>
              <a:rPr lang="en-US" dirty="0"/>
            </a:br>
            <a:r>
              <a:rPr lang="en-US" dirty="0"/>
              <a:t>C. JPEG (first stage) </a:t>
            </a:r>
            <a:br>
              <a:rPr lang="en-US" dirty="0"/>
            </a:br>
            <a:r>
              <a:rPr lang="en-US" dirty="0"/>
              <a:t>D. MP4</a:t>
            </a:r>
          </a:p>
          <a:p>
            <a:pPr algn="l"/>
            <a:r>
              <a:rPr lang="en-US" b="1" dirty="0"/>
              <a:t>What is a limitation of Huffman coding?</a:t>
            </a:r>
            <a:br>
              <a:rPr lang="en-US" dirty="0"/>
            </a:br>
            <a:r>
              <a:rPr lang="en-US" dirty="0"/>
              <a:t>A. It works only with images</a:t>
            </a:r>
            <a:br>
              <a:rPr lang="en-US" dirty="0"/>
            </a:br>
            <a:r>
              <a:rPr lang="en-US" dirty="0"/>
              <a:t>B. It cannot compress data</a:t>
            </a:r>
            <a:br>
              <a:rPr lang="en-US" dirty="0"/>
            </a:br>
            <a:r>
              <a:rPr lang="en-US" dirty="0"/>
              <a:t>C. It’s not optimal when symbol probabilities vary a lot within a file </a:t>
            </a:r>
            <a:br>
              <a:rPr lang="en-US" dirty="0"/>
            </a:br>
            <a:r>
              <a:rPr lang="en-US" dirty="0"/>
              <a:t>D. It requires a decompression dictionary</a:t>
            </a:r>
          </a:p>
          <a:p>
            <a:pPr algn="l"/>
            <a:r>
              <a:rPr lang="en-US" b="1" dirty="0"/>
              <a:t>What is a distinguishing feature of arithmetic coding compared to Huffman coding?</a:t>
            </a:r>
            <a:br>
              <a:rPr lang="en-US" dirty="0"/>
            </a:br>
            <a:r>
              <a:rPr lang="en-US" dirty="0"/>
              <a:t>A. It uses fixed-length codes</a:t>
            </a:r>
            <a:br>
              <a:rPr lang="en-US" dirty="0"/>
            </a:br>
            <a:r>
              <a:rPr lang="en-US" dirty="0"/>
              <a:t>B. It encodes a message as a single floating-point number </a:t>
            </a:r>
            <a:br>
              <a:rPr lang="en-US" dirty="0"/>
            </a:br>
            <a:r>
              <a:rPr lang="en-US" dirty="0"/>
              <a:t>C. It builds a dictionary</a:t>
            </a:r>
            <a:br>
              <a:rPr lang="en-US" dirty="0"/>
            </a:br>
            <a:r>
              <a:rPr lang="en-US" dirty="0"/>
              <a:t>D. It sorts the input alphabet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0EBF-5274-D584-0426-9AEFC2D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1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B43B-EC79-71D2-FE88-3C70F6B9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EDD2-A89F-95E5-191F-5A883B74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55" y="136526"/>
            <a:ext cx="10439400" cy="653877"/>
          </a:xfrm>
        </p:spPr>
        <p:txBody>
          <a:bodyPr/>
          <a:lstStyle/>
          <a:p>
            <a:r>
              <a:rPr lang="en-US" b="1" i="1" dirty="0"/>
              <a:t>Exam Questions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289372-B402-ADEF-BCD8-CD30F895B77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235526" y="790403"/>
            <a:ext cx="11845638" cy="59310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What is a drawback of arithmetic coding?</a:t>
            </a:r>
            <a:br>
              <a:rPr lang="en-US" dirty="0"/>
            </a:br>
            <a:r>
              <a:rPr lang="en-US" dirty="0"/>
              <a:t>A. It cannot handle text</a:t>
            </a:r>
            <a:br>
              <a:rPr lang="en-US" dirty="0"/>
            </a:br>
            <a:r>
              <a:rPr lang="en-US" dirty="0"/>
              <a:t>B. It's rarely used in practice</a:t>
            </a:r>
            <a:br>
              <a:rPr lang="en-US" dirty="0"/>
            </a:br>
            <a:r>
              <a:rPr lang="en-US" b="1" dirty="0"/>
              <a:t>C. The math-heavy iterative process can be complex to explain </a:t>
            </a:r>
            <a:br>
              <a:rPr lang="en-US" dirty="0"/>
            </a:br>
            <a:r>
              <a:rPr lang="en-US" dirty="0"/>
              <a:t>D. It compresses worse than Huffman coding</a:t>
            </a:r>
          </a:p>
          <a:p>
            <a:pPr algn="l"/>
            <a:r>
              <a:rPr lang="en-US" b="1" dirty="0"/>
              <a:t>In which of the following is Huffman coding used?</a:t>
            </a:r>
            <a:br>
              <a:rPr lang="en-US" dirty="0"/>
            </a:br>
            <a:r>
              <a:rPr lang="en-US" dirty="0"/>
              <a:t>A. GIF</a:t>
            </a:r>
            <a:br>
              <a:rPr lang="en-US" dirty="0"/>
            </a:br>
            <a:r>
              <a:rPr lang="en-US" dirty="0"/>
              <a:t>B. PNG</a:t>
            </a:r>
            <a:br>
              <a:rPr lang="en-US" dirty="0"/>
            </a:br>
            <a:r>
              <a:rPr lang="en-US" b="1" dirty="0"/>
              <a:t>C. JPEG (first stage) </a:t>
            </a:r>
            <a:br>
              <a:rPr lang="en-US" dirty="0"/>
            </a:br>
            <a:r>
              <a:rPr lang="en-US" dirty="0"/>
              <a:t>D. MP4</a:t>
            </a:r>
          </a:p>
          <a:p>
            <a:pPr algn="l"/>
            <a:r>
              <a:rPr lang="en-US" b="1" dirty="0"/>
              <a:t>What is a limitation of Huffman coding?</a:t>
            </a:r>
            <a:br>
              <a:rPr lang="en-US" dirty="0"/>
            </a:br>
            <a:r>
              <a:rPr lang="en-US" dirty="0"/>
              <a:t>A. It works only with images</a:t>
            </a:r>
            <a:br>
              <a:rPr lang="en-US" dirty="0"/>
            </a:br>
            <a:r>
              <a:rPr lang="en-US" dirty="0"/>
              <a:t>B. It cannot compress data</a:t>
            </a:r>
            <a:br>
              <a:rPr lang="en-US" dirty="0"/>
            </a:br>
            <a:r>
              <a:rPr lang="en-US" b="1" dirty="0"/>
              <a:t>C. It’s not optimal when symbol probabilities vary a lot within a file </a:t>
            </a:r>
            <a:br>
              <a:rPr lang="en-US" dirty="0"/>
            </a:br>
            <a:r>
              <a:rPr lang="en-US" dirty="0"/>
              <a:t>D. It requires a decompression dictionary</a:t>
            </a:r>
          </a:p>
          <a:p>
            <a:pPr algn="l"/>
            <a:r>
              <a:rPr lang="en-US" b="1" dirty="0"/>
              <a:t>What is a distinguishing feature of arithmetic coding compared to Huffman coding?</a:t>
            </a:r>
            <a:br>
              <a:rPr lang="en-US" dirty="0"/>
            </a:br>
            <a:r>
              <a:rPr lang="en-US" dirty="0"/>
              <a:t>A. It uses fixed-length codes</a:t>
            </a:r>
            <a:br>
              <a:rPr lang="en-US" dirty="0"/>
            </a:br>
            <a:r>
              <a:rPr lang="en-US" b="1" dirty="0"/>
              <a:t>B. It encodes a message as a single floating-point number </a:t>
            </a:r>
            <a:br>
              <a:rPr lang="en-US" dirty="0"/>
            </a:br>
            <a:r>
              <a:rPr lang="en-US" dirty="0"/>
              <a:t>C. It builds a dictionary</a:t>
            </a:r>
            <a:br>
              <a:rPr lang="en-US" dirty="0"/>
            </a:br>
            <a:r>
              <a:rPr lang="en-US" dirty="0"/>
              <a:t>D. It sorts the input alphabet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27A17-16E3-6499-F56A-41CDC900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0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314" y="0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029" y="1590732"/>
            <a:ext cx="9114971" cy="4309325"/>
          </a:xfrm>
        </p:spPr>
        <p:txBody>
          <a:bodyPr>
            <a:noAutofit/>
          </a:bodyPr>
          <a:lstStyle/>
          <a:p>
            <a:r>
              <a:rPr lang="en-US" dirty="0"/>
              <a:t>References </a:t>
            </a:r>
          </a:p>
          <a:p>
            <a:r>
              <a:rPr lang="en-US" dirty="0">
                <a:effectLst/>
              </a:rPr>
              <a:t>“Compression Algorithm.” </a:t>
            </a:r>
            <a:r>
              <a:rPr lang="en-US" i="1" dirty="0">
                <a:effectLst/>
              </a:rPr>
              <a:t>Compression Algorithm - an Overview | ScienceDirect Topics</a:t>
            </a:r>
            <a:r>
              <a:rPr lang="en-US" dirty="0">
                <a:effectLst/>
              </a:rPr>
              <a:t>, </a:t>
            </a:r>
            <a:r>
              <a:rPr lang="en-US" dirty="0">
                <a:effectLst/>
                <a:hlinkClick r:id="rId3"/>
              </a:rPr>
              <a:t>www.sciencedirect.com/topics/computer-science/compression-algorithm</a:t>
            </a:r>
            <a:endParaRPr lang="en-US" dirty="0">
              <a:effectLst/>
            </a:endParaRPr>
          </a:p>
          <a:p>
            <a:r>
              <a:rPr lang="en-US" i="1" dirty="0" err="1">
                <a:effectLst/>
              </a:rPr>
              <a:t>Chatgpt</a:t>
            </a:r>
            <a:r>
              <a:rPr lang="en-US" dirty="0">
                <a:effectLst/>
              </a:rPr>
              <a:t>, chatgpt.com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691" y="0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sz="4800" b="1" i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6982" y="1692182"/>
            <a:ext cx="4179570" cy="285018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dirty="0" err="1"/>
              <a:t>Deifinition</a:t>
            </a:r>
            <a:endParaRPr lang="en-US" sz="2400" dirty="0"/>
          </a:p>
          <a:p>
            <a:pPr>
              <a:lnSpc>
                <a:spcPct val="140000"/>
              </a:lnSpc>
            </a:pPr>
            <a:r>
              <a:rPr lang="en-US" sz="2400" dirty="0"/>
              <a:t>Huffman Coding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Arithmetic coding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Big O – Notation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Test 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801F-5874-C50B-F827-9A5BE26C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are compression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643B1-6975-1154-8086-72B5A2DF3B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Compression Algorithms </a:t>
            </a:r>
            <a:r>
              <a:rPr lang="en-US" b="0" dirty="0">
                <a:solidFill>
                  <a:srgbClr val="1F1F1F"/>
                </a:solidFill>
                <a:latin typeface="ElsevierSans"/>
              </a:rPr>
              <a:t>are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</a:rPr>
              <a:t>a technique used in computer science to reduce the size of a file without removing information. It achieves this by finding a formula that describes the data and produces compressed data that appears more random.</a:t>
            </a: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44C4-8BB5-3C58-556A-EAF72632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5711-A674-BF8A-07F5-C614D1BE1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4FE-A3B8-F601-AEF6-4766B33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F570-7AD0-7216-83AE-84E813EE32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rgbClr val="1F1F1F"/>
                </a:solidFill>
                <a:latin typeface="ElsevierSans"/>
              </a:rPr>
              <a:t>An entropy-coding method that builds a variable length code for symbols based upon frequencies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dirty="0">
                <a:solidFill>
                  <a:srgbClr val="1F1F1F"/>
                </a:solidFill>
                <a:latin typeface="ElsevierSans"/>
              </a:rPr>
              <a:t>These are used in image compression such as JPEG &amp; DEFLATE 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1F1F1F"/>
                </a:solidFill>
                <a:latin typeface="ElsevierSans"/>
              </a:rPr>
              <a:t>ZIP, PNG</a:t>
            </a:r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817F-4C71-E1AC-503A-FB7B0034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6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B6E59-1377-9526-E36B-B8420823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419A-11AF-9B2A-32C9-EDCACC4E4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7" y="136526"/>
            <a:ext cx="10702636" cy="826151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Huffman Coding – alphabet Example (Greedy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D295-3CBC-7C0D-2B6F-3B6D13FE80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320D-6B4D-C52D-1A7F-4FCC7F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6064B-DACE-6F20-B8EF-57C360916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32444"/>
              </p:ext>
            </p:extLst>
          </p:nvPr>
        </p:nvGraphicFramePr>
        <p:xfrm>
          <a:off x="1798023" y="1903716"/>
          <a:ext cx="7509164" cy="386850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754582">
                  <a:extLst>
                    <a:ext uri="{9D8B030D-6E8A-4147-A177-3AD203B41FA5}">
                      <a16:colId xmlns:a16="http://schemas.microsoft.com/office/drawing/2014/main" val="513376643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607915823"/>
                    </a:ext>
                  </a:extLst>
                </a:gridCol>
              </a:tblGrid>
              <a:tr h="552644">
                <a:tc>
                  <a:txBody>
                    <a:bodyPr/>
                    <a:lstStyle/>
                    <a:p>
                      <a:r>
                        <a:rPr lang="en-US" b="1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790257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979872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026620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167004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810354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799954"/>
                  </a:ext>
                </a:extLst>
              </a:tr>
              <a:tr h="55264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8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A316-0765-F110-D369-8E67F9D03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276A-F682-3A21-E7C8-4B0EDB5C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3" y="16944"/>
            <a:ext cx="10293927" cy="826151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Huffman Coding – alphabet Example (Greedy 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CD80-388D-3B3F-7959-9F90A2B9E6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52A80-63D9-9197-A67A-A07BAE46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E7855-49EA-8975-454E-A4DE485E03A0}"/>
              </a:ext>
            </a:extLst>
          </p:cNvPr>
          <p:cNvSpPr txBox="1"/>
          <p:nvPr/>
        </p:nvSpPr>
        <p:spPr>
          <a:xfrm>
            <a:off x="3165763" y="867536"/>
            <a:ext cx="4570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Heap: [A(5), B(9), C(12), D(13), E(16), F(45)]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EA0CC-8B83-66C8-180C-5DAC21577A9B}"/>
              </a:ext>
            </a:extLst>
          </p:cNvPr>
          <p:cNvSpPr txBox="1"/>
          <p:nvPr/>
        </p:nvSpPr>
        <p:spPr>
          <a:xfrm>
            <a:off x="7031181" y="1461659"/>
            <a:ext cx="179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nl-NL" dirty="0"/>
              <a:t> </a:t>
            </a:r>
            <a:r>
              <a:rPr lang="pt-BR" b="1" u="sng" dirty="0"/>
              <a:t>Step 2</a:t>
            </a:r>
            <a:endParaRPr lang="nl-NL" dirty="0"/>
          </a:p>
          <a:p>
            <a:r>
              <a:rPr lang="nl-NL" dirty="0"/>
              <a:t>Node2(25)</a:t>
            </a:r>
          </a:p>
          <a:p>
            <a:r>
              <a:rPr lang="nl-NL" dirty="0"/>
              <a:t>       /     \</a:t>
            </a:r>
          </a:p>
          <a:p>
            <a:r>
              <a:rPr lang="nl-NL" dirty="0"/>
              <a:t>    C(12)    D(13)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8FEAF-6FD2-AAD4-E451-E0ABEE6E2EC9}"/>
              </a:ext>
            </a:extLst>
          </p:cNvPr>
          <p:cNvSpPr txBox="1"/>
          <p:nvPr/>
        </p:nvSpPr>
        <p:spPr>
          <a:xfrm>
            <a:off x="1371600" y="1538308"/>
            <a:ext cx="1794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Step 1</a:t>
            </a:r>
            <a:endParaRPr lang="pt-BR" dirty="0"/>
          </a:p>
          <a:p>
            <a:r>
              <a:rPr lang="pt-BR" dirty="0"/>
              <a:t>Node1(14)</a:t>
            </a:r>
          </a:p>
          <a:p>
            <a:r>
              <a:rPr lang="pt-BR" dirty="0"/>
              <a:t>       /     \</a:t>
            </a:r>
          </a:p>
          <a:p>
            <a:r>
              <a:rPr lang="pt-BR" dirty="0"/>
              <a:t>    A(5)     B(9)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AAA3E-EFD4-EA2F-D5FF-C66657331D16}"/>
              </a:ext>
            </a:extLst>
          </p:cNvPr>
          <p:cNvSpPr txBox="1"/>
          <p:nvPr/>
        </p:nvSpPr>
        <p:spPr>
          <a:xfrm>
            <a:off x="1371599" y="3110685"/>
            <a:ext cx="1794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b="1" u="sng" dirty="0"/>
              <a:t>Step 3</a:t>
            </a:r>
            <a:endParaRPr lang="pt-BR" dirty="0"/>
          </a:p>
          <a:p>
            <a:r>
              <a:rPr lang="pt-BR" dirty="0"/>
              <a:t>Node3(30)</a:t>
            </a:r>
          </a:p>
          <a:p>
            <a:r>
              <a:rPr lang="pt-BR" dirty="0"/>
              <a:t>       /     \</a:t>
            </a:r>
          </a:p>
          <a:p>
            <a:r>
              <a:rPr lang="pt-BR" dirty="0"/>
              <a:t>  Node1(14)  E(16)</a:t>
            </a:r>
          </a:p>
          <a:p>
            <a:r>
              <a:rPr lang="pt-BR" dirty="0"/>
              <a:t>   /   \</a:t>
            </a:r>
          </a:p>
          <a:p>
            <a:r>
              <a:rPr lang="pt-BR" dirty="0"/>
              <a:t> A(5)  B(9)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A3221-F928-8094-139B-4E8D99C46D3C}"/>
              </a:ext>
            </a:extLst>
          </p:cNvPr>
          <p:cNvSpPr txBox="1"/>
          <p:nvPr/>
        </p:nvSpPr>
        <p:spPr>
          <a:xfrm>
            <a:off x="6965375" y="2972185"/>
            <a:ext cx="36229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</a:t>
            </a:r>
            <a:r>
              <a:rPr lang="pt-BR" b="1" u="sng" dirty="0"/>
              <a:t>Step 4</a:t>
            </a:r>
            <a:endParaRPr lang="pt-BR" dirty="0"/>
          </a:p>
          <a:p>
            <a:r>
              <a:rPr lang="pt-BR" dirty="0"/>
              <a:t>               Node4(55)</a:t>
            </a:r>
          </a:p>
          <a:p>
            <a:r>
              <a:rPr lang="pt-BR" dirty="0"/>
              <a:t>                   /     \</a:t>
            </a:r>
          </a:p>
          <a:p>
            <a:r>
              <a:rPr lang="pt-BR" dirty="0"/>
              <a:t>   Node2(25)   Node3(30)</a:t>
            </a:r>
          </a:p>
          <a:p>
            <a:r>
              <a:rPr lang="pt-BR" dirty="0"/>
              <a:t>    /        \                   /   \</a:t>
            </a:r>
          </a:p>
          <a:p>
            <a:r>
              <a:rPr lang="pt-BR" dirty="0"/>
              <a:t> C(12) D(13)  Node1(14) E(16)</a:t>
            </a:r>
          </a:p>
          <a:p>
            <a:r>
              <a:rPr lang="pt-BR" dirty="0"/>
              <a:t>                                 /  \</a:t>
            </a:r>
          </a:p>
          <a:p>
            <a:r>
              <a:rPr lang="pt-BR" dirty="0"/>
              <a:t>                            A(5) B(9)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38FE569-A8D6-2959-E6FD-945CCD6171BF}"/>
              </a:ext>
            </a:extLst>
          </p:cNvPr>
          <p:cNvSpPr/>
          <p:nvPr/>
        </p:nvSpPr>
        <p:spPr>
          <a:xfrm rot="9581528">
            <a:off x="2643095" y="3005384"/>
            <a:ext cx="4795393" cy="572145"/>
          </a:xfrm>
          <a:prstGeom prst="rightArrow">
            <a:avLst>
              <a:gd name="adj1" fmla="val 2986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7F9DD1-BDD4-7988-B1C1-C815190509F1}"/>
              </a:ext>
            </a:extLst>
          </p:cNvPr>
          <p:cNvSpPr/>
          <p:nvPr/>
        </p:nvSpPr>
        <p:spPr>
          <a:xfrm>
            <a:off x="2542309" y="1734959"/>
            <a:ext cx="4511728" cy="572145"/>
          </a:xfrm>
          <a:prstGeom prst="rightArrow">
            <a:avLst>
              <a:gd name="adj1" fmla="val 2986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DC09391-F60A-F1F3-63C1-DDC6F38370AC}"/>
              </a:ext>
            </a:extLst>
          </p:cNvPr>
          <p:cNvSpPr/>
          <p:nvPr/>
        </p:nvSpPr>
        <p:spPr>
          <a:xfrm>
            <a:off x="2692847" y="4492993"/>
            <a:ext cx="4511728" cy="572145"/>
          </a:xfrm>
          <a:prstGeom prst="rightArrow">
            <a:avLst>
              <a:gd name="adj1" fmla="val 29861"/>
              <a:gd name="adj2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4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7E3AA-9111-8E88-40FC-5DAA55DC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1790-DBE5-C312-67DE-D882478B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4917"/>
            <a:ext cx="10522804" cy="616951"/>
          </a:xfrm>
          <a:noFill/>
        </p:spPr>
        <p:txBody>
          <a:bodyPr>
            <a:normAutofit fontScale="90000"/>
          </a:bodyPr>
          <a:lstStyle/>
          <a:p>
            <a:r>
              <a:rPr lang="en-US" dirty="0"/>
              <a:t>Huffman Coding – alphabet Example (Greedy Algorithm)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29DD72-4B3D-05AA-6F04-E7C8611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237" y="1497966"/>
            <a:ext cx="5733772" cy="448990"/>
          </a:xfrm>
        </p:spPr>
        <p:txBody>
          <a:bodyPr/>
          <a:lstStyle/>
          <a:p>
            <a:pPr algn="ctr"/>
            <a:r>
              <a:rPr lang="pt-BR" b="1" u="sng" dirty="0">
                <a:solidFill>
                  <a:schemeClr val="accent6"/>
                </a:solidFill>
              </a:rPr>
              <a:t>Final Tree</a:t>
            </a:r>
            <a:r>
              <a:rPr lang="pt-BR" b="1" dirty="0">
                <a:solidFill>
                  <a:schemeClr val="accent6"/>
                </a:solidFill>
              </a:rPr>
              <a:t>    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B1499-4381-4C16-62E6-4C0E6AEEA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4911045"/>
            <a:ext cx="5888183" cy="1275854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r>
              <a:rPr lang="en-US" sz="2400" b="1" dirty="0"/>
              <a:t>“ABCD” Encoded = 11001101100101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5197B0C-E8D0-AF4A-93E1-0BDE82FE5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1401831"/>
            <a:ext cx="3943627" cy="448989"/>
          </a:xfrm>
        </p:spPr>
        <p:txBody>
          <a:bodyPr/>
          <a:lstStyle/>
          <a:p>
            <a:pPr algn="ctr"/>
            <a:r>
              <a:rPr lang="en-US" u="sng" dirty="0"/>
              <a:t>Binary Code Table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DB30E49-8C60-16F9-4304-513B282D4958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42151157"/>
              </p:ext>
            </p:extLst>
          </p:nvPr>
        </p:nvGraphicFramePr>
        <p:xfrm>
          <a:off x="7393630" y="2229930"/>
          <a:ext cx="4255078" cy="340129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27539">
                  <a:extLst>
                    <a:ext uri="{9D8B030D-6E8A-4147-A177-3AD203B41FA5}">
                      <a16:colId xmlns:a16="http://schemas.microsoft.com/office/drawing/2014/main" val="3148596829"/>
                    </a:ext>
                  </a:extLst>
                </a:gridCol>
                <a:gridCol w="2127539">
                  <a:extLst>
                    <a:ext uri="{9D8B030D-6E8A-4147-A177-3AD203B41FA5}">
                      <a16:colId xmlns:a16="http://schemas.microsoft.com/office/drawing/2014/main" val="43257044"/>
                    </a:ext>
                  </a:extLst>
                </a:gridCol>
              </a:tblGrid>
              <a:tr h="485899">
                <a:tc>
                  <a:txBody>
                    <a:bodyPr/>
                    <a:lstStyle/>
                    <a:p>
                      <a:r>
                        <a:rPr lang="en-US" sz="2400" b="1"/>
                        <a:t>Symbol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Code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534640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51809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78223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101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95146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1100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345679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1101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690290"/>
                  </a:ext>
                </a:extLst>
              </a:tr>
              <a:tr h="485899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111</a:t>
                      </a:r>
                    </a:p>
                  </a:txBody>
                  <a:tcPr marL="34290" marR="34290" marT="17145" marB="17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25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D25B-E4C2-D471-A604-1D2C6C0F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81CE0-E17A-4E18-1CC3-5D2D51EA5A3B}"/>
              </a:ext>
            </a:extLst>
          </p:cNvPr>
          <p:cNvSpPr txBox="1"/>
          <p:nvPr/>
        </p:nvSpPr>
        <p:spPr>
          <a:xfrm>
            <a:off x="543292" y="2229932"/>
            <a:ext cx="52825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6"/>
                </a:solidFill>
              </a:rPr>
              <a:t>	Root(100)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	 /      \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  F(45)     Node4(55)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	            /        \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	  Node2(25)  Node3(30)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 	  /   \      		 /   \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C(12) D(13) 	    Node1(14) E(16)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                	         /   \</a:t>
            </a:r>
          </a:p>
          <a:p>
            <a:r>
              <a:rPr lang="pt-BR" b="1" dirty="0">
                <a:solidFill>
                  <a:schemeClr val="accent6"/>
                </a:solidFill>
              </a:rPr>
              <a:t>                     	     A(5)  B(9)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54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AF48F-5FCA-CC50-D339-2E452694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0378-CB70-A367-E749-FC7A1DEC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00" y="313948"/>
            <a:ext cx="8420100" cy="719512"/>
          </a:xfrm>
        </p:spPr>
        <p:txBody>
          <a:bodyPr/>
          <a:lstStyle/>
          <a:p>
            <a:r>
              <a:rPr lang="en-US" b="1" i="1" dirty="0"/>
              <a:t>Huffman Coding – Pros &amp;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64BC1-DFDC-1E5B-DE35-2F503936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7792" y="1821501"/>
            <a:ext cx="3924300" cy="464499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solidFill>
                  <a:srgbClr val="0070C0"/>
                </a:solidFill>
              </a:rPr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B60D-1629-071C-8AC7-506775717EE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03218" y="2278081"/>
            <a:ext cx="4836692" cy="4078268"/>
          </a:xfrm>
        </p:spPr>
        <p:txBody>
          <a:bodyPr/>
          <a:lstStyle/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for variable-length symbols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Very effective when symbol frequencies are uneven.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Prefix-free codes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code is a prefix of another → easy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to implement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greedy algorithms and heaps.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encoding and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for static data sets</a:t>
            </a:r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E5C1FD-6D73-8308-D242-540BB5B5A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2" y="1813582"/>
            <a:ext cx="3943627" cy="464499"/>
          </a:xfrm>
        </p:spPr>
        <p:txBody>
          <a:bodyPr>
            <a:no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A2EB-7A79-980C-CEA9-3B17AC60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30270C8-43BE-10F9-E932-A188D92B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A1C8F0E-A533-FCF6-D13B-9692D1BCA35A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767946" y="2526405"/>
            <a:ext cx="532014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optimal for very small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Header overhead can outweigh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Assumes static 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symbol frequencies change during a file, performance drops.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efficient than arithmetic 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fractional probabilities.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Can’t compress certain patterns well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repetitive strings with even frequencies)</a:t>
            </a:r>
          </a:p>
        </p:txBody>
      </p:sp>
    </p:spTree>
    <p:extLst>
      <p:ext uri="{BB962C8B-B14F-4D97-AF65-F5344CB8AC3E}">
        <p14:creationId xmlns:p14="http://schemas.microsoft.com/office/powerpoint/2010/main" val="182285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00622-137D-C1B6-84C5-AC1F4F93E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AE9D-11FB-EB1F-9307-83B0FE912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Arithmetic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D494-FF8D-9E3C-B7BD-5A296F993A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1976 through the work of Jorma </a:t>
            </a:r>
            <a:r>
              <a:rPr lang="en-US" sz="2000" b="0" i="0" dirty="0" err="1">
                <a:solidFill>
                  <a:srgbClr val="1F1F1F"/>
                </a:solidFill>
                <a:effectLst/>
                <a:latin typeface="ElsevierGulliver"/>
              </a:rPr>
              <a:t>Risannen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 and Richard Pasco.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rgbClr val="1F1F1F"/>
                </a:solidFill>
                <a:latin typeface="ElsevierSans"/>
              </a:rPr>
              <a:t>Arithmetic coding relies on the fact that there are an uncountably infinite number 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rgbClr val="1F1F1F"/>
                </a:solidFill>
                <a:latin typeface="ElsevierSans"/>
              </a:rPr>
              <a:t>Encodes the full message into one floating point number 0 to 1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rgbClr val="1F1F1F"/>
                </a:solidFill>
                <a:latin typeface="ElsevierSans"/>
              </a:rPr>
              <a:t>More precise than Huffman coding  for some distributions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rgbClr val="1F1F1F"/>
                </a:solidFill>
                <a:latin typeface="ElsevierSans"/>
              </a:rPr>
              <a:t>Non-Uniform Distributions; Where powers are n</a:t>
            </a:r>
            <a:r>
              <a:rPr lang="en-US" sz="2000" dirty="0">
                <a:solidFill>
                  <a:srgbClr val="1F1F1F"/>
                </a:solidFill>
                <a:latin typeface="ElsevierSans"/>
              </a:rPr>
              <a:t>ot powers of 2</a:t>
            </a:r>
          </a:p>
          <a:p>
            <a:pPr marL="569214" lvl="1">
              <a:buFont typeface="Courier New" panose="02070309020205020404" pitchFamily="49" charset="0"/>
              <a:buChar char="o"/>
            </a:pPr>
            <a:endParaRPr lang="en-US" dirty="0">
              <a:solidFill>
                <a:srgbClr val="1F1F1F"/>
              </a:solidFill>
              <a:latin typeface="ElsevierSans"/>
            </a:endParaRPr>
          </a:p>
          <a:p>
            <a:pPr marL="569214" lvl="1">
              <a:buFont typeface="Courier New" panose="02070309020205020404" pitchFamily="49" charset="0"/>
              <a:buChar char="o"/>
            </a:pPr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b="0" i="0" dirty="0">
              <a:solidFill>
                <a:srgbClr val="1F1F1F"/>
              </a:solidFill>
              <a:effectLst/>
              <a:latin typeface="ElsevierSans"/>
            </a:endParaRPr>
          </a:p>
          <a:p>
            <a:endParaRPr lang="en-US" b="0" dirty="0">
              <a:solidFill>
                <a:srgbClr val="1F1F1F"/>
              </a:solidFill>
              <a:latin typeface="Elsevier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7FB8-BF31-35C3-5614-3A192FD3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370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{81B98F8D-355A-40EE-A41A-165480AF17E3}tf67328976_win32</Template>
  <TotalTime>241</TotalTime>
  <Words>1177</Words>
  <Application>Microsoft Office PowerPoint</Application>
  <PresentationFormat>Widescreen</PresentationFormat>
  <Paragraphs>199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ElsevierGulliver</vt:lpstr>
      <vt:lpstr>ElsevierSans</vt:lpstr>
      <vt:lpstr>Tenorite</vt:lpstr>
      <vt:lpstr>Custom</vt:lpstr>
      <vt:lpstr>Compression Algorithms </vt:lpstr>
      <vt:lpstr>Overview</vt:lpstr>
      <vt:lpstr>What are compression algorithms?</vt:lpstr>
      <vt:lpstr>Huffman Coding</vt:lpstr>
      <vt:lpstr>Huffman Coding – alphabet Example (Greedy Algorithm)</vt:lpstr>
      <vt:lpstr>Huffman Coding – alphabet Example (Greedy Algorithm)</vt:lpstr>
      <vt:lpstr>Huffman Coding – alphabet Example (Greedy Algorithm)</vt:lpstr>
      <vt:lpstr>Huffman Coding – Pros &amp; Cons</vt:lpstr>
      <vt:lpstr>Arithmetic Coding</vt:lpstr>
      <vt:lpstr>Arithmetic Coding – Basic Example</vt:lpstr>
      <vt:lpstr>Arithmetic Coding</vt:lpstr>
      <vt:lpstr>Arithmetic Coding – Pros &amp; Cons</vt:lpstr>
      <vt:lpstr>BIG O Notation</vt:lpstr>
      <vt:lpstr>Exam Questions</vt:lpstr>
      <vt:lpstr>Exam 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Jamar Thomas</dc:creator>
  <cp:lastModifiedBy>Jamar Thomas</cp:lastModifiedBy>
  <cp:revision>1</cp:revision>
  <dcterms:created xsi:type="dcterms:W3CDTF">2025-05-04T22:28:16Z</dcterms:created>
  <dcterms:modified xsi:type="dcterms:W3CDTF">2025-05-05T17:33:11Z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