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11"/>
  </p:normalViewPr>
  <p:slideViewPr>
    <p:cSldViewPr snapToGrid="0" snapToObjects="1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5822C-2A0E-4DA2-E8E7-8FA81B37BF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959965-43B0-ACE8-60D7-F0B11DBB5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8104B-DED6-3268-582F-6CE04FFA5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859F-0A2D-AB4E-ACAD-5EDA622ED775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54A0D-A63C-3B4A-1490-EF9E7E92D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DF8AB-9D6F-3D54-A829-711F19559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B171-D8E7-6E4B-B8CB-2EDACC963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0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037BA-16ED-D743-AA9F-94E609299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573455-E8EF-F81D-9D91-F9F9A4021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B5953-3664-3588-F8E7-73CAAA2BE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859F-0A2D-AB4E-ACAD-5EDA622ED775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01A0E-515A-3390-8694-26EE6B264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3E637-660D-8181-335F-C1C80979E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B171-D8E7-6E4B-B8CB-2EDACC963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25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5058EA-8E6D-B958-06E5-7318CB08F8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50CDCA-AB58-05E9-0055-BBCFD374A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996C5-8D65-E56A-9B64-10E617A52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859F-0A2D-AB4E-ACAD-5EDA622ED775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289E8-A705-C89B-8A50-09704614B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640CB-7490-86B2-004F-848E0F440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B171-D8E7-6E4B-B8CB-2EDACC963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8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C87BD-7DED-B776-0761-1891C80F3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06CBB-1CC4-A215-3FEB-A1A984F74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9E450-01C0-A265-3383-8107AC569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859F-0A2D-AB4E-ACAD-5EDA622ED775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179E3-C56E-840B-9C0B-FDB77536D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ED762-B8AC-865D-E360-B86ECC7B7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B171-D8E7-6E4B-B8CB-2EDACC963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50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A88DA-13EF-0A9E-D638-ECBA5FF85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06090-D1E6-A658-74B1-938153230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A3BDB-93A0-A4A5-E72B-1CF467CE2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859F-0A2D-AB4E-ACAD-5EDA622ED775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FE344-BF30-6A0D-AD43-29729FB5F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EE8A9-27D6-84CB-7516-6B7ADE1F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B171-D8E7-6E4B-B8CB-2EDACC963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86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51909-95F7-0E8B-C2EE-734E4C8A2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0E227-E630-E701-296F-82927ADC65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F45E07-7A04-554A-F91B-CF108379A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30A7F0-AA51-4E0E-4F9D-7B9C4996D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859F-0A2D-AB4E-ACAD-5EDA622ED775}" type="datetimeFigureOut">
              <a:rPr lang="en-US" smtClean="0"/>
              <a:t>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959F0C-0145-DFF2-37C0-3E88D1FD4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6708A7-529D-88EF-5F64-64EA64003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B171-D8E7-6E4B-B8CB-2EDACC963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47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08A14-3699-DBC4-5D63-E663CBA8B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9C15E-317D-0E86-195A-9E0E1397C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6D637-8C2C-6D1E-226E-6FE42033B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CDE871-146F-36BA-AD49-7F6B1AAA9A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B4F5FD-4663-7859-4F9A-C96C644AF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ABDC0B-4AD8-79F8-3B8C-BA9D416F1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859F-0A2D-AB4E-ACAD-5EDA622ED775}" type="datetimeFigureOut">
              <a:rPr lang="en-US" smtClean="0"/>
              <a:t>1/9/23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214661-A50E-C49B-F719-76668C99D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69071D-B600-E041-9D47-EDF71C9D2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B171-D8E7-6E4B-B8CB-2EDACC963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53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9A2C9-7EA1-600C-627A-0E03E3AAE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97D105-68C9-FCCE-CBEB-D817485AE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859F-0A2D-AB4E-ACAD-5EDA622ED775}" type="datetimeFigureOut">
              <a:rPr lang="en-US" smtClean="0"/>
              <a:t>1/9/23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D48BF8-A1BF-6245-1FC9-AE8D912AD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FA2330-038D-407A-B2E4-40B91FC35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B171-D8E7-6E4B-B8CB-2EDACC963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5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151597-7B44-5B1A-052D-2B1C772BC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859F-0A2D-AB4E-ACAD-5EDA622ED775}" type="datetimeFigureOut">
              <a:rPr lang="en-US" smtClean="0"/>
              <a:t>1/9/23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8F65A2-CBA8-1243-DB3F-549F6CCEC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CEEC23-DE31-B9DB-A083-12A7B2481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B171-D8E7-6E4B-B8CB-2EDACC963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1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EE165-E062-8F4D-6950-73822012F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12342-2B9F-AEE0-91BD-0C76FFAFE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6D2116-1BFA-1181-0395-69E66E69B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99AD4-6363-68F0-4B0F-1C30EDED9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859F-0A2D-AB4E-ACAD-5EDA622ED775}" type="datetimeFigureOut">
              <a:rPr lang="en-US" smtClean="0"/>
              <a:t>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062D5-1EC6-0202-7C24-3D46427B6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7FE26-D1B7-4795-68FF-9FDF0A9C6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B171-D8E7-6E4B-B8CB-2EDACC963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47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9F833-215D-840E-9E2C-317B41091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4235AF-A831-D568-FCAA-92797AC6EA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41CED-FAB2-6947-1A37-5C322158F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864591-FB96-E661-31B8-79FF85FBC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859F-0A2D-AB4E-ACAD-5EDA622ED775}" type="datetimeFigureOut">
              <a:rPr lang="en-US" smtClean="0"/>
              <a:t>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B5EADB-58D5-FC47-D981-78CDEDE91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2A7591-72DD-6672-261D-E680C4A34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B171-D8E7-6E4B-B8CB-2EDACC963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95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F0DA1B-1CBD-8624-0A0A-95E58E482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BB4BE-FB1F-AACC-0C2F-D2224B82C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42D0B-A09D-4766-C5BF-8083700F6F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6859F-0A2D-AB4E-ACAD-5EDA622ED775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867C5-3F30-2C6E-4F03-000B798BAE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58D9D-504E-8CC4-FA15-C0D06F90E6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BB171-D8E7-6E4B-B8CB-2EDACC963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6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BC0C-453F-0424-6A3E-FC5DE329CE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b="1" dirty="0">
                <a:latin typeface="Poppins" pitchFamily="2" charset="77"/>
                <a:cs typeface="Poppins" pitchFamily="2" charset="77"/>
              </a:rPr>
              <a:t>WEB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40BEBE-F397-8339-6A3A-769B22ACC4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4244" y="6099446"/>
            <a:ext cx="2555631" cy="468923"/>
          </a:xfrm>
        </p:spPr>
        <p:txBody>
          <a:bodyPr/>
          <a:lstStyle/>
          <a:p>
            <a:r>
              <a:rPr lang="en-US" dirty="0">
                <a:latin typeface="Poppins" pitchFamily="2" charset="77"/>
                <a:cs typeface="Poppins" pitchFamily="2" charset="77"/>
              </a:rPr>
              <a:t>Bootcamp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1CAB08B-489D-7AA2-F84A-27EAD4D1F140}"/>
              </a:ext>
            </a:extLst>
          </p:cNvPr>
          <p:cNvSpPr txBox="1">
            <a:spLocks/>
          </p:cNvSpPr>
          <p:nvPr/>
        </p:nvSpPr>
        <p:spPr>
          <a:xfrm>
            <a:off x="1524000" y="5627076"/>
            <a:ext cx="9144000" cy="468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2023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E71C82-D8CA-3FAB-611A-F18DFC9DB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630" y="3901546"/>
            <a:ext cx="4032739" cy="152755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2F6C587-67A2-6CC9-B0DD-CC1C4F67A54A}"/>
              </a:ext>
            </a:extLst>
          </p:cNvPr>
          <p:cNvSpPr txBox="1">
            <a:spLocks/>
          </p:cNvSpPr>
          <p:nvPr/>
        </p:nvSpPr>
        <p:spPr>
          <a:xfrm>
            <a:off x="5079999" y="6000899"/>
            <a:ext cx="1824893" cy="5861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err="1">
                <a:latin typeface="Poppins" pitchFamily="2" charset="77"/>
                <a:cs typeface="Poppins" pitchFamily="2" charset="77"/>
              </a:rPr>
              <a:t>DevStart</a:t>
            </a:r>
            <a:endParaRPr lang="en-US" sz="2800" b="1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6CAEA562-870C-EF06-E050-7A39F5736B38}"/>
              </a:ext>
            </a:extLst>
          </p:cNvPr>
          <p:cNvSpPr txBox="1">
            <a:spLocks/>
          </p:cNvSpPr>
          <p:nvPr/>
        </p:nvSpPr>
        <p:spPr>
          <a:xfrm>
            <a:off x="7420707" y="2608528"/>
            <a:ext cx="2203940" cy="468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Poppins" pitchFamily="2" charset="77"/>
                <a:cs typeface="Poppins" pitchFamily="2" charset="77"/>
              </a:rPr>
              <a:t>Introdução</a:t>
            </a:r>
            <a:endParaRPr lang="en-US" dirty="0"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97331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EA232413-F0CC-3ABC-68B3-4977B8C955F0}"/>
              </a:ext>
            </a:extLst>
          </p:cNvPr>
          <p:cNvSpPr txBox="1">
            <a:spLocks/>
          </p:cNvSpPr>
          <p:nvPr/>
        </p:nvSpPr>
        <p:spPr>
          <a:xfrm>
            <a:off x="1291492" y="1852247"/>
            <a:ext cx="8856179" cy="1242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Neste Bootcamp </a:t>
            </a:r>
            <a:r>
              <a:rPr lang="en-US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apresentaremos</a:t>
            </a:r>
            <a:r>
              <a:rPr lang="en-US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a </a:t>
            </a:r>
            <a:r>
              <a:rPr lang="en-US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linguagem</a:t>
            </a:r>
            <a:r>
              <a:rPr lang="en-US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utilizada</a:t>
            </a:r>
            <a:r>
              <a:rPr lang="en-US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na</a:t>
            </a:r>
            <a:r>
              <a:rPr lang="en-US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definição</a:t>
            </a:r>
            <a:r>
              <a:rPr lang="en-US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de </a:t>
            </a:r>
            <a:r>
              <a:rPr lang="en-US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páginas</a:t>
            </a:r>
            <a:r>
              <a:rPr lang="en-US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na</a:t>
            </a:r>
            <a:r>
              <a:rPr lang="en-US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Internet. </a:t>
            </a:r>
            <a:endParaRPr lang="en-US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8065A39-6CF2-7B24-0242-9B12077CFC1A}"/>
              </a:ext>
            </a:extLst>
          </p:cNvPr>
          <p:cNvSpPr/>
          <p:nvPr/>
        </p:nvSpPr>
        <p:spPr>
          <a:xfrm>
            <a:off x="1291492" y="1105340"/>
            <a:ext cx="465015" cy="46501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D681F1AC-0AC3-6D9B-9A7E-BB86C19402F4}"/>
              </a:ext>
            </a:extLst>
          </p:cNvPr>
          <p:cNvSpPr txBox="1">
            <a:spLocks/>
          </p:cNvSpPr>
          <p:nvPr/>
        </p:nvSpPr>
        <p:spPr>
          <a:xfrm>
            <a:off x="1524000" y="726831"/>
            <a:ext cx="9144000" cy="843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Introdução</a:t>
            </a:r>
            <a:r>
              <a:rPr lang="en-US" sz="4800" b="1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endParaRPr lang="en-US" sz="4800" b="1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700B52C6-FE76-BD60-4CEC-6BE2766529B0}"/>
              </a:ext>
            </a:extLst>
          </p:cNvPr>
          <p:cNvSpPr txBox="1">
            <a:spLocks/>
          </p:cNvSpPr>
          <p:nvPr/>
        </p:nvSpPr>
        <p:spPr>
          <a:xfrm>
            <a:off x="1291492" y="2942492"/>
            <a:ext cx="9810262" cy="3458307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Redes </a:t>
            </a:r>
          </a:p>
          <a:p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Provedores de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Acesso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endParaRPr lang="en-US" sz="1800" dirty="0">
              <a:latin typeface="Poppins" pitchFamily="2" charset="77"/>
              <a:cs typeface="Poppins" pitchFamily="2" charset="77"/>
            </a:endParaRPr>
          </a:p>
          <a:p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Internet </a:t>
            </a:r>
          </a:p>
          <a:p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Como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surgiu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a Internet ?</a:t>
            </a:r>
            <a:endParaRPr lang="en-US" sz="1800" dirty="0">
              <a:latin typeface="Poppins" pitchFamily="2" charset="77"/>
              <a:cs typeface="Poppins" pitchFamily="2" charset="77"/>
            </a:endParaRPr>
          </a:p>
          <a:p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Endereço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IP (200.225.162.12)</a:t>
            </a:r>
            <a:endParaRPr lang="en-US" sz="1800" dirty="0">
              <a:latin typeface="Poppins" pitchFamily="2" charset="77"/>
              <a:cs typeface="Poppins" pitchFamily="2" charset="77"/>
            </a:endParaRPr>
          </a:p>
          <a:p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Domínio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(.mil | .gov | .com | .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edu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|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.net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| .org)</a:t>
            </a:r>
          </a:p>
          <a:p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WWW </a:t>
            </a:r>
            <a:endParaRPr lang="en-US" sz="1800" dirty="0">
              <a:latin typeface="Poppins" pitchFamily="2" charset="77"/>
              <a:cs typeface="Poppins" pitchFamily="2" charset="77"/>
            </a:endParaRPr>
          </a:p>
          <a:p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O que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são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Browsers? </a:t>
            </a:r>
            <a:endParaRPr lang="en-US" sz="1800" dirty="0">
              <a:latin typeface="Poppins" pitchFamily="2" charset="77"/>
              <a:cs typeface="Poppins" pitchFamily="2" charset="77"/>
            </a:endParaRPr>
          </a:p>
          <a:p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Protocolo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HTTP </a:t>
            </a:r>
            <a:endParaRPr lang="en-US" sz="1800" dirty="0">
              <a:latin typeface="Poppins" pitchFamily="2" charset="77"/>
              <a:cs typeface="Poppins" pitchFamily="2" charset="77"/>
            </a:endParaRPr>
          </a:p>
          <a:p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URL (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Localizador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Universal de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Recursos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)</a:t>
            </a:r>
            <a:endParaRPr lang="en-US" sz="1800" dirty="0">
              <a:latin typeface="Poppins" pitchFamily="2" charset="77"/>
              <a:cs typeface="Poppins" pitchFamily="2" charset="77"/>
            </a:endParaRPr>
          </a:p>
          <a:p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Páginas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Web </a:t>
            </a:r>
            <a:endParaRPr lang="en-US" sz="1800" dirty="0">
              <a:latin typeface="Poppins" pitchFamily="2" charset="77"/>
              <a:cs typeface="Poppins" pitchFamily="2" charset="77"/>
            </a:endParaRPr>
          </a:p>
          <a:p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Home Page</a:t>
            </a:r>
            <a:b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</a:br>
            <a:endParaRPr lang="en-US" sz="1800" dirty="0">
              <a:latin typeface="Poppins" pitchFamily="2" charset="77"/>
              <a:cs typeface="Poppins" pitchFamily="2" charset="77"/>
            </a:endParaRPr>
          </a:p>
          <a:p>
            <a:endParaRPr lang="en-US" sz="1800" dirty="0">
              <a:latin typeface="Poppins" pitchFamily="2" charset="77"/>
              <a:cs typeface="Poppins" pitchFamily="2" charset="77"/>
            </a:endParaRPr>
          </a:p>
          <a:p>
            <a:endParaRPr lang="en-US" sz="1800" dirty="0">
              <a:latin typeface="Poppins" pitchFamily="2" charset="77"/>
              <a:cs typeface="Poppins" pitchFamily="2" charset="77"/>
            </a:endParaRPr>
          </a:p>
          <a:p>
            <a:endParaRPr lang="en-US" sz="1800" dirty="0"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0578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EA232413-F0CC-3ABC-68B3-4977B8C955F0}"/>
              </a:ext>
            </a:extLst>
          </p:cNvPr>
          <p:cNvSpPr txBox="1">
            <a:spLocks/>
          </p:cNvSpPr>
          <p:nvPr/>
        </p:nvSpPr>
        <p:spPr>
          <a:xfrm>
            <a:off x="1291492" y="1852247"/>
            <a:ext cx="9693031" cy="35169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Projetar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um site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demanda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um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considerável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planejamento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prévio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. Você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não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somente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tem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de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decidir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qual será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seu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público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e o que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incluir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no site, mas terá de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planejar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como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apresentar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essa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informação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no site.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Planejar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seu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site é o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passo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mais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importante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. Sem um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bom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plano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,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seu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site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podera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́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não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ser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bem-sucedido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, o que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significa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, no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pior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dos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casos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, que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ninguém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ira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́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visita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́-lo. Fazer a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si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mesmo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algumas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perguntas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importantes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e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desenvolver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um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plano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baseado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em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suas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respostas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ira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́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ajuda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́-lo a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criar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um site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bem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-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sucedido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. </a:t>
            </a:r>
            <a:endParaRPr lang="en-US" sz="18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8065A39-6CF2-7B24-0242-9B12077CFC1A}"/>
              </a:ext>
            </a:extLst>
          </p:cNvPr>
          <p:cNvSpPr/>
          <p:nvPr/>
        </p:nvSpPr>
        <p:spPr>
          <a:xfrm>
            <a:off x="1291492" y="1105340"/>
            <a:ext cx="465015" cy="46501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D681F1AC-0AC3-6D9B-9A7E-BB86C19402F4}"/>
              </a:ext>
            </a:extLst>
          </p:cNvPr>
          <p:cNvSpPr txBox="1">
            <a:spLocks/>
          </p:cNvSpPr>
          <p:nvPr/>
        </p:nvSpPr>
        <p:spPr>
          <a:xfrm>
            <a:off x="1524000" y="726831"/>
            <a:ext cx="9144000" cy="843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Como </a:t>
            </a:r>
            <a:r>
              <a:rPr lang="en-US" sz="4800" b="1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Planejar</a:t>
            </a:r>
            <a:r>
              <a:rPr lang="en-US" sz="4800" b="1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sz="4800" b="1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seu</a:t>
            </a:r>
            <a:r>
              <a:rPr lang="en-US" sz="4800" b="1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Site </a:t>
            </a:r>
            <a:endParaRPr lang="en-US" sz="4800" b="1" dirty="0"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1333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EA232413-F0CC-3ABC-68B3-4977B8C955F0}"/>
              </a:ext>
            </a:extLst>
          </p:cNvPr>
          <p:cNvSpPr txBox="1">
            <a:spLocks/>
          </p:cNvSpPr>
          <p:nvPr/>
        </p:nvSpPr>
        <p:spPr>
          <a:xfrm>
            <a:off x="1291492" y="1852247"/>
            <a:ext cx="9693031" cy="35169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	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Primeiro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, você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deve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determinar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a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finalidade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de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seu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site. Antes de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começar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a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criar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seu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site, você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deve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fazer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as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seguintes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perguntas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: </a:t>
            </a:r>
            <a:endParaRPr lang="en-US" sz="1800" dirty="0">
              <a:latin typeface="Poppins" pitchFamily="2" charset="77"/>
              <a:cs typeface="Poppins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1.Por que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estou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criando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esse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site? O que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eu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quero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que as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pessoas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façam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ou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saibam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após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visitarem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meu site? </a:t>
            </a:r>
            <a:endParaRPr lang="en-US" sz="1800" dirty="0">
              <a:latin typeface="Poppins" pitchFamily="2" charset="77"/>
              <a:cs typeface="Poppins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É fundamental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identificar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o principal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objetivo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do site e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depois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manter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essa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meta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em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mente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enquanto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o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projeta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. Se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estiver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criando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um site para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negócios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,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certifique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-se de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obter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a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opinião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de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todos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os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envolvidos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no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projeto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e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nas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decisões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sobre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o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conteúdo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. </a:t>
            </a:r>
            <a:endParaRPr lang="en-US" sz="18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8065A39-6CF2-7B24-0242-9B12077CFC1A}"/>
              </a:ext>
            </a:extLst>
          </p:cNvPr>
          <p:cNvSpPr/>
          <p:nvPr/>
        </p:nvSpPr>
        <p:spPr>
          <a:xfrm>
            <a:off x="1291492" y="1105340"/>
            <a:ext cx="465015" cy="46501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D681F1AC-0AC3-6D9B-9A7E-BB86C19402F4}"/>
              </a:ext>
            </a:extLst>
          </p:cNvPr>
          <p:cNvSpPr txBox="1">
            <a:spLocks/>
          </p:cNvSpPr>
          <p:nvPr/>
        </p:nvSpPr>
        <p:spPr>
          <a:xfrm>
            <a:off x="1524000" y="726831"/>
            <a:ext cx="9835662" cy="8435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Determinando</a:t>
            </a:r>
            <a:r>
              <a:rPr lang="en-US" sz="4800" b="1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a </a:t>
            </a:r>
            <a:r>
              <a:rPr lang="en-US" sz="4800" b="1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Finalidade</a:t>
            </a:r>
            <a:r>
              <a:rPr lang="en-US" sz="4800" b="1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de um Site </a:t>
            </a:r>
            <a:endParaRPr lang="en-US" sz="4800" b="1" dirty="0"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69124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EA232413-F0CC-3ABC-68B3-4977B8C955F0}"/>
              </a:ext>
            </a:extLst>
          </p:cNvPr>
          <p:cNvSpPr txBox="1">
            <a:spLocks/>
          </p:cNvSpPr>
          <p:nvPr/>
        </p:nvSpPr>
        <p:spPr>
          <a:xfrm>
            <a:off x="1291492" y="1852247"/>
            <a:ext cx="9693031" cy="35169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2.Qual é o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público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que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quero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atingir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? Qual é a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formação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de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seus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amigos, de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sua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família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ou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de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seus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clientes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?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Quais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grupos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etários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estão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representados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?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Quais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são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seus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interesses? O que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eles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fazem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? </a:t>
            </a:r>
            <a:endParaRPr lang="en-US" sz="1800" dirty="0">
              <a:latin typeface="Poppins" pitchFamily="2" charset="77"/>
              <a:cs typeface="Poppins" pitchFamily="2" charset="7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3.Quais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informações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quero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compartilhar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com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os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visitantes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de meu site?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4.Que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tipo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de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informação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você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quer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obter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dos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visitantes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? </a:t>
            </a:r>
            <a:endParaRPr lang="en-US" sz="1800" dirty="0">
              <a:latin typeface="Poppins" pitchFamily="2" charset="77"/>
              <a:cs typeface="Poppins" pitchFamily="2" charset="7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5.Quanto tempo e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dinheiro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você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pode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gastar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mantendo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seu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site? </a:t>
            </a:r>
            <a:endParaRPr lang="en-US" sz="1800" dirty="0">
              <a:latin typeface="Poppins" pitchFamily="2" charset="77"/>
              <a:cs typeface="Poppins" pitchFamily="2" charset="7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8065A39-6CF2-7B24-0242-9B12077CFC1A}"/>
              </a:ext>
            </a:extLst>
          </p:cNvPr>
          <p:cNvSpPr/>
          <p:nvPr/>
        </p:nvSpPr>
        <p:spPr>
          <a:xfrm>
            <a:off x="1291492" y="1105340"/>
            <a:ext cx="465015" cy="46501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D681F1AC-0AC3-6D9B-9A7E-BB86C19402F4}"/>
              </a:ext>
            </a:extLst>
          </p:cNvPr>
          <p:cNvSpPr txBox="1">
            <a:spLocks/>
          </p:cNvSpPr>
          <p:nvPr/>
        </p:nvSpPr>
        <p:spPr>
          <a:xfrm>
            <a:off x="1524000" y="726831"/>
            <a:ext cx="9835662" cy="8435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Determinando</a:t>
            </a:r>
            <a:r>
              <a:rPr lang="en-US" sz="4800" b="1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a </a:t>
            </a:r>
            <a:r>
              <a:rPr lang="en-US" sz="4800" b="1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Finalidade</a:t>
            </a:r>
            <a:r>
              <a:rPr lang="en-US" sz="4800" b="1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de um Site </a:t>
            </a:r>
            <a:endParaRPr lang="en-US" sz="4800" b="1" dirty="0"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919256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EA232413-F0CC-3ABC-68B3-4977B8C955F0}"/>
              </a:ext>
            </a:extLst>
          </p:cNvPr>
          <p:cNvSpPr txBox="1">
            <a:spLocks/>
          </p:cNvSpPr>
          <p:nvPr/>
        </p:nvSpPr>
        <p:spPr>
          <a:xfrm>
            <a:off x="1291492" y="1852247"/>
            <a:ext cx="9693031" cy="42789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O que você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pode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fazer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com o HTML? </a:t>
            </a:r>
            <a:endParaRPr lang="en-US" sz="1800" dirty="0">
              <a:latin typeface="Poppins" pitchFamily="2" charset="77"/>
              <a:cs typeface="Poppins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O que é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necessário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para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trabalhar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com HTML? </a:t>
            </a:r>
            <a:endParaRPr lang="en-US" sz="1800" dirty="0">
              <a:latin typeface="Poppins" pitchFamily="2" charset="77"/>
              <a:cs typeface="Poppins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Sintaxe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dos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comandos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HTML </a:t>
            </a:r>
            <a:endParaRPr lang="en-US" sz="1800" dirty="0">
              <a:latin typeface="Poppins" pitchFamily="2" charset="77"/>
              <a:cs typeface="Poppins" pitchFamily="2" charset="7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	&lt; &gt; - Marca de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abertura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endParaRPr lang="en-US" sz="1800" dirty="0">
              <a:latin typeface="Poppins" pitchFamily="2" charset="77"/>
              <a:cs typeface="Poppins" pitchFamily="2" charset="7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	&lt;/&gt; - Marca de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fechamento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endParaRPr lang="en-US" sz="1800" dirty="0">
              <a:latin typeface="Poppins" pitchFamily="2" charset="77"/>
              <a:cs typeface="Poppins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Como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Exibir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o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Código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HTML de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uma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Página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da Internet </a:t>
            </a:r>
            <a:endParaRPr lang="en-US" sz="1800" dirty="0">
              <a:latin typeface="Poppins" pitchFamily="2" charset="77"/>
              <a:cs typeface="Poppins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Estrutura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Básica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do HTML </a:t>
            </a:r>
            <a:endParaRPr lang="en-US" sz="1800" dirty="0">
              <a:latin typeface="Poppins" pitchFamily="2" charset="77"/>
              <a:cs typeface="Poppins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Elementos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Básicos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do HTML </a:t>
            </a:r>
            <a:endParaRPr lang="en-US" sz="1800" dirty="0">
              <a:latin typeface="Poppins" pitchFamily="2" charset="77"/>
              <a:cs typeface="Poppins" pitchFamily="2" charset="77"/>
            </a:endParaRPr>
          </a:p>
          <a:p>
            <a:pPr>
              <a:lnSpc>
                <a:spcPct val="150000"/>
              </a:lnSpc>
            </a:pPr>
            <a:endParaRPr lang="en-US" sz="18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8065A39-6CF2-7B24-0242-9B12077CFC1A}"/>
              </a:ext>
            </a:extLst>
          </p:cNvPr>
          <p:cNvSpPr/>
          <p:nvPr/>
        </p:nvSpPr>
        <p:spPr>
          <a:xfrm>
            <a:off x="1291492" y="1105340"/>
            <a:ext cx="465015" cy="46501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D681F1AC-0AC3-6D9B-9A7E-BB86C19402F4}"/>
              </a:ext>
            </a:extLst>
          </p:cNvPr>
          <p:cNvSpPr txBox="1">
            <a:spLocks/>
          </p:cNvSpPr>
          <p:nvPr/>
        </p:nvSpPr>
        <p:spPr>
          <a:xfrm>
            <a:off x="1524000" y="726831"/>
            <a:ext cx="9835662" cy="8435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O que é HTML? </a:t>
            </a:r>
            <a:endParaRPr lang="en-US" sz="4800" b="1" dirty="0"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23295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EA232413-F0CC-3ABC-68B3-4977B8C955F0}"/>
              </a:ext>
            </a:extLst>
          </p:cNvPr>
          <p:cNvSpPr txBox="1">
            <a:spLocks/>
          </p:cNvSpPr>
          <p:nvPr/>
        </p:nvSpPr>
        <p:spPr>
          <a:xfrm>
            <a:off x="1281722" y="1570355"/>
            <a:ext cx="9693031" cy="48890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Vantagens</a:t>
            </a:r>
            <a:endParaRPr lang="en-US" sz="1800" dirty="0">
              <a:solidFill>
                <a:srgbClr val="282323"/>
              </a:solidFill>
              <a:effectLst/>
              <a:latin typeface="Poppins" pitchFamily="2" charset="77"/>
              <a:cs typeface="Poppins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282323"/>
                </a:solidFill>
                <a:latin typeface="Poppins" pitchFamily="2" charset="77"/>
                <a:cs typeface="Poppins" pitchFamily="2" charset="77"/>
              </a:rPr>
              <a:t>Como CSS </a:t>
            </a:r>
            <a:r>
              <a:rPr lang="en-US" sz="1800" dirty="0" err="1">
                <a:solidFill>
                  <a:srgbClr val="282323"/>
                </a:solidFill>
                <a:latin typeface="Poppins" pitchFamily="2" charset="77"/>
                <a:cs typeface="Poppins" pitchFamily="2" charset="77"/>
              </a:rPr>
              <a:t>funciona</a:t>
            </a:r>
            <a:endParaRPr lang="en-US" sz="1800" dirty="0">
              <a:solidFill>
                <a:srgbClr val="282323"/>
              </a:solidFill>
              <a:latin typeface="Poppins" pitchFamily="2" charset="77"/>
              <a:cs typeface="Poppins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1800" dirty="0" err="1">
                <a:solidFill>
                  <a:srgbClr val="282323"/>
                </a:solidFill>
                <a:latin typeface="Poppins" pitchFamily="2" charset="77"/>
                <a:cs typeface="Poppins" pitchFamily="2" charset="77"/>
              </a:rPr>
              <a:t>Anatomia</a:t>
            </a:r>
            <a:r>
              <a:rPr lang="en-US" sz="1800" dirty="0">
                <a:solidFill>
                  <a:srgbClr val="282323"/>
                </a:solidFill>
                <a:latin typeface="Poppins" pitchFamily="2" charset="77"/>
                <a:cs typeface="Poppins" pitchFamily="2" charset="77"/>
              </a:rPr>
              <a:t> de um commando CSS 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282323"/>
                </a:solidFill>
                <a:latin typeface="Poppins" pitchFamily="2" charset="77"/>
                <a:cs typeface="Poppins" pitchFamily="2" charset="77"/>
              </a:rPr>
              <a:t>Lista de commandos </a:t>
            </a:r>
            <a:r>
              <a:rPr lang="en-US" sz="1800" dirty="0" err="1">
                <a:solidFill>
                  <a:srgbClr val="282323"/>
                </a:solidFill>
                <a:latin typeface="Poppins" pitchFamily="2" charset="77"/>
                <a:cs typeface="Poppins" pitchFamily="2" charset="77"/>
              </a:rPr>
              <a:t>básicos</a:t>
            </a:r>
            <a:r>
              <a:rPr lang="en-US" sz="1800" dirty="0">
                <a:solidFill>
                  <a:srgbClr val="282323"/>
                </a:solidFill>
                <a:latin typeface="Poppins" pitchFamily="2" charset="77"/>
                <a:cs typeface="Poppins" pitchFamily="2" charset="77"/>
              </a:rPr>
              <a:t> CSS</a:t>
            </a:r>
          </a:p>
          <a:p>
            <a:pPr>
              <a:lnSpc>
                <a:spcPct val="150000"/>
              </a:lnSpc>
            </a:pPr>
            <a:r>
              <a:rPr lang="en-US" sz="1800" dirty="0" err="1">
                <a:solidFill>
                  <a:srgbClr val="282323"/>
                </a:solidFill>
                <a:latin typeface="Poppins" pitchFamily="2" charset="77"/>
                <a:cs typeface="Poppins" pitchFamily="2" charset="77"/>
              </a:rPr>
              <a:t>Estilos</a:t>
            </a:r>
            <a:r>
              <a:rPr lang="en-US" sz="1800" dirty="0">
                <a:solidFill>
                  <a:srgbClr val="282323"/>
                </a:solidFill>
                <a:latin typeface="Poppins" pitchFamily="2" charset="77"/>
                <a:cs typeface="Poppins" pitchFamily="2" charset="77"/>
              </a:rPr>
              <a:t> CSS </a:t>
            </a:r>
            <a:r>
              <a:rPr lang="en-US" sz="1800" dirty="0" err="1">
                <a:solidFill>
                  <a:srgbClr val="282323"/>
                </a:solidFill>
                <a:latin typeface="Poppins" pitchFamily="2" charset="77"/>
                <a:cs typeface="Poppins" pitchFamily="2" charset="77"/>
              </a:rPr>
              <a:t>interno</a:t>
            </a:r>
            <a:r>
              <a:rPr lang="en-US" sz="1800" dirty="0">
                <a:solidFill>
                  <a:srgbClr val="282323"/>
                </a:solidFill>
                <a:latin typeface="Poppins" pitchFamily="2" charset="77"/>
                <a:cs typeface="Poppins" pitchFamily="2" charset="77"/>
              </a:rPr>
              <a:t>, </a:t>
            </a:r>
            <a:r>
              <a:rPr lang="en-US" sz="1800" dirty="0" err="1">
                <a:solidFill>
                  <a:srgbClr val="282323"/>
                </a:solidFill>
                <a:latin typeface="Poppins" pitchFamily="2" charset="77"/>
                <a:cs typeface="Poppins" pitchFamily="2" charset="77"/>
              </a:rPr>
              <a:t>Externo</a:t>
            </a:r>
            <a:r>
              <a:rPr lang="en-US" sz="1800" dirty="0">
                <a:solidFill>
                  <a:srgbClr val="282323"/>
                </a:solidFill>
                <a:latin typeface="Poppins" pitchFamily="2" charset="77"/>
                <a:cs typeface="Poppins" pitchFamily="2" charset="77"/>
              </a:rPr>
              <a:t> e Inline 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282323"/>
                </a:solidFill>
                <a:latin typeface="Poppins" pitchFamily="2" charset="77"/>
                <a:cs typeface="Poppins" pitchFamily="2" charset="77"/>
              </a:rPr>
              <a:t>Como </a:t>
            </a:r>
            <a:r>
              <a:rPr lang="en-US" sz="1800" dirty="0" err="1">
                <a:solidFill>
                  <a:srgbClr val="282323"/>
                </a:solidFill>
                <a:latin typeface="Poppins" pitchFamily="2" charset="77"/>
                <a:cs typeface="Poppins" pitchFamily="2" charset="77"/>
              </a:rPr>
              <a:t>criar</a:t>
            </a:r>
            <a:r>
              <a:rPr lang="en-US" sz="1800" dirty="0">
                <a:solidFill>
                  <a:srgbClr val="282323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en-US" sz="1800" dirty="0" err="1">
                <a:solidFill>
                  <a:srgbClr val="282323"/>
                </a:solidFill>
                <a:latin typeface="Poppins" pitchFamily="2" charset="77"/>
                <a:cs typeface="Poppins" pitchFamily="2" charset="77"/>
              </a:rPr>
              <a:t>uma</a:t>
            </a:r>
            <a:r>
              <a:rPr lang="en-US" sz="1800" dirty="0">
                <a:solidFill>
                  <a:srgbClr val="282323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en-US" sz="1800" dirty="0" err="1">
                <a:solidFill>
                  <a:srgbClr val="282323"/>
                </a:solidFill>
                <a:latin typeface="Poppins" pitchFamily="2" charset="77"/>
                <a:cs typeface="Poppins" pitchFamily="2" charset="77"/>
              </a:rPr>
              <a:t>folha</a:t>
            </a:r>
            <a:r>
              <a:rPr lang="en-US" sz="1800" dirty="0">
                <a:solidFill>
                  <a:srgbClr val="282323"/>
                </a:solidFill>
                <a:latin typeface="Poppins" pitchFamily="2" charset="77"/>
                <a:cs typeface="Poppins" pitchFamily="2" charset="77"/>
              </a:rPr>
              <a:t> de </a:t>
            </a:r>
            <a:r>
              <a:rPr lang="en-US" sz="1800" dirty="0" err="1">
                <a:solidFill>
                  <a:srgbClr val="282323"/>
                </a:solidFill>
                <a:latin typeface="Poppins" pitchFamily="2" charset="77"/>
                <a:cs typeface="Poppins" pitchFamily="2" charset="77"/>
              </a:rPr>
              <a:t>estilo</a:t>
            </a:r>
            <a:r>
              <a:rPr lang="en-US" sz="1800" dirty="0">
                <a:solidFill>
                  <a:srgbClr val="282323"/>
                </a:solidFill>
                <a:latin typeface="Poppins" pitchFamily="2" charset="77"/>
                <a:cs typeface="Poppins" pitchFamily="2" charset="7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282323"/>
                </a:solidFill>
                <a:latin typeface="Poppins" pitchFamily="2" charset="77"/>
                <a:cs typeface="Poppins" pitchFamily="2" charset="77"/>
              </a:rPr>
              <a:t>Como </a:t>
            </a:r>
            <a:r>
              <a:rPr lang="en-US" sz="1800" dirty="0" err="1">
                <a:solidFill>
                  <a:srgbClr val="282323"/>
                </a:solidFill>
                <a:latin typeface="Poppins" pitchFamily="2" charset="77"/>
                <a:cs typeface="Poppins" pitchFamily="2" charset="77"/>
              </a:rPr>
              <a:t>integrar</a:t>
            </a:r>
            <a:r>
              <a:rPr lang="en-US" sz="1800" dirty="0">
                <a:solidFill>
                  <a:srgbClr val="282323"/>
                </a:solidFill>
                <a:latin typeface="Poppins" pitchFamily="2" charset="77"/>
                <a:cs typeface="Poppins" pitchFamily="2" charset="77"/>
              </a:rPr>
              <a:t> o CSS no HTML</a:t>
            </a:r>
          </a:p>
          <a:p>
            <a:pPr>
              <a:lnSpc>
                <a:spcPct val="150000"/>
              </a:lnSpc>
            </a:pPr>
            <a:r>
              <a:rPr lang="en-US" sz="1800" dirty="0" err="1">
                <a:solidFill>
                  <a:srgbClr val="282323"/>
                </a:solidFill>
                <a:latin typeface="Poppins" pitchFamily="2" charset="77"/>
                <a:cs typeface="Poppins" pitchFamily="2" charset="77"/>
              </a:rPr>
              <a:t>Elementos</a:t>
            </a:r>
            <a:r>
              <a:rPr lang="en-US" sz="1800" dirty="0">
                <a:solidFill>
                  <a:srgbClr val="282323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en-US" sz="1800" dirty="0" err="1">
                <a:solidFill>
                  <a:srgbClr val="282323"/>
                </a:solidFill>
                <a:latin typeface="Poppins" pitchFamily="2" charset="77"/>
                <a:cs typeface="Poppins" pitchFamily="2" charset="77"/>
              </a:rPr>
              <a:t>básicos</a:t>
            </a:r>
            <a:r>
              <a:rPr lang="en-US" sz="1800" dirty="0">
                <a:solidFill>
                  <a:srgbClr val="282323"/>
                </a:solidFill>
                <a:latin typeface="Poppins" pitchFamily="2" charset="77"/>
                <a:cs typeface="Poppins" pitchFamily="2" charset="77"/>
              </a:rPr>
              <a:t> do CSS (id e </a:t>
            </a:r>
            <a:r>
              <a:rPr lang="en-US" sz="1800" dirty="0" err="1">
                <a:solidFill>
                  <a:srgbClr val="282323"/>
                </a:solidFill>
                <a:latin typeface="Poppins" pitchFamily="2" charset="77"/>
                <a:cs typeface="Poppins" pitchFamily="2" charset="77"/>
              </a:rPr>
              <a:t>classe</a:t>
            </a:r>
            <a:r>
              <a:rPr lang="en-US" sz="1800" dirty="0">
                <a:solidFill>
                  <a:srgbClr val="282323"/>
                </a:solidFill>
                <a:latin typeface="Poppins" pitchFamily="2" charset="77"/>
                <a:cs typeface="Poppins" pitchFamily="2" charset="7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282323"/>
                </a:solidFill>
                <a:latin typeface="Poppins" pitchFamily="2" charset="77"/>
                <a:cs typeface="Poppins" pitchFamily="2" charset="77"/>
              </a:rPr>
              <a:t>CSS3</a:t>
            </a:r>
            <a:endParaRPr lang="en-US" sz="1800" dirty="0">
              <a:latin typeface="Poppins" pitchFamily="2" charset="77"/>
              <a:cs typeface="Poppins" pitchFamily="2" charset="77"/>
            </a:endParaRPr>
          </a:p>
          <a:p>
            <a:pPr>
              <a:lnSpc>
                <a:spcPct val="150000"/>
              </a:lnSpc>
            </a:pPr>
            <a:endParaRPr lang="en-US" sz="18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8065A39-6CF2-7B24-0242-9B12077CFC1A}"/>
              </a:ext>
            </a:extLst>
          </p:cNvPr>
          <p:cNvSpPr/>
          <p:nvPr/>
        </p:nvSpPr>
        <p:spPr>
          <a:xfrm>
            <a:off x="1291492" y="1105340"/>
            <a:ext cx="465015" cy="46501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D681F1AC-0AC3-6D9B-9A7E-BB86C19402F4}"/>
              </a:ext>
            </a:extLst>
          </p:cNvPr>
          <p:cNvSpPr txBox="1">
            <a:spLocks/>
          </p:cNvSpPr>
          <p:nvPr/>
        </p:nvSpPr>
        <p:spPr>
          <a:xfrm>
            <a:off x="1524000" y="726831"/>
            <a:ext cx="9835662" cy="8435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O que é CSS? </a:t>
            </a:r>
            <a:endParaRPr lang="en-US" sz="4800" b="1" dirty="0"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92394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EA232413-F0CC-3ABC-68B3-4977B8C955F0}"/>
              </a:ext>
            </a:extLst>
          </p:cNvPr>
          <p:cNvSpPr txBox="1">
            <a:spLocks/>
          </p:cNvSpPr>
          <p:nvPr/>
        </p:nvSpPr>
        <p:spPr>
          <a:xfrm>
            <a:off x="1281722" y="1852247"/>
            <a:ext cx="9693031" cy="42789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Como o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javascript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se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diferencia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das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outras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linguagens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 de </a:t>
            </a:r>
            <a:r>
              <a:rPr lang="en-US" sz="1800" dirty="0" err="1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programação</a:t>
            </a:r>
            <a:r>
              <a:rPr lang="en-US" sz="1800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282323"/>
                </a:solidFill>
                <a:latin typeface="Poppins" pitchFamily="2" charset="77"/>
                <a:cs typeface="Poppins" pitchFamily="2" charset="77"/>
              </a:rPr>
              <a:t>As </a:t>
            </a:r>
            <a:r>
              <a:rPr lang="en-US" sz="1800" dirty="0" err="1">
                <a:solidFill>
                  <a:srgbClr val="282323"/>
                </a:solidFill>
                <a:latin typeface="Poppins" pitchFamily="2" charset="77"/>
                <a:cs typeface="Poppins" pitchFamily="2" charset="77"/>
              </a:rPr>
              <a:t>vantagens</a:t>
            </a:r>
            <a:r>
              <a:rPr lang="en-US" sz="1800" dirty="0">
                <a:solidFill>
                  <a:srgbClr val="282323"/>
                </a:solidFill>
                <a:latin typeface="Poppins" pitchFamily="2" charset="77"/>
                <a:cs typeface="Poppins" pitchFamily="2" charset="77"/>
              </a:rPr>
              <a:t> do </a:t>
            </a:r>
            <a:r>
              <a:rPr lang="en-US" sz="1800" dirty="0" err="1">
                <a:solidFill>
                  <a:srgbClr val="282323"/>
                </a:solidFill>
                <a:latin typeface="Poppins" pitchFamily="2" charset="77"/>
                <a:cs typeface="Poppins" pitchFamily="2" charset="77"/>
              </a:rPr>
              <a:t>javascript</a:t>
            </a:r>
            <a:endParaRPr lang="en-US" sz="1800" dirty="0">
              <a:solidFill>
                <a:srgbClr val="282323"/>
              </a:solidFill>
              <a:latin typeface="Poppins" pitchFamily="2" charset="77"/>
              <a:cs typeface="Poppins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282323"/>
                </a:solidFill>
                <a:latin typeface="Poppins" pitchFamily="2" charset="77"/>
                <a:cs typeface="Poppins" pitchFamily="2" charset="77"/>
              </a:rPr>
              <a:t>As </a:t>
            </a:r>
            <a:r>
              <a:rPr lang="en-US" sz="1800" dirty="0" err="1">
                <a:solidFill>
                  <a:srgbClr val="282323"/>
                </a:solidFill>
                <a:latin typeface="Poppins" pitchFamily="2" charset="77"/>
                <a:cs typeface="Poppins" pitchFamily="2" charset="77"/>
              </a:rPr>
              <a:t>fraquezas</a:t>
            </a:r>
            <a:r>
              <a:rPr lang="en-US" sz="1800" dirty="0">
                <a:solidFill>
                  <a:srgbClr val="282323"/>
                </a:solidFill>
                <a:latin typeface="Poppins" pitchFamily="2" charset="77"/>
                <a:cs typeface="Poppins" pitchFamily="2" charset="77"/>
              </a:rPr>
              <a:t> do </a:t>
            </a:r>
            <a:r>
              <a:rPr lang="en-US" sz="1800" dirty="0" err="1">
                <a:solidFill>
                  <a:srgbClr val="282323"/>
                </a:solidFill>
                <a:latin typeface="Poppins" pitchFamily="2" charset="77"/>
                <a:cs typeface="Poppins" pitchFamily="2" charset="77"/>
              </a:rPr>
              <a:t>javascript</a:t>
            </a:r>
            <a:endParaRPr lang="en-US" sz="1800" dirty="0">
              <a:solidFill>
                <a:srgbClr val="282323"/>
              </a:solidFill>
              <a:latin typeface="Poppins" pitchFamily="2" charset="77"/>
              <a:cs typeface="Poppins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282323"/>
                </a:solidFill>
                <a:latin typeface="Poppins" pitchFamily="2" charset="77"/>
                <a:cs typeface="Poppins" pitchFamily="2" charset="77"/>
              </a:rPr>
              <a:t>O que Podemos </a:t>
            </a:r>
            <a:r>
              <a:rPr lang="en-US" sz="1800" dirty="0" err="1">
                <a:solidFill>
                  <a:srgbClr val="282323"/>
                </a:solidFill>
                <a:latin typeface="Poppins" pitchFamily="2" charset="77"/>
                <a:cs typeface="Poppins" pitchFamily="2" charset="77"/>
              </a:rPr>
              <a:t>fazer</a:t>
            </a:r>
            <a:r>
              <a:rPr lang="en-US" sz="1800" dirty="0">
                <a:solidFill>
                  <a:srgbClr val="282323"/>
                </a:solidFill>
                <a:latin typeface="Poppins" pitchFamily="2" charset="77"/>
                <a:cs typeface="Poppins" pitchFamily="2" charset="77"/>
              </a:rPr>
              <a:t> com </a:t>
            </a:r>
            <a:r>
              <a:rPr lang="en-US" sz="1800" dirty="0" err="1">
                <a:solidFill>
                  <a:srgbClr val="282323"/>
                </a:solidFill>
                <a:latin typeface="Poppins" pitchFamily="2" charset="77"/>
                <a:cs typeface="Poppins" pitchFamily="2" charset="77"/>
              </a:rPr>
              <a:t>javascript</a:t>
            </a:r>
            <a:r>
              <a:rPr lang="en-US" sz="1800" dirty="0">
                <a:solidFill>
                  <a:srgbClr val="282323"/>
                </a:solidFill>
                <a:latin typeface="Poppins" pitchFamily="2" charset="77"/>
                <a:cs typeface="Poppins" pitchFamily="2" charset="77"/>
              </a:rPr>
              <a:t> (</a:t>
            </a:r>
            <a:r>
              <a:rPr lang="en-US" sz="1800" dirty="0" err="1">
                <a:solidFill>
                  <a:srgbClr val="282323"/>
                </a:solidFill>
                <a:latin typeface="Poppins" pitchFamily="2" charset="77"/>
                <a:cs typeface="Poppins" pitchFamily="2" charset="77"/>
              </a:rPr>
              <a:t>Aplicações</a:t>
            </a:r>
            <a:r>
              <a:rPr lang="en-US" sz="1800" dirty="0">
                <a:solidFill>
                  <a:srgbClr val="282323"/>
                </a:solidFill>
                <a:latin typeface="Poppins" pitchFamily="2" charset="77"/>
                <a:cs typeface="Poppins" pitchFamily="2" charset="7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800" dirty="0" err="1">
                <a:solidFill>
                  <a:srgbClr val="282323"/>
                </a:solidFill>
                <a:latin typeface="Poppins" pitchFamily="2" charset="77"/>
                <a:cs typeface="Poppins" pitchFamily="2" charset="77"/>
              </a:rPr>
              <a:t>Moblie</a:t>
            </a:r>
            <a:r>
              <a:rPr lang="en-US" sz="1800" dirty="0">
                <a:solidFill>
                  <a:srgbClr val="282323"/>
                </a:solidFill>
                <a:latin typeface="Poppins" pitchFamily="2" charset="77"/>
                <a:cs typeface="Poppins" pitchFamily="2" charset="77"/>
              </a:rPr>
              <a:t>, Desktop, Games, Web, </a:t>
            </a:r>
            <a:r>
              <a:rPr lang="en-US" sz="1800" dirty="0" err="1">
                <a:solidFill>
                  <a:srgbClr val="282323"/>
                </a:solidFill>
                <a:latin typeface="Poppins" pitchFamily="2" charset="77"/>
                <a:cs typeface="Poppins" pitchFamily="2" charset="77"/>
              </a:rPr>
              <a:t>Servidor</a:t>
            </a:r>
            <a:r>
              <a:rPr lang="en-US" sz="1800">
                <a:solidFill>
                  <a:srgbClr val="282323"/>
                </a:solidFill>
                <a:latin typeface="Poppins" pitchFamily="2" charset="77"/>
                <a:cs typeface="Poppins" pitchFamily="2" charset="77"/>
              </a:rPr>
              <a:t>,….</a:t>
            </a:r>
            <a:endParaRPr lang="en-US" sz="1800" dirty="0">
              <a:solidFill>
                <a:srgbClr val="282323"/>
              </a:solidFill>
              <a:latin typeface="Poppins" pitchFamily="2" charset="77"/>
              <a:cs typeface="Poppins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282323"/>
                </a:solidFill>
                <a:latin typeface="Poppins" pitchFamily="2" charset="77"/>
                <a:cs typeface="Poppins" pitchFamily="2" charset="77"/>
              </a:rPr>
              <a:t>Como </a:t>
            </a:r>
            <a:r>
              <a:rPr lang="en-US" sz="1800" dirty="0" err="1">
                <a:solidFill>
                  <a:srgbClr val="282323"/>
                </a:solidFill>
                <a:latin typeface="Poppins" pitchFamily="2" charset="77"/>
                <a:cs typeface="Poppins" pitchFamily="2" charset="77"/>
              </a:rPr>
              <a:t>adicionar</a:t>
            </a:r>
            <a:r>
              <a:rPr lang="en-US" sz="1800" dirty="0">
                <a:solidFill>
                  <a:srgbClr val="282323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en-US" sz="1800" dirty="0" err="1">
                <a:solidFill>
                  <a:srgbClr val="282323"/>
                </a:solidFill>
                <a:latin typeface="Poppins" pitchFamily="2" charset="77"/>
                <a:cs typeface="Poppins" pitchFamily="2" charset="77"/>
              </a:rPr>
              <a:t>javascript</a:t>
            </a:r>
            <a:r>
              <a:rPr lang="en-US" sz="1800" dirty="0">
                <a:solidFill>
                  <a:srgbClr val="282323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en-US" sz="1800" dirty="0" err="1">
                <a:solidFill>
                  <a:srgbClr val="282323"/>
                </a:solidFill>
                <a:latin typeface="Poppins" pitchFamily="2" charset="77"/>
                <a:cs typeface="Poppins" pitchFamily="2" charset="77"/>
              </a:rPr>
              <a:t>em</a:t>
            </a:r>
            <a:r>
              <a:rPr lang="en-US" sz="1800" dirty="0">
                <a:solidFill>
                  <a:srgbClr val="282323"/>
                </a:solidFill>
                <a:latin typeface="Poppins" pitchFamily="2" charset="77"/>
                <a:cs typeface="Poppins" pitchFamily="2" charset="77"/>
              </a:rPr>
              <a:t> um site?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282323"/>
                </a:solidFill>
                <a:latin typeface="Poppins" pitchFamily="2" charset="77"/>
                <a:cs typeface="Poppins" pitchFamily="2" charset="77"/>
              </a:rPr>
              <a:t>Como </a:t>
            </a:r>
            <a:r>
              <a:rPr lang="en-US" sz="1800" dirty="0" err="1">
                <a:solidFill>
                  <a:srgbClr val="282323"/>
                </a:solidFill>
                <a:latin typeface="Poppins" pitchFamily="2" charset="77"/>
                <a:cs typeface="Poppins" pitchFamily="2" charset="77"/>
              </a:rPr>
              <a:t>aprender</a:t>
            </a:r>
            <a:r>
              <a:rPr lang="en-US" sz="1800" dirty="0">
                <a:solidFill>
                  <a:srgbClr val="282323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en-US" sz="1800" dirty="0" err="1">
                <a:solidFill>
                  <a:srgbClr val="282323"/>
                </a:solidFill>
                <a:latin typeface="Poppins" pitchFamily="2" charset="77"/>
                <a:cs typeface="Poppins" pitchFamily="2" charset="77"/>
              </a:rPr>
              <a:t>javascript</a:t>
            </a:r>
            <a:endParaRPr lang="en-US" sz="1800" dirty="0">
              <a:solidFill>
                <a:srgbClr val="282323"/>
              </a:solidFill>
              <a:latin typeface="Poppins" pitchFamily="2" charset="77"/>
              <a:cs typeface="Poppins" pitchFamily="2" charset="77"/>
            </a:endParaRPr>
          </a:p>
          <a:p>
            <a:pPr>
              <a:lnSpc>
                <a:spcPct val="150000"/>
              </a:lnSpc>
            </a:pPr>
            <a:endParaRPr lang="en-US" sz="1800" dirty="0">
              <a:latin typeface="Poppins" pitchFamily="2" charset="77"/>
              <a:cs typeface="Poppins" pitchFamily="2" charset="77"/>
            </a:endParaRPr>
          </a:p>
          <a:p>
            <a:pPr>
              <a:lnSpc>
                <a:spcPct val="150000"/>
              </a:lnSpc>
            </a:pPr>
            <a:endParaRPr lang="en-US" sz="18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8065A39-6CF2-7B24-0242-9B12077CFC1A}"/>
              </a:ext>
            </a:extLst>
          </p:cNvPr>
          <p:cNvSpPr/>
          <p:nvPr/>
        </p:nvSpPr>
        <p:spPr>
          <a:xfrm>
            <a:off x="1291492" y="1105340"/>
            <a:ext cx="465015" cy="46501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D681F1AC-0AC3-6D9B-9A7E-BB86C19402F4}"/>
              </a:ext>
            </a:extLst>
          </p:cNvPr>
          <p:cNvSpPr txBox="1">
            <a:spLocks/>
          </p:cNvSpPr>
          <p:nvPr/>
        </p:nvSpPr>
        <p:spPr>
          <a:xfrm>
            <a:off x="1524000" y="726831"/>
            <a:ext cx="9835662" cy="8435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rgbClr val="282323"/>
                </a:solidFill>
                <a:effectLst/>
                <a:latin typeface="Poppins" pitchFamily="2" charset="77"/>
                <a:cs typeface="Poppins" pitchFamily="2" charset="77"/>
              </a:rPr>
              <a:t>O que é JavaScript? </a:t>
            </a:r>
            <a:endParaRPr lang="en-US" sz="4800" b="1" dirty="0"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01887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544</Words>
  <Application>Microsoft Macintosh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Poppins</vt:lpstr>
      <vt:lpstr>Office Theme</vt:lpstr>
      <vt:lpstr>WEB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 Start</dc:title>
  <dc:creator>jambapedro joao</dc:creator>
  <cp:lastModifiedBy>jambapedro joao</cp:lastModifiedBy>
  <cp:revision>3</cp:revision>
  <dcterms:created xsi:type="dcterms:W3CDTF">2023-01-08T23:24:19Z</dcterms:created>
  <dcterms:modified xsi:type="dcterms:W3CDTF">2023-01-09T04:03:37Z</dcterms:modified>
</cp:coreProperties>
</file>