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05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6599-75C6-C391-D2D3-0825C64F0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4BA39-A30C-4942-BC7D-F189E6303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E1C0-E6AB-D900-4E14-9E0372CC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E462-C8CF-6591-054E-2280F79C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997D-D89C-1ABE-9939-E5058BBD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271F-4732-9004-DA6C-86C171E6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FF489-B210-9765-C53E-B535CC702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8C8F-87DD-5D4E-6446-AD7A86A7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3009-D074-2380-B197-2C7C3D97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92B6-9EEA-3D4C-9BAA-AE6620E5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CF19F-7524-B853-54F0-E1115AA37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FF3C9-01E2-079A-CA09-0C9D80718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75CD-8353-11DC-7244-2DAE17C8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40E0D-F1D6-9F14-5AFE-3FEE7B6A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8BFB-C758-8067-9ECD-453D2C06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58FF-BD61-FC6F-DF10-FD741CC1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604C-C4EA-D745-CB3E-1D5192AD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55BD-5686-4C25-A6C3-6FAFACE9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91F4A-F7FC-427B-6C52-83E2F36A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F4F8-5874-BC63-98DC-233262AA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977A-7814-BDB7-4B3A-EF0BC751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6E6-AECF-C724-36E6-5FC959E5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1BC17-BC54-9AD5-2CAB-A8F28B5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44E8-2449-628E-5F94-7255307C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8258-F5B0-B277-06DF-5500E1B6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5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D5AF-A41A-B140-34AD-0B8038F5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7200-69C5-4EE0-D209-361A91D2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8818-B774-9832-14ED-9C703AD6E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D4CF6-113A-1DBC-09A9-AFF6389C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3B9CD-546E-81FC-2D19-E7DB8634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0A5C7-AAA2-3FEF-2C2A-9C789392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45C4-6AB0-2F13-03F7-A78741A5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35FC-054B-5B06-167A-49243BDF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A6E5A-C08E-2754-CC66-A9093757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C7C16-8B2E-34FB-D73F-614AEC61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4F98E-52B1-69F6-C390-C405937C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BE9A3-EF13-3BCF-39A2-4A328BA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14CB5-B0BB-DA9E-B695-98F65DAB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315E0-CCBE-FD51-DBED-3394B183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37F-06F5-B981-78A8-3C1F4FF7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C4CF4-16B6-D217-B51B-62BB8AEE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1DDF2-32C2-1D8D-E382-501C9A7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634A8-2EF0-0EA7-80DD-FB68C194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439FD-AF1B-EFE1-6D81-FF7CEEA6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6BB3-CBCF-402D-C057-007DF75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B97C-3FD4-4C4C-0BE3-B4FD3325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A4C3-8D71-CEA8-14E9-9CCAA577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A82F-1B6A-67D3-098F-F562897AC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3FD7C-A2EE-8726-70AC-1EE22F10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00958-1073-C0F2-EBFC-A90C581F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B95AA-E968-51A7-C2B3-41CAC089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4CB46-7153-F711-25BD-C1F8187C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D508-6211-C4D2-DA25-BD5E6C46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8C0F7-D68C-0C7B-186B-5E179BBAE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071BF-0C63-0D56-88C3-F1AEF55B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98AF-3921-5BA4-8AA0-8FD18811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184B1-CA64-294E-061C-4D0451FA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DB6E5-6E89-0CAF-78D8-B0730421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A2CD4-36DC-BF36-7C62-E6B36078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1AEA-A33E-6A28-FEE4-8A71C18C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C070F-2F03-F28A-6DCD-6502A9E8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5405-E3C2-BB4C-AE58-C47F4E5C61E5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51EB-032C-EC6B-9C8E-2A6D32A6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ED08-EA6E-C6B6-0BDC-2E77019B9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283D-D0DC-2D40-BA6D-69DD52AF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media.com.br/html-semantico-conheca-os-elementos-semanticos-da-html5/38065#tag-figure" TargetMode="External"/><Relationship Id="rId13" Type="http://schemas.openxmlformats.org/officeDocument/2006/relationships/hyperlink" Target="https://www.devmedia.com.br/html-semantico-conheca-os-elementos-semanticos-da-html5/38065#tag-cite-q" TargetMode="External"/><Relationship Id="rId3" Type="http://schemas.openxmlformats.org/officeDocument/2006/relationships/hyperlink" Target="https://www.devmedia.com.br/html-semantico-conheca-os-elementos-semanticos-da-html5/38065#tag-section" TargetMode="External"/><Relationship Id="rId7" Type="http://schemas.openxmlformats.org/officeDocument/2006/relationships/hyperlink" Target="https://www.devmedia.com.br/html-semantico-conheca-os-elementos-semanticos-da-html5/38065#tag-main" TargetMode="External"/><Relationship Id="rId12" Type="http://schemas.openxmlformats.org/officeDocument/2006/relationships/hyperlink" Target="https://www.devmedia.com.br/html-semantico-conheca-os-elementos-semanticos-da-html5/38065#tag-strong" TargetMode="External"/><Relationship Id="rId2" Type="http://schemas.openxmlformats.org/officeDocument/2006/relationships/hyperlink" Target="https://www.devmedia.com.br/html-semantico-conheca-os-elementos-semanticos-da-html5/38065#tag-header" TargetMode="Externa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vmedia.com.br/html-semantico-conheca-os-elementos-semanticos-da-html5/38065#tag-aside" TargetMode="External"/><Relationship Id="rId11" Type="http://schemas.openxmlformats.org/officeDocument/2006/relationships/hyperlink" Target="https://www.devmedia.com.br/html-semantico-conheca-os-elementos-semanticos-da-html5/38065#tag-em" TargetMode="External"/><Relationship Id="rId5" Type="http://schemas.openxmlformats.org/officeDocument/2006/relationships/hyperlink" Target="https://www.devmedia.com.br/html-semantico-conheca-os-elementos-semanticos-da-html5/38065#tag-nav" TargetMode="External"/><Relationship Id="rId15" Type="http://schemas.openxmlformats.org/officeDocument/2006/relationships/hyperlink" Target="https://www.devmedia.com.br/html-semantico-conheca-os-elementos-semanticos-da-html5/38065#exemplo-pratico" TargetMode="External"/><Relationship Id="rId10" Type="http://schemas.openxmlformats.org/officeDocument/2006/relationships/hyperlink" Target="https://www.devmedia.com.br/html-semantico-conheca-os-elementos-semanticos-da-html5/38065#tag-a" TargetMode="External"/><Relationship Id="rId4" Type="http://schemas.openxmlformats.org/officeDocument/2006/relationships/hyperlink" Target="https://www.devmedia.com.br/html-semantico-conheca-os-elementos-semanticos-da-html5/38065#tag-article" TargetMode="External"/><Relationship Id="rId9" Type="http://schemas.openxmlformats.org/officeDocument/2006/relationships/hyperlink" Target="https://www.devmedia.com.br/html-semantico-conheca-os-elementos-semanticos-da-html5/38065#tag-footer" TargetMode="External"/><Relationship Id="rId14" Type="http://schemas.openxmlformats.org/officeDocument/2006/relationships/hyperlink" Target="https://www.devmedia.com.br/html-semantico-conheca-os-elementos-semanticos-da-html5/38065#tag-ti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5EEF-9071-2897-87EA-BA089795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70906"/>
            <a:ext cx="9144000" cy="347346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b="1" i="0" u="none" strike="noStrike" dirty="0">
                <a:effectLst/>
                <a:latin typeface="Poppins" pitchFamily="2" charset="77"/>
                <a:cs typeface="Poppins" pitchFamily="2" charset="77"/>
              </a:rPr>
            </a:br>
            <a:r>
              <a:rPr lang="en-US" b="1" i="0" u="none" strike="noStrike" dirty="0">
                <a:effectLst/>
                <a:latin typeface="Poppins" pitchFamily="2" charset="77"/>
                <a:cs typeface="Poppins" pitchFamily="2" charset="77"/>
              </a:rPr>
              <a:t>HTML </a:t>
            </a:r>
            <a:r>
              <a:rPr lang="en-US" b="1" i="0" u="none" strike="noStrike" dirty="0" err="1">
                <a:effectLst/>
                <a:latin typeface="Poppins" pitchFamily="2" charset="77"/>
                <a:cs typeface="Poppins" pitchFamily="2" charset="77"/>
              </a:rPr>
              <a:t>Semântico</a:t>
            </a:r>
            <a:r>
              <a:rPr lang="en-US" b="1" i="0" u="none" strike="noStrike" dirty="0">
                <a:effectLst/>
                <a:latin typeface="Poppins" pitchFamily="2" charset="77"/>
                <a:cs typeface="Poppins" pitchFamily="2" charset="77"/>
              </a:rPr>
              <a:t>: </a:t>
            </a:r>
            <a:r>
              <a:rPr lang="en-US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Conheça</a:t>
            </a:r>
            <a:r>
              <a:rPr lang="en-US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os</a:t>
            </a:r>
            <a:r>
              <a:rPr lang="en-US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semânticos</a:t>
            </a:r>
            <a:r>
              <a:rPr lang="en-US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 da HTML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A3D1D-949F-88E2-2B0F-FEAF4E17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37" y="114301"/>
            <a:ext cx="2092326" cy="2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11C921-54CD-5B79-48DE-168D4047AABD}"/>
              </a:ext>
            </a:extLst>
          </p:cNvPr>
          <p:cNvSpPr txBox="1"/>
          <p:nvPr/>
        </p:nvSpPr>
        <p:spPr>
          <a:xfrm>
            <a:off x="890649" y="1596571"/>
            <a:ext cx="10367159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494949"/>
                </a:solidFill>
                <a:latin typeface="Poppins" pitchFamily="2" charset="77"/>
                <a:cs typeface="Poppins" pitchFamily="2" charset="77"/>
              </a:rPr>
              <a:t>f</a:t>
            </a: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igure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&lt;figure&gt;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marcação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específico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inserção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figura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incluir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descrição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dessa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figura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podemos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figcaption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7E9F0-897C-7371-2F04-00A7FA325E41}"/>
              </a:ext>
            </a:extLst>
          </p:cNvPr>
          <p:cNvSpPr txBox="1"/>
          <p:nvPr/>
        </p:nvSpPr>
        <p:spPr>
          <a:xfrm>
            <a:off x="890649" y="3179772"/>
            <a:ext cx="97140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&lt;figure&gt;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&lt;figure&gt;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img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src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=”http://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meusite.com.br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/assets/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imagem.jpg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” </a:t>
            </a:r>
            <a:r>
              <a:rPr lang="en-US" b="0" i="0" u="none" strike="noStrike" dirty="0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alt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Imagem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”&gt;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&lt;/figure&gt;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D40F7-7DFE-5FD8-7B06-51B00BE8E881}"/>
              </a:ext>
            </a:extLst>
          </p:cNvPr>
          <p:cNvSpPr txBox="1"/>
          <p:nvPr/>
        </p:nvSpPr>
        <p:spPr>
          <a:xfrm>
            <a:off x="890649" y="4960570"/>
            <a:ext cx="107115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&lt;figure&gt;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com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figcaption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&lt;figure&gt;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img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src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=”http://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meusite.com.br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/assets/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imagem.jpg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” </a:t>
            </a:r>
            <a:r>
              <a:rPr lang="en-US" b="0" i="0" u="none" strike="noStrike" dirty="0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alt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Imagem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”&gt;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figcaption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Figura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1.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Imagem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figcaption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&lt;/figure&gt;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0F9D4A-F376-2AD4-EE2D-69E0C33E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6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BF2F4C-9201-C0D6-21A6-398A473DF897}"/>
              </a:ext>
            </a:extLst>
          </p:cNvPr>
          <p:cNvSpPr txBox="1"/>
          <p:nvPr/>
        </p:nvSpPr>
        <p:spPr>
          <a:xfrm>
            <a:off x="1033153" y="1709298"/>
            <a:ext cx="10224655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footer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&lt;footer&gt;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representa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rodapé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área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presente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no final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página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web.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Normalmente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descrever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informações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autoria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nome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contato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autor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e data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criação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7C740-18D8-7C44-7325-4BBB90FAC79D}"/>
              </a:ext>
            </a:extLst>
          </p:cNvPr>
          <p:cNvSpPr txBox="1"/>
          <p:nvPr/>
        </p:nvSpPr>
        <p:spPr>
          <a:xfrm>
            <a:off x="1033153" y="4041867"/>
            <a:ext cx="81138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&lt;footer&gt;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&lt;footer&gt;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&lt;p&gt;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Escrito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Estevão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Dias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&lt;p&gt;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Publicado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25/03/2017 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&lt;/footer&gt;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F572C-1ED8-41AA-6569-CCC68FF6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1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7651B-EA8D-588F-FBF0-C041751CDA1A}"/>
              </a:ext>
            </a:extLst>
          </p:cNvPr>
          <p:cNvSpPr txBox="1"/>
          <p:nvPr/>
        </p:nvSpPr>
        <p:spPr>
          <a:xfrm>
            <a:off x="942975" y="2053258"/>
            <a:ext cx="10358438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 principal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função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&lt;a&gt;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descrever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link,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conectando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diversos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um site 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permitindo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navegação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esse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Normalmente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esses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estão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relacionados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compartilharem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assunto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comum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7B428-DB8B-B784-2A4E-B0ED2C4DC563}"/>
              </a:ext>
            </a:extLst>
          </p:cNvPr>
          <p:cNvSpPr txBox="1"/>
          <p:nvPr/>
        </p:nvSpPr>
        <p:spPr>
          <a:xfrm>
            <a:off x="942975" y="4242429"/>
            <a:ext cx="10015537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&lt;a&gt;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>
              <a:lnSpc>
                <a:spcPct val="150000"/>
              </a:lnSpc>
            </a:pP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&lt;a </a:t>
            </a:r>
            <a:r>
              <a:rPr lang="en-US" b="0" i="0" u="none" strike="noStrike" dirty="0" err="1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href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=”http://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www.devmedia.com.br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” </a:t>
            </a:r>
            <a:r>
              <a:rPr lang="en-US" b="0" i="0" u="none" strike="noStrike" dirty="0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alt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DevMedia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”&gt;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DevMedia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&lt;/a&gt;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5888E-530D-1FFF-4816-795AE442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1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C8647F-EC78-01FC-E92F-7D392083533C}"/>
              </a:ext>
            </a:extLst>
          </p:cNvPr>
          <p:cNvSpPr txBox="1"/>
          <p:nvPr/>
        </p:nvSpPr>
        <p:spPr>
          <a:xfrm>
            <a:off x="1014413" y="1949987"/>
            <a:ext cx="10215562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 err="1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endParaRPr lang="en-US" b="1" i="0" u="none" strike="noStrike" dirty="0">
              <a:solidFill>
                <a:srgbClr val="494949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quando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desejamos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enfatizar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trecho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ou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palavra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no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texto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indicando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contribui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forma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mais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relevante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sentido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/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compreensão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FFF62-17D3-40DA-670F-F1F548764B01}"/>
              </a:ext>
            </a:extLst>
          </p:cNvPr>
          <p:cNvSpPr txBox="1"/>
          <p:nvPr/>
        </p:nvSpPr>
        <p:spPr>
          <a:xfrm>
            <a:off x="1014413" y="4048162"/>
            <a:ext cx="9258300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>
              <a:lnSpc>
                <a:spcPct val="150000"/>
              </a:lnSpc>
            </a:pP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&lt;p&gt;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Você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certeza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essa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definição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está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correta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?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A8F7A-0D2A-6B37-EE96-DF00E12C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DACA94-A9B9-E396-8F88-1D3DA6CB6EF9}"/>
              </a:ext>
            </a:extLst>
          </p:cNvPr>
          <p:cNvSpPr txBox="1"/>
          <p:nvPr/>
        </p:nvSpPr>
        <p:spPr>
          <a:xfrm>
            <a:off x="928688" y="1709298"/>
            <a:ext cx="10429875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strong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&lt;strong&gt;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também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destacar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parte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texto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Sua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principal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diferença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relação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que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pode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alterar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propósito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frase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vimos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anteriormente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14510-7990-DC9F-A0FF-158E65FC1965}"/>
              </a:ext>
            </a:extLst>
          </p:cNvPr>
          <p:cNvSpPr txBox="1"/>
          <p:nvPr/>
        </p:nvSpPr>
        <p:spPr>
          <a:xfrm>
            <a:off x="928688" y="3976910"/>
            <a:ext cx="10429875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&lt;strong&gt;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&lt;p&gt;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Compreender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esses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HTML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importante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porque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&lt;strong&gt;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possibilita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desenvolvimento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soluções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web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modernas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&lt;/strong&gt;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9E6D5-8FDD-27A5-DA44-7AA814AF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1F4C29-B964-DE59-5123-FB76C7BCE2D1}"/>
              </a:ext>
            </a:extLst>
          </p:cNvPr>
          <p:cNvSpPr txBox="1"/>
          <p:nvPr/>
        </p:nvSpPr>
        <p:spPr>
          <a:xfrm>
            <a:off x="900111" y="1708426"/>
            <a:ext cx="10358437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cite e q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&lt;cite&gt;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declarar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naquele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trecho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há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citação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isto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trecho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texto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foi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escrito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pelo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autor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Normalmente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-se o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&lt;cite&gt;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conjunto com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&lt;q&gt;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responsável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apresentar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retirado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outra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fonte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9DA0D-CDF2-4790-CAE7-720B1544141C}"/>
              </a:ext>
            </a:extLst>
          </p:cNvPr>
          <p:cNvSpPr txBox="1"/>
          <p:nvPr/>
        </p:nvSpPr>
        <p:spPr>
          <a:xfrm>
            <a:off x="900112" y="4266786"/>
            <a:ext cx="103584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&lt;cite&gt;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&lt;q&gt;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&lt;q&gt;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Lorem ipsum dolor sit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amet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consectetur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&lt;/q&gt;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- 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&lt;cite&gt;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http://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br.lipsum.com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/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&lt;/cite&gt;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9286F-A8E5-B2EA-9691-0E31AAD8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0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0A778-BCD7-07F5-4D6B-C1F608699A72}"/>
              </a:ext>
            </a:extLst>
          </p:cNvPr>
          <p:cNvSpPr txBox="1"/>
          <p:nvPr/>
        </p:nvSpPr>
        <p:spPr>
          <a:xfrm>
            <a:off x="1002506" y="1933857"/>
            <a:ext cx="10186988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time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&lt;time&gt;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representar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datas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Assim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caso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seja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necessário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informar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 data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que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foi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escrito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podemos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declarar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 tag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&lt;time&gt;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acrescentar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atributo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datetime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escrever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 data de forma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padronizada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14632-9249-269C-D5F7-257FEE425D99}"/>
              </a:ext>
            </a:extLst>
          </p:cNvPr>
          <p:cNvSpPr txBox="1"/>
          <p:nvPr/>
        </p:nvSpPr>
        <p:spPr>
          <a:xfrm>
            <a:off x="971550" y="4304579"/>
            <a:ext cx="6097978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&lt;time </a:t>
            </a:r>
            <a:r>
              <a:rPr lang="en-US" dirty="0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datetime</a:t>
            </a:r>
            <a:r>
              <a:rPr lang="en-US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=”2017-04-07”&gt;</a:t>
            </a:r>
            <a:r>
              <a:rPr lang="en-US" dirty="0">
                <a:latin typeface="Poppins" pitchFamily="2" charset="77"/>
                <a:cs typeface="Poppins" pitchFamily="2" charset="77"/>
              </a:rPr>
              <a:t>4/7</a:t>
            </a:r>
            <a:r>
              <a:rPr lang="en-US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&lt;/time&gt;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04851-DD4F-84B5-D903-C1B48C2C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4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168E3-68EF-0482-918F-0A2BF5D45E7B}"/>
              </a:ext>
            </a:extLst>
          </p:cNvPr>
          <p:cNvSpPr txBox="1"/>
          <p:nvPr/>
        </p:nvSpPr>
        <p:spPr>
          <a:xfrm>
            <a:off x="981075" y="2409386"/>
            <a:ext cx="10229850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 err="1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1" i="0" u="none" strike="noStrike" dirty="0" err="1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prático</a:t>
            </a:r>
            <a:endParaRPr lang="en-US" b="1" i="0" u="none" strike="noStrike" dirty="0">
              <a:solidFill>
                <a:srgbClr val="494949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seguir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temos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prático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empregamos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várias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tags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semânticas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estruturar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página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Neste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caso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temos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página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cursos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contém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cabeçalho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corpo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dividido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seções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e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rodapé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03CED-EB8A-243A-2605-C018F2CD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ED00E5-EB37-0C27-7D71-B985C7580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4" t="17060" r="31063" b="5384"/>
          <a:stretch/>
        </p:blipFill>
        <p:spPr bwMode="auto">
          <a:xfrm>
            <a:off x="2257426" y="303705"/>
            <a:ext cx="6872287" cy="625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D79F2-863B-97E3-02A4-D4814286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F05C81-48C4-0E32-89E6-859E9FC5E462}"/>
              </a:ext>
            </a:extLst>
          </p:cNvPr>
          <p:cNvSpPr txBox="1"/>
          <p:nvPr/>
        </p:nvSpPr>
        <p:spPr>
          <a:xfrm>
            <a:off x="1085850" y="1997839"/>
            <a:ext cx="10301287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Lembre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-se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quando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escrevemos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página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web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estamos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preparando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será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consumido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diferentes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“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clientes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”,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outros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desenvolvedores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browsers,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algoritmos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indexação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sites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busca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e,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até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mesmo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ferramentas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mineração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texto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Portanto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escrever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código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HTML,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preocupe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-se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também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com 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semântica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nele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presentes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correto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semânticos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fundamental para 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construção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páginas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web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modernas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mais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fáceis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compreender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manter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AC93-EF29-3D05-A061-DC132AA7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A7A34-70F8-751D-71E1-0A40CBA876EC}"/>
              </a:ext>
            </a:extLst>
          </p:cNvPr>
          <p:cNvSpPr txBox="1"/>
          <p:nvPr/>
        </p:nvSpPr>
        <p:spPr>
          <a:xfrm>
            <a:off x="1223343" y="1596383"/>
            <a:ext cx="10177154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Atualmente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papel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da HTML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apenas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estruturar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a web, mas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também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descrever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significado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presente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nesses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meio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tags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semânticas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O HTML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semântico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objetivo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descrever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significado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presente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HTML,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tornando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-o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mais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claro tanto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programadores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quanto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browsers 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outras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engines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processam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essa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informação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Neste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apresentamos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principais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tags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semânticas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incorporadas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à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linguagem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HTML.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BE63C-18D1-D858-D066-1F7D6349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8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36559-EB40-DB01-9C0C-4D17A6C5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889000"/>
            <a:ext cx="5054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ABE2D6-B80F-35A5-CFB3-158785560F35}"/>
              </a:ext>
            </a:extLst>
          </p:cNvPr>
          <p:cNvSpPr txBox="1"/>
          <p:nvPr/>
        </p:nvSpPr>
        <p:spPr>
          <a:xfrm>
            <a:off x="1300163" y="1580995"/>
            <a:ext cx="10115550" cy="4247317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2" tooltip="Tag header"/>
              </a:rPr>
              <a:t>&lt;header&gt;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3" tooltip="Tag section"/>
              </a:rPr>
              <a:t>&lt;section&gt;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4" tooltip="Tag article"/>
              </a:rPr>
              <a:t>&lt;article&gt;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5" tooltip="Tag nav"/>
              </a:rPr>
              <a:t>&lt;nav&gt;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6" tooltip="Tag aside"/>
              </a:rPr>
              <a:t>&lt;aside&gt;</a:t>
            </a:r>
            <a:endParaRPr lang="en-US" dirty="0">
              <a:solidFill>
                <a:srgbClr val="3F403D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F403D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F403D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F403D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F403D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7" tooltip="Tag main"/>
              </a:rPr>
              <a:t>&lt;main&gt;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8" tooltip="Tag figure"/>
              </a:rPr>
              <a:t>&lt;figure&gt;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9" tooltip="Tag footer"/>
              </a:rPr>
              <a:t>&lt;footer&gt;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10" tooltip="Tag a"/>
              </a:rPr>
              <a:t>&lt;a&gt;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11" tooltip="Tag em"/>
              </a:rPr>
              <a:t>&lt;em&gt;</a:t>
            </a:r>
            <a:endParaRPr lang="en-US" dirty="0">
              <a:solidFill>
                <a:srgbClr val="3F403D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F403D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F403D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F403D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F403D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12" tooltip="Tag strong"/>
              </a:rPr>
              <a:t>&lt;strong&gt;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13" tooltip="Tag cite"/>
              </a:rPr>
              <a:t>&lt;cite&gt;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13" tooltip="Tag q"/>
              </a:rPr>
              <a:t>&lt;q&gt;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14" tooltip="Tag time"/>
              </a:rPr>
              <a:t>&lt;time&gt;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403D"/>
                </a:solidFill>
                <a:effectLst/>
                <a:latin typeface="Poppins" pitchFamily="2" charset="77"/>
                <a:cs typeface="Poppins" pitchFamily="2" charset="77"/>
                <a:hlinkClick r:id="rId15" tooltip="Exemplo prático"/>
              </a:rPr>
              <a:t>Exemplo prático</a:t>
            </a:r>
            <a:endParaRPr lang="en-US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6D124-E2FB-7072-97D7-A70CFDCF3E44}"/>
              </a:ext>
            </a:extLst>
          </p:cNvPr>
          <p:cNvSpPr txBox="1"/>
          <p:nvPr/>
        </p:nvSpPr>
        <p:spPr>
          <a:xfrm>
            <a:off x="3045032" y="800480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u="none" strike="noStrike" dirty="0" err="1">
                <a:effectLst/>
                <a:latin typeface="Poppins" pitchFamily="2" charset="77"/>
                <a:cs typeface="Poppins" pitchFamily="2" charset="77"/>
              </a:rPr>
              <a:t>Tópicos</a:t>
            </a:r>
            <a:endParaRPr lang="en-US" b="1" i="0" u="none" strike="noStrike" dirty="0"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FC5A5-4B67-39C4-9B90-088FDF3E2D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B47C33-A14C-ED16-0727-97897C9D7641}"/>
              </a:ext>
            </a:extLst>
          </p:cNvPr>
          <p:cNvSpPr txBox="1"/>
          <p:nvPr/>
        </p:nvSpPr>
        <p:spPr>
          <a:xfrm>
            <a:off x="1163782" y="1629938"/>
            <a:ext cx="10117776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header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&lt;header&gt;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representar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cabeçalho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ou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declarado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no HTML. Nele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podemos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inserir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&lt;h1&gt;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a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&lt;h6&gt;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até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representar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imagens,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parágrafos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ou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mesmo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listas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navegação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&lt;header&gt;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41968-B9BF-F745-6CAE-A6221FEC8838}"/>
              </a:ext>
            </a:extLst>
          </p:cNvPr>
          <p:cNvSpPr txBox="1"/>
          <p:nvPr/>
        </p:nvSpPr>
        <p:spPr>
          <a:xfrm>
            <a:off x="1163782" y="3935825"/>
            <a:ext cx="6097978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&lt;header&gt;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>
              <a:lnSpc>
                <a:spcPct val="150000"/>
              </a:lnSpc>
            </a:pP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&lt;header&gt;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&lt;h1&gt;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Título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página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&lt;/h1&gt;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&lt;h2&gt;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Subtítulo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página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&lt;/h2&gt;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&lt;/header&gt;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08074-819F-8787-D833-1A9FDA18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9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9CC9A-715E-4A95-714A-D159519BE0BB}"/>
              </a:ext>
            </a:extLst>
          </p:cNvPr>
          <p:cNvSpPr txBox="1"/>
          <p:nvPr/>
        </p:nvSpPr>
        <p:spPr>
          <a:xfrm>
            <a:off x="1021276" y="1468501"/>
            <a:ext cx="10307783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section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&lt;section&gt;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representa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dentro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geralmente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contém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título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o qual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definido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meio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um dos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entre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&lt;h1&gt;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&lt;h6&gt;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Podemos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&lt;section&gt;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descrever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seções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/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tópicos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03DDA-7F0E-1289-B587-91F54B1CF771}"/>
              </a:ext>
            </a:extLst>
          </p:cNvPr>
          <p:cNvSpPr txBox="1"/>
          <p:nvPr/>
        </p:nvSpPr>
        <p:spPr>
          <a:xfrm>
            <a:off x="1021276" y="3603701"/>
            <a:ext cx="10521539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&lt;section&gt;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>
              <a:lnSpc>
                <a:spcPct val="150000"/>
              </a:lnSpc>
            </a:pP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&lt;section&gt;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&lt;h3&gt;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1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&lt;/h3&gt;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Lorem ipsum dolor sit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amet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consectetur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adipisicing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elit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sed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eiusmod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...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&lt;/section&gt;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B85D7-6B44-9F45-7E2A-125F4D8A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3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23FBC-BEF8-CC36-06EE-A295E163C058}"/>
              </a:ext>
            </a:extLst>
          </p:cNvPr>
          <p:cNvSpPr txBox="1"/>
          <p:nvPr/>
        </p:nvSpPr>
        <p:spPr>
          <a:xfrm>
            <a:off x="1009403" y="1567596"/>
            <a:ext cx="10367158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article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&lt;article&gt;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quando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precisamos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declarar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que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precisa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outro para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fazer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sentido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documento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HTML,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artigo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blog.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recomendado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identificar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cada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&lt;article&gt;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com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título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7EC51-97DA-34A2-7344-6E0E91012694}"/>
              </a:ext>
            </a:extLst>
          </p:cNvPr>
          <p:cNvSpPr txBox="1"/>
          <p:nvPr/>
        </p:nvSpPr>
        <p:spPr>
          <a:xfrm>
            <a:off x="1009403" y="3429000"/>
            <a:ext cx="106402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&lt;article&gt;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&lt;article&gt;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	&lt;h3&gt;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Título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artigo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1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&lt;/h3&gt;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	&lt;p&gt;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Lorem ipsum dolor sit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amet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consectetur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adipisicing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elit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sed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eiusmod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...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&lt;/article&gt;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&lt;article&gt;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	&lt;h3&gt;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Título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artigo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2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&lt;/h3&gt;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	&lt;p&gt;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Lorem ipsum dolor sit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amet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consectetur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adipisicing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elit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sed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eiusmod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...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&lt;/article&gt;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C7C84-93CF-72E2-4722-ECBE1615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9A1BD-60EE-848F-9D1A-B5681E9A5304}"/>
              </a:ext>
            </a:extLst>
          </p:cNvPr>
          <p:cNvSpPr txBox="1"/>
          <p:nvPr/>
        </p:nvSpPr>
        <p:spPr>
          <a:xfrm>
            <a:off x="890649" y="1538662"/>
            <a:ext cx="10485912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nav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&lt;nav&gt;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quando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precisamos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representar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agrupamento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links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navegação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que,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sua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vez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criados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com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ul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&lt;a&gt;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80BFD-66E2-A627-2A65-08A9623856C0}"/>
              </a:ext>
            </a:extLst>
          </p:cNvPr>
          <p:cNvSpPr txBox="1"/>
          <p:nvPr/>
        </p:nvSpPr>
        <p:spPr>
          <a:xfrm>
            <a:off x="890649" y="2784956"/>
            <a:ext cx="10640291" cy="379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&lt;nav&gt;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&lt;nav&gt;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	&lt;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ul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&lt;li&gt;&lt;a </a:t>
            </a:r>
            <a:r>
              <a:rPr lang="en-US" b="0" i="0" u="none" strike="noStrike" dirty="0" err="1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href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=”#”&gt;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pagina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1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&lt;/a&gt;&lt;/li&gt;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&lt;li&gt;&lt;a </a:t>
            </a:r>
            <a:r>
              <a:rPr lang="en-US" b="0" i="0" u="none" strike="noStrike" dirty="0" err="1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href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=”#”&gt;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pagina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2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&lt;/a&gt;&lt;/li&gt;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&lt;li&gt;&lt;a </a:t>
            </a:r>
            <a:r>
              <a:rPr lang="en-US" b="0" i="0" u="none" strike="noStrike" dirty="0" err="1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href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=”#”&gt;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pagina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3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&lt;/a&gt;&lt;/li&gt;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&lt;li&gt;&lt;a </a:t>
            </a:r>
            <a:r>
              <a:rPr lang="en-US" b="0" i="0" u="none" strike="noStrike" dirty="0" err="1">
                <a:solidFill>
                  <a:srgbClr val="BDE052"/>
                </a:solidFill>
                <a:effectLst/>
                <a:latin typeface="Poppins" pitchFamily="2" charset="77"/>
                <a:cs typeface="Poppins" pitchFamily="2" charset="77"/>
              </a:rPr>
              <a:t>href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=”#”&gt;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pagina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4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&lt;/a&gt;&lt;/li&gt;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ul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&lt;/nav&gt;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8561B-DB7B-785D-4341-21EDB7FC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7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513E2-961C-4167-6386-5224201E3772}"/>
              </a:ext>
            </a:extLst>
          </p:cNvPr>
          <p:cNvSpPr txBox="1"/>
          <p:nvPr/>
        </p:nvSpPr>
        <p:spPr>
          <a:xfrm>
            <a:off x="855023" y="1450627"/>
            <a:ext cx="10592790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aside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&lt;aside&gt;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é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utilizado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quando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precisamos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criar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apoio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/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adicional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principal. Por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falar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HTML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semântico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podemos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indicar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leitor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outros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sobre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linguagem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HTML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sugestão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leitura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complementar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FA4DB-50B0-5E0D-EEA4-00AFDCF6DCFE}"/>
              </a:ext>
            </a:extLst>
          </p:cNvPr>
          <p:cNvSpPr txBox="1"/>
          <p:nvPr/>
        </p:nvSpPr>
        <p:spPr>
          <a:xfrm>
            <a:off x="855023" y="3298916"/>
            <a:ext cx="60979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&lt;aside&gt;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&lt;aside&gt;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&lt;nav&gt;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ul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Link 1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Link 2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Link 3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Link 4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&lt;/li&gt;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</a:t>
            </a:r>
            <a:r>
              <a:rPr lang="en-US" b="0" i="0" u="none" strike="noStrike" dirty="0" err="1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ul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&lt;/nav&gt;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&lt;/aside&gt;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2C161-ADC4-5248-9C3E-D08A2F55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F7735E-5AC6-B63B-3566-339B0AF614D1}"/>
              </a:ext>
            </a:extLst>
          </p:cNvPr>
          <p:cNvSpPr txBox="1"/>
          <p:nvPr/>
        </p:nvSpPr>
        <p:spPr>
          <a:xfrm>
            <a:off x="902524" y="1491299"/>
            <a:ext cx="10474037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494949"/>
                </a:solidFill>
                <a:effectLst/>
                <a:latin typeface="Poppins" pitchFamily="2" charset="77"/>
                <a:cs typeface="Poppins" pitchFamily="2" charset="77"/>
              </a:rPr>
              <a:t>main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elemento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&lt;main&gt;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 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especifica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principal e,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consequentemente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maior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relevância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dentro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da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página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 Para ser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considerada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bem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construída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uma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página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deve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apresentar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apenas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um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conteúdo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principal.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75F48-BD7E-FD86-7674-7A03443929D8}"/>
              </a:ext>
            </a:extLst>
          </p:cNvPr>
          <p:cNvSpPr txBox="1"/>
          <p:nvPr/>
        </p:nvSpPr>
        <p:spPr>
          <a:xfrm>
            <a:off x="902524" y="3429000"/>
            <a:ext cx="106046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Exemplo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uso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de </a:t>
            </a:r>
            <a:r>
              <a:rPr lang="en-US" b="0" i="0" u="none" strike="noStrike" dirty="0">
                <a:solidFill>
                  <a:srgbClr val="0F8593"/>
                </a:solidFill>
                <a:effectLst/>
                <a:latin typeface="Poppins" pitchFamily="2" charset="77"/>
                <a:cs typeface="Poppins" pitchFamily="2" charset="77"/>
              </a:rPr>
              <a:t>&lt;main&gt;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: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&lt;main&gt;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&lt;h2&gt;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Titulo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&lt;/h2&gt;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Lorem ipsum dolor sit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amet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consectetur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adipisicing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elit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, sed do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eiusmod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...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&lt;article&gt;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&lt;h3&gt;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Subtítulo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&lt;/h3&gt;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dirty="0">
                <a:solidFill>
                  <a:srgbClr val="253A44"/>
                </a:solidFill>
                <a:latin typeface="Poppins" pitchFamily="2" charset="77"/>
                <a:cs typeface="Poppins" pitchFamily="2" charset="77"/>
              </a:rPr>
              <a:t>	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Duis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aute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irure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dolor in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reprehenderit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in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voluptate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velit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esse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u="none" strike="noStrike" dirty="0" err="1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cillum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...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&lt;/p&gt;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	</a:t>
            </a:r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&lt;/article&gt;</a:t>
            </a:r>
            <a:r>
              <a:rPr lang="en-US" b="0" i="0" u="none" strike="noStrike" dirty="0">
                <a:solidFill>
                  <a:srgbClr val="253A44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</a:p>
          <a:p>
            <a:pPr algn="l"/>
            <a:r>
              <a:rPr lang="en-US" b="0" i="0" u="none" strike="noStrike" dirty="0">
                <a:solidFill>
                  <a:srgbClr val="D1949E"/>
                </a:solidFill>
                <a:effectLst/>
                <a:latin typeface="Poppins" pitchFamily="2" charset="77"/>
                <a:cs typeface="Poppins" pitchFamily="2" charset="77"/>
              </a:rPr>
              <a:t>&lt;/main&gt;</a:t>
            </a:r>
            <a:endParaRPr lang="en-US" b="0" i="0" u="none" strike="noStrike" dirty="0">
              <a:solidFill>
                <a:srgbClr val="253A44"/>
              </a:solidFill>
              <a:effectLst/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8594A-8F75-176C-9090-86377FAF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" y="100013"/>
            <a:ext cx="1489075" cy="1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9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1499</Words>
  <Application>Microsoft Macintosh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Poppins</vt:lpstr>
      <vt:lpstr>Office Theme</vt:lpstr>
      <vt:lpstr> HTML Semântico: Conheça os elementos semânticos da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HTML Semântico: Conheça os elementos semânticos da HTML</dc:title>
  <dc:creator>jambapedro joao</dc:creator>
  <cp:lastModifiedBy>jambapedro joao</cp:lastModifiedBy>
  <cp:revision>1</cp:revision>
  <dcterms:created xsi:type="dcterms:W3CDTF">2023-01-12T18:43:45Z</dcterms:created>
  <dcterms:modified xsi:type="dcterms:W3CDTF">2023-01-12T23:27:37Z</dcterms:modified>
</cp:coreProperties>
</file>