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</p:sldMasterIdLst>
  <p:notesMasterIdLst>
    <p:notesMasterId r:id="rId33"/>
  </p:notesMasterIdLst>
  <p:sldIdLst>
    <p:sldId id="256" r:id="rId5"/>
    <p:sldId id="299" r:id="rId6"/>
    <p:sldId id="321" r:id="rId7"/>
    <p:sldId id="303" r:id="rId8"/>
    <p:sldId id="261" r:id="rId9"/>
    <p:sldId id="302" r:id="rId10"/>
    <p:sldId id="309" r:id="rId11"/>
    <p:sldId id="300" r:id="rId12"/>
    <p:sldId id="304" r:id="rId13"/>
    <p:sldId id="259" r:id="rId14"/>
    <p:sldId id="311" r:id="rId15"/>
    <p:sldId id="305" r:id="rId16"/>
    <p:sldId id="322" r:id="rId17"/>
    <p:sldId id="313" r:id="rId18"/>
    <p:sldId id="310" r:id="rId19"/>
    <p:sldId id="314" r:id="rId20"/>
    <p:sldId id="306" r:id="rId21"/>
    <p:sldId id="323" r:id="rId22"/>
    <p:sldId id="317" r:id="rId23"/>
    <p:sldId id="318" r:id="rId24"/>
    <p:sldId id="319" r:id="rId25"/>
    <p:sldId id="316" r:id="rId26"/>
    <p:sldId id="312" r:id="rId27"/>
    <p:sldId id="315" r:id="rId28"/>
    <p:sldId id="307" r:id="rId29"/>
    <p:sldId id="296" r:id="rId30"/>
    <p:sldId id="297" r:id="rId31"/>
    <p:sldId id="298" r:id="rId32"/>
  </p:sldIdLst>
  <p:sldSz cx="9144000" cy="5143500" type="screen16x9"/>
  <p:notesSz cx="6858000" cy="9144000"/>
  <p:embeddedFontLst>
    <p:embeddedFont>
      <p:font typeface="Advent Pro SemiBold" panose="020B0604020202020204" charset="0"/>
      <p:regular r:id="rId34"/>
      <p:bold r:id="rId35"/>
      <p:italic r:id="rId36"/>
      <p:boldItalic r:id="rId37"/>
    </p:embeddedFont>
    <p:embeddedFont>
      <p:font typeface="Fira Sans Condensed Medium" panose="020B0603050000020004" pitchFamily="34" charset="0"/>
      <p:regular r:id="rId38"/>
      <p:bold r:id="rId39"/>
      <p:italic r:id="rId40"/>
      <p:boldItalic r:id="rId41"/>
    </p:embeddedFont>
    <p:embeddedFont>
      <p:font typeface="Fira Sans Extra Condensed Medium" panose="020B0604020202020204" charset="0"/>
      <p:regular r:id="rId42"/>
      <p:bold r:id="rId43"/>
      <p:italic r:id="rId44"/>
      <p:boldItalic r:id="rId45"/>
    </p:embeddedFont>
    <p:embeddedFont>
      <p:font typeface="Livvic Light" pitchFamily="2" charset="0"/>
      <p:regular r:id="rId46"/>
      <p:italic r:id="rId47"/>
    </p:embeddedFont>
    <p:embeddedFont>
      <p:font typeface="Maven Pro" panose="020B0604020202020204" charset="0"/>
      <p:regular r:id="rId48"/>
      <p:bold r:id="rId49"/>
    </p:embeddedFont>
    <p:embeddedFont>
      <p:font typeface="Nunito Light" pitchFamily="2" charset="0"/>
      <p:regular r:id="rId50"/>
      <p:italic r:id="rId51"/>
    </p:embeddedFont>
    <p:embeddedFont>
      <p:font typeface="Share Tech" panose="020B0604020202020204" charset="0"/>
      <p:regular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D168AE-02E0-42E5-9BD5-820131350ED0}" v="194" dt="2023-07-28T07:13:18.708"/>
  </p1510:revLst>
</p1510:revInfo>
</file>

<file path=ppt/tableStyles.xml><?xml version="1.0" encoding="utf-8"?>
<a:tblStyleLst xmlns:a="http://schemas.openxmlformats.org/drawingml/2006/main" def="{CAD28F86-A1A7-4143-A2FC-67528028DF12}">
  <a:tblStyle styleId="{CAD28F86-A1A7-4143-A2FC-67528028DF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80935" autoAdjust="0"/>
  </p:normalViewPr>
  <p:slideViewPr>
    <p:cSldViewPr snapToGrid="0">
      <p:cViewPr varScale="1">
        <p:scale>
          <a:sx n="119" d="100"/>
          <a:sy n="119" d="100"/>
        </p:scale>
        <p:origin x="13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font" Target="fonts/font18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font" Target="fonts/font8.fntdata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18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777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828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398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401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773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883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975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08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361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912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995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836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858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7147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0856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043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4760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369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83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76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482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69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360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57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7" r:id="rId5"/>
    <p:sldLayoutId id="2147483659" r:id="rId6"/>
    <p:sldLayoutId id="2147483663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816767" y="3589446"/>
            <a:ext cx="3295500" cy="144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BY: </a:t>
            </a:r>
            <a:br>
              <a:rPr lang="en" sz="2400" dirty="0"/>
            </a:br>
            <a:r>
              <a:rPr lang="en" sz="2400" dirty="0"/>
              <a:t>FOO KHAI LIANG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19034966</a:t>
            </a:r>
            <a:endParaRPr sz="2400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24342" y="833400"/>
            <a:ext cx="6020700" cy="10522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FINAL </a:t>
            </a:r>
            <a:r>
              <a:rPr lang="en" sz="4800" dirty="0">
                <a:solidFill>
                  <a:schemeClr val="accent2"/>
                </a:solidFill>
              </a:rPr>
              <a:t>YEAR </a:t>
            </a:r>
            <a:r>
              <a:rPr lang="en" sz="4800" dirty="0"/>
              <a:t>PROJECT</a:t>
            </a:r>
            <a:endParaRPr sz="48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956868" y="3146632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1907307" y="425010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699731" y="3773525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7299703" y="383321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325105" y="1282792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 descr="A logo for a university&#10;&#10;Description automatically generated">
            <a:extLst>
              <a:ext uri="{FF2B5EF4-FFF2-40B4-BE49-F238E27FC236}">
                <a16:creationId xmlns:a16="http://schemas.microsoft.com/office/drawing/2014/main" id="{D7259A2D-D8AF-B6F0-66FB-BC2CD9A8CA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87" b="13329"/>
          <a:stretch/>
        </p:blipFill>
        <p:spPr>
          <a:xfrm>
            <a:off x="7683400" y="199380"/>
            <a:ext cx="1351560" cy="8724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E756520-17A7-E12E-48FB-E266BF8484CA}"/>
              </a:ext>
            </a:extLst>
          </p:cNvPr>
          <p:cNvSpPr txBox="1"/>
          <p:nvPr/>
        </p:nvSpPr>
        <p:spPr>
          <a:xfrm>
            <a:off x="2444055" y="1953321"/>
            <a:ext cx="40409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000" dirty="0">
                <a:solidFill>
                  <a:schemeClr val="bg1"/>
                </a:solidFill>
              </a:rPr>
              <a:t>IDENTIFY </a:t>
            </a:r>
            <a:r>
              <a:rPr lang="en" sz="3000" dirty="0">
                <a:solidFill>
                  <a:schemeClr val="accent3"/>
                </a:solidFill>
              </a:rPr>
              <a:t>ORCHESTRATED</a:t>
            </a:r>
            <a:r>
              <a:rPr lang="en" sz="30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" sz="3000" dirty="0">
                <a:solidFill>
                  <a:schemeClr val="bg1"/>
                </a:solidFill>
              </a:rPr>
              <a:t>SOCIAL MEDIA POST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775040" y="1200142"/>
            <a:ext cx="3534300" cy="2869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" dirty="0"/>
              <a:t>Twiter Developer API (tweepy)</a:t>
            </a:r>
          </a:p>
          <a:p>
            <a:pPr marL="285750" indent="-285750">
              <a:lnSpc>
                <a:spcPct val="150000"/>
              </a:lnSpc>
            </a:pPr>
            <a:r>
              <a:rPr lang="en" dirty="0"/>
              <a:t>November </a:t>
            </a:r>
            <a:r>
              <a:rPr lang="en" dirty="0">
                <a:solidFill>
                  <a:schemeClr val="accent1"/>
                </a:solidFill>
              </a:rPr>
              <a:t>2022</a:t>
            </a:r>
            <a:r>
              <a:rPr lang="en" dirty="0"/>
              <a:t> </a:t>
            </a:r>
          </a:p>
          <a:p>
            <a:pPr marL="285750" indent="-285750">
              <a:lnSpc>
                <a:spcPct val="150000"/>
              </a:lnSpc>
            </a:pPr>
            <a:r>
              <a:rPr lang="en" dirty="0"/>
              <a:t>“CCP”</a:t>
            </a:r>
          </a:p>
          <a:p>
            <a:pPr marL="285750" indent="-285750">
              <a:lnSpc>
                <a:spcPct val="150000"/>
              </a:lnSpc>
            </a:pPr>
            <a:r>
              <a:rPr lang="en" dirty="0"/>
              <a:t>“tweets”, “dates”, “retweets”, “likes” 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249482"/>
            <a:ext cx="5623846" cy="6905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 – Data collection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white x on a black background&#10;&#10;Description automatically generated">
            <a:extLst>
              <a:ext uri="{FF2B5EF4-FFF2-40B4-BE49-F238E27FC236}">
                <a16:creationId xmlns:a16="http://schemas.microsoft.com/office/drawing/2014/main" id="{EE8199DB-7669-7EAA-59A6-54E951FE0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812" y="1190922"/>
            <a:ext cx="2796674" cy="27966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619384-CB3F-02E6-7162-8F785FCC6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71" r="19804" b="2240"/>
          <a:stretch/>
        </p:blipFill>
        <p:spPr>
          <a:xfrm>
            <a:off x="5201885" y="1017181"/>
            <a:ext cx="2377424" cy="31368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775040" y="1200142"/>
            <a:ext cx="3534300" cy="308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/>
              <a:t>5 Thousand tweets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1 as “</a:t>
            </a:r>
            <a:r>
              <a:rPr lang="en-US" dirty="0">
                <a:solidFill>
                  <a:schemeClr val="accent6"/>
                </a:solidFill>
              </a:rPr>
              <a:t>Orchestrated</a:t>
            </a:r>
            <a:r>
              <a:rPr lang="en-US" dirty="0"/>
              <a:t>”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0 as “Non-Orchestrated” 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Domain Knowledge, e.g., News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Recurring pattern 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Writing Style, Keywords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249482"/>
            <a:ext cx="5623846" cy="6905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 – Manual Annotate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155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41759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 – Data Preparation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FE2B-38B8-A107-7B3E-AEC045535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4" y="1168147"/>
            <a:ext cx="4352761" cy="28072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accent1"/>
                </a:solidFill>
              </a:rPr>
              <a:t>Regex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Punctuation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URLs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Special characters (White space)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Numeric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AE352-6AE7-883F-82A7-72FDD76BE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224" y="1333151"/>
            <a:ext cx="4758260" cy="104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16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31824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 – Feature Engineering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FE2B-38B8-A107-7B3E-AEC045535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4" y="1168147"/>
            <a:ext cx="4352761" cy="28072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accent5"/>
                </a:solidFill>
              </a:rPr>
              <a:t>NLTK</a:t>
            </a:r>
            <a:r>
              <a:rPr lang="en-US" sz="18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Stop-word removal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Tokenization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Lemmatization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Count Vectorizer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68137-254D-001A-92D2-423F7B53B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47" y="976347"/>
            <a:ext cx="5092653" cy="1234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8FA872-0384-5F3D-D6BC-D459A3D97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910" y="3696280"/>
            <a:ext cx="5663217" cy="10745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B36C23-A816-71D3-69A2-8952F5602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933" y="2389397"/>
            <a:ext cx="5485999" cy="112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93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41759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 – Sentiment Polarity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FE2B-38B8-A107-7B3E-AEC045535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4" y="1168147"/>
            <a:ext cx="4352761" cy="28072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VADER, </a:t>
            </a:r>
            <a:r>
              <a:rPr lang="en-US" sz="1800" dirty="0">
                <a:solidFill>
                  <a:schemeClr val="accent2"/>
                </a:solidFill>
              </a:rPr>
              <a:t>Twitter-</a:t>
            </a:r>
            <a:r>
              <a:rPr lang="en-US" sz="1800" dirty="0" err="1">
                <a:solidFill>
                  <a:schemeClr val="accent2"/>
                </a:solidFill>
              </a:rPr>
              <a:t>RoBERTa</a:t>
            </a:r>
            <a:endParaRPr lang="en-US" sz="18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/>
              <a:t>Python package, Hugging Face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Using existing pre-processing (V)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Pre-process, tag user &amp; https (TR)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Tokenizer, encoding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86CD0-2668-604C-D00E-AAA8F659E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267" y="1050930"/>
            <a:ext cx="4425733" cy="1348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A570DB-8554-1720-1939-4B3A96CC0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519" y="2744059"/>
            <a:ext cx="3817097" cy="180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17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41759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 – Topic Modelliing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FE2B-38B8-A107-7B3E-AEC045535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4" y="1168147"/>
            <a:ext cx="4352761" cy="28072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accent6"/>
                </a:solidFill>
              </a:rPr>
              <a:t>LDA</a:t>
            </a:r>
            <a:r>
              <a:rPr lang="en-US" sz="1800" dirty="0"/>
              <a:t> (Latent Dirichlet Allocation)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Apply sentiment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Number of topic = 7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Random state = 50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Passes = 10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7E3234-2503-5F66-FFF8-3A0825E75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579" y="1370813"/>
            <a:ext cx="3863603" cy="240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94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41759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 – Classfication 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FE2B-38B8-A107-7B3E-AEC045535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4" y="1168146"/>
            <a:ext cx="4352761" cy="32525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Train 70%, Test 30%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Random state 42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Use </a:t>
            </a:r>
            <a:r>
              <a:rPr lang="en-US" sz="1800" dirty="0">
                <a:solidFill>
                  <a:schemeClr val="accent1"/>
                </a:solidFill>
              </a:rPr>
              <a:t>SMOTE</a:t>
            </a:r>
            <a:r>
              <a:rPr lang="en-US" sz="1800" dirty="0"/>
              <a:t> to under sample data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Logistic Regression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SVM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Naïve Bayes 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6C72907-E200-8875-76E2-309378022494}"/>
              </a:ext>
            </a:extLst>
          </p:cNvPr>
          <p:cNvSpPr txBox="1">
            <a:spLocks/>
          </p:cNvSpPr>
          <p:nvPr/>
        </p:nvSpPr>
        <p:spPr>
          <a:xfrm>
            <a:off x="2977336" y="2364783"/>
            <a:ext cx="3334087" cy="196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/>
              <a:t>K-NN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Random Forest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Ensembled Model (Top 3 Model)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22D7B-397C-D83B-1195-F149564DB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320" y="989475"/>
            <a:ext cx="4231758" cy="14671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43897F-BDCA-0C07-8442-FE08243A0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180" y="2571750"/>
            <a:ext cx="2647898" cy="196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60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1913246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FINDINGS</a:t>
            </a:r>
            <a:endParaRPr sz="6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741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 – Manual Method  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68C27-B5B2-4860-13EF-E480DCC72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33915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Keyword: “</a:t>
            </a:r>
            <a:r>
              <a:rPr lang="zh-CN" altLang="en-US" sz="1600" dirty="0"/>
              <a:t>世界杯” </a:t>
            </a:r>
            <a:r>
              <a:rPr lang="en-US" altLang="zh-CN" sz="1600" dirty="0"/>
              <a:t>(World Cup)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2"/>
                </a:solidFill>
              </a:rPr>
              <a:t>Ads</a:t>
            </a:r>
            <a:r>
              <a:rPr lang="en-US" altLang="zh-CN" sz="1600" dirty="0"/>
              <a:t> Online Gambling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Start English name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Hashtag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Positive 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0758F-0E2E-8117-8BC6-0F95BEBDA7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474"/>
          <a:stretch/>
        </p:blipFill>
        <p:spPr>
          <a:xfrm>
            <a:off x="4674654" y="1027101"/>
            <a:ext cx="4292051" cy="1492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77A498-A3BD-33B1-61B3-49B5CADE5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466" y="2973725"/>
            <a:ext cx="3756429" cy="10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55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 – Manual Method  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68C27-B5B2-4860-13EF-E480DCC72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33915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Keyword: “Biden</a:t>
            </a:r>
            <a:r>
              <a:rPr lang="zh-CN" altLang="en-US" sz="1600" dirty="0"/>
              <a:t>”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5"/>
                </a:solidFill>
              </a:rPr>
              <a:t>Associate</a:t>
            </a:r>
            <a:r>
              <a:rPr lang="en-US" altLang="zh-CN" sz="1600" dirty="0"/>
              <a:t> with CCP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“own”, “brought”, 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D3B3AB-705A-3B5F-1AF9-72807C75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724" y="989475"/>
            <a:ext cx="5458899" cy="171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5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4107042" y="3307996"/>
            <a:ext cx="1238342" cy="4338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2328469" y="3259611"/>
            <a:ext cx="1700379" cy="7554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BACKGROUND/METHODOLOGY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750665" y="3207845"/>
            <a:ext cx="1291433" cy="7554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 / PROBLEM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933570" y="2646411"/>
            <a:ext cx="898455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2722779" y="2693360"/>
            <a:ext cx="824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4286496" y="2693360"/>
            <a:ext cx="100013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039484" y="1617756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2722779" y="1610223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4286496" y="1610223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cxnSpLocks/>
            <a:stCxn id="481" idx="1"/>
            <a:endCxn id="476" idx="1"/>
          </p:cNvCxnSpPr>
          <p:nvPr/>
        </p:nvCxnSpPr>
        <p:spPr>
          <a:xfrm rot="10800000" flipV="1">
            <a:off x="933570" y="2029805"/>
            <a:ext cx="105914" cy="905505"/>
          </a:xfrm>
          <a:prstGeom prst="bentConnector3">
            <a:avLst>
              <a:gd name="adj1" fmla="val 31583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  <a:stCxn id="482" idx="1"/>
            <a:endCxn id="478" idx="1"/>
          </p:cNvCxnSpPr>
          <p:nvPr/>
        </p:nvCxnSpPr>
        <p:spPr>
          <a:xfrm rot="10800000" flipV="1">
            <a:off x="2722779" y="2022272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stCxn id="483" idx="1"/>
            <a:endCxn id="480" idx="1"/>
          </p:cNvCxnSpPr>
          <p:nvPr/>
        </p:nvCxnSpPr>
        <p:spPr>
          <a:xfrm rot="10800000" flipV="1">
            <a:off x="4286496" y="2022272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168683" y="1739488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2855510" y="1732133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4336182" y="1723993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471;p27">
            <a:extLst>
              <a:ext uri="{FF2B5EF4-FFF2-40B4-BE49-F238E27FC236}">
                <a16:creationId xmlns:a16="http://schemas.microsoft.com/office/drawing/2014/main" id="{AB351726-EE03-3785-0D43-5DF1870870AC}"/>
              </a:ext>
            </a:extLst>
          </p:cNvPr>
          <p:cNvSpPr txBox="1">
            <a:spLocks/>
          </p:cNvSpPr>
          <p:nvPr/>
        </p:nvSpPr>
        <p:spPr>
          <a:xfrm>
            <a:off x="5870792" y="3335591"/>
            <a:ext cx="951412" cy="42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en-US" dirty="0"/>
              <a:t>DEMO</a:t>
            </a:r>
          </a:p>
        </p:txBody>
      </p:sp>
      <p:sp>
        <p:nvSpPr>
          <p:cNvPr id="9" name="Google Shape;480;p27">
            <a:extLst>
              <a:ext uri="{FF2B5EF4-FFF2-40B4-BE49-F238E27FC236}">
                <a16:creationId xmlns:a16="http://schemas.microsoft.com/office/drawing/2014/main" id="{B3F2C9D9-9BD4-A7C8-D798-7B8235C6CA11}"/>
              </a:ext>
            </a:extLst>
          </p:cNvPr>
          <p:cNvSpPr txBox="1">
            <a:spLocks/>
          </p:cNvSpPr>
          <p:nvPr/>
        </p:nvSpPr>
        <p:spPr>
          <a:xfrm>
            <a:off x="5959098" y="2718717"/>
            <a:ext cx="804168" cy="560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4"/>
                </a:solidFill>
              </a:rPr>
              <a:t>04</a:t>
            </a:r>
          </a:p>
        </p:txBody>
      </p:sp>
      <p:sp>
        <p:nvSpPr>
          <p:cNvPr id="10" name="Google Shape;483;p27">
            <a:extLst>
              <a:ext uri="{FF2B5EF4-FFF2-40B4-BE49-F238E27FC236}">
                <a16:creationId xmlns:a16="http://schemas.microsoft.com/office/drawing/2014/main" id="{E0F6D7F9-178A-07AC-6430-F4F697AB9FEE}"/>
              </a:ext>
            </a:extLst>
          </p:cNvPr>
          <p:cNvSpPr/>
          <p:nvPr/>
        </p:nvSpPr>
        <p:spPr>
          <a:xfrm>
            <a:off x="5959097" y="1635580"/>
            <a:ext cx="824100" cy="7987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cxnSp>
        <p:nvCxnSpPr>
          <p:cNvPr id="11" name="Google Shape;486;p27">
            <a:extLst>
              <a:ext uri="{FF2B5EF4-FFF2-40B4-BE49-F238E27FC236}">
                <a16:creationId xmlns:a16="http://schemas.microsoft.com/office/drawing/2014/main" id="{31C50C89-89EB-720B-AAA7-FE2FBAF1D2DB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rot="10800000" flipH="1" flipV="1">
            <a:off x="5959096" y="2034952"/>
            <a:ext cx="1" cy="963776"/>
          </a:xfrm>
          <a:prstGeom prst="bentConnector3">
            <a:avLst>
              <a:gd name="adj1" fmla="val -228600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" name="Graphic 22" descr="Programmer male outline">
            <a:extLst>
              <a:ext uri="{FF2B5EF4-FFF2-40B4-BE49-F238E27FC236}">
                <a16:creationId xmlns:a16="http://schemas.microsoft.com/office/drawing/2014/main" id="{90D3A595-1C61-DB91-FE8B-C8F62B7FF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1729" y="1619956"/>
            <a:ext cx="771536" cy="747796"/>
          </a:xfrm>
          <a:prstGeom prst="rect">
            <a:avLst/>
          </a:prstGeom>
        </p:spPr>
      </p:pic>
      <p:sp>
        <p:nvSpPr>
          <p:cNvPr id="24" name="Google Shape;471;p27">
            <a:extLst>
              <a:ext uri="{FF2B5EF4-FFF2-40B4-BE49-F238E27FC236}">
                <a16:creationId xmlns:a16="http://schemas.microsoft.com/office/drawing/2014/main" id="{E0556B26-3625-97F1-52DE-CA7BAA50C234}"/>
              </a:ext>
            </a:extLst>
          </p:cNvPr>
          <p:cNvSpPr txBox="1">
            <a:spLocks/>
          </p:cNvSpPr>
          <p:nvPr/>
        </p:nvSpPr>
        <p:spPr>
          <a:xfrm>
            <a:off x="7267261" y="3283679"/>
            <a:ext cx="951412" cy="43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en-US" dirty="0"/>
              <a:t>Q&amp;A</a:t>
            </a:r>
          </a:p>
        </p:txBody>
      </p:sp>
      <p:sp>
        <p:nvSpPr>
          <p:cNvPr id="25" name="Google Shape;480;p27">
            <a:extLst>
              <a:ext uri="{FF2B5EF4-FFF2-40B4-BE49-F238E27FC236}">
                <a16:creationId xmlns:a16="http://schemas.microsoft.com/office/drawing/2014/main" id="{2E5EB424-EBCF-5D47-A56F-1376CB7A739E}"/>
              </a:ext>
            </a:extLst>
          </p:cNvPr>
          <p:cNvSpPr txBox="1">
            <a:spLocks/>
          </p:cNvSpPr>
          <p:nvPr/>
        </p:nvSpPr>
        <p:spPr>
          <a:xfrm>
            <a:off x="7355645" y="2718717"/>
            <a:ext cx="76440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5">
                    <a:lumMod val="50000"/>
                  </a:schemeClr>
                </a:solidFill>
              </a:rPr>
              <a:t>05</a:t>
            </a:r>
          </a:p>
        </p:txBody>
      </p:sp>
      <p:sp>
        <p:nvSpPr>
          <p:cNvPr id="26" name="Google Shape;483;p27">
            <a:extLst>
              <a:ext uri="{FF2B5EF4-FFF2-40B4-BE49-F238E27FC236}">
                <a16:creationId xmlns:a16="http://schemas.microsoft.com/office/drawing/2014/main" id="{C2B54956-99D3-ABD9-3523-D561AEFDE47D}"/>
              </a:ext>
            </a:extLst>
          </p:cNvPr>
          <p:cNvSpPr/>
          <p:nvPr/>
        </p:nvSpPr>
        <p:spPr>
          <a:xfrm>
            <a:off x="7355645" y="1635580"/>
            <a:ext cx="824100" cy="82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cxnSp>
        <p:nvCxnSpPr>
          <p:cNvPr id="27" name="Google Shape;486;p27">
            <a:extLst>
              <a:ext uri="{FF2B5EF4-FFF2-40B4-BE49-F238E27FC236}">
                <a16:creationId xmlns:a16="http://schemas.microsoft.com/office/drawing/2014/main" id="{751F55BD-34F4-F57E-E10B-0A18455AAC7F}"/>
              </a:ext>
            </a:extLst>
          </p:cNvPr>
          <p:cNvCxnSpPr>
            <a:cxnSpLocks/>
            <a:stCxn id="26" idx="1"/>
            <a:endCxn id="25" idx="1"/>
          </p:cNvCxnSpPr>
          <p:nvPr/>
        </p:nvCxnSpPr>
        <p:spPr>
          <a:xfrm rot="10800000" flipV="1">
            <a:off x="7355645" y="2047629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" name="Google Shape;11840;p61">
            <a:extLst>
              <a:ext uri="{FF2B5EF4-FFF2-40B4-BE49-F238E27FC236}">
                <a16:creationId xmlns:a16="http://schemas.microsoft.com/office/drawing/2014/main" id="{22F4E358-7A11-7DDC-8837-7CAACE7DE0E7}"/>
              </a:ext>
            </a:extLst>
          </p:cNvPr>
          <p:cNvGrpSpPr/>
          <p:nvPr/>
        </p:nvGrpSpPr>
        <p:grpSpPr>
          <a:xfrm>
            <a:off x="7389677" y="1839364"/>
            <a:ext cx="756036" cy="458366"/>
            <a:chOff x="3961923" y="2486317"/>
            <a:chExt cx="364415" cy="220936"/>
          </a:xfrm>
          <a:solidFill>
            <a:schemeClr val="tx1">
              <a:lumMod val="75000"/>
            </a:schemeClr>
          </a:solidFill>
        </p:grpSpPr>
        <p:sp>
          <p:nvSpPr>
            <p:cNvPr id="43" name="Google Shape;11841;p61">
              <a:extLst>
                <a:ext uri="{FF2B5EF4-FFF2-40B4-BE49-F238E27FC236}">
                  <a16:creationId xmlns:a16="http://schemas.microsoft.com/office/drawing/2014/main" id="{8F757BDC-8280-7C09-A0F5-E43F9E67728B}"/>
                </a:ext>
              </a:extLst>
            </p:cNvPr>
            <p:cNvSpPr/>
            <p:nvPr/>
          </p:nvSpPr>
          <p:spPr>
            <a:xfrm>
              <a:off x="4106764" y="2486507"/>
              <a:ext cx="219574" cy="220746"/>
            </a:xfrm>
            <a:custGeom>
              <a:avLst/>
              <a:gdLst/>
              <a:ahLst/>
              <a:cxnLst/>
              <a:rect l="l" t="t" r="r" b="b"/>
              <a:pathLst>
                <a:path w="6931" h="6968" extrusionOk="0">
                  <a:moveTo>
                    <a:pt x="4114" y="1"/>
                  </a:moveTo>
                  <a:cubicBezTo>
                    <a:pt x="4035" y="1"/>
                    <a:pt x="3953" y="69"/>
                    <a:pt x="3942" y="157"/>
                  </a:cubicBezTo>
                  <a:cubicBezTo>
                    <a:pt x="3930" y="240"/>
                    <a:pt x="4001" y="336"/>
                    <a:pt x="4085" y="348"/>
                  </a:cubicBezTo>
                  <a:cubicBezTo>
                    <a:pt x="4906" y="455"/>
                    <a:pt x="5633" y="895"/>
                    <a:pt x="6085" y="1574"/>
                  </a:cubicBezTo>
                  <a:cubicBezTo>
                    <a:pt x="6764" y="2610"/>
                    <a:pt x="6728" y="3943"/>
                    <a:pt x="5954" y="4908"/>
                  </a:cubicBezTo>
                  <a:cubicBezTo>
                    <a:pt x="5918" y="4943"/>
                    <a:pt x="5906" y="4991"/>
                    <a:pt x="5918" y="5027"/>
                  </a:cubicBezTo>
                  <a:lnTo>
                    <a:pt x="5990" y="6539"/>
                  </a:lnTo>
                  <a:lnTo>
                    <a:pt x="5990" y="6539"/>
                  </a:lnTo>
                  <a:lnTo>
                    <a:pt x="4644" y="5896"/>
                  </a:lnTo>
                  <a:cubicBezTo>
                    <a:pt x="4609" y="5884"/>
                    <a:pt x="4561" y="5884"/>
                    <a:pt x="4525" y="5884"/>
                  </a:cubicBezTo>
                  <a:cubicBezTo>
                    <a:pt x="4272" y="5957"/>
                    <a:pt x="4014" y="5992"/>
                    <a:pt x="3758" y="5992"/>
                  </a:cubicBezTo>
                  <a:cubicBezTo>
                    <a:pt x="2969" y="5992"/>
                    <a:pt x="2201" y="5659"/>
                    <a:pt x="1644" y="5074"/>
                  </a:cubicBezTo>
                  <a:cubicBezTo>
                    <a:pt x="1584" y="5015"/>
                    <a:pt x="1549" y="4955"/>
                    <a:pt x="1501" y="4896"/>
                  </a:cubicBezTo>
                  <a:cubicBezTo>
                    <a:pt x="1453" y="4836"/>
                    <a:pt x="1430" y="4789"/>
                    <a:pt x="1382" y="4729"/>
                  </a:cubicBezTo>
                  <a:lnTo>
                    <a:pt x="1382" y="4717"/>
                  </a:lnTo>
                  <a:cubicBezTo>
                    <a:pt x="1620" y="4300"/>
                    <a:pt x="1751" y="3836"/>
                    <a:pt x="1787" y="3384"/>
                  </a:cubicBezTo>
                  <a:cubicBezTo>
                    <a:pt x="1787" y="3288"/>
                    <a:pt x="1727" y="3205"/>
                    <a:pt x="1632" y="3205"/>
                  </a:cubicBezTo>
                  <a:cubicBezTo>
                    <a:pt x="1549" y="3205"/>
                    <a:pt x="1453" y="3265"/>
                    <a:pt x="1453" y="3348"/>
                  </a:cubicBezTo>
                  <a:cubicBezTo>
                    <a:pt x="1430" y="3836"/>
                    <a:pt x="1263" y="4312"/>
                    <a:pt x="977" y="4729"/>
                  </a:cubicBezTo>
                  <a:cubicBezTo>
                    <a:pt x="739" y="5074"/>
                    <a:pt x="441" y="5360"/>
                    <a:pt x="96" y="5586"/>
                  </a:cubicBezTo>
                  <a:cubicBezTo>
                    <a:pt x="25" y="5622"/>
                    <a:pt x="1" y="5729"/>
                    <a:pt x="37" y="5801"/>
                  </a:cubicBezTo>
                  <a:cubicBezTo>
                    <a:pt x="72" y="5848"/>
                    <a:pt x="132" y="5884"/>
                    <a:pt x="191" y="5884"/>
                  </a:cubicBezTo>
                  <a:cubicBezTo>
                    <a:pt x="215" y="5884"/>
                    <a:pt x="251" y="5860"/>
                    <a:pt x="275" y="5848"/>
                  </a:cubicBezTo>
                  <a:cubicBezTo>
                    <a:pt x="632" y="5622"/>
                    <a:pt x="953" y="5348"/>
                    <a:pt x="1192" y="5015"/>
                  </a:cubicBezTo>
                  <a:cubicBezTo>
                    <a:pt x="1203" y="5051"/>
                    <a:pt x="1215" y="5062"/>
                    <a:pt x="1251" y="5086"/>
                  </a:cubicBezTo>
                  <a:cubicBezTo>
                    <a:pt x="1311" y="5170"/>
                    <a:pt x="1370" y="5229"/>
                    <a:pt x="1406" y="5301"/>
                  </a:cubicBezTo>
                  <a:cubicBezTo>
                    <a:pt x="1811" y="5729"/>
                    <a:pt x="2323" y="6039"/>
                    <a:pt x="2894" y="6205"/>
                  </a:cubicBezTo>
                  <a:cubicBezTo>
                    <a:pt x="3179" y="6284"/>
                    <a:pt x="3465" y="6323"/>
                    <a:pt x="3749" y="6323"/>
                  </a:cubicBezTo>
                  <a:cubicBezTo>
                    <a:pt x="4021" y="6323"/>
                    <a:pt x="4293" y="6287"/>
                    <a:pt x="4561" y="6217"/>
                  </a:cubicBezTo>
                  <a:lnTo>
                    <a:pt x="6109" y="6956"/>
                  </a:lnTo>
                  <a:cubicBezTo>
                    <a:pt x="6145" y="6967"/>
                    <a:pt x="6156" y="6967"/>
                    <a:pt x="6192" y="6967"/>
                  </a:cubicBezTo>
                  <a:cubicBezTo>
                    <a:pt x="6216" y="6967"/>
                    <a:pt x="6252" y="6956"/>
                    <a:pt x="6275" y="6932"/>
                  </a:cubicBezTo>
                  <a:cubicBezTo>
                    <a:pt x="6323" y="6908"/>
                    <a:pt x="6347" y="6848"/>
                    <a:pt x="6347" y="6789"/>
                  </a:cubicBezTo>
                  <a:lnTo>
                    <a:pt x="6275" y="5074"/>
                  </a:lnTo>
                  <a:cubicBezTo>
                    <a:pt x="6668" y="4574"/>
                    <a:pt x="6883" y="3955"/>
                    <a:pt x="6918" y="3300"/>
                  </a:cubicBezTo>
                  <a:cubicBezTo>
                    <a:pt x="6930" y="2622"/>
                    <a:pt x="6752" y="1967"/>
                    <a:pt x="6371" y="1383"/>
                  </a:cubicBezTo>
                  <a:cubicBezTo>
                    <a:pt x="5859" y="633"/>
                    <a:pt x="5037" y="121"/>
                    <a:pt x="4132" y="2"/>
                  </a:cubicBezTo>
                  <a:cubicBezTo>
                    <a:pt x="4126" y="1"/>
                    <a:pt x="4120" y="1"/>
                    <a:pt x="41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842;p61">
              <a:extLst>
                <a:ext uri="{FF2B5EF4-FFF2-40B4-BE49-F238E27FC236}">
                  <a16:creationId xmlns:a16="http://schemas.microsoft.com/office/drawing/2014/main" id="{F1FADD8E-C43E-50AC-E2E1-5366E36368C0}"/>
                </a:ext>
              </a:extLst>
            </p:cNvPr>
            <p:cNvSpPr/>
            <p:nvPr/>
          </p:nvSpPr>
          <p:spPr>
            <a:xfrm>
              <a:off x="3961923" y="2486317"/>
              <a:ext cx="259839" cy="220936"/>
            </a:xfrm>
            <a:custGeom>
              <a:avLst/>
              <a:gdLst/>
              <a:ahLst/>
              <a:cxnLst/>
              <a:rect l="l" t="t" r="r" b="b"/>
              <a:pathLst>
                <a:path w="8202" h="6974" extrusionOk="0">
                  <a:moveTo>
                    <a:pt x="3198" y="1"/>
                  </a:moveTo>
                  <a:cubicBezTo>
                    <a:pt x="2177" y="1"/>
                    <a:pt x="1174" y="493"/>
                    <a:pt x="560" y="1413"/>
                  </a:cubicBezTo>
                  <a:cubicBezTo>
                    <a:pt x="179" y="1973"/>
                    <a:pt x="1" y="2640"/>
                    <a:pt x="25" y="3318"/>
                  </a:cubicBezTo>
                  <a:cubicBezTo>
                    <a:pt x="60" y="3949"/>
                    <a:pt x="287" y="4556"/>
                    <a:pt x="668" y="5080"/>
                  </a:cubicBezTo>
                  <a:lnTo>
                    <a:pt x="596" y="6795"/>
                  </a:lnTo>
                  <a:cubicBezTo>
                    <a:pt x="596" y="6854"/>
                    <a:pt x="620" y="6914"/>
                    <a:pt x="668" y="6938"/>
                  </a:cubicBezTo>
                  <a:cubicBezTo>
                    <a:pt x="703" y="6962"/>
                    <a:pt x="727" y="6973"/>
                    <a:pt x="763" y="6973"/>
                  </a:cubicBezTo>
                  <a:cubicBezTo>
                    <a:pt x="787" y="6973"/>
                    <a:pt x="799" y="6973"/>
                    <a:pt x="834" y="6962"/>
                  </a:cubicBezTo>
                  <a:lnTo>
                    <a:pt x="2382" y="6235"/>
                  </a:lnTo>
                  <a:cubicBezTo>
                    <a:pt x="2647" y="6300"/>
                    <a:pt x="2916" y="6333"/>
                    <a:pt x="3186" y="6333"/>
                  </a:cubicBezTo>
                  <a:cubicBezTo>
                    <a:pt x="3512" y="6333"/>
                    <a:pt x="3837" y="6285"/>
                    <a:pt x="4156" y="6188"/>
                  </a:cubicBezTo>
                  <a:cubicBezTo>
                    <a:pt x="4240" y="6152"/>
                    <a:pt x="4287" y="6069"/>
                    <a:pt x="4251" y="5973"/>
                  </a:cubicBezTo>
                  <a:cubicBezTo>
                    <a:pt x="4233" y="5909"/>
                    <a:pt x="4172" y="5866"/>
                    <a:pt x="4107" y="5866"/>
                  </a:cubicBezTo>
                  <a:cubicBezTo>
                    <a:pt x="4088" y="5866"/>
                    <a:pt x="4068" y="5870"/>
                    <a:pt x="4049" y="5878"/>
                  </a:cubicBezTo>
                  <a:cubicBezTo>
                    <a:pt x="3772" y="5971"/>
                    <a:pt x="3484" y="6015"/>
                    <a:pt x="3198" y="6015"/>
                  </a:cubicBezTo>
                  <a:cubicBezTo>
                    <a:pt x="2931" y="6015"/>
                    <a:pt x="2664" y="5976"/>
                    <a:pt x="2406" y="5902"/>
                  </a:cubicBezTo>
                  <a:cubicBezTo>
                    <a:pt x="2391" y="5897"/>
                    <a:pt x="2376" y="5894"/>
                    <a:pt x="2361" y="5894"/>
                  </a:cubicBezTo>
                  <a:cubicBezTo>
                    <a:pt x="2339" y="5894"/>
                    <a:pt x="2315" y="5900"/>
                    <a:pt x="2287" y="5914"/>
                  </a:cubicBezTo>
                  <a:lnTo>
                    <a:pt x="941" y="6533"/>
                  </a:lnTo>
                  <a:lnTo>
                    <a:pt x="941" y="6533"/>
                  </a:lnTo>
                  <a:lnTo>
                    <a:pt x="1013" y="5021"/>
                  </a:lnTo>
                  <a:cubicBezTo>
                    <a:pt x="1013" y="4985"/>
                    <a:pt x="1001" y="4949"/>
                    <a:pt x="977" y="4902"/>
                  </a:cubicBezTo>
                  <a:cubicBezTo>
                    <a:pt x="203" y="3937"/>
                    <a:pt x="168" y="2604"/>
                    <a:pt x="846" y="1568"/>
                  </a:cubicBezTo>
                  <a:cubicBezTo>
                    <a:pt x="1393" y="759"/>
                    <a:pt x="2293" y="318"/>
                    <a:pt x="3208" y="318"/>
                  </a:cubicBezTo>
                  <a:cubicBezTo>
                    <a:pt x="3748" y="318"/>
                    <a:pt x="4294" y="472"/>
                    <a:pt x="4775" y="794"/>
                  </a:cubicBezTo>
                  <a:cubicBezTo>
                    <a:pt x="5430" y="1247"/>
                    <a:pt x="5883" y="1949"/>
                    <a:pt x="6002" y="2735"/>
                  </a:cubicBezTo>
                  <a:cubicBezTo>
                    <a:pt x="6013" y="2811"/>
                    <a:pt x="6083" y="2867"/>
                    <a:pt x="6168" y="2867"/>
                  </a:cubicBezTo>
                  <a:cubicBezTo>
                    <a:pt x="6176" y="2867"/>
                    <a:pt x="6184" y="2867"/>
                    <a:pt x="6192" y="2866"/>
                  </a:cubicBezTo>
                  <a:cubicBezTo>
                    <a:pt x="6275" y="2854"/>
                    <a:pt x="6335" y="2759"/>
                    <a:pt x="6323" y="2675"/>
                  </a:cubicBezTo>
                  <a:cubicBezTo>
                    <a:pt x="6264" y="2282"/>
                    <a:pt x="6133" y="1913"/>
                    <a:pt x="5954" y="1592"/>
                  </a:cubicBezTo>
                  <a:cubicBezTo>
                    <a:pt x="5990" y="1532"/>
                    <a:pt x="6025" y="1473"/>
                    <a:pt x="6073" y="1413"/>
                  </a:cubicBezTo>
                  <a:cubicBezTo>
                    <a:pt x="6133" y="1330"/>
                    <a:pt x="6192" y="1270"/>
                    <a:pt x="6252" y="1199"/>
                  </a:cubicBezTo>
                  <a:cubicBezTo>
                    <a:pt x="6395" y="1056"/>
                    <a:pt x="6561" y="901"/>
                    <a:pt x="6740" y="782"/>
                  </a:cubicBezTo>
                  <a:cubicBezTo>
                    <a:pt x="7121" y="520"/>
                    <a:pt x="7585" y="365"/>
                    <a:pt x="8050" y="318"/>
                  </a:cubicBezTo>
                  <a:cubicBezTo>
                    <a:pt x="8057" y="320"/>
                    <a:pt x="8065" y="322"/>
                    <a:pt x="8073" y="322"/>
                  </a:cubicBezTo>
                  <a:cubicBezTo>
                    <a:pt x="8137" y="322"/>
                    <a:pt x="8202" y="238"/>
                    <a:pt x="8180" y="163"/>
                  </a:cubicBezTo>
                  <a:cubicBezTo>
                    <a:pt x="8169" y="75"/>
                    <a:pt x="8107" y="7"/>
                    <a:pt x="8022" y="7"/>
                  </a:cubicBezTo>
                  <a:cubicBezTo>
                    <a:pt x="8016" y="7"/>
                    <a:pt x="8009" y="7"/>
                    <a:pt x="8002" y="8"/>
                  </a:cubicBezTo>
                  <a:cubicBezTo>
                    <a:pt x="7490" y="56"/>
                    <a:pt x="6978" y="234"/>
                    <a:pt x="6549" y="532"/>
                  </a:cubicBezTo>
                  <a:cubicBezTo>
                    <a:pt x="6359" y="663"/>
                    <a:pt x="6156" y="818"/>
                    <a:pt x="6002" y="996"/>
                  </a:cubicBezTo>
                  <a:cubicBezTo>
                    <a:pt x="5918" y="1068"/>
                    <a:pt x="5859" y="1139"/>
                    <a:pt x="5799" y="1211"/>
                  </a:cubicBezTo>
                  <a:cubicBezTo>
                    <a:pt x="5787" y="1247"/>
                    <a:pt x="5764" y="1258"/>
                    <a:pt x="5740" y="1294"/>
                  </a:cubicBezTo>
                  <a:cubicBezTo>
                    <a:pt x="5525" y="996"/>
                    <a:pt x="5252" y="735"/>
                    <a:pt x="4954" y="532"/>
                  </a:cubicBezTo>
                  <a:cubicBezTo>
                    <a:pt x="4414" y="174"/>
                    <a:pt x="3803" y="1"/>
                    <a:pt x="31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843;p61">
              <a:extLst>
                <a:ext uri="{FF2B5EF4-FFF2-40B4-BE49-F238E27FC236}">
                  <a16:creationId xmlns:a16="http://schemas.microsoft.com/office/drawing/2014/main" id="{48CC9580-90C1-D91C-3E45-5C30D627DECC}"/>
                </a:ext>
              </a:extLst>
            </p:cNvPr>
            <p:cNvSpPr/>
            <p:nvPr/>
          </p:nvSpPr>
          <p:spPr>
            <a:xfrm>
              <a:off x="4015113" y="2540870"/>
              <a:ext cx="96212" cy="95832"/>
            </a:xfrm>
            <a:custGeom>
              <a:avLst/>
              <a:gdLst/>
              <a:ahLst/>
              <a:cxnLst/>
              <a:rect l="l" t="t" r="r" b="b"/>
              <a:pathLst>
                <a:path w="3037" h="3025" extrusionOk="0">
                  <a:moveTo>
                    <a:pt x="1418" y="346"/>
                  </a:moveTo>
                  <a:cubicBezTo>
                    <a:pt x="2013" y="346"/>
                    <a:pt x="2501" y="834"/>
                    <a:pt x="2501" y="1430"/>
                  </a:cubicBezTo>
                  <a:cubicBezTo>
                    <a:pt x="2501" y="1668"/>
                    <a:pt x="2430" y="1894"/>
                    <a:pt x="2299" y="2072"/>
                  </a:cubicBezTo>
                  <a:lnTo>
                    <a:pt x="1537" y="1310"/>
                  </a:lnTo>
                  <a:cubicBezTo>
                    <a:pt x="1507" y="1281"/>
                    <a:pt x="1462" y="1266"/>
                    <a:pt x="1418" y="1266"/>
                  </a:cubicBezTo>
                  <a:cubicBezTo>
                    <a:pt x="1373" y="1266"/>
                    <a:pt x="1328" y="1281"/>
                    <a:pt x="1298" y="1310"/>
                  </a:cubicBezTo>
                  <a:cubicBezTo>
                    <a:pt x="1239" y="1370"/>
                    <a:pt x="1239" y="1489"/>
                    <a:pt x="1298" y="1549"/>
                  </a:cubicBezTo>
                  <a:lnTo>
                    <a:pt x="2060" y="2311"/>
                  </a:lnTo>
                  <a:cubicBezTo>
                    <a:pt x="1870" y="2442"/>
                    <a:pt x="1656" y="2513"/>
                    <a:pt x="1418" y="2513"/>
                  </a:cubicBezTo>
                  <a:cubicBezTo>
                    <a:pt x="822" y="2513"/>
                    <a:pt x="334" y="2025"/>
                    <a:pt x="334" y="1430"/>
                  </a:cubicBezTo>
                  <a:cubicBezTo>
                    <a:pt x="334" y="834"/>
                    <a:pt x="822" y="346"/>
                    <a:pt x="1418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30"/>
                  </a:cubicBezTo>
                  <a:cubicBezTo>
                    <a:pt x="1" y="2215"/>
                    <a:pt x="644" y="2858"/>
                    <a:pt x="1429" y="2858"/>
                  </a:cubicBezTo>
                  <a:cubicBezTo>
                    <a:pt x="1763" y="2858"/>
                    <a:pt x="2072" y="2739"/>
                    <a:pt x="2310" y="2549"/>
                  </a:cubicBezTo>
                  <a:lnTo>
                    <a:pt x="2739" y="2977"/>
                  </a:lnTo>
                  <a:cubicBezTo>
                    <a:pt x="2775" y="3001"/>
                    <a:pt x="2811" y="3025"/>
                    <a:pt x="2858" y="3025"/>
                  </a:cubicBezTo>
                  <a:cubicBezTo>
                    <a:pt x="2906" y="3025"/>
                    <a:pt x="2953" y="3001"/>
                    <a:pt x="2977" y="2977"/>
                  </a:cubicBezTo>
                  <a:cubicBezTo>
                    <a:pt x="3037" y="2918"/>
                    <a:pt x="3037" y="2811"/>
                    <a:pt x="2977" y="2739"/>
                  </a:cubicBezTo>
                  <a:lnTo>
                    <a:pt x="2549" y="2311"/>
                  </a:lnTo>
                  <a:cubicBezTo>
                    <a:pt x="2739" y="2072"/>
                    <a:pt x="2858" y="1751"/>
                    <a:pt x="2858" y="1430"/>
                  </a:cubicBezTo>
                  <a:cubicBezTo>
                    <a:pt x="2858" y="644"/>
                    <a:pt x="2215" y="1"/>
                    <a:pt x="14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844;p61">
              <a:extLst>
                <a:ext uri="{FF2B5EF4-FFF2-40B4-BE49-F238E27FC236}">
                  <a16:creationId xmlns:a16="http://schemas.microsoft.com/office/drawing/2014/main" id="{1AE568CF-F2BD-A0BF-E774-40AFF004B483}"/>
                </a:ext>
              </a:extLst>
            </p:cNvPr>
            <p:cNvSpPr/>
            <p:nvPr/>
          </p:nvSpPr>
          <p:spPr>
            <a:xfrm>
              <a:off x="4186375" y="2539381"/>
              <a:ext cx="77331" cy="90541"/>
            </a:xfrm>
            <a:custGeom>
              <a:avLst/>
              <a:gdLst/>
              <a:ahLst/>
              <a:cxnLst/>
              <a:rect l="l" t="t" r="r" b="b"/>
              <a:pathLst>
                <a:path w="2441" h="2858" extrusionOk="0">
                  <a:moveTo>
                    <a:pt x="1203" y="607"/>
                  </a:moveTo>
                  <a:lnTo>
                    <a:pt x="1572" y="1524"/>
                  </a:lnTo>
                  <a:lnTo>
                    <a:pt x="834" y="1524"/>
                  </a:lnTo>
                  <a:lnTo>
                    <a:pt x="1203" y="607"/>
                  </a:lnTo>
                  <a:close/>
                  <a:moveTo>
                    <a:pt x="1215" y="0"/>
                  </a:moveTo>
                  <a:cubicBezTo>
                    <a:pt x="1155" y="0"/>
                    <a:pt x="1084" y="48"/>
                    <a:pt x="1072" y="107"/>
                  </a:cubicBezTo>
                  <a:lnTo>
                    <a:pt x="441" y="1619"/>
                  </a:lnTo>
                  <a:lnTo>
                    <a:pt x="24" y="2620"/>
                  </a:lnTo>
                  <a:cubicBezTo>
                    <a:pt x="0" y="2715"/>
                    <a:pt x="24" y="2798"/>
                    <a:pt x="119" y="2846"/>
                  </a:cubicBezTo>
                  <a:cubicBezTo>
                    <a:pt x="139" y="2851"/>
                    <a:pt x="159" y="2854"/>
                    <a:pt x="179" y="2854"/>
                  </a:cubicBezTo>
                  <a:cubicBezTo>
                    <a:pt x="245" y="2854"/>
                    <a:pt x="309" y="2823"/>
                    <a:pt x="345" y="2750"/>
                  </a:cubicBezTo>
                  <a:lnTo>
                    <a:pt x="714" y="1858"/>
                  </a:lnTo>
                  <a:lnTo>
                    <a:pt x="1750" y="1858"/>
                  </a:lnTo>
                  <a:lnTo>
                    <a:pt x="2131" y="2750"/>
                  </a:lnTo>
                  <a:cubicBezTo>
                    <a:pt x="2155" y="2810"/>
                    <a:pt x="2215" y="2858"/>
                    <a:pt x="2274" y="2858"/>
                  </a:cubicBezTo>
                  <a:cubicBezTo>
                    <a:pt x="2286" y="2858"/>
                    <a:pt x="2322" y="2858"/>
                    <a:pt x="2334" y="2846"/>
                  </a:cubicBezTo>
                  <a:cubicBezTo>
                    <a:pt x="2405" y="2798"/>
                    <a:pt x="2441" y="2715"/>
                    <a:pt x="2405" y="2620"/>
                  </a:cubicBezTo>
                  <a:lnTo>
                    <a:pt x="1988" y="1619"/>
                  </a:lnTo>
                  <a:lnTo>
                    <a:pt x="1369" y="107"/>
                  </a:lnTo>
                  <a:cubicBezTo>
                    <a:pt x="1334" y="48"/>
                    <a:pt x="1274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3439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 – Manual Method  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68C27-B5B2-4860-13EF-E480DCC72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33915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Keyword: “</a:t>
            </a:r>
            <a:r>
              <a:rPr lang="en-US" sz="1600" dirty="0" err="1"/>
              <a:t>ericswalwell</a:t>
            </a:r>
            <a:r>
              <a:rPr lang="zh-CN" altLang="en-US" sz="1600" dirty="0"/>
              <a:t>”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Former Congressman 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Democrat Party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5"/>
                </a:solidFill>
              </a:rPr>
              <a:t>Accuse</a:t>
            </a:r>
            <a:r>
              <a:rPr lang="en-US" altLang="zh-CN" sz="1600" dirty="0"/>
              <a:t> of having mistress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Spy from China 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“sleeping”, “traitor”, “sex”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2C9EA-E841-3FC6-07E1-BDC1C8DD46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457"/>
          <a:stretch/>
        </p:blipFill>
        <p:spPr>
          <a:xfrm>
            <a:off x="4001360" y="898473"/>
            <a:ext cx="5087639" cy="18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88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 – Manual Method  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68C27-B5B2-4860-13EF-E480DCC72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33915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Keyword: “Overthrow</a:t>
            </a:r>
            <a:r>
              <a:rPr lang="zh-CN" altLang="en-US" sz="1600" dirty="0"/>
              <a:t>”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Common Pattern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“Pray”, “armed”, “weapon”</a:t>
            </a:r>
          </a:p>
          <a:p>
            <a:pPr marL="165100" indent="0">
              <a:lnSpc>
                <a:spcPct val="150000"/>
              </a:lnSpc>
              <a:buNone/>
            </a:pP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EF86E-BACA-C7CF-A673-FCFF19370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180" y="2560739"/>
            <a:ext cx="5263175" cy="19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 – Topic Modelling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68C27-B5B2-4860-13EF-E480DCC72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2" y="3238214"/>
            <a:ext cx="7549723" cy="1493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Negative sentiment: Similar topic as general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Positive sentiment: 1 negative unable to create narrative,  2 same topic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Neutral sentiment: 2 negative unable to create narrative,  3 same topic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Unbalance data , Topic Cluster Intersect </a:t>
            </a:r>
          </a:p>
          <a:p>
            <a:pPr marL="16510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C1488-40BE-C8E2-283E-9DEFCC3CE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6" y="1111619"/>
            <a:ext cx="5516967" cy="2004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7CEF6B-1779-B153-98B4-079FDB171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944" y="839564"/>
            <a:ext cx="2733665" cy="254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32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 – Classification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68C27-B5B2-4860-13EF-E480DCC72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4" y="3141961"/>
            <a:ext cx="7549723" cy="16912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600" dirty="0"/>
              <a:t>Best model: Ensembled Model (Naïve Bayes, SVM, Logistic Regression) 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Worst performing model: K-Nearest Neighbour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C40B4D-EF3E-FAC3-F411-0E2CA6E37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397" y="1179893"/>
            <a:ext cx="57816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29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72697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 – Classification - SMOTE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68C27-B5B2-4860-13EF-E480DCC72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4" y="3141961"/>
            <a:ext cx="7549723" cy="131316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600" dirty="0"/>
              <a:t>Best model: Naïve Bayes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Worst Model: K-Nearest Neighbour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931C4-3FC0-54B2-E794-825F78562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397" y="1179893"/>
            <a:ext cx="57816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38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1913246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accent5">
                    <a:lumMod val="75000"/>
                  </a:schemeClr>
                </a:solidFill>
              </a:rPr>
              <a:t>DEMO</a:t>
            </a:r>
            <a:endParaRPr sz="6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815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23023" y="618767"/>
            <a:ext cx="3823200" cy="34099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r>
              <a:rPr lang="en" dirty="0">
                <a:solidFill>
                  <a:schemeClr val="accent2"/>
                </a:solidFill>
              </a:rPr>
              <a:t>YOU</a:t>
            </a:r>
            <a:r>
              <a:rPr lang="en" dirty="0"/>
              <a:t> FOR LISTENING</a:t>
            </a:r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325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bg1"/>
                </a:solidFill>
              </a:rPr>
              <a:t>Q</a:t>
            </a:r>
            <a:r>
              <a:rPr lang="en" sz="9600" dirty="0">
                <a:solidFill>
                  <a:schemeClr val="accent1"/>
                </a:solidFill>
              </a:rPr>
              <a:t>&amp;</a:t>
            </a:r>
            <a:r>
              <a:rPr lang="en" sz="9600" dirty="0">
                <a:solidFill>
                  <a:schemeClr val="bg1"/>
                </a:solidFill>
              </a:rPr>
              <a:t>A</a:t>
            </a:r>
            <a:endParaRPr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697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000" dirty="0"/>
              <a:t>[1] 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TimesNewRomanPSMT"/>
              </a:rPr>
              <a:t>Stuart A. Thompson, </a:t>
            </a:r>
            <a:r>
              <a:rPr lang="en-US" sz="1000" b="0" i="0" dirty="0" err="1">
                <a:solidFill>
                  <a:schemeClr val="bg1"/>
                </a:solidFill>
                <a:effectLst/>
                <a:latin typeface="TimesNewRomanPSMT"/>
              </a:rPr>
              <a:t>Muyi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TimesNewRomanPSMT"/>
              </a:rPr>
              <a:t> Xiao, Ishaan </a:t>
            </a:r>
            <a:r>
              <a:rPr lang="en-US" sz="1000" b="0" i="0" dirty="0" err="1">
                <a:solidFill>
                  <a:schemeClr val="bg1"/>
                </a:solidFill>
                <a:effectLst/>
                <a:latin typeface="TimesNewRomanPSMT"/>
              </a:rPr>
              <a:t>Jhaveri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TimesNewRomanPSMT"/>
              </a:rPr>
              <a:t>, and Paul </a:t>
            </a:r>
            <a:r>
              <a:rPr lang="en-US" sz="1000" b="0" i="0" dirty="0" err="1">
                <a:solidFill>
                  <a:schemeClr val="bg1"/>
                </a:solidFill>
                <a:effectLst/>
                <a:latin typeface="TimesNewRomanPSMT"/>
              </a:rPr>
              <a:t>Mozur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TimesNewRomanPSMT"/>
              </a:rPr>
              <a:t>, “How Bots Pushing Adult Content Drowned Out Chinese Protest Tweets,” </a:t>
            </a:r>
            <a:r>
              <a:rPr lang="en-US" sz="1000" b="0" i="1" dirty="0">
                <a:solidFill>
                  <a:schemeClr val="bg1"/>
                </a:solidFill>
                <a:effectLst/>
                <a:latin typeface="TimesNewRomanPS-ItalicMT"/>
              </a:rPr>
              <a:t>New York Times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TimesNewRomanPSMT"/>
              </a:rPr>
              <a:t>, Dec. 19, 2022. [Online]. Available: </a:t>
            </a:r>
            <a:r>
              <a:rPr lang="en-US" sz="1000" dirty="0">
                <a:solidFill>
                  <a:schemeClr val="bg1"/>
                </a:solidFill>
                <a:latin typeface="TimesNewRomanPSMT"/>
              </a:rPr>
              <a:t>https://www.nytimes.com/interactive/2022/12/19/technology/twitterbots-china-protests-elon-musk.html</a:t>
            </a:r>
            <a:endParaRPr lang="en-US" sz="1000" b="0" i="0" dirty="0">
              <a:solidFill>
                <a:schemeClr val="bg1"/>
              </a:solidFill>
              <a:effectLst/>
              <a:latin typeface="TimesNewRomanPSM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505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044100" y="834560"/>
            <a:ext cx="3055800" cy="657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DISCLAIMER</a:t>
            </a:r>
            <a:endParaRPr sz="3600" b="1" dirty="0"/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1"/>
          </p:nvPr>
        </p:nvSpPr>
        <p:spPr>
          <a:xfrm>
            <a:off x="2332950" y="1561114"/>
            <a:ext cx="4478100" cy="19456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The following project is for </a:t>
            </a:r>
            <a:r>
              <a:rPr lang="en" sz="2400" dirty="0">
                <a:solidFill>
                  <a:schemeClr val="accent6"/>
                </a:solidFill>
              </a:rPr>
              <a:t>educational</a:t>
            </a:r>
            <a:r>
              <a:rPr lang="en" sz="2400" dirty="0"/>
              <a:t> purposese </a:t>
            </a:r>
            <a:r>
              <a:rPr lang="en" sz="2400" dirty="0">
                <a:solidFill>
                  <a:schemeClr val="bg1"/>
                </a:solidFill>
              </a:rPr>
              <a:t>only</a:t>
            </a:r>
            <a:r>
              <a:rPr lang="en" sz="2400" dirty="0"/>
              <a:t> and have </a:t>
            </a:r>
            <a:r>
              <a:rPr lang="en" sz="2400" dirty="0">
                <a:solidFill>
                  <a:schemeClr val="accent2"/>
                </a:solidFill>
              </a:rPr>
              <a:t>no affilication </a:t>
            </a:r>
            <a:r>
              <a:rPr lang="en" sz="2400" dirty="0"/>
              <a:t>to any political parties, gover</a:t>
            </a:r>
            <a:r>
              <a:rPr lang="en-US" sz="2400" dirty="0"/>
              <a:t>n</a:t>
            </a:r>
            <a:r>
              <a:rPr lang="en" sz="2400" dirty="0"/>
              <a:t>ment and non-govermental bodies.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17054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37BCB9-FB92-D1E5-7580-1FD27492F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141281"/>
            <a:ext cx="6524495" cy="31694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</a:rPr>
              <a:t>Team</a:t>
            </a:r>
            <a:r>
              <a:rPr lang="en-US" dirty="0"/>
              <a:t>, or well thought out plan behind a post.</a:t>
            </a:r>
          </a:p>
          <a:p>
            <a:pPr>
              <a:lnSpc>
                <a:spcPct val="150000"/>
              </a:lnSpc>
            </a:pPr>
            <a:r>
              <a:rPr lang="en-US" dirty="0"/>
              <a:t>Strategic plan, design, &amp; publish on specific goal </a:t>
            </a:r>
          </a:p>
          <a:p>
            <a:pPr>
              <a:lnSpc>
                <a:spcPct val="150000"/>
              </a:lnSpc>
            </a:pPr>
            <a:r>
              <a:rPr lang="en-US" dirty="0"/>
              <a:t>Content Creation  - post to resonate with target audience </a:t>
            </a:r>
          </a:p>
          <a:p>
            <a:pPr>
              <a:lnSpc>
                <a:spcPct val="150000"/>
              </a:lnSpc>
            </a:pPr>
            <a:r>
              <a:rPr lang="en-US" dirty="0"/>
              <a:t>Timing – target highest traffic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AB09C2-9B09-8944-1191-AD9FAA3C2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5685722" cy="577800"/>
          </a:xfrm>
        </p:spPr>
        <p:txBody>
          <a:bodyPr/>
          <a:lstStyle/>
          <a:p>
            <a:r>
              <a:rPr lang="en-US" dirty="0"/>
              <a:t>WHAT IS ORCHESTRATE POST</a:t>
            </a:r>
          </a:p>
        </p:txBody>
      </p:sp>
      <p:pic>
        <p:nvPicPr>
          <p:cNvPr id="5" name="Graphic 4" descr="Artificial Intelligence outline">
            <a:extLst>
              <a:ext uri="{FF2B5EF4-FFF2-40B4-BE49-F238E27FC236}">
                <a16:creationId xmlns:a16="http://schemas.microsoft.com/office/drawing/2014/main" id="{900A5DDB-67A6-23CE-B946-14C2AD27D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1260" y="700575"/>
            <a:ext cx="1384920" cy="138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9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OF ORCHESTRATE POST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Automated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Community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Centralized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850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single entity centrally coordinate all aspect of content</a:t>
            </a:r>
            <a:endParaRPr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5763870" y="1855195"/>
            <a:ext cx="2459422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of management tool or A.I, on scheduling post or automate response </a:t>
            </a:r>
            <a:endParaRPr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1116841" y="3271105"/>
            <a:ext cx="2084700" cy="1032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Leverage on like-minded group with dedicated followers to create traffic. 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cxnSpLocks/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" name="Google Shape;10913;p60">
            <a:extLst>
              <a:ext uri="{FF2B5EF4-FFF2-40B4-BE49-F238E27FC236}">
                <a16:creationId xmlns:a16="http://schemas.microsoft.com/office/drawing/2014/main" id="{7BE5A1CE-BF87-3F44-FD1C-21437351762F}"/>
              </a:ext>
            </a:extLst>
          </p:cNvPr>
          <p:cNvGrpSpPr/>
          <p:nvPr/>
        </p:nvGrpSpPr>
        <p:grpSpPr>
          <a:xfrm>
            <a:off x="3566239" y="1735021"/>
            <a:ext cx="586553" cy="546460"/>
            <a:chOff x="2185128" y="2427549"/>
            <a:chExt cx="382758" cy="356595"/>
          </a:xfrm>
          <a:solidFill>
            <a:schemeClr val="bg2"/>
          </a:solidFill>
        </p:grpSpPr>
        <p:sp>
          <p:nvSpPr>
            <p:cNvPr id="5" name="Google Shape;10914;p60">
              <a:extLst>
                <a:ext uri="{FF2B5EF4-FFF2-40B4-BE49-F238E27FC236}">
                  <a16:creationId xmlns:a16="http://schemas.microsoft.com/office/drawing/2014/main" id="{4F9E83CF-37D0-EF53-23D0-14CBDB115D8B}"/>
                </a:ext>
              </a:extLst>
            </p:cNvPr>
            <p:cNvSpPr/>
            <p:nvPr/>
          </p:nvSpPr>
          <p:spPr>
            <a:xfrm>
              <a:off x="2313584" y="2612467"/>
              <a:ext cx="119417" cy="103853"/>
            </a:xfrm>
            <a:custGeom>
              <a:avLst/>
              <a:gdLst/>
              <a:ahLst/>
              <a:cxnLst/>
              <a:rect l="l" t="t" r="r" b="b"/>
              <a:pathLst>
                <a:path w="3752" h="3263" extrusionOk="0">
                  <a:moveTo>
                    <a:pt x="1882" y="0"/>
                  </a:moveTo>
                  <a:cubicBezTo>
                    <a:pt x="1775" y="0"/>
                    <a:pt x="1692" y="96"/>
                    <a:pt x="1692" y="203"/>
                  </a:cubicBezTo>
                  <a:lnTo>
                    <a:pt x="1692" y="2013"/>
                  </a:lnTo>
                  <a:lnTo>
                    <a:pt x="120" y="2917"/>
                  </a:lnTo>
                  <a:cubicBezTo>
                    <a:pt x="37" y="2977"/>
                    <a:pt x="1" y="3084"/>
                    <a:pt x="48" y="3179"/>
                  </a:cubicBezTo>
                  <a:cubicBezTo>
                    <a:pt x="84" y="3239"/>
                    <a:pt x="156" y="3263"/>
                    <a:pt x="215" y="3263"/>
                  </a:cubicBezTo>
                  <a:cubicBezTo>
                    <a:pt x="239" y="3263"/>
                    <a:pt x="275" y="3251"/>
                    <a:pt x="298" y="3239"/>
                  </a:cubicBezTo>
                  <a:lnTo>
                    <a:pt x="1870" y="2322"/>
                  </a:lnTo>
                  <a:lnTo>
                    <a:pt x="3430" y="3239"/>
                  </a:lnTo>
                  <a:cubicBezTo>
                    <a:pt x="3454" y="3251"/>
                    <a:pt x="3489" y="3263"/>
                    <a:pt x="3513" y="3263"/>
                  </a:cubicBezTo>
                  <a:cubicBezTo>
                    <a:pt x="3573" y="3263"/>
                    <a:pt x="3656" y="3239"/>
                    <a:pt x="3680" y="3179"/>
                  </a:cubicBezTo>
                  <a:cubicBezTo>
                    <a:pt x="3751" y="3072"/>
                    <a:pt x="3727" y="2965"/>
                    <a:pt x="3632" y="2906"/>
                  </a:cubicBezTo>
                  <a:lnTo>
                    <a:pt x="2073" y="2001"/>
                  </a:lnTo>
                  <a:lnTo>
                    <a:pt x="2073" y="203"/>
                  </a:lnTo>
                  <a:cubicBezTo>
                    <a:pt x="2073" y="96"/>
                    <a:pt x="1989" y="0"/>
                    <a:pt x="18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915;p60">
              <a:extLst>
                <a:ext uri="{FF2B5EF4-FFF2-40B4-BE49-F238E27FC236}">
                  <a16:creationId xmlns:a16="http://schemas.microsoft.com/office/drawing/2014/main" id="{FABB3731-3C0B-4EE6-ADAF-4CB80235C6D6}"/>
                </a:ext>
              </a:extLst>
            </p:cNvPr>
            <p:cNvSpPr/>
            <p:nvPr/>
          </p:nvSpPr>
          <p:spPr>
            <a:xfrm>
              <a:off x="2311706" y="2427549"/>
              <a:ext cx="129633" cy="171327"/>
            </a:xfrm>
            <a:custGeom>
              <a:avLst/>
              <a:gdLst/>
              <a:ahLst/>
              <a:cxnLst/>
              <a:rect l="l" t="t" r="r" b="b"/>
              <a:pathLst>
                <a:path w="4073" h="5383" extrusionOk="0">
                  <a:moveTo>
                    <a:pt x="2084" y="369"/>
                  </a:moveTo>
                  <a:cubicBezTo>
                    <a:pt x="2584" y="369"/>
                    <a:pt x="2977" y="774"/>
                    <a:pt x="2977" y="1262"/>
                  </a:cubicBezTo>
                  <a:lnTo>
                    <a:pt x="2977" y="1381"/>
                  </a:lnTo>
                  <a:lnTo>
                    <a:pt x="2965" y="1381"/>
                  </a:lnTo>
                  <a:cubicBezTo>
                    <a:pt x="2703" y="1322"/>
                    <a:pt x="2620" y="965"/>
                    <a:pt x="2620" y="965"/>
                  </a:cubicBezTo>
                  <a:cubicBezTo>
                    <a:pt x="2608" y="893"/>
                    <a:pt x="2548" y="834"/>
                    <a:pt x="2477" y="810"/>
                  </a:cubicBezTo>
                  <a:cubicBezTo>
                    <a:pt x="2468" y="808"/>
                    <a:pt x="2458" y="807"/>
                    <a:pt x="2449" y="807"/>
                  </a:cubicBezTo>
                  <a:cubicBezTo>
                    <a:pt x="2385" y="807"/>
                    <a:pt x="2317" y="841"/>
                    <a:pt x="2286" y="893"/>
                  </a:cubicBezTo>
                  <a:cubicBezTo>
                    <a:pt x="1941" y="1369"/>
                    <a:pt x="1179" y="1369"/>
                    <a:pt x="1167" y="1369"/>
                  </a:cubicBezTo>
                  <a:cubicBezTo>
                    <a:pt x="1155" y="1369"/>
                    <a:pt x="1119" y="1369"/>
                    <a:pt x="1108" y="1381"/>
                  </a:cubicBezTo>
                  <a:lnTo>
                    <a:pt x="1108" y="1262"/>
                  </a:lnTo>
                  <a:cubicBezTo>
                    <a:pt x="1108" y="774"/>
                    <a:pt x="1512" y="369"/>
                    <a:pt x="2001" y="369"/>
                  </a:cubicBezTo>
                  <a:close/>
                  <a:moveTo>
                    <a:pt x="3132" y="1905"/>
                  </a:moveTo>
                  <a:cubicBezTo>
                    <a:pt x="3155" y="1929"/>
                    <a:pt x="3179" y="1953"/>
                    <a:pt x="3179" y="2000"/>
                  </a:cubicBezTo>
                  <a:cubicBezTo>
                    <a:pt x="3179" y="2048"/>
                    <a:pt x="3144" y="2096"/>
                    <a:pt x="3120" y="2119"/>
                  </a:cubicBezTo>
                  <a:lnTo>
                    <a:pt x="3120" y="1905"/>
                  </a:lnTo>
                  <a:close/>
                  <a:moveTo>
                    <a:pt x="977" y="1881"/>
                  </a:moveTo>
                  <a:lnTo>
                    <a:pt x="977" y="2143"/>
                  </a:lnTo>
                  <a:cubicBezTo>
                    <a:pt x="929" y="2108"/>
                    <a:pt x="893" y="2060"/>
                    <a:pt x="893" y="2000"/>
                  </a:cubicBezTo>
                  <a:cubicBezTo>
                    <a:pt x="893" y="1965"/>
                    <a:pt x="917" y="1929"/>
                    <a:pt x="941" y="1905"/>
                  </a:cubicBezTo>
                  <a:cubicBezTo>
                    <a:pt x="953" y="1905"/>
                    <a:pt x="953" y="1905"/>
                    <a:pt x="977" y="1881"/>
                  </a:cubicBezTo>
                  <a:close/>
                  <a:moveTo>
                    <a:pt x="2358" y="1346"/>
                  </a:moveTo>
                  <a:cubicBezTo>
                    <a:pt x="2429" y="1477"/>
                    <a:pt x="2548" y="1619"/>
                    <a:pt x="2715" y="1691"/>
                  </a:cubicBezTo>
                  <a:lnTo>
                    <a:pt x="2715" y="2227"/>
                  </a:lnTo>
                  <a:cubicBezTo>
                    <a:pt x="2739" y="2572"/>
                    <a:pt x="2465" y="2834"/>
                    <a:pt x="2132" y="2834"/>
                  </a:cubicBezTo>
                  <a:lnTo>
                    <a:pt x="1953" y="2834"/>
                  </a:lnTo>
                  <a:cubicBezTo>
                    <a:pt x="1631" y="2834"/>
                    <a:pt x="1346" y="2572"/>
                    <a:pt x="1346" y="2227"/>
                  </a:cubicBezTo>
                  <a:lnTo>
                    <a:pt x="1346" y="1738"/>
                  </a:lnTo>
                  <a:cubicBezTo>
                    <a:pt x="1596" y="1703"/>
                    <a:pt x="2024" y="1619"/>
                    <a:pt x="2358" y="1346"/>
                  </a:cubicBezTo>
                  <a:close/>
                  <a:moveTo>
                    <a:pt x="2262" y="3215"/>
                  </a:moveTo>
                  <a:lnTo>
                    <a:pt x="2262" y="3310"/>
                  </a:lnTo>
                  <a:lnTo>
                    <a:pt x="2251" y="3310"/>
                  </a:lnTo>
                  <a:lnTo>
                    <a:pt x="2048" y="3536"/>
                  </a:lnTo>
                  <a:lnTo>
                    <a:pt x="1846" y="3346"/>
                  </a:lnTo>
                  <a:lnTo>
                    <a:pt x="1846" y="3215"/>
                  </a:lnTo>
                  <a:close/>
                  <a:moveTo>
                    <a:pt x="2001" y="0"/>
                  </a:moveTo>
                  <a:cubicBezTo>
                    <a:pt x="1298" y="0"/>
                    <a:pt x="727" y="560"/>
                    <a:pt x="727" y="1262"/>
                  </a:cubicBezTo>
                  <a:lnTo>
                    <a:pt x="727" y="1584"/>
                  </a:lnTo>
                  <a:cubicBezTo>
                    <a:pt x="608" y="1691"/>
                    <a:pt x="536" y="1846"/>
                    <a:pt x="536" y="2000"/>
                  </a:cubicBezTo>
                  <a:cubicBezTo>
                    <a:pt x="536" y="2286"/>
                    <a:pt x="762" y="2524"/>
                    <a:pt x="1024" y="2536"/>
                  </a:cubicBezTo>
                  <a:cubicBezTo>
                    <a:pt x="1108" y="2762"/>
                    <a:pt x="1262" y="2953"/>
                    <a:pt x="1465" y="3072"/>
                  </a:cubicBezTo>
                  <a:lnTo>
                    <a:pt x="1465" y="3179"/>
                  </a:lnTo>
                  <a:lnTo>
                    <a:pt x="691" y="3477"/>
                  </a:lnTo>
                  <a:cubicBezTo>
                    <a:pt x="608" y="3512"/>
                    <a:pt x="0" y="3751"/>
                    <a:pt x="0" y="4525"/>
                  </a:cubicBezTo>
                  <a:lnTo>
                    <a:pt x="0" y="5191"/>
                  </a:lnTo>
                  <a:cubicBezTo>
                    <a:pt x="0" y="5298"/>
                    <a:pt x="96" y="5382"/>
                    <a:pt x="191" y="5382"/>
                  </a:cubicBezTo>
                  <a:lnTo>
                    <a:pt x="667" y="5382"/>
                  </a:lnTo>
                  <a:cubicBezTo>
                    <a:pt x="774" y="5382"/>
                    <a:pt x="869" y="5298"/>
                    <a:pt x="869" y="5191"/>
                  </a:cubicBezTo>
                  <a:cubicBezTo>
                    <a:pt x="869" y="5084"/>
                    <a:pt x="774" y="5001"/>
                    <a:pt x="667" y="5001"/>
                  </a:cubicBezTo>
                  <a:lnTo>
                    <a:pt x="369" y="5001"/>
                  </a:lnTo>
                  <a:lnTo>
                    <a:pt x="369" y="4501"/>
                  </a:lnTo>
                  <a:cubicBezTo>
                    <a:pt x="369" y="3989"/>
                    <a:pt x="786" y="3834"/>
                    <a:pt x="810" y="3822"/>
                  </a:cubicBezTo>
                  <a:lnTo>
                    <a:pt x="822" y="3822"/>
                  </a:lnTo>
                  <a:lnTo>
                    <a:pt x="1536" y="3536"/>
                  </a:lnTo>
                  <a:lnTo>
                    <a:pt x="1905" y="3905"/>
                  </a:lnTo>
                  <a:cubicBezTo>
                    <a:pt x="1941" y="3941"/>
                    <a:pt x="2001" y="3965"/>
                    <a:pt x="2036" y="3965"/>
                  </a:cubicBezTo>
                  <a:cubicBezTo>
                    <a:pt x="2084" y="3965"/>
                    <a:pt x="2143" y="3953"/>
                    <a:pt x="2179" y="3905"/>
                  </a:cubicBezTo>
                  <a:lnTo>
                    <a:pt x="2536" y="3536"/>
                  </a:lnTo>
                  <a:lnTo>
                    <a:pt x="3251" y="3822"/>
                  </a:lnTo>
                  <a:lnTo>
                    <a:pt x="3263" y="3822"/>
                  </a:lnTo>
                  <a:cubicBezTo>
                    <a:pt x="3275" y="3822"/>
                    <a:pt x="3691" y="3989"/>
                    <a:pt x="3691" y="4501"/>
                  </a:cubicBezTo>
                  <a:lnTo>
                    <a:pt x="3691" y="5001"/>
                  </a:lnTo>
                  <a:lnTo>
                    <a:pt x="1310" y="5001"/>
                  </a:lnTo>
                  <a:cubicBezTo>
                    <a:pt x="1203" y="5001"/>
                    <a:pt x="1119" y="5084"/>
                    <a:pt x="1119" y="5191"/>
                  </a:cubicBezTo>
                  <a:cubicBezTo>
                    <a:pt x="1119" y="5298"/>
                    <a:pt x="1203" y="5382"/>
                    <a:pt x="1310" y="5382"/>
                  </a:cubicBezTo>
                  <a:lnTo>
                    <a:pt x="3882" y="5382"/>
                  </a:lnTo>
                  <a:cubicBezTo>
                    <a:pt x="3888" y="5383"/>
                    <a:pt x="3894" y="5383"/>
                    <a:pt x="3900" y="5383"/>
                  </a:cubicBezTo>
                  <a:cubicBezTo>
                    <a:pt x="3989" y="5383"/>
                    <a:pt x="4072" y="5303"/>
                    <a:pt x="4072" y="5203"/>
                  </a:cubicBezTo>
                  <a:lnTo>
                    <a:pt x="4072" y="4536"/>
                  </a:lnTo>
                  <a:cubicBezTo>
                    <a:pt x="4072" y="3763"/>
                    <a:pt x="3477" y="3524"/>
                    <a:pt x="3382" y="3489"/>
                  </a:cubicBezTo>
                  <a:lnTo>
                    <a:pt x="2620" y="3191"/>
                  </a:lnTo>
                  <a:lnTo>
                    <a:pt x="2620" y="3096"/>
                  </a:lnTo>
                  <a:cubicBezTo>
                    <a:pt x="2834" y="2977"/>
                    <a:pt x="2977" y="2774"/>
                    <a:pt x="3048" y="2536"/>
                  </a:cubicBezTo>
                  <a:cubicBezTo>
                    <a:pt x="3322" y="2524"/>
                    <a:pt x="3548" y="2286"/>
                    <a:pt x="3548" y="2000"/>
                  </a:cubicBezTo>
                  <a:cubicBezTo>
                    <a:pt x="3548" y="1846"/>
                    <a:pt x="3465" y="1691"/>
                    <a:pt x="3346" y="1584"/>
                  </a:cubicBezTo>
                  <a:lnTo>
                    <a:pt x="3346" y="1262"/>
                  </a:lnTo>
                  <a:cubicBezTo>
                    <a:pt x="3346" y="560"/>
                    <a:pt x="2786" y="0"/>
                    <a:pt x="2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916;p60">
              <a:extLst>
                <a:ext uri="{FF2B5EF4-FFF2-40B4-BE49-F238E27FC236}">
                  <a16:creationId xmlns:a16="http://schemas.microsoft.com/office/drawing/2014/main" id="{ACE2EE52-47C5-75B2-56B0-3B8C55A2927E}"/>
                </a:ext>
              </a:extLst>
            </p:cNvPr>
            <p:cNvSpPr/>
            <p:nvPr/>
          </p:nvSpPr>
          <p:spPr>
            <a:xfrm>
              <a:off x="2438252" y="2611703"/>
              <a:ext cx="129633" cy="172441"/>
            </a:xfrm>
            <a:custGeom>
              <a:avLst/>
              <a:gdLst/>
              <a:ahLst/>
              <a:cxnLst/>
              <a:rect l="l" t="t" r="r" b="b"/>
              <a:pathLst>
                <a:path w="4073" h="5418" extrusionOk="0">
                  <a:moveTo>
                    <a:pt x="2085" y="370"/>
                  </a:moveTo>
                  <a:cubicBezTo>
                    <a:pt x="2573" y="370"/>
                    <a:pt x="2978" y="774"/>
                    <a:pt x="2978" y="1263"/>
                  </a:cubicBezTo>
                  <a:lnTo>
                    <a:pt x="2978" y="1382"/>
                  </a:lnTo>
                  <a:lnTo>
                    <a:pt x="2966" y="1382"/>
                  </a:lnTo>
                  <a:cubicBezTo>
                    <a:pt x="2692" y="1322"/>
                    <a:pt x="2620" y="965"/>
                    <a:pt x="2620" y="965"/>
                  </a:cubicBezTo>
                  <a:cubicBezTo>
                    <a:pt x="2608" y="894"/>
                    <a:pt x="2549" y="834"/>
                    <a:pt x="2466" y="822"/>
                  </a:cubicBezTo>
                  <a:cubicBezTo>
                    <a:pt x="2450" y="817"/>
                    <a:pt x="2435" y="815"/>
                    <a:pt x="2420" y="815"/>
                  </a:cubicBezTo>
                  <a:cubicBezTo>
                    <a:pt x="2365" y="815"/>
                    <a:pt x="2313" y="847"/>
                    <a:pt x="2275" y="894"/>
                  </a:cubicBezTo>
                  <a:cubicBezTo>
                    <a:pt x="1942" y="1370"/>
                    <a:pt x="1180" y="1382"/>
                    <a:pt x="1168" y="1382"/>
                  </a:cubicBezTo>
                  <a:lnTo>
                    <a:pt x="1096" y="1382"/>
                  </a:lnTo>
                  <a:lnTo>
                    <a:pt x="1096" y="1263"/>
                  </a:lnTo>
                  <a:cubicBezTo>
                    <a:pt x="1096" y="774"/>
                    <a:pt x="1501" y="370"/>
                    <a:pt x="1989" y="370"/>
                  </a:cubicBezTo>
                  <a:close/>
                  <a:moveTo>
                    <a:pt x="3132" y="1906"/>
                  </a:moveTo>
                  <a:cubicBezTo>
                    <a:pt x="3156" y="1929"/>
                    <a:pt x="3168" y="1965"/>
                    <a:pt x="3168" y="2013"/>
                  </a:cubicBezTo>
                  <a:cubicBezTo>
                    <a:pt x="3168" y="2048"/>
                    <a:pt x="3144" y="2096"/>
                    <a:pt x="3109" y="2132"/>
                  </a:cubicBezTo>
                  <a:lnTo>
                    <a:pt x="3109" y="1906"/>
                  </a:lnTo>
                  <a:close/>
                  <a:moveTo>
                    <a:pt x="965" y="1894"/>
                  </a:moveTo>
                  <a:lnTo>
                    <a:pt x="965" y="2144"/>
                  </a:lnTo>
                  <a:cubicBezTo>
                    <a:pt x="930" y="2108"/>
                    <a:pt x="894" y="2072"/>
                    <a:pt x="894" y="2013"/>
                  </a:cubicBezTo>
                  <a:cubicBezTo>
                    <a:pt x="894" y="1965"/>
                    <a:pt x="906" y="1929"/>
                    <a:pt x="942" y="1906"/>
                  </a:cubicBezTo>
                  <a:cubicBezTo>
                    <a:pt x="953" y="1906"/>
                    <a:pt x="953" y="1906"/>
                    <a:pt x="965" y="1894"/>
                  </a:cubicBezTo>
                  <a:close/>
                  <a:moveTo>
                    <a:pt x="2347" y="1358"/>
                  </a:moveTo>
                  <a:cubicBezTo>
                    <a:pt x="2430" y="1489"/>
                    <a:pt x="2549" y="1620"/>
                    <a:pt x="2704" y="1691"/>
                  </a:cubicBezTo>
                  <a:lnTo>
                    <a:pt x="2704" y="2227"/>
                  </a:lnTo>
                  <a:cubicBezTo>
                    <a:pt x="2739" y="2572"/>
                    <a:pt x="2454" y="2846"/>
                    <a:pt x="2132" y="2846"/>
                  </a:cubicBezTo>
                  <a:lnTo>
                    <a:pt x="1954" y="2846"/>
                  </a:lnTo>
                  <a:cubicBezTo>
                    <a:pt x="1620" y="2846"/>
                    <a:pt x="1334" y="2572"/>
                    <a:pt x="1334" y="2227"/>
                  </a:cubicBezTo>
                  <a:lnTo>
                    <a:pt x="1334" y="1739"/>
                  </a:lnTo>
                  <a:cubicBezTo>
                    <a:pt x="1596" y="1715"/>
                    <a:pt x="2025" y="1620"/>
                    <a:pt x="2347" y="1358"/>
                  </a:cubicBezTo>
                  <a:close/>
                  <a:moveTo>
                    <a:pt x="2263" y="3215"/>
                  </a:moveTo>
                  <a:lnTo>
                    <a:pt x="2251" y="3322"/>
                  </a:lnTo>
                  <a:lnTo>
                    <a:pt x="2037" y="3537"/>
                  </a:lnTo>
                  <a:lnTo>
                    <a:pt x="1846" y="3346"/>
                  </a:lnTo>
                  <a:lnTo>
                    <a:pt x="1846" y="3215"/>
                  </a:lnTo>
                  <a:close/>
                  <a:moveTo>
                    <a:pt x="1989" y="1"/>
                  </a:moveTo>
                  <a:cubicBezTo>
                    <a:pt x="1299" y="1"/>
                    <a:pt x="727" y="560"/>
                    <a:pt x="727" y="1263"/>
                  </a:cubicBezTo>
                  <a:lnTo>
                    <a:pt x="727" y="1596"/>
                  </a:lnTo>
                  <a:cubicBezTo>
                    <a:pt x="608" y="1691"/>
                    <a:pt x="537" y="1846"/>
                    <a:pt x="537" y="2013"/>
                  </a:cubicBezTo>
                  <a:cubicBezTo>
                    <a:pt x="537" y="2287"/>
                    <a:pt x="763" y="2525"/>
                    <a:pt x="1025" y="2549"/>
                  </a:cubicBezTo>
                  <a:cubicBezTo>
                    <a:pt x="1096" y="2763"/>
                    <a:pt x="1263" y="2965"/>
                    <a:pt x="1454" y="3084"/>
                  </a:cubicBezTo>
                  <a:lnTo>
                    <a:pt x="1454" y="3180"/>
                  </a:lnTo>
                  <a:lnTo>
                    <a:pt x="680" y="3477"/>
                  </a:lnTo>
                  <a:cubicBezTo>
                    <a:pt x="608" y="3513"/>
                    <a:pt x="1" y="3751"/>
                    <a:pt x="1" y="4525"/>
                  </a:cubicBezTo>
                  <a:lnTo>
                    <a:pt x="1" y="5192"/>
                  </a:lnTo>
                  <a:cubicBezTo>
                    <a:pt x="1" y="5299"/>
                    <a:pt x="84" y="5382"/>
                    <a:pt x="191" y="5382"/>
                  </a:cubicBezTo>
                  <a:lnTo>
                    <a:pt x="668" y="5382"/>
                  </a:lnTo>
                  <a:cubicBezTo>
                    <a:pt x="775" y="5382"/>
                    <a:pt x="858" y="5299"/>
                    <a:pt x="858" y="5192"/>
                  </a:cubicBezTo>
                  <a:cubicBezTo>
                    <a:pt x="858" y="5085"/>
                    <a:pt x="775" y="5001"/>
                    <a:pt x="668" y="5001"/>
                  </a:cubicBezTo>
                  <a:lnTo>
                    <a:pt x="370" y="5001"/>
                  </a:lnTo>
                  <a:lnTo>
                    <a:pt x="370" y="4537"/>
                  </a:lnTo>
                  <a:cubicBezTo>
                    <a:pt x="370" y="4013"/>
                    <a:pt x="787" y="3870"/>
                    <a:pt x="799" y="3858"/>
                  </a:cubicBezTo>
                  <a:lnTo>
                    <a:pt x="823" y="3858"/>
                  </a:lnTo>
                  <a:lnTo>
                    <a:pt x="1537" y="3572"/>
                  </a:lnTo>
                  <a:lnTo>
                    <a:pt x="1906" y="3942"/>
                  </a:lnTo>
                  <a:cubicBezTo>
                    <a:pt x="1930" y="3977"/>
                    <a:pt x="1989" y="4001"/>
                    <a:pt x="2037" y="4001"/>
                  </a:cubicBezTo>
                  <a:cubicBezTo>
                    <a:pt x="2085" y="4001"/>
                    <a:pt x="2144" y="3989"/>
                    <a:pt x="2168" y="3942"/>
                  </a:cubicBezTo>
                  <a:lnTo>
                    <a:pt x="2525" y="3572"/>
                  </a:lnTo>
                  <a:lnTo>
                    <a:pt x="3239" y="3858"/>
                  </a:lnTo>
                  <a:lnTo>
                    <a:pt x="3263" y="3858"/>
                  </a:lnTo>
                  <a:cubicBezTo>
                    <a:pt x="3275" y="3858"/>
                    <a:pt x="3692" y="4013"/>
                    <a:pt x="3692" y="4537"/>
                  </a:cubicBezTo>
                  <a:lnTo>
                    <a:pt x="3692" y="5025"/>
                  </a:lnTo>
                  <a:lnTo>
                    <a:pt x="1311" y="5025"/>
                  </a:lnTo>
                  <a:cubicBezTo>
                    <a:pt x="1204" y="5025"/>
                    <a:pt x="1120" y="5120"/>
                    <a:pt x="1120" y="5215"/>
                  </a:cubicBezTo>
                  <a:cubicBezTo>
                    <a:pt x="1120" y="5323"/>
                    <a:pt x="1204" y="5418"/>
                    <a:pt x="1311" y="5418"/>
                  </a:cubicBezTo>
                  <a:lnTo>
                    <a:pt x="3882" y="5418"/>
                  </a:lnTo>
                  <a:cubicBezTo>
                    <a:pt x="3990" y="5418"/>
                    <a:pt x="4073" y="5323"/>
                    <a:pt x="4073" y="5215"/>
                  </a:cubicBezTo>
                  <a:lnTo>
                    <a:pt x="4073" y="4537"/>
                  </a:lnTo>
                  <a:cubicBezTo>
                    <a:pt x="4061" y="3763"/>
                    <a:pt x="3454" y="3525"/>
                    <a:pt x="3382" y="3501"/>
                  </a:cubicBezTo>
                  <a:lnTo>
                    <a:pt x="2620" y="3203"/>
                  </a:lnTo>
                  <a:lnTo>
                    <a:pt x="2620" y="3096"/>
                  </a:lnTo>
                  <a:cubicBezTo>
                    <a:pt x="2823" y="2977"/>
                    <a:pt x="2978" y="2787"/>
                    <a:pt x="3049" y="2560"/>
                  </a:cubicBezTo>
                  <a:cubicBezTo>
                    <a:pt x="3323" y="2549"/>
                    <a:pt x="3537" y="2310"/>
                    <a:pt x="3537" y="2025"/>
                  </a:cubicBezTo>
                  <a:cubicBezTo>
                    <a:pt x="3537" y="1858"/>
                    <a:pt x="3466" y="1703"/>
                    <a:pt x="3347" y="1608"/>
                  </a:cubicBezTo>
                  <a:lnTo>
                    <a:pt x="3347" y="1263"/>
                  </a:lnTo>
                  <a:cubicBezTo>
                    <a:pt x="3347" y="560"/>
                    <a:pt x="2787" y="1"/>
                    <a:pt x="20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917;p60">
              <a:extLst>
                <a:ext uri="{FF2B5EF4-FFF2-40B4-BE49-F238E27FC236}">
                  <a16:creationId xmlns:a16="http://schemas.microsoft.com/office/drawing/2014/main" id="{7146F2F4-2141-4650-66C3-FA11B0C5479A}"/>
                </a:ext>
              </a:extLst>
            </p:cNvPr>
            <p:cNvSpPr/>
            <p:nvPr/>
          </p:nvSpPr>
          <p:spPr>
            <a:xfrm>
              <a:off x="2185128" y="2611703"/>
              <a:ext cx="130015" cy="172441"/>
            </a:xfrm>
            <a:custGeom>
              <a:avLst/>
              <a:gdLst/>
              <a:ahLst/>
              <a:cxnLst/>
              <a:rect l="l" t="t" r="r" b="b"/>
              <a:pathLst>
                <a:path w="4085" h="5418" extrusionOk="0">
                  <a:moveTo>
                    <a:pt x="2084" y="370"/>
                  </a:moveTo>
                  <a:cubicBezTo>
                    <a:pt x="2584" y="370"/>
                    <a:pt x="2977" y="774"/>
                    <a:pt x="2977" y="1263"/>
                  </a:cubicBezTo>
                  <a:lnTo>
                    <a:pt x="2977" y="1382"/>
                  </a:lnTo>
                  <a:lnTo>
                    <a:pt x="2965" y="1382"/>
                  </a:lnTo>
                  <a:cubicBezTo>
                    <a:pt x="2703" y="1322"/>
                    <a:pt x="2620" y="965"/>
                    <a:pt x="2620" y="965"/>
                  </a:cubicBezTo>
                  <a:cubicBezTo>
                    <a:pt x="2608" y="894"/>
                    <a:pt x="2549" y="834"/>
                    <a:pt x="2477" y="822"/>
                  </a:cubicBezTo>
                  <a:cubicBezTo>
                    <a:pt x="2462" y="817"/>
                    <a:pt x="2446" y="815"/>
                    <a:pt x="2430" y="815"/>
                  </a:cubicBezTo>
                  <a:cubicBezTo>
                    <a:pt x="2372" y="815"/>
                    <a:pt x="2315" y="847"/>
                    <a:pt x="2287" y="894"/>
                  </a:cubicBezTo>
                  <a:cubicBezTo>
                    <a:pt x="1941" y="1370"/>
                    <a:pt x="1179" y="1382"/>
                    <a:pt x="1167" y="1382"/>
                  </a:cubicBezTo>
                  <a:lnTo>
                    <a:pt x="1108" y="1382"/>
                  </a:lnTo>
                  <a:lnTo>
                    <a:pt x="1108" y="1263"/>
                  </a:lnTo>
                  <a:cubicBezTo>
                    <a:pt x="1108" y="774"/>
                    <a:pt x="1513" y="370"/>
                    <a:pt x="2001" y="370"/>
                  </a:cubicBezTo>
                  <a:close/>
                  <a:moveTo>
                    <a:pt x="3132" y="1906"/>
                  </a:moveTo>
                  <a:cubicBezTo>
                    <a:pt x="3168" y="1929"/>
                    <a:pt x="3180" y="1965"/>
                    <a:pt x="3180" y="2013"/>
                  </a:cubicBezTo>
                  <a:cubicBezTo>
                    <a:pt x="3180" y="2048"/>
                    <a:pt x="3144" y="2096"/>
                    <a:pt x="3120" y="2132"/>
                  </a:cubicBezTo>
                  <a:lnTo>
                    <a:pt x="3120" y="1906"/>
                  </a:lnTo>
                  <a:close/>
                  <a:moveTo>
                    <a:pt x="977" y="1894"/>
                  </a:moveTo>
                  <a:lnTo>
                    <a:pt x="977" y="2144"/>
                  </a:lnTo>
                  <a:cubicBezTo>
                    <a:pt x="929" y="2108"/>
                    <a:pt x="905" y="2072"/>
                    <a:pt x="905" y="2013"/>
                  </a:cubicBezTo>
                  <a:cubicBezTo>
                    <a:pt x="905" y="1965"/>
                    <a:pt x="917" y="1929"/>
                    <a:pt x="941" y="1906"/>
                  </a:cubicBezTo>
                  <a:cubicBezTo>
                    <a:pt x="965" y="1906"/>
                    <a:pt x="965" y="1906"/>
                    <a:pt x="977" y="1894"/>
                  </a:cubicBezTo>
                  <a:close/>
                  <a:moveTo>
                    <a:pt x="2358" y="1358"/>
                  </a:moveTo>
                  <a:cubicBezTo>
                    <a:pt x="2429" y="1489"/>
                    <a:pt x="2549" y="1620"/>
                    <a:pt x="2715" y="1691"/>
                  </a:cubicBezTo>
                  <a:lnTo>
                    <a:pt x="2715" y="2227"/>
                  </a:lnTo>
                  <a:cubicBezTo>
                    <a:pt x="2727" y="2572"/>
                    <a:pt x="2465" y="2846"/>
                    <a:pt x="2132" y="2846"/>
                  </a:cubicBezTo>
                  <a:lnTo>
                    <a:pt x="1953" y="2846"/>
                  </a:lnTo>
                  <a:cubicBezTo>
                    <a:pt x="1632" y="2846"/>
                    <a:pt x="1346" y="2572"/>
                    <a:pt x="1346" y="2227"/>
                  </a:cubicBezTo>
                  <a:lnTo>
                    <a:pt x="1346" y="1739"/>
                  </a:lnTo>
                  <a:cubicBezTo>
                    <a:pt x="1596" y="1715"/>
                    <a:pt x="2037" y="1620"/>
                    <a:pt x="2358" y="1358"/>
                  </a:cubicBezTo>
                  <a:close/>
                  <a:moveTo>
                    <a:pt x="2275" y="3215"/>
                  </a:moveTo>
                  <a:lnTo>
                    <a:pt x="2251" y="3322"/>
                  </a:lnTo>
                  <a:lnTo>
                    <a:pt x="2048" y="3537"/>
                  </a:lnTo>
                  <a:lnTo>
                    <a:pt x="1858" y="3346"/>
                  </a:lnTo>
                  <a:lnTo>
                    <a:pt x="1858" y="3215"/>
                  </a:lnTo>
                  <a:close/>
                  <a:moveTo>
                    <a:pt x="2001" y="1"/>
                  </a:moveTo>
                  <a:cubicBezTo>
                    <a:pt x="1298" y="1"/>
                    <a:pt x="739" y="560"/>
                    <a:pt x="739" y="1263"/>
                  </a:cubicBezTo>
                  <a:lnTo>
                    <a:pt x="739" y="1596"/>
                  </a:lnTo>
                  <a:cubicBezTo>
                    <a:pt x="620" y="1691"/>
                    <a:pt x="536" y="1846"/>
                    <a:pt x="536" y="2013"/>
                  </a:cubicBezTo>
                  <a:cubicBezTo>
                    <a:pt x="536" y="2287"/>
                    <a:pt x="763" y="2525"/>
                    <a:pt x="1036" y="2549"/>
                  </a:cubicBezTo>
                  <a:cubicBezTo>
                    <a:pt x="1108" y="2763"/>
                    <a:pt x="1275" y="2965"/>
                    <a:pt x="1465" y="3084"/>
                  </a:cubicBezTo>
                  <a:lnTo>
                    <a:pt x="1465" y="3180"/>
                  </a:lnTo>
                  <a:lnTo>
                    <a:pt x="691" y="3477"/>
                  </a:lnTo>
                  <a:cubicBezTo>
                    <a:pt x="620" y="3513"/>
                    <a:pt x="1" y="3751"/>
                    <a:pt x="1" y="4525"/>
                  </a:cubicBezTo>
                  <a:lnTo>
                    <a:pt x="1" y="5192"/>
                  </a:lnTo>
                  <a:cubicBezTo>
                    <a:pt x="1" y="5299"/>
                    <a:pt x="96" y="5382"/>
                    <a:pt x="203" y="5382"/>
                  </a:cubicBezTo>
                  <a:lnTo>
                    <a:pt x="679" y="5382"/>
                  </a:lnTo>
                  <a:cubicBezTo>
                    <a:pt x="775" y="5382"/>
                    <a:pt x="870" y="5299"/>
                    <a:pt x="870" y="5192"/>
                  </a:cubicBezTo>
                  <a:cubicBezTo>
                    <a:pt x="870" y="5085"/>
                    <a:pt x="775" y="5001"/>
                    <a:pt x="679" y="5001"/>
                  </a:cubicBezTo>
                  <a:lnTo>
                    <a:pt x="382" y="5001"/>
                  </a:lnTo>
                  <a:lnTo>
                    <a:pt x="382" y="4537"/>
                  </a:lnTo>
                  <a:cubicBezTo>
                    <a:pt x="382" y="4013"/>
                    <a:pt x="798" y="3870"/>
                    <a:pt x="810" y="3858"/>
                  </a:cubicBezTo>
                  <a:lnTo>
                    <a:pt x="822" y="3858"/>
                  </a:lnTo>
                  <a:lnTo>
                    <a:pt x="1537" y="3572"/>
                  </a:lnTo>
                  <a:lnTo>
                    <a:pt x="1906" y="3942"/>
                  </a:lnTo>
                  <a:cubicBezTo>
                    <a:pt x="1941" y="3977"/>
                    <a:pt x="2001" y="4001"/>
                    <a:pt x="2048" y="4001"/>
                  </a:cubicBezTo>
                  <a:cubicBezTo>
                    <a:pt x="2084" y="4001"/>
                    <a:pt x="2144" y="3989"/>
                    <a:pt x="2179" y="3942"/>
                  </a:cubicBezTo>
                  <a:lnTo>
                    <a:pt x="2537" y="3572"/>
                  </a:lnTo>
                  <a:lnTo>
                    <a:pt x="3251" y="3858"/>
                  </a:lnTo>
                  <a:lnTo>
                    <a:pt x="3263" y="3858"/>
                  </a:lnTo>
                  <a:cubicBezTo>
                    <a:pt x="3275" y="3858"/>
                    <a:pt x="3692" y="4013"/>
                    <a:pt x="3692" y="4537"/>
                  </a:cubicBezTo>
                  <a:lnTo>
                    <a:pt x="3692" y="5025"/>
                  </a:lnTo>
                  <a:lnTo>
                    <a:pt x="1310" y="5025"/>
                  </a:lnTo>
                  <a:cubicBezTo>
                    <a:pt x="1215" y="5025"/>
                    <a:pt x="1120" y="5120"/>
                    <a:pt x="1120" y="5215"/>
                  </a:cubicBezTo>
                  <a:cubicBezTo>
                    <a:pt x="1120" y="5323"/>
                    <a:pt x="1215" y="5418"/>
                    <a:pt x="1310" y="5418"/>
                  </a:cubicBezTo>
                  <a:lnTo>
                    <a:pt x="3894" y="5418"/>
                  </a:lnTo>
                  <a:cubicBezTo>
                    <a:pt x="3989" y="5418"/>
                    <a:pt x="4084" y="5323"/>
                    <a:pt x="4084" y="5215"/>
                  </a:cubicBezTo>
                  <a:lnTo>
                    <a:pt x="4084" y="4537"/>
                  </a:lnTo>
                  <a:cubicBezTo>
                    <a:pt x="4061" y="3763"/>
                    <a:pt x="3465" y="3525"/>
                    <a:pt x="3382" y="3501"/>
                  </a:cubicBezTo>
                  <a:lnTo>
                    <a:pt x="2632" y="3203"/>
                  </a:lnTo>
                  <a:lnTo>
                    <a:pt x="2632" y="3096"/>
                  </a:lnTo>
                  <a:cubicBezTo>
                    <a:pt x="2834" y="2977"/>
                    <a:pt x="2977" y="2787"/>
                    <a:pt x="3061" y="2560"/>
                  </a:cubicBezTo>
                  <a:cubicBezTo>
                    <a:pt x="3322" y="2549"/>
                    <a:pt x="3549" y="2310"/>
                    <a:pt x="3549" y="2025"/>
                  </a:cubicBezTo>
                  <a:cubicBezTo>
                    <a:pt x="3549" y="1858"/>
                    <a:pt x="3477" y="1703"/>
                    <a:pt x="3358" y="1608"/>
                  </a:cubicBezTo>
                  <a:lnTo>
                    <a:pt x="3358" y="1263"/>
                  </a:lnTo>
                  <a:cubicBezTo>
                    <a:pt x="3358" y="560"/>
                    <a:pt x="2787" y="1"/>
                    <a:pt x="2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Graphic 13" descr="Robot outline">
            <a:extLst>
              <a:ext uri="{FF2B5EF4-FFF2-40B4-BE49-F238E27FC236}">
                <a16:creationId xmlns:a16="http://schemas.microsoft.com/office/drawing/2014/main" id="{A4FE8E70-1CB6-0385-5993-BE3849E9D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7622" y="1673517"/>
            <a:ext cx="723300" cy="723300"/>
          </a:xfrm>
          <a:prstGeom prst="rect">
            <a:avLst/>
          </a:prstGeom>
        </p:spPr>
      </p:pic>
      <p:pic>
        <p:nvPicPr>
          <p:cNvPr id="18" name="Graphic 17" descr="Connections outline">
            <a:extLst>
              <a:ext uri="{FF2B5EF4-FFF2-40B4-BE49-F238E27FC236}">
                <a16:creationId xmlns:a16="http://schemas.microsoft.com/office/drawing/2014/main" id="{20EC9F5A-A69C-9FCD-2586-40DDAFB01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1609" y="3100818"/>
            <a:ext cx="723899" cy="7238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sz="3000"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1096018" y="2220298"/>
            <a:ext cx="2683211" cy="2214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Understand and find narrative with unsupervised machine learning model.</a:t>
            </a:r>
            <a:endParaRPr sz="1800" dirty="0"/>
          </a:p>
        </p:txBody>
      </p:sp>
      <p:sp>
        <p:nvSpPr>
          <p:cNvPr id="28" name="Google Shape;607;p30">
            <a:extLst>
              <a:ext uri="{FF2B5EF4-FFF2-40B4-BE49-F238E27FC236}">
                <a16:creationId xmlns:a16="http://schemas.microsoft.com/office/drawing/2014/main" id="{E6259847-5635-A24A-C856-E9B121226018}"/>
              </a:ext>
            </a:extLst>
          </p:cNvPr>
          <p:cNvSpPr txBox="1">
            <a:spLocks/>
          </p:cNvSpPr>
          <p:nvPr/>
        </p:nvSpPr>
        <p:spPr>
          <a:xfrm>
            <a:off x="6220987" y="2369586"/>
            <a:ext cx="2084700" cy="165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00FB9EC-77E4-0FED-DA2B-369B0FADB0CD}"/>
              </a:ext>
            </a:extLst>
          </p:cNvPr>
          <p:cNvGrpSpPr/>
          <p:nvPr/>
        </p:nvGrpSpPr>
        <p:grpSpPr>
          <a:xfrm>
            <a:off x="1963235" y="1423348"/>
            <a:ext cx="723900" cy="723900"/>
            <a:chOff x="1403822" y="1242743"/>
            <a:chExt cx="723900" cy="723900"/>
          </a:xfrm>
        </p:grpSpPr>
        <p:sp>
          <p:nvSpPr>
            <p:cNvPr id="609" name="Google Shape;609;p30"/>
            <p:cNvSpPr/>
            <p:nvPr/>
          </p:nvSpPr>
          <p:spPr>
            <a:xfrm>
              <a:off x="1403822" y="1242743"/>
              <a:ext cx="723900" cy="723900"/>
            </a:xfrm>
            <a:prstGeom prst="rect">
              <a:avLst/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6;p27">
              <a:extLst>
                <a:ext uri="{FF2B5EF4-FFF2-40B4-BE49-F238E27FC236}">
                  <a16:creationId xmlns:a16="http://schemas.microsoft.com/office/drawing/2014/main" id="{46FFA8F9-66BE-F884-7E8C-7539880B81AD}"/>
                </a:ext>
              </a:extLst>
            </p:cNvPr>
            <p:cNvSpPr txBox="1">
              <a:spLocks/>
            </p:cNvSpPr>
            <p:nvPr/>
          </p:nvSpPr>
          <p:spPr>
            <a:xfrm>
              <a:off x="1497288" y="1315793"/>
              <a:ext cx="536968" cy="5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Maven Pro"/>
                <a:buNone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Maven Pro"/>
                <a:buNone/>
                <a:defRPr sz="1000" b="0" i="0" u="none" strike="noStrike" cap="none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Maven Pro"/>
                <a:buNone/>
                <a:defRPr sz="1000" b="0" i="0" u="none" strike="noStrike" cap="none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Maven Pro"/>
                <a:buNone/>
                <a:defRPr sz="1000" b="0" i="0" u="none" strike="noStrike" cap="none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Maven Pro"/>
                <a:buNone/>
                <a:defRPr sz="1000" b="0" i="0" u="none" strike="noStrike" cap="none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Maven Pro"/>
                <a:buNone/>
                <a:defRPr sz="1000" b="0" i="0" u="none" strike="noStrike" cap="none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Maven Pro"/>
                <a:buNone/>
                <a:defRPr sz="1000" b="0" i="0" u="none" strike="noStrike" cap="none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Maven Pro"/>
                <a:buNone/>
                <a:defRPr sz="1000" b="0" i="0" u="none" strike="noStrike" cap="none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Maven Pro"/>
                <a:buNone/>
                <a:defRPr sz="1000" b="0" i="0" u="none" strike="noStrike" cap="none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0" indent="0"/>
              <a:r>
                <a:rPr lang="en" sz="2000" dirty="0"/>
                <a:t>01</a:t>
              </a:r>
              <a:endParaRPr lang="en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2C0904-6CEE-ECD2-D565-CDB1EC88AC60}"/>
              </a:ext>
            </a:extLst>
          </p:cNvPr>
          <p:cNvGrpSpPr/>
          <p:nvPr/>
        </p:nvGrpSpPr>
        <p:grpSpPr>
          <a:xfrm>
            <a:off x="6271551" y="1381461"/>
            <a:ext cx="723900" cy="723900"/>
            <a:chOff x="6901387" y="1101445"/>
            <a:chExt cx="723900" cy="723900"/>
          </a:xfrm>
        </p:grpSpPr>
        <p:sp>
          <p:nvSpPr>
            <p:cNvPr id="611" name="Google Shape;611;p30"/>
            <p:cNvSpPr/>
            <p:nvPr/>
          </p:nvSpPr>
          <p:spPr>
            <a:xfrm>
              <a:off x="6901387" y="1101445"/>
              <a:ext cx="723900" cy="7239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6;p27">
              <a:extLst>
                <a:ext uri="{FF2B5EF4-FFF2-40B4-BE49-F238E27FC236}">
                  <a16:creationId xmlns:a16="http://schemas.microsoft.com/office/drawing/2014/main" id="{6AD53C2A-B105-2C61-D217-121E647A9564}"/>
                </a:ext>
              </a:extLst>
            </p:cNvPr>
            <p:cNvSpPr txBox="1">
              <a:spLocks/>
            </p:cNvSpPr>
            <p:nvPr/>
          </p:nvSpPr>
          <p:spPr>
            <a:xfrm>
              <a:off x="6994853" y="1158536"/>
              <a:ext cx="536968" cy="5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Maven Pro"/>
                <a:buNone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Maven Pro"/>
                <a:buNone/>
                <a:defRPr sz="1000" b="0" i="0" u="none" strike="noStrike" cap="none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Maven Pro"/>
                <a:buNone/>
                <a:defRPr sz="1000" b="0" i="0" u="none" strike="noStrike" cap="none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Maven Pro"/>
                <a:buNone/>
                <a:defRPr sz="1000" b="0" i="0" u="none" strike="noStrike" cap="none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Maven Pro"/>
                <a:buNone/>
                <a:defRPr sz="1000" b="0" i="0" u="none" strike="noStrike" cap="none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Maven Pro"/>
                <a:buNone/>
                <a:defRPr sz="1000" b="0" i="0" u="none" strike="noStrike" cap="none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Maven Pro"/>
                <a:buNone/>
                <a:defRPr sz="1000" b="0" i="0" u="none" strike="noStrike" cap="none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Maven Pro"/>
                <a:buNone/>
                <a:defRPr sz="1000" b="0" i="0" u="none" strike="noStrike" cap="none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Maven Pro"/>
                <a:buNone/>
                <a:defRPr sz="1000" b="0" i="0" u="none" strike="noStrike" cap="none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0" indent="0"/>
              <a:r>
                <a:rPr lang="en" sz="2000" dirty="0"/>
                <a:t>02</a:t>
              </a:r>
            </a:p>
          </p:txBody>
        </p:sp>
      </p:grpSp>
      <p:sp>
        <p:nvSpPr>
          <p:cNvPr id="31" name="Google Shape;603;p30">
            <a:extLst>
              <a:ext uri="{FF2B5EF4-FFF2-40B4-BE49-F238E27FC236}">
                <a16:creationId xmlns:a16="http://schemas.microsoft.com/office/drawing/2014/main" id="{63D429FD-13E5-9971-676F-75C3CC2004A9}"/>
              </a:ext>
            </a:extLst>
          </p:cNvPr>
          <p:cNvSpPr txBox="1">
            <a:spLocks/>
          </p:cNvSpPr>
          <p:nvPr/>
        </p:nvSpPr>
        <p:spPr>
          <a:xfrm>
            <a:off x="5364773" y="2213035"/>
            <a:ext cx="2855090" cy="222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sz="1800" dirty="0"/>
              <a:t>Use supervised machine learning model to classified post from orchestrated and organic.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1E424ED-3A90-2090-40D2-CA61F3339795}"/>
              </a:ext>
            </a:extLst>
          </p:cNvPr>
          <p:cNvCxnSpPr>
            <a:stCxn id="609" idx="3"/>
            <a:endCxn id="611" idx="1"/>
          </p:cNvCxnSpPr>
          <p:nvPr/>
        </p:nvCxnSpPr>
        <p:spPr>
          <a:xfrm flipV="1">
            <a:off x="2687135" y="1743411"/>
            <a:ext cx="3584416" cy="418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04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37BCB9-FB92-D1E5-7580-1FD27492F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141280"/>
            <a:ext cx="6627623" cy="26881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Social media becoming more </a:t>
            </a:r>
            <a:r>
              <a:rPr lang="en-US" dirty="0">
                <a:solidFill>
                  <a:schemeClr val="accent5"/>
                </a:solidFill>
              </a:rPr>
              <a:t>integrated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Hot-spot for content </a:t>
            </a:r>
            <a:r>
              <a:rPr lang="en-US" dirty="0">
                <a:solidFill>
                  <a:schemeClr val="accent6"/>
                </a:solidFill>
              </a:rPr>
              <a:t>manipulation</a:t>
            </a:r>
            <a:r>
              <a:rPr lang="en-US" dirty="0"/>
              <a:t> &amp; </a:t>
            </a:r>
            <a:r>
              <a:rPr lang="en-US" dirty="0">
                <a:solidFill>
                  <a:schemeClr val="accent6"/>
                </a:solidFill>
              </a:rPr>
              <a:t>disinformation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/>
                </a:solidFill>
              </a:rPr>
              <a:t>Disinformation</a:t>
            </a:r>
            <a:r>
              <a:rPr lang="en-US" dirty="0"/>
              <a:t> on political opinion </a:t>
            </a:r>
          </a:p>
          <a:p>
            <a:pPr>
              <a:lnSpc>
                <a:spcPct val="150000"/>
              </a:lnSpc>
            </a:pPr>
            <a:r>
              <a:rPr lang="en-US" dirty="0"/>
              <a:t>Complex, Volume of data</a:t>
            </a:r>
          </a:p>
          <a:p>
            <a:pPr>
              <a:lnSpc>
                <a:spcPct val="150000"/>
              </a:lnSpc>
            </a:pPr>
            <a:r>
              <a:rPr lang="en-US" dirty="0"/>
              <a:t>Rapid </a:t>
            </a:r>
            <a:r>
              <a:rPr lang="en-US" dirty="0">
                <a:solidFill>
                  <a:schemeClr val="accent5"/>
                </a:solidFill>
              </a:rPr>
              <a:t>advancement</a:t>
            </a:r>
            <a:r>
              <a:rPr lang="en-US" dirty="0"/>
              <a:t> of AI mimic human</a:t>
            </a:r>
          </a:p>
          <a:p>
            <a:pPr>
              <a:lnSpc>
                <a:spcPct val="150000"/>
              </a:lnSpc>
            </a:pPr>
            <a:r>
              <a:rPr lang="en-US" dirty="0"/>
              <a:t>Evolving strategies on organization coordinated effort.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AB09C2-9B09-8944-1191-AD9FAA3C2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5685722" cy="577800"/>
          </a:xfrm>
        </p:spPr>
        <p:txBody>
          <a:bodyPr/>
          <a:lstStyle/>
          <a:p>
            <a:r>
              <a:rPr lang="en-US" dirty="0"/>
              <a:t>Problem statement </a:t>
            </a:r>
          </a:p>
        </p:txBody>
      </p:sp>
      <p:pic>
        <p:nvPicPr>
          <p:cNvPr id="4" name="Picture 2" descr="Free Person Dropping Paper On Box Stock Photo">
            <a:extLst>
              <a:ext uri="{FF2B5EF4-FFF2-40B4-BE49-F238E27FC236}">
                <a16:creationId xmlns:a16="http://schemas.microsoft.com/office/drawing/2014/main" id="{524AFF5D-6A70-E9FB-EFDE-D32E0B2DE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769" y="1831383"/>
            <a:ext cx="2221100" cy="148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69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711484" y="916056"/>
            <a:ext cx="3943075" cy="3614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sz="1600" dirty="0"/>
              <a:t>November 2022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/>
              <a:t>China Zero Covid Policy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/>
              <a:t>White Paper Protest 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/>
              <a:t>Video </a:t>
            </a:r>
            <a:r>
              <a:rPr lang="en-US" sz="1600" dirty="0">
                <a:solidFill>
                  <a:schemeClr val="accent3"/>
                </a:solidFill>
              </a:rPr>
              <a:t>Protest</a:t>
            </a:r>
            <a:r>
              <a:rPr lang="en-US" sz="1600" dirty="0"/>
              <a:t> in China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/>
              <a:t>Video of Civil servant  mismanagement.  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/>
              <a:t>Lots of orchestrated bot post 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/>
              <a:t>Ads on online gambling, pornography sites. </a:t>
            </a:r>
            <a:endParaRPr sz="1600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58306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understanding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B9D013C-C0DF-C1E2-038D-4ADD963E8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240" y="1066839"/>
            <a:ext cx="2467066" cy="2953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F679ED-4176-4998-4BD2-99BD92D4CBDA}"/>
              </a:ext>
            </a:extLst>
          </p:cNvPr>
          <p:cNvSpPr txBox="1"/>
          <p:nvPr/>
        </p:nvSpPr>
        <p:spPr>
          <a:xfrm>
            <a:off x="8088285" y="453074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8010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1913246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METHODOLOGY</a:t>
            </a:r>
            <a:endParaRPr sz="6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91720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75558BCD78CD42A4FAB62CFAEF5EFC" ma:contentTypeVersion="15" ma:contentTypeDescription="Create a new document." ma:contentTypeScope="" ma:versionID="d95e84de22ad0b37348f0b372a9e7a90">
  <xsd:schema xmlns:xsd="http://www.w3.org/2001/XMLSchema" xmlns:xs="http://www.w3.org/2001/XMLSchema" xmlns:p="http://schemas.microsoft.com/office/2006/metadata/properties" xmlns:ns3="f152a4b9-dfc2-444a-abe3-8b55b5b9dbeb" xmlns:ns4="df5d9466-f3bc-4c5a-ad3f-e6e0dd8a3466" targetNamespace="http://schemas.microsoft.com/office/2006/metadata/properties" ma:root="true" ma:fieldsID="3f08637b497b9766381808dfba4efe99" ns3:_="" ns4:_="">
    <xsd:import namespace="f152a4b9-dfc2-444a-abe3-8b55b5b9dbeb"/>
    <xsd:import namespace="df5d9466-f3bc-4c5a-ad3f-e6e0dd8a34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DateTaken" minOccurs="0"/>
                <xsd:element ref="ns3:_activity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52a4b9-dfc2-444a-abe3-8b55b5b9db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5d9466-f3bc-4c5a-ad3f-e6e0dd8a346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152a4b9-dfc2-444a-abe3-8b55b5b9dbeb" xsi:nil="true"/>
  </documentManagement>
</p:properties>
</file>

<file path=customXml/itemProps1.xml><?xml version="1.0" encoding="utf-8"?>
<ds:datastoreItem xmlns:ds="http://schemas.openxmlformats.org/officeDocument/2006/customXml" ds:itemID="{E05CE7FD-2CBA-45D3-883E-864F5958D86C}">
  <ds:schemaRefs>
    <ds:schemaRef ds:uri="df5d9466-f3bc-4c5a-ad3f-e6e0dd8a3466"/>
    <ds:schemaRef ds:uri="f152a4b9-dfc2-444a-abe3-8b55b5b9dbe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39B1E3B-D071-4126-B9C2-893D987C1F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019770-6820-489A-930F-162248BCBB47}">
  <ds:schemaRefs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  <ds:schemaRef ds:uri="f152a4b9-dfc2-444a-abe3-8b55b5b9dbeb"/>
    <ds:schemaRef ds:uri="df5d9466-f3bc-4c5a-ad3f-e6e0dd8a3466"/>
    <ds:schemaRef ds:uri="http://schemas.microsoft.com/office/2006/documentManagement/types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3110</TotalTime>
  <Words>656</Words>
  <Application>Microsoft Office PowerPoint</Application>
  <PresentationFormat>On-screen Show (16:9)</PresentationFormat>
  <Paragraphs>136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Advent Pro SemiBold</vt:lpstr>
      <vt:lpstr>Nunito Light</vt:lpstr>
      <vt:lpstr>Livvic Light</vt:lpstr>
      <vt:lpstr>TimesNewRomanPSMT</vt:lpstr>
      <vt:lpstr>Arial</vt:lpstr>
      <vt:lpstr>Fira Sans Condensed Medium</vt:lpstr>
      <vt:lpstr>TimesNewRomanPS-ItalicMT</vt:lpstr>
      <vt:lpstr>Share Tech</vt:lpstr>
      <vt:lpstr>Maven Pro</vt:lpstr>
      <vt:lpstr>Fira Sans Extra Condensed Medium</vt:lpstr>
      <vt:lpstr>Data Science Consulting by Slidesgo</vt:lpstr>
      <vt:lpstr>FINAL YEAR PROJECT</vt:lpstr>
      <vt:lpstr>FINDINGS</vt:lpstr>
      <vt:lpstr>DISCLAIMER</vt:lpstr>
      <vt:lpstr>WHAT IS ORCHESTRATE POST</vt:lpstr>
      <vt:lpstr>TYPE OF ORCHESTRATE POST</vt:lpstr>
      <vt:lpstr>OBJECTIVES</vt:lpstr>
      <vt:lpstr>Problem statement </vt:lpstr>
      <vt:lpstr>Background understanding</vt:lpstr>
      <vt:lpstr>METHODOLOGY</vt:lpstr>
      <vt:lpstr>Methodology – Data collection</vt:lpstr>
      <vt:lpstr>Methodology – Manual Annotate</vt:lpstr>
      <vt:lpstr>Methodology – Data Preparation</vt:lpstr>
      <vt:lpstr>Methodology – Feature Engineering</vt:lpstr>
      <vt:lpstr>Methodology – Sentiment Polarity</vt:lpstr>
      <vt:lpstr>Methodology – Topic Modelliing</vt:lpstr>
      <vt:lpstr>Methodology – Classfication </vt:lpstr>
      <vt:lpstr>FINDINGS</vt:lpstr>
      <vt:lpstr>Findings – Manual Method  </vt:lpstr>
      <vt:lpstr>Findings – Manual Method  </vt:lpstr>
      <vt:lpstr>Findings – Manual Method  </vt:lpstr>
      <vt:lpstr>Findings – Manual Method  </vt:lpstr>
      <vt:lpstr>Findings – Topic Modelling</vt:lpstr>
      <vt:lpstr>Findings – Classification</vt:lpstr>
      <vt:lpstr>Findings – Classification - SMOTE</vt:lpstr>
      <vt:lpstr>DEMO</vt:lpstr>
      <vt:lpstr>THANK YOU FOR LISTENING</vt:lpstr>
      <vt:lpstr>Q&amp;A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cp:lastModifiedBy>FOO KHAI LIANG</cp:lastModifiedBy>
  <cp:revision>3</cp:revision>
  <dcterms:modified xsi:type="dcterms:W3CDTF">2023-07-30T15:50:35Z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0x0101008E75558BCD78CD42A4FAB62CFAEF5EFC</vt:lpwstr>
  </property>
</Properties>
</file>