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77" r:id="rId6"/>
    <p:sldId id="268" r:id="rId7"/>
    <p:sldId id="293" r:id="rId8"/>
    <p:sldId id="294" r:id="rId9"/>
    <p:sldId id="295" r:id="rId10"/>
    <p:sldId id="296" r:id="rId11"/>
    <p:sldId id="297" r:id="rId12"/>
    <p:sldId id="298" r:id="rId13"/>
    <p:sldId id="299" r:id="rId14"/>
    <p:sldId id="300" r:id="rId15"/>
    <p:sldId id="301" r:id="rId16"/>
    <p:sldId id="302"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9" r:id="rId32"/>
    <p:sldId id="318" r:id="rId33"/>
    <p:sldId id="320" r:id="rId34"/>
    <p:sldId id="32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061" autoAdjust="0"/>
  </p:normalViewPr>
  <p:slideViewPr>
    <p:cSldViewPr snapToGrid="0">
      <p:cViewPr varScale="1">
        <p:scale>
          <a:sx n="65" d="100"/>
          <a:sy n="65" d="100"/>
        </p:scale>
        <p:origin x="936" y="7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10/7/2024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10/7/2024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2195202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401871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248194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2782927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3536424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1154104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236451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2746145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18</a:t>
            </a:fld>
            <a:endParaRPr lang="en-US" dirty="0"/>
          </a:p>
        </p:txBody>
      </p:sp>
    </p:spTree>
    <p:extLst>
      <p:ext uri="{BB962C8B-B14F-4D97-AF65-F5344CB8AC3E}">
        <p14:creationId xmlns:p14="http://schemas.microsoft.com/office/powerpoint/2010/main" val="1667457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279458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20</a:t>
            </a:fld>
            <a:endParaRPr lang="en-US" dirty="0"/>
          </a:p>
        </p:txBody>
      </p:sp>
    </p:spTree>
    <p:extLst>
      <p:ext uri="{BB962C8B-B14F-4D97-AF65-F5344CB8AC3E}">
        <p14:creationId xmlns:p14="http://schemas.microsoft.com/office/powerpoint/2010/main" val="56812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21</a:t>
            </a:fld>
            <a:endParaRPr lang="en-US" dirty="0"/>
          </a:p>
        </p:txBody>
      </p:sp>
    </p:spTree>
    <p:extLst>
      <p:ext uri="{BB962C8B-B14F-4D97-AF65-F5344CB8AC3E}">
        <p14:creationId xmlns:p14="http://schemas.microsoft.com/office/powerpoint/2010/main" val="415973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22</a:t>
            </a:fld>
            <a:endParaRPr lang="en-US" dirty="0"/>
          </a:p>
        </p:txBody>
      </p:sp>
    </p:spTree>
    <p:extLst>
      <p:ext uri="{BB962C8B-B14F-4D97-AF65-F5344CB8AC3E}">
        <p14:creationId xmlns:p14="http://schemas.microsoft.com/office/powerpoint/2010/main" val="1179148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23</a:t>
            </a:fld>
            <a:endParaRPr lang="en-US" dirty="0"/>
          </a:p>
        </p:txBody>
      </p:sp>
    </p:spTree>
    <p:extLst>
      <p:ext uri="{BB962C8B-B14F-4D97-AF65-F5344CB8AC3E}">
        <p14:creationId xmlns:p14="http://schemas.microsoft.com/office/powerpoint/2010/main" val="2380739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24</a:t>
            </a:fld>
            <a:endParaRPr lang="en-US" dirty="0"/>
          </a:p>
        </p:txBody>
      </p:sp>
    </p:spTree>
    <p:extLst>
      <p:ext uri="{BB962C8B-B14F-4D97-AF65-F5344CB8AC3E}">
        <p14:creationId xmlns:p14="http://schemas.microsoft.com/office/powerpoint/2010/main" val="509229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25</a:t>
            </a:fld>
            <a:endParaRPr lang="en-US" dirty="0"/>
          </a:p>
        </p:txBody>
      </p:sp>
    </p:spTree>
    <p:extLst>
      <p:ext uri="{BB962C8B-B14F-4D97-AF65-F5344CB8AC3E}">
        <p14:creationId xmlns:p14="http://schemas.microsoft.com/office/powerpoint/2010/main" val="820350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26</a:t>
            </a:fld>
            <a:endParaRPr lang="en-US" dirty="0"/>
          </a:p>
        </p:txBody>
      </p:sp>
    </p:spTree>
    <p:extLst>
      <p:ext uri="{BB962C8B-B14F-4D97-AF65-F5344CB8AC3E}">
        <p14:creationId xmlns:p14="http://schemas.microsoft.com/office/powerpoint/2010/main" val="3134007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27</a:t>
            </a:fld>
            <a:endParaRPr lang="en-US" dirty="0"/>
          </a:p>
        </p:txBody>
      </p:sp>
    </p:spTree>
    <p:extLst>
      <p:ext uri="{BB962C8B-B14F-4D97-AF65-F5344CB8AC3E}">
        <p14:creationId xmlns:p14="http://schemas.microsoft.com/office/powerpoint/2010/main" val="1168936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28</a:t>
            </a:fld>
            <a:endParaRPr lang="en-US" dirty="0"/>
          </a:p>
        </p:txBody>
      </p:sp>
    </p:spTree>
    <p:extLst>
      <p:ext uri="{BB962C8B-B14F-4D97-AF65-F5344CB8AC3E}">
        <p14:creationId xmlns:p14="http://schemas.microsoft.com/office/powerpoint/2010/main" val="41298228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29</a:t>
            </a:fld>
            <a:endParaRPr lang="en-US" dirty="0"/>
          </a:p>
        </p:txBody>
      </p:sp>
    </p:spTree>
    <p:extLst>
      <p:ext uri="{BB962C8B-B14F-4D97-AF65-F5344CB8AC3E}">
        <p14:creationId xmlns:p14="http://schemas.microsoft.com/office/powerpoint/2010/main" val="349006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30</a:t>
            </a:fld>
            <a:endParaRPr lang="en-US" dirty="0"/>
          </a:p>
        </p:txBody>
      </p:sp>
    </p:spTree>
    <p:extLst>
      <p:ext uri="{BB962C8B-B14F-4D97-AF65-F5344CB8AC3E}">
        <p14:creationId xmlns:p14="http://schemas.microsoft.com/office/powerpoint/2010/main" val="1751535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31</a:t>
            </a:fld>
            <a:endParaRPr lang="en-US" dirty="0"/>
          </a:p>
        </p:txBody>
      </p:sp>
    </p:spTree>
    <p:extLst>
      <p:ext uri="{BB962C8B-B14F-4D97-AF65-F5344CB8AC3E}">
        <p14:creationId xmlns:p14="http://schemas.microsoft.com/office/powerpoint/2010/main" val="1523049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934550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666618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615574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09641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10831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25601093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www.geeksforgeeks.org/clustering-in-machine-learning/" TargetMode="External"/><Relationship Id="rId5" Type="http://schemas.openxmlformats.org/officeDocument/2006/relationships/hyperlink" Target="https://www.geeksforgeeks.org/regression-classification-supervised-machine-learning/" TargetMode="External"/><Relationship Id="rId4" Type="http://schemas.openxmlformats.org/officeDocument/2006/relationships/hyperlink" Target="https://www.geeksforgeeks.org/basic-concept-classification-data-minin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a:bodyPr>
          <a:lstStyle/>
          <a:p>
            <a:r>
              <a:rPr lang="en-US" sz="5400" dirty="0" err="1">
                <a:latin typeface="Times New Roman" panose="02020603050405020304" pitchFamily="18" charset="0"/>
                <a:cs typeface="Times New Roman" panose="02020603050405020304" pitchFamily="18" charset="0"/>
              </a:rPr>
              <a:t>Lập</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trình</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học</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máy</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với</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thư</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viện</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Sklearn</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một số nhóm thuật toán được xây dựng bởi thư viện scikit-learn</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636868"/>
            <a:ext cx="10798830" cy="4896666"/>
          </a:xfrm>
        </p:spPr>
        <p:txBody>
          <a:bodyPr vert="horz" lIns="91440" tIns="45720" rIns="91440" bIns="45720" rtlCol="0" anchor="t">
            <a:normAutofit fontScale="77500" lnSpcReduction="20000"/>
          </a:bodyPr>
          <a:lstStyle/>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Feature extraction: </a:t>
            </a:r>
            <a:r>
              <a:rPr lang="vi-VN" sz="2800" b="0" i="0" dirty="0">
                <a:solidFill>
                  <a:srgbClr val="1D2742"/>
                </a:solidFill>
                <a:effectLst/>
                <a:latin typeface="Times New Roman" panose="02020603050405020304" pitchFamily="18" charset="0"/>
                <a:cs typeface="Times New Roman" panose="02020603050405020304" pitchFamily="18" charset="0"/>
              </a:rPr>
              <a:t>Trích xuất đặc trưng. Mục đích là để định nghĩa các thuộc tình với dữ liệu hình ảnh và dữ liệu ngôn ngữ.</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Feature selection: </a:t>
            </a:r>
            <a:r>
              <a:rPr lang="vi-VN" sz="2800" b="0" i="0" dirty="0">
                <a:solidFill>
                  <a:srgbClr val="1D2742"/>
                </a:solidFill>
                <a:effectLst/>
                <a:latin typeface="Times New Roman" panose="02020603050405020304" pitchFamily="18" charset="0"/>
                <a:cs typeface="Times New Roman" panose="02020603050405020304" pitchFamily="18" charset="0"/>
              </a:rPr>
              <a:t>Trích chọn đặc trưng. Lựa chọn các đặc trưng có ý nghĩa trong việc huấn luyện mô hình học giám sát.</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Parameter Tuning: </a:t>
            </a:r>
            <a:r>
              <a:rPr lang="vi-VN" sz="2800" b="0" i="0" dirty="0">
                <a:solidFill>
                  <a:srgbClr val="1D2742"/>
                </a:solidFill>
                <a:effectLst/>
                <a:latin typeface="Times New Roman" panose="02020603050405020304" pitchFamily="18" charset="0"/>
                <a:cs typeface="Times New Roman" panose="02020603050405020304" pitchFamily="18" charset="0"/>
              </a:rPr>
              <a:t>Tinh chỉnh tham số. Các thuật toán phục vụ việc lựa chọn tham số phù hợp để tối ưu hóa mô hình.</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Manifold Learning: </a:t>
            </a:r>
            <a:r>
              <a:rPr lang="vi-VN" sz="2800" b="0" i="0" dirty="0">
                <a:solidFill>
                  <a:srgbClr val="1D2742"/>
                </a:solidFill>
                <a:effectLst/>
                <a:latin typeface="Times New Roman" panose="02020603050405020304" pitchFamily="18" charset="0"/>
                <a:cs typeface="Times New Roman" panose="02020603050405020304" pitchFamily="18" charset="0"/>
              </a:rPr>
              <a:t>Các thuật toán học tổng hợp và Phân tích dữ liệu đa chiều phức tạp.</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Supervised Models: </a:t>
            </a:r>
            <a:r>
              <a:rPr lang="vi-VN" sz="2800" b="0" i="0" dirty="0">
                <a:solidFill>
                  <a:srgbClr val="1D2742"/>
                </a:solidFill>
                <a:effectLst/>
                <a:latin typeface="Times New Roman" panose="02020603050405020304" pitchFamily="18" charset="0"/>
                <a:cs typeface="Times New Roman" panose="02020603050405020304" pitchFamily="18" charset="0"/>
              </a:rPr>
              <a:t>Học giám sát. Mảng lớn các thuật toán học máy hiện nay. Ví dụ như linear models, discriminate analysis, naive </a:t>
            </a:r>
            <a:r>
              <a:rPr lang="en-US" sz="2800" b="0" i="0" dirty="0">
                <a:solidFill>
                  <a:srgbClr val="1D2742"/>
                </a:solidFill>
                <a:effectLst/>
                <a:latin typeface="Times New Roman" panose="02020603050405020304" pitchFamily="18" charset="0"/>
                <a:cs typeface="Times New Roman" panose="02020603050405020304" pitchFamily="18" charset="0"/>
              </a:rPr>
              <a:t>Bayes</a:t>
            </a:r>
            <a:r>
              <a:rPr lang="vi-VN" sz="2800" b="0" i="0" dirty="0">
                <a:solidFill>
                  <a:srgbClr val="1D2742"/>
                </a:solidFill>
                <a:effectLst/>
                <a:latin typeface="Times New Roman" panose="02020603050405020304" pitchFamily="18" charset="0"/>
                <a:cs typeface="Times New Roman" panose="02020603050405020304" pitchFamily="18" charset="0"/>
              </a:rPr>
              <a:t>, lazy methods, neural networks, support vector machines và decision trees.</a:t>
            </a:r>
            <a:endParaRPr lang="en-US" sz="28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pPr>
            <a:endParaRPr lang="vi-VN" sz="2800" b="0" i="0" dirty="0">
              <a:solidFill>
                <a:srgbClr val="1D2742"/>
              </a:solidFill>
              <a:effectLst/>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60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388978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dữ liệu với Pandas</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636868"/>
            <a:ext cx="10798830" cy="4896666"/>
          </a:xfrm>
        </p:spPr>
        <p:txBody>
          <a:bodyPr vert="horz" lIns="91440" tIns="45720" rIns="91440" bIns="45720" rtlCol="0" anchor="t">
            <a:normAutofit/>
          </a:bodyPr>
          <a:lstStyle/>
          <a:p>
            <a:pPr marL="457200" indent="-457200" algn="just" fontAlgn="base">
              <a:lnSpc>
                <a:spcPct val="150000"/>
              </a:lnSpc>
              <a:spcAft>
                <a:spcPts val="600"/>
              </a:spcAft>
              <a:buFont typeface="Arial" panose="020B0604020202020204" pitchFamily="34" charset="0"/>
              <a:buChar char="•"/>
            </a:pPr>
            <a:r>
              <a:rPr lang="vi-VN" sz="2800" b="0" i="0" dirty="0">
                <a:solidFill>
                  <a:srgbClr val="1D2742"/>
                </a:solidFill>
                <a:effectLst/>
                <a:latin typeface="Times New Roman" panose="02020603050405020304" pitchFamily="18" charset="0"/>
                <a:cs typeface="Times New Roman" panose="02020603050405020304" pitchFamily="18" charset="0"/>
              </a:rPr>
              <a:t>Pandas là một thư viện Python cung cấp các cấu trúc dữ liệu nhanh, mạnh mẽ, linh hoạt </a:t>
            </a:r>
            <a:endParaRPr lang="en-US" sz="2800" dirty="0">
              <a:solidFill>
                <a:srgbClr val="1D2742"/>
              </a:solidFill>
              <a:latin typeface="Times New Roman" panose="02020603050405020304" pitchFamily="18" charset="0"/>
              <a:cs typeface="Times New Roman" panose="02020603050405020304" pitchFamily="18" charset="0"/>
            </a:endParaRPr>
          </a:p>
          <a:p>
            <a:pPr marL="457200" indent="-457200" algn="just" fontAlgn="base">
              <a:lnSpc>
                <a:spcPct val="150000"/>
              </a:lnSpc>
              <a:spcAft>
                <a:spcPts val="600"/>
              </a:spcAft>
              <a:buFont typeface="Arial" panose="020B0604020202020204" pitchFamily="34" charset="0"/>
              <a:buChar char="•"/>
            </a:pPr>
            <a:r>
              <a:rPr lang="vi-VN" sz="2800" b="0" i="0" dirty="0">
                <a:solidFill>
                  <a:srgbClr val="1D2742"/>
                </a:solidFill>
                <a:effectLst/>
                <a:latin typeface="Times New Roman" panose="02020603050405020304" pitchFamily="18" charset="0"/>
                <a:cs typeface="Times New Roman" panose="02020603050405020304" pitchFamily="18" charset="0"/>
              </a:rPr>
              <a:t>Pandas được thiết kế để làm việc dễ dàng và trực quan với dữ liệu có cấu trúc (dạng bảng, đa chiều, có tiềm năng không đồng nhất) và dữ liệu chuỗi thời gian.</a:t>
            </a:r>
            <a:endParaRPr lang="en-US" sz="28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pPr>
            <a:endParaRPr lang="vi-VN" sz="2800" b="0" i="0" dirty="0">
              <a:solidFill>
                <a:srgbClr val="1D2742"/>
              </a:solidFill>
              <a:effectLst/>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60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67222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Xử lý dữ liệu với Pandas</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636868"/>
            <a:ext cx="10798830" cy="4896666"/>
          </a:xfrm>
        </p:spPr>
        <p:txBody>
          <a:bodyPr vert="horz" lIns="91440" tIns="45720" rIns="91440" bIns="45720" rtlCol="0" anchor="t">
            <a:normAutofit fontScale="70000" lnSpcReduction="20000"/>
          </a:bodyPr>
          <a:lstStyle/>
          <a:p>
            <a:pPr marL="457200" indent="-457200" algn="just" fontAlgn="base">
              <a:lnSpc>
                <a:spcPct val="150000"/>
              </a:lnSpc>
              <a:spcAft>
                <a:spcPts val="600"/>
              </a:spcAft>
              <a:buFont typeface="Arial" panose="020B0604020202020204" pitchFamily="34" charset="0"/>
              <a:buChar char="•"/>
            </a:pPr>
            <a:r>
              <a:rPr lang="vi-VN" sz="2800" b="0" i="0" dirty="0">
                <a:solidFill>
                  <a:srgbClr val="1D2742"/>
                </a:solidFill>
                <a:effectLst/>
                <a:latin typeface="Times New Roman" panose="02020603050405020304" pitchFamily="18" charset="0"/>
                <a:cs typeface="Times New Roman" panose="02020603050405020304" pitchFamily="18" charset="0"/>
              </a:rPr>
              <a:t>Pandas phù hợp với nhiều loại dữ liệu khác nhau</a:t>
            </a:r>
            <a:endParaRPr lang="en-US" sz="2800" b="0" i="0" dirty="0">
              <a:solidFill>
                <a:srgbClr val="1D2742"/>
              </a:solidFill>
              <a:effectLst/>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vi-VN" sz="2800" b="0" i="0" dirty="0">
                <a:solidFill>
                  <a:srgbClr val="1D2742"/>
                </a:solidFill>
                <a:effectLst/>
                <a:latin typeface="Times New Roman" panose="02020603050405020304" pitchFamily="18" charset="0"/>
                <a:cs typeface="Times New Roman" panose="02020603050405020304" pitchFamily="18" charset="0"/>
              </a:rPr>
              <a:t>Dữ liệu dạng bảng với các cột được nhập không đồng nhất, như trong bảng SQL hoặc bảng tính Excel.</a:t>
            </a:r>
          </a:p>
          <a:p>
            <a:pPr marL="914400" lvl="1" indent="-457200" algn="just" fontAlgn="base">
              <a:lnSpc>
                <a:spcPct val="150000"/>
              </a:lnSpc>
              <a:spcAft>
                <a:spcPts val="600"/>
              </a:spcAft>
            </a:pPr>
            <a:r>
              <a:rPr lang="vi-VN" sz="2800" b="0" i="0" dirty="0">
                <a:solidFill>
                  <a:srgbClr val="1D2742"/>
                </a:solidFill>
                <a:effectLst/>
                <a:latin typeface="Times New Roman" panose="02020603050405020304" pitchFamily="18" charset="0"/>
                <a:cs typeface="Times New Roman" panose="02020603050405020304" pitchFamily="18" charset="0"/>
              </a:rPr>
              <a:t>Dữ liệu chuỗi thời gian theo thứ tự và không có thứ tự (không nhất thiết phải có tần số cố định).</a:t>
            </a:r>
          </a:p>
          <a:p>
            <a:pPr marL="914400" lvl="1" indent="-457200" algn="just" fontAlgn="base">
              <a:lnSpc>
                <a:spcPct val="150000"/>
              </a:lnSpc>
              <a:spcAft>
                <a:spcPts val="600"/>
              </a:spcAft>
            </a:pPr>
            <a:r>
              <a:rPr lang="vi-VN" sz="2800" b="0" i="0" dirty="0">
                <a:solidFill>
                  <a:srgbClr val="1D2742"/>
                </a:solidFill>
                <a:effectLst/>
                <a:latin typeface="Times New Roman" panose="02020603050405020304" pitchFamily="18" charset="0"/>
                <a:cs typeface="Times New Roman" panose="02020603050405020304" pitchFamily="18" charset="0"/>
              </a:rPr>
              <a:t>Dữ liệu ma trận tùy ý (được nhập đồng nhất hoặc không đồng nhất) với nhãn hàng và cột.</a:t>
            </a:r>
          </a:p>
          <a:p>
            <a:pPr marL="457200" indent="-457200" algn="just" fontAlgn="base">
              <a:lnSpc>
                <a:spcPct val="150000"/>
              </a:lnSpc>
              <a:spcAft>
                <a:spcPts val="600"/>
              </a:spcAft>
              <a:buFont typeface="Arial" panose="020B0604020202020204" pitchFamily="34" charset="0"/>
              <a:buChar char="•"/>
            </a:pPr>
            <a:r>
              <a:rPr lang="vi-VN" sz="2800" b="0" i="0" dirty="0">
                <a:solidFill>
                  <a:srgbClr val="1D2742"/>
                </a:solidFill>
                <a:effectLst/>
                <a:latin typeface="Times New Roman" panose="02020603050405020304" pitchFamily="18" charset="0"/>
                <a:cs typeface="Times New Roman" panose="02020603050405020304" pitchFamily="18" charset="0"/>
              </a:rPr>
              <a:t>Bất kỳ hình thức khác của các bộ dữ liệu quan sát / thống kê. Pandas được xây dựng dựa trên NumPy. Hai cấu trúc dữ liệu chính của pandas là Series (1 chiều) và DataFrame (2 chiều) xử lý được phần lớn các trường hợp điển hình trong tài chính, thống kê, khoa học xã hội và nhiều lĩnh vực kỹ thuật.</a:t>
            </a:r>
          </a:p>
          <a:p>
            <a:pPr marL="457200" indent="-457200" algn="just">
              <a:lnSpc>
                <a:spcPct val="150000"/>
              </a:lnSpc>
              <a:spcBef>
                <a:spcPts val="1200"/>
              </a:spcBef>
              <a:spcAft>
                <a:spcPts val="60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705239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Xử lý dữ liệu với Pandas</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153915"/>
            <a:ext cx="10798830" cy="5379619"/>
          </a:xfrm>
        </p:spPr>
        <p:txBody>
          <a:bodyPr vert="horz" lIns="91440" tIns="45720" rIns="91440" bIns="45720" rtlCol="0" anchor="t">
            <a:normAutofit fontScale="85000" lnSpcReduction="20000"/>
          </a:bodyPr>
          <a:lstStyle/>
          <a:p>
            <a:pPr marL="457200" indent="-457200" algn="just" fontAlgn="base">
              <a:lnSpc>
                <a:spcPct val="150000"/>
              </a:lnSpc>
              <a:spcAft>
                <a:spcPts val="600"/>
              </a:spcAft>
              <a:buFont typeface="Arial" panose="020B0604020202020204" pitchFamily="34" charset="0"/>
              <a:buChar char="•"/>
            </a:pPr>
            <a:r>
              <a:rPr lang="sv-SE" sz="2800" b="1" i="0" dirty="0">
                <a:solidFill>
                  <a:schemeClr val="accent4"/>
                </a:solidFill>
                <a:effectLst/>
                <a:latin typeface="Times New Roman" panose="02020603050405020304" pitchFamily="18" charset="0"/>
                <a:cs typeface="Times New Roman" panose="02020603050405020304" pitchFamily="18" charset="0"/>
              </a:rPr>
              <a:t>Cài đặt thư viện Pandas</a:t>
            </a:r>
            <a:r>
              <a:rPr lang="sv-SE" sz="2800" i="0" dirty="0">
                <a:effectLst/>
                <a:latin typeface="Times New Roman" panose="02020603050405020304" pitchFamily="18" charset="0"/>
                <a:cs typeface="Times New Roman" panose="02020603050405020304" pitchFamily="18" charset="0"/>
              </a:rPr>
              <a:t>: pip install pandas</a:t>
            </a:r>
          </a:p>
          <a:p>
            <a:pPr marL="457200" indent="-457200" algn="just" fontAlgn="base">
              <a:lnSpc>
                <a:spcPct val="150000"/>
              </a:lnSpc>
              <a:spcAft>
                <a:spcPts val="600"/>
              </a:spcAft>
              <a:buFont typeface="Arial" panose="020B0604020202020204" pitchFamily="34" charset="0"/>
              <a:buChar char="•"/>
            </a:pPr>
            <a:r>
              <a:rPr lang="vi-VN" sz="2800" b="1" dirty="0">
                <a:solidFill>
                  <a:schemeClr val="accent4"/>
                </a:solidFill>
                <a:latin typeface="Times New Roman" panose="02020603050405020304" pitchFamily="18" charset="0"/>
                <a:cs typeface="Times New Roman" panose="02020603050405020304" pitchFamily="18" charset="0"/>
              </a:rPr>
              <a:t>Khai báo thư viện Pandas</a:t>
            </a:r>
            <a:r>
              <a:rPr lang="sv-SE" sz="2800" b="1" dirty="0">
                <a:solidFill>
                  <a:schemeClr val="accent4"/>
                </a:solidFill>
                <a:latin typeface="Times New Roman" panose="02020603050405020304" pitchFamily="18" charset="0"/>
                <a:cs typeface="Times New Roman" panose="02020603050405020304" pitchFamily="18" charset="0"/>
              </a:rPr>
              <a:t>: </a:t>
            </a:r>
            <a:r>
              <a:rPr lang="sv-SE" sz="2800" dirty="0">
                <a:latin typeface="Times New Roman" panose="02020603050405020304" pitchFamily="18" charset="0"/>
                <a:cs typeface="Times New Roman" panose="02020603050405020304" pitchFamily="18" charset="0"/>
              </a:rPr>
              <a:t>import pandas as pd </a:t>
            </a:r>
          </a:p>
          <a:p>
            <a:pPr marL="457200" indent="-457200" algn="just" fontAlgn="base">
              <a:lnSpc>
                <a:spcPct val="150000"/>
              </a:lnSpc>
              <a:spcAft>
                <a:spcPts val="600"/>
              </a:spcAft>
              <a:buFont typeface="Arial" panose="020B0604020202020204" pitchFamily="34" charset="0"/>
              <a:buChar char="•"/>
            </a:pPr>
            <a:r>
              <a:rPr lang="sv-SE" sz="2800" b="1" dirty="0">
                <a:solidFill>
                  <a:schemeClr val="accent4"/>
                </a:solidFill>
                <a:latin typeface="Times New Roman" panose="02020603050405020304" pitchFamily="18" charset="0"/>
                <a:cs typeface="Times New Roman" panose="02020603050405020304" pitchFamily="18" charset="0"/>
              </a:rPr>
              <a:t>Đọc dữ liệu từ file csv: </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import pandas as pd</a:t>
            </a: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df</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pd.read_csv</a:t>
            </a:r>
            <a:r>
              <a:rPr lang="en-US" sz="2800" dirty="0">
                <a:latin typeface="Times New Roman" panose="02020603050405020304" pitchFamily="18" charset="0"/>
                <a:cs typeface="Times New Roman" panose="02020603050405020304" pitchFamily="18" charset="0"/>
              </a:rPr>
              <a:t>('data.csv’)</a:t>
            </a:r>
          </a:p>
          <a:p>
            <a:pPr marL="914400" lvl="1" indent="-457200" algn="just" fontAlgn="base">
              <a:lnSpc>
                <a:spcPct val="150000"/>
              </a:lnSpc>
              <a:spcAft>
                <a:spcPts val="600"/>
              </a:spcAft>
            </a:pPr>
            <a:r>
              <a:rPr lang="en-US" sz="2800" b="1" dirty="0" err="1">
                <a:solidFill>
                  <a:schemeClr val="accent4"/>
                </a:solidFill>
                <a:latin typeface="Times New Roman" panose="02020603050405020304" pitchFamily="18" charset="0"/>
                <a:cs typeface="Times New Roman" panose="02020603050405020304" pitchFamily="18" charset="0"/>
              </a:rPr>
              <a:t>Xác</a:t>
            </a:r>
            <a:r>
              <a:rPr lang="en-US" sz="2800" b="1" dirty="0">
                <a:solidFill>
                  <a:schemeClr val="accent4"/>
                </a:solidFill>
                <a:latin typeface="Times New Roman" panose="02020603050405020304" pitchFamily="18" charset="0"/>
                <a:cs typeface="Times New Roman" panose="02020603050405020304" pitchFamily="18" charset="0"/>
              </a:rPr>
              <a:t> </a:t>
            </a:r>
            <a:r>
              <a:rPr lang="en-US" sz="2800" b="1" dirty="0" err="1">
                <a:solidFill>
                  <a:schemeClr val="accent4"/>
                </a:solidFill>
                <a:latin typeface="Times New Roman" panose="02020603050405020304" pitchFamily="18" charset="0"/>
                <a:cs typeface="Times New Roman" panose="02020603050405020304" pitchFamily="18" charset="0"/>
              </a:rPr>
              <a:t>định</a:t>
            </a:r>
            <a:r>
              <a:rPr lang="en-US" sz="2800" b="1" dirty="0">
                <a:solidFill>
                  <a:schemeClr val="accent4"/>
                </a:solidFill>
                <a:latin typeface="Times New Roman" panose="02020603050405020304" pitchFamily="18" charset="0"/>
                <a:cs typeface="Times New Roman" panose="02020603050405020304" pitchFamily="18" charset="0"/>
              </a:rPr>
              <a:t> </a:t>
            </a:r>
            <a:r>
              <a:rPr lang="en-US" sz="2800" b="1" dirty="0" err="1">
                <a:solidFill>
                  <a:schemeClr val="accent4"/>
                </a:solidFill>
                <a:latin typeface="Times New Roman" panose="02020603050405020304" pitchFamily="18" charset="0"/>
                <a:cs typeface="Times New Roman" panose="02020603050405020304" pitchFamily="18" charset="0"/>
              </a:rPr>
              <a:t>dữ</a:t>
            </a:r>
            <a:r>
              <a:rPr lang="en-US" sz="2800" b="1" dirty="0">
                <a:solidFill>
                  <a:schemeClr val="accent4"/>
                </a:solidFill>
                <a:latin typeface="Times New Roman" panose="02020603050405020304" pitchFamily="18" charset="0"/>
                <a:cs typeface="Times New Roman" panose="02020603050405020304" pitchFamily="18" charset="0"/>
              </a:rPr>
              <a:t> </a:t>
            </a:r>
            <a:r>
              <a:rPr lang="en-US" sz="2800" b="1" dirty="0" err="1">
                <a:solidFill>
                  <a:schemeClr val="accent4"/>
                </a:solidFill>
                <a:latin typeface="Times New Roman" panose="02020603050405020304" pitchFamily="18" charset="0"/>
                <a:cs typeface="Times New Roman" panose="02020603050405020304" pitchFamily="18" charset="0"/>
              </a:rPr>
              <a:t>liệu</a:t>
            </a:r>
            <a:r>
              <a:rPr lang="en-US" sz="2800" b="1" dirty="0">
                <a:solidFill>
                  <a:schemeClr val="accent4"/>
                </a:solidFill>
                <a:latin typeface="Times New Roman" panose="02020603050405020304" pitchFamily="18" charset="0"/>
                <a:cs typeface="Times New Roman" panose="02020603050405020304" pitchFamily="18" charset="0"/>
              </a:rPr>
              <a:t> </a:t>
            </a:r>
            <a:r>
              <a:rPr lang="en-US" sz="2800" b="1" dirty="0" err="1">
                <a:solidFill>
                  <a:schemeClr val="accent4"/>
                </a:solidFill>
                <a:latin typeface="Times New Roman" panose="02020603050405020304" pitchFamily="18" charset="0"/>
                <a:cs typeface="Times New Roman" panose="02020603050405020304" pitchFamily="18" charset="0"/>
              </a:rPr>
              <a:t>vào</a:t>
            </a:r>
            <a:r>
              <a:rPr lang="en-US" sz="2800" b="1" dirty="0">
                <a:solidFill>
                  <a:schemeClr val="accent4"/>
                </a:solidFill>
                <a:latin typeface="Times New Roman" panose="02020603050405020304" pitchFamily="18" charset="0"/>
                <a:cs typeface="Times New Roman" panose="02020603050405020304" pitchFamily="18" charset="0"/>
              </a:rPr>
              <a:t>/</a:t>
            </a:r>
            <a:r>
              <a:rPr lang="en-US" sz="2800" b="1" dirty="0" err="1">
                <a:solidFill>
                  <a:schemeClr val="accent4"/>
                </a:solidFill>
                <a:latin typeface="Times New Roman" panose="02020603050405020304" pitchFamily="18" charset="0"/>
                <a:cs typeface="Times New Roman" panose="02020603050405020304" pitchFamily="18" charset="0"/>
              </a:rPr>
              <a:t>ra</a:t>
            </a:r>
            <a:r>
              <a:rPr lang="en-US" sz="2800" b="1" dirty="0">
                <a:solidFill>
                  <a:schemeClr val="accent4"/>
                </a:solidFill>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numpy</a:t>
            </a:r>
            <a:r>
              <a:rPr lang="en-US" sz="2800" dirty="0">
                <a:latin typeface="Times New Roman" panose="02020603050405020304" pitchFamily="18" charset="0"/>
                <a:cs typeface="Times New Roman" panose="02020603050405020304" pitchFamily="18" charset="0"/>
              </a:rPr>
              <a:t> import array</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in_seq1 = array(array(</a:t>
            </a:r>
            <a:r>
              <a:rPr lang="en-US" sz="2800" dirty="0" err="1">
                <a:latin typeface="Times New Roman" panose="02020603050405020304" pitchFamily="18" charset="0"/>
                <a:cs typeface="Times New Roman" panose="02020603050405020304" pitchFamily="18" charset="0"/>
              </a:rPr>
              <a:t>df.iloc</a:t>
            </a:r>
            <a:r>
              <a:rPr lang="en-US" sz="2800" dirty="0">
                <a:latin typeface="Times New Roman" panose="02020603050405020304" pitchFamily="18" charset="0"/>
                <a:cs typeface="Times New Roman" panose="02020603050405020304" pitchFamily="18" charset="0"/>
              </a:rPr>
              <a:t>[0:,0:8]))</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out_seq1 = array(array(</a:t>
            </a:r>
            <a:r>
              <a:rPr lang="en-US" sz="2800" dirty="0" err="1">
                <a:latin typeface="Times New Roman" panose="02020603050405020304" pitchFamily="18" charset="0"/>
                <a:cs typeface="Times New Roman" panose="02020603050405020304" pitchFamily="18" charset="0"/>
              </a:rPr>
              <a:t>df.iloc</a:t>
            </a:r>
            <a:r>
              <a:rPr lang="en-US" sz="2800" dirty="0">
                <a:latin typeface="Times New Roman" panose="02020603050405020304" pitchFamily="18" charset="0"/>
                <a:cs typeface="Times New Roman" panose="02020603050405020304" pitchFamily="18" charset="0"/>
              </a:rPr>
              <a:t>[0:,9:10]))</a:t>
            </a:r>
          </a:p>
          <a:p>
            <a:pPr marL="457200" indent="-457200" algn="just" fontAlgn="base">
              <a:lnSpc>
                <a:spcPct val="150000"/>
              </a:lnSpc>
              <a:spcAft>
                <a:spcPts val="60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37762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Phân chia tập dữ liệu</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153915"/>
            <a:ext cx="10798830" cy="5379619"/>
          </a:xfrm>
        </p:spPr>
        <p:txBody>
          <a:bodyPr vert="horz" lIns="91440" tIns="45720" rIns="91440" bIns="45720" rtlCol="0" anchor="t">
            <a:normAutofit fontScale="85000" lnSpcReduction="20000"/>
          </a:bodyPr>
          <a:lstStyle/>
          <a:p>
            <a:pPr marL="457200" indent="-457200" algn="just" fontAlgn="base">
              <a:lnSpc>
                <a:spcPct val="150000"/>
              </a:lnSpc>
              <a:spcAft>
                <a:spcPts val="600"/>
              </a:spcAft>
              <a:buFont typeface="Arial" panose="020B0604020202020204" pitchFamily="34" charset="0"/>
              <a:buChar char="•"/>
            </a:pPr>
            <a:r>
              <a:rPr lang="sv-SE" sz="2800" dirty="0">
                <a:latin typeface="Times New Roman" panose="02020603050405020304" pitchFamily="18" charset="0"/>
                <a:cs typeface="Times New Roman" panose="02020603050405020304" pitchFamily="18" charset="0"/>
              </a:rPr>
              <a:t>Chia tập dữ liệu thành hai phần: tập huấn luyện và tập thử nghiệm.</a:t>
            </a:r>
          </a:p>
          <a:p>
            <a:pPr marL="457200" indent="-457200" algn="just" fontAlgn="base">
              <a:lnSpc>
                <a:spcPct val="150000"/>
              </a:lnSpc>
              <a:spcAft>
                <a:spcPts val="600"/>
              </a:spcAft>
              <a:buFont typeface="Arial" panose="020B0604020202020204" pitchFamily="34" charset="0"/>
              <a:buChar char="•"/>
            </a:pPr>
            <a:r>
              <a:rPr lang="sv-SE" sz="2800" dirty="0">
                <a:latin typeface="Times New Roman" panose="02020603050405020304" pitchFamily="18" charset="0"/>
                <a:cs typeface="Times New Roman" panose="02020603050405020304" pitchFamily="18" charset="0"/>
              </a:rPr>
              <a:t>Huấn luyện mô hình trên bộ huấn luyện.</a:t>
            </a:r>
          </a:p>
          <a:p>
            <a:pPr marL="457200" indent="-457200" algn="just" fontAlgn="base">
              <a:lnSpc>
                <a:spcPct val="150000"/>
              </a:lnSpc>
              <a:spcAft>
                <a:spcPts val="600"/>
              </a:spcAft>
              <a:buFont typeface="Arial" panose="020B0604020202020204" pitchFamily="34" charset="0"/>
              <a:buChar char="•"/>
            </a:pPr>
            <a:r>
              <a:rPr lang="sv-SE" sz="2800" dirty="0">
                <a:latin typeface="Times New Roman" panose="02020603050405020304" pitchFamily="18" charset="0"/>
                <a:cs typeface="Times New Roman" panose="02020603050405020304" pitchFamily="18" charset="0"/>
              </a:rPr>
              <a:t>Kiểm tra mô hình trên bộ thử nghiệm và đánh giá mức độ hiệu quả của mô hình.</a:t>
            </a:r>
          </a:p>
          <a:p>
            <a:pPr marL="457200" indent="-457200" algn="just" fontAlgn="base">
              <a:lnSpc>
                <a:spcPct val="150000"/>
              </a:lnSpc>
              <a:spcAft>
                <a:spcPts val="600"/>
              </a:spcAf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Ưu điểm của việc tách đào tạo/kiểm tra</a:t>
            </a:r>
          </a:p>
          <a:p>
            <a:pPr marL="914400" lvl="1" indent="-457200" algn="just" fontAlgn="base">
              <a:lnSpc>
                <a:spcPct val="150000"/>
              </a:lnSpc>
              <a:spcAft>
                <a:spcPts val="600"/>
              </a:spcAft>
            </a:pPr>
            <a:r>
              <a:rPr lang="vi-VN" sz="2800" i="1" dirty="0">
                <a:latin typeface="Times New Roman" panose="02020603050405020304" pitchFamily="18" charset="0"/>
                <a:cs typeface="Times New Roman" panose="02020603050405020304" pitchFamily="18" charset="0"/>
              </a:rPr>
              <a:t>Mô hình có thể được đào tạo và thử nghiệm trên dữ liệu khác với dữ liệu được sử dụng để đào tạo.</a:t>
            </a:r>
          </a:p>
          <a:p>
            <a:pPr marL="914400" lvl="1" indent="-457200" algn="just" fontAlgn="base">
              <a:lnSpc>
                <a:spcPct val="150000"/>
              </a:lnSpc>
              <a:spcAft>
                <a:spcPts val="600"/>
              </a:spcAft>
            </a:pPr>
            <a:r>
              <a:rPr lang="vi-VN" sz="2800" i="1" dirty="0">
                <a:latin typeface="Times New Roman" panose="02020603050405020304" pitchFamily="18" charset="0"/>
                <a:cs typeface="Times New Roman" panose="02020603050405020304" pitchFamily="18" charset="0"/>
              </a:rPr>
              <a:t>Giá trị phản hồi được biết đến trong tập dữ liệu thử nghiệm; do đó, có thể đánh giá được các dự đoán.</a:t>
            </a:r>
          </a:p>
          <a:p>
            <a:pPr marL="914400" lvl="1" indent="-457200" algn="just" fontAlgn="base">
              <a:lnSpc>
                <a:spcPct val="150000"/>
              </a:lnSpc>
              <a:spcAft>
                <a:spcPts val="600"/>
              </a:spcAft>
            </a:pPr>
            <a:r>
              <a:rPr lang="vi-VN" sz="2800" i="1" dirty="0">
                <a:latin typeface="Times New Roman" panose="02020603050405020304" pitchFamily="18" charset="0"/>
                <a:cs typeface="Times New Roman" panose="02020603050405020304" pitchFamily="18" charset="0"/>
              </a:rPr>
              <a:t>Độ chính xác của thử nghiệm là ước tính tốt hơn so với độ chính xác của quá trình đào tạo về hiệu suất ngoài mẫu</a:t>
            </a:r>
            <a:r>
              <a:rPr lang="vi-VN" sz="2800" dirty="0">
                <a:latin typeface="Times New Roman" panose="02020603050405020304" pitchFamily="18" charset="0"/>
                <a:cs typeface="Times New Roman" panose="02020603050405020304" pitchFamily="18" charset="0"/>
              </a:rPr>
              <a:t>.</a:t>
            </a:r>
            <a:endParaRPr lang="sv-SE"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350249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Phân chia tập dữ liệu</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153915"/>
            <a:ext cx="10798830" cy="5379619"/>
          </a:xfrm>
        </p:spPr>
        <p:txBody>
          <a:bodyPr vert="horz" lIns="91440" tIns="45720" rIns="91440" bIns="45720" rtlCol="0" anchor="t">
            <a:normAutofit fontScale="92500" lnSpcReduction="10000"/>
          </a:bodyPr>
          <a:lstStyle/>
          <a:p>
            <a:pPr marL="914400" lvl="1" indent="-457200" algn="just" fontAlgn="base">
              <a:lnSpc>
                <a:spcPct val="150000"/>
              </a:lnSpc>
              <a:spcAft>
                <a:spcPts val="600"/>
              </a:spcAft>
            </a:pPr>
            <a:r>
              <a:rPr lang="en-US" sz="2800" b="1" dirty="0">
                <a:solidFill>
                  <a:srgbClr val="FF0000"/>
                </a:solidFill>
                <a:latin typeface="Times New Roman" panose="02020603050405020304" pitchFamily="18" charset="0"/>
                <a:cs typeface="Times New Roman" panose="02020603050405020304" pitchFamily="18" charset="0"/>
              </a:rPr>
              <a:t>from </a:t>
            </a:r>
            <a:r>
              <a:rPr lang="en-US" sz="2800" b="1" dirty="0" err="1">
                <a:solidFill>
                  <a:srgbClr val="FF0000"/>
                </a:solidFill>
                <a:latin typeface="Times New Roman" panose="02020603050405020304" pitchFamily="18" charset="0"/>
                <a:cs typeface="Times New Roman" panose="02020603050405020304" pitchFamily="18" charset="0"/>
              </a:rPr>
              <a:t>sklearn.model_selection</a:t>
            </a:r>
            <a:r>
              <a:rPr lang="en-US" sz="2800" b="1" dirty="0">
                <a:solidFill>
                  <a:srgbClr val="FF0000"/>
                </a:solidFill>
                <a:latin typeface="Times New Roman" panose="02020603050405020304" pitchFamily="18" charset="0"/>
                <a:cs typeface="Times New Roman" panose="02020603050405020304" pitchFamily="18" charset="0"/>
              </a:rPr>
              <a:t> import </a:t>
            </a:r>
            <a:r>
              <a:rPr lang="en-US" sz="2800" b="1" dirty="0" err="1">
                <a:solidFill>
                  <a:srgbClr val="FF0000"/>
                </a:solidFill>
                <a:latin typeface="Times New Roman" panose="02020603050405020304" pitchFamily="18" charset="0"/>
                <a:cs typeface="Times New Roman" panose="02020603050405020304" pitchFamily="18" charset="0"/>
              </a:rPr>
              <a:t>train_test_split</a:t>
            </a:r>
            <a:endParaRPr lang="en-US" sz="2800" b="1" dirty="0">
              <a:solidFill>
                <a:srgbClr val="FF0000"/>
              </a:solidFill>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en-US" sz="2800" b="1" dirty="0" err="1">
                <a:solidFill>
                  <a:srgbClr val="FF0000"/>
                </a:solidFill>
                <a:latin typeface="Times New Roman" panose="02020603050405020304" pitchFamily="18" charset="0"/>
                <a:cs typeface="Times New Roman" panose="02020603050405020304" pitchFamily="18" charset="0"/>
              </a:rPr>
              <a:t>X_train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X_test</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y_train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y_test</a:t>
            </a:r>
            <a:r>
              <a:rPr lang="en-US" sz="2800" b="1" dirty="0">
                <a:solidFill>
                  <a:srgbClr val="FF0000"/>
                </a:solidFill>
                <a:latin typeface="Times New Roman" panose="02020603050405020304" pitchFamily="18" charset="0"/>
                <a:cs typeface="Times New Roman" panose="02020603050405020304" pitchFamily="18" charset="0"/>
              </a:rPr>
              <a:t> = </a:t>
            </a:r>
            <a:r>
              <a:rPr lang="en-US" sz="2800" b="1" dirty="0" err="1">
                <a:solidFill>
                  <a:srgbClr val="FF0000"/>
                </a:solidFill>
                <a:latin typeface="Times New Roman" panose="02020603050405020304" pitchFamily="18" charset="0"/>
                <a:cs typeface="Times New Roman" panose="02020603050405020304" pitchFamily="18" charset="0"/>
              </a:rPr>
              <a:t>train_test_split</a:t>
            </a:r>
            <a:r>
              <a:rPr lang="en-US" sz="2800" b="1" dirty="0">
                <a:solidFill>
                  <a:srgbClr val="FF0000"/>
                </a:solidFill>
                <a:latin typeface="Times New Roman" panose="02020603050405020304" pitchFamily="18" charset="0"/>
                <a:cs typeface="Times New Roman" panose="02020603050405020304" pitchFamily="18" charset="0"/>
              </a:rPr>
              <a:t>(in_seq1, out_seq1, </a:t>
            </a:r>
            <a:r>
              <a:rPr lang="en-US" sz="2800" b="1" dirty="0" err="1">
                <a:solidFill>
                  <a:srgbClr val="FF0000"/>
                </a:solidFill>
                <a:latin typeface="Times New Roman" panose="02020603050405020304" pitchFamily="18" charset="0"/>
                <a:cs typeface="Times New Roman" panose="02020603050405020304" pitchFamily="18" charset="0"/>
              </a:rPr>
              <a:t>test_size</a:t>
            </a:r>
            <a:r>
              <a:rPr lang="en-US" sz="2800" b="1" dirty="0">
                <a:solidFill>
                  <a:srgbClr val="FF0000"/>
                </a:solidFill>
                <a:latin typeface="Times New Roman" panose="02020603050405020304" pitchFamily="18" charset="0"/>
                <a:cs typeface="Times New Roman" panose="02020603050405020304" pitchFamily="18" charset="0"/>
              </a:rPr>
              <a:t>=0.2, </a:t>
            </a:r>
            <a:r>
              <a:rPr lang="en-US" sz="2800" b="1" dirty="0" err="1">
                <a:solidFill>
                  <a:srgbClr val="FF0000"/>
                </a:solidFill>
                <a:latin typeface="Times New Roman" panose="02020603050405020304" pitchFamily="18" charset="0"/>
                <a:cs typeface="Times New Roman" panose="02020603050405020304" pitchFamily="18" charset="0"/>
              </a:rPr>
              <a:t>random_state</a:t>
            </a:r>
            <a:r>
              <a:rPr lang="en-US" sz="2800" b="1" dirty="0">
                <a:solidFill>
                  <a:srgbClr val="FF0000"/>
                </a:solidFill>
                <a:latin typeface="Times New Roman" panose="02020603050405020304" pitchFamily="18" charset="0"/>
                <a:cs typeface="Times New Roman" panose="02020603050405020304" pitchFamily="18" charset="0"/>
              </a:rPr>
              <a:t>=1)</a:t>
            </a:r>
          </a:p>
          <a:p>
            <a:pPr marL="914400" lvl="1" indent="-457200" algn="just" fontAlgn="base">
              <a:lnSpc>
                <a:spcPct val="150000"/>
              </a:lnSpc>
              <a:spcAft>
                <a:spcPts val="600"/>
              </a:spcAft>
            </a:pPr>
            <a:r>
              <a:rPr lang="en-US" sz="2800" b="1" dirty="0">
                <a:latin typeface="Times New Roman" panose="02020603050405020304" pitchFamily="18" charset="0"/>
                <a:cs typeface="Times New Roman" panose="02020603050405020304" pitchFamily="18" charset="0"/>
              </a:rPr>
              <a:t>Trong </a:t>
            </a:r>
            <a:r>
              <a:rPr lang="en-US" sz="2800" b="1" dirty="0" err="1">
                <a:latin typeface="Times New Roman" panose="02020603050405020304" pitchFamily="18" charset="0"/>
                <a:cs typeface="Times New Roman" panose="02020603050405020304" pitchFamily="18" charset="0"/>
              </a:rPr>
              <a:t>đó</a:t>
            </a:r>
            <a:r>
              <a:rPr lang="en-US" sz="2800" b="1" dirty="0">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in_seq1, out_seq1</a:t>
            </a:r>
            <a:r>
              <a:rPr lang="vi-VN"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là ma trận cần được phân tách.</a:t>
            </a:r>
          </a:p>
          <a:p>
            <a:pPr marL="914400" lvl="1" indent="-457200" algn="just" fontAlgn="base">
              <a:lnSpc>
                <a:spcPct val="150000"/>
              </a:lnSpc>
              <a:spcAft>
                <a:spcPts val="600"/>
              </a:spcAft>
            </a:pPr>
            <a:r>
              <a:rPr lang="vi-VN" sz="2800" b="1" dirty="0">
                <a:solidFill>
                  <a:srgbClr val="FF0000"/>
                </a:solidFill>
                <a:latin typeface="Times New Roman" panose="02020603050405020304" pitchFamily="18" charset="0"/>
                <a:cs typeface="Times New Roman" panose="02020603050405020304" pitchFamily="18" charset="0"/>
              </a:rPr>
              <a:t>test_size </a:t>
            </a:r>
            <a:r>
              <a:rPr lang="vi-VN" sz="2800" b="1" dirty="0">
                <a:latin typeface="Times New Roman" panose="02020603050405020304" pitchFamily="18" charset="0"/>
                <a:cs typeface="Times New Roman" panose="02020603050405020304" pitchFamily="18" charset="0"/>
              </a:rPr>
              <a:t>: là tỷ lệ dữ liệu </a:t>
            </a:r>
            <a:r>
              <a:rPr lang="en-US" sz="2800" b="1" dirty="0" err="1">
                <a:latin typeface="Times New Roman" panose="02020603050405020304" pitchFamily="18" charset="0"/>
                <a:cs typeface="Times New Roman" panose="02020603050405020304" pitchFamily="18" charset="0"/>
              </a:rPr>
              <a:t>dành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cho</a:t>
            </a:r>
            <a:r>
              <a:rPr lang="en-US" sz="2800" b="1" dirty="0">
                <a:latin typeface="Times New Roman" panose="02020603050405020304" pitchFamily="18" charset="0"/>
                <a:cs typeface="Times New Roman" panose="02020603050405020304" pitchFamily="18" charset="0"/>
              </a:rPr>
              <a:t> training</a:t>
            </a:r>
            <a:r>
              <a:rPr lang="vi-VN" sz="2800" b="1" dirty="0">
                <a:latin typeface="Times New Roman" panose="02020603050405020304" pitchFamily="18" charset="0"/>
                <a:cs typeface="Times New Roman" panose="02020603050405020304" pitchFamily="18" charset="0"/>
              </a:rPr>
              <a:t>. Ví dụ, thiết lập test_size = 0,4 cho 150 hàng của X tạo ra dữ liệu thử nghiệm là 150 x 0,4 = 60 hàng.</a:t>
            </a:r>
          </a:p>
          <a:p>
            <a:pPr marL="914400" lvl="1" indent="-457200" algn="just" fontAlgn="base">
              <a:lnSpc>
                <a:spcPct val="150000"/>
              </a:lnSpc>
              <a:spcAft>
                <a:spcPts val="600"/>
              </a:spcAft>
            </a:pPr>
            <a:r>
              <a:rPr lang="vi-VN" sz="2800" b="1" dirty="0">
                <a:solidFill>
                  <a:srgbClr val="FF0000"/>
                </a:solidFill>
                <a:latin typeface="Times New Roman" panose="02020603050405020304" pitchFamily="18" charset="0"/>
                <a:cs typeface="Times New Roman" panose="02020603050405020304" pitchFamily="18" charset="0"/>
              </a:rPr>
              <a:t>random_state </a:t>
            </a:r>
            <a:r>
              <a:rPr lang="vi-VN" sz="2800" b="1" dirty="0">
                <a:latin typeface="Times New Roman" panose="02020603050405020304" pitchFamily="18" charset="0"/>
                <a:cs typeface="Times New Roman" panose="02020603050405020304" pitchFamily="18" charset="0"/>
              </a:rPr>
              <a:t>: random_state = some_number, </a:t>
            </a:r>
            <a:r>
              <a:rPr lang="en-US" sz="2800" b="1" dirty="0" err="1">
                <a:latin typeface="Times New Roman" panose="02020603050405020304" pitchFamily="18" charset="0"/>
                <a:cs typeface="Times New Roman" panose="02020603050405020304" pitchFamily="18" charset="0"/>
              </a:rPr>
              <a:t>để</a:t>
            </a:r>
            <a:r>
              <a:rPr lang="en-US" sz="2800" b="1" dirty="0">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đảm bảo rằng phép chia luôn giống nhau. </a:t>
            </a:r>
            <a:endParaRPr lang="en-US" sz="28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304642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huấn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luyện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770844"/>
            <a:ext cx="10798830" cy="4762690"/>
          </a:xfrm>
        </p:spPr>
        <p:txBody>
          <a:bodyPr vert="horz" lIns="91440" tIns="45720" rIns="91440" bIns="45720" rtlCol="0" anchor="t">
            <a:normAutofit/>
          </a:bodyPr>
          <a:lstStyle/>
          <a:p>
            <a:pPr marL="914400" lvl="1" indent="-457200" algn="just" fontAlgn="base">
              <a:lnSpc>
                <a:spcPct val="150000"/>
              </a:lnSpc>
              <a:spcAft>
                <a:spcPts val="600"/>
              </a:spcAft>
            </a:pP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K-Nearest Neighbors (KNN)</a:t>
            </a:r>
          </a:p>
          <a:p>
            <a:pPr marL="914400" lvl="1" indent="-457200" algn="just" fontAlgn="base">
              <a:lnSpc>
                <a:spcPct val="150000"/>
              </a:lnSpc>
              <a:spcAft>
                <a:spcPts val="600"/>
              </a:spcAft>
            </a:pP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hồi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tuyến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endParaRPr lang="en-US" sz="2800" b="1"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en-US" sz="2800" b="1" dirty="0" err="1">
                <a:latin typeface="Times New Roman" panose="02020603050405020304" pitchFamily="18" charset="0"/>
                <a:cs typeface="Times New Roman" panose="02020603050405020304" pitchFamily="18" charset="0"/>
              </a:rPr>
              <a:t>Thuật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cây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quyết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định</a:t>
            </a:r>
            <a:endParaRPr lang="en-US" sz="2800" b="1"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en-US" sz="2800" b="1" dirty="0" err="1">
                <a:latin typeface="Times New Roman" panose="02020603050405020304" pitchFamily="18" charset="0"/>
                <a:cs typeface="Times New Roman" panose="02020603050405020304" pitchFamily="18" charset="0"/>
              </a:rPr>
              <a:t>Thuât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vecto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hỗ</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trợ</a:t>
            </a:r>
            <a:endParaRPr lang="en-US" sz="2800"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413372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K-Nearest Neighbors (KNN)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fontScale="85000" lnSpcReduction="20000"/>
          </a:bodyPr>
          <a:lstStyle/>
          <a:p>
            <a:pPr marL="914400" lvl="1" indent="-457200" algn="just" fontAlgn="base">
              <a:lnSpc>
                <a:spcPct val="150000"/>
              </a:lnSpc>
              <a:spcAft>
                <a:spcPts val="600"/>
              </a:spcAft>
            </a:pPr>
            <a:r>
              <a:rPr lang="vi-VN" sz="2800" dirty="0">
                <a:latin typeface="Times New Roman" panose="02020603050405020304" pitchFamily="18" charset="0"/>
                <a:cs typeface="Times New Roman" panose="02020603050405020304" pitchFamily="18" charset="0"/>
              </a:rPr>
              <a:t>K-nearest neighbor là một trong những thuật toán supervised-learning đơn giản nhất  trong Machine Learning. </a:t>
            </a:r>
            <a:endParaRPr lang="en-US" sz="2800"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vi-VN" sz="2800" dirty="0">
                <a:latin typeface="Times New Roman" panose="02020603050405020304" pitchFamily="18" charset="0"/>
                <a:cs typeface="Times New Roman" panose="02020603050405020304" pitchFamily="18" charset="0"/>
              </a:rPr>
              <a:t>K-nearest neighbor có thể áp dụng được vào cả hai loại của bài toán Supervised learning là Classification và Regression.</a:t>
            </a:r>
            <a:endParaRPr lang="en-US" sz="2800"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T</a:t>
            </a:r>
            <a:r>
              <a:rPr lang="vi-VN" sz="2800" dirty="0">
                <a:latin typeface="Times New Roman" panose="02020603050405020304" pitchFamily="18" charset="0"/>
                <a:cs typeface="Times New Roman" panose="02020603050405020304" pitchFamily="18" charset="0"/>
              </a:rPr>
              <a:t>rong bài toán Classification, label của một điểm dữ liệu mới được suy ra trực tiếp từ K điểm dữ liệu gần nhất trong training set.</a:t>
            </a:r>
            <a:endParaRPr lang="en-US" sz="2800"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vi-VN" sz="2800" dirty="0">
                <a:latin typeface="Times New Roman" panose="02020603050405020304" pitchFamily="18" charset="0"/>
                <a:cs typeface="Times New Roman" panose="02020603050405020304" pitchFamily="18" charset="0"/>
              </a:rPr>
              <a:t>Trong bài toán Regresssion, đầu ra của một điểm dữ liệu sẽ bằng chính đầu ra của điểm dữ liệu đã biết gần nhất, hoặc trung bình có trọng số của đầu ra của những điểm gần nhất, hoặc bằng một mối quan hệ dựa trên khoảng cách tới các điểm gần nhất đó.</a:t>
            </a: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32651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K-Nearest Neighbors (KNN)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fontScale="85000" lnSpcReduction="20000"/>
          </a:bodyPr>
          <a:lstStyle/>
          <a:p>
            <a:pPr marL="914400" lvl="1" indent="-457200" algn="just" fontAlgn="base">
              <a:lnSpc>
                <a:spcPct val="150000"/>
              </a:lnSpc>
              <a:spcAft>
                <a:spcPts val="600"/>
              </a:spcAft>
            </a:pPr>
            <a:r>
              <a:rPr lang="en-US" sz="2800" b="1" dirty="0">
                <a:latin typeface="Times New Roman" panose="02020603050405020304" pitchFamily="18" charset="0"/>
                <a:cs typeface="Times New Roman" panose="02020603050405020304" pitchFamily="18" charset="0"/>
              </a:rPr>
              <a:t>from </a:t>
            </a:r>
            <a:r>
              <a:rPr lang="en-US" sz="2800" b="1" dirty="0" err="1">
                <a:latin typeface="Times New Roman" panose="02020603050405020304" pitchFamily="18" charset="0"/>
                <a:cs typeface="Times New Roman" panose="02020603050405020304" pitchFamily="18" charset="0"/>
              </a:rPr>
              <a:t>sklearn</a:t>
            </a:r>
            <a:r>
              <a:rPr lang="en-US" sz="2800" b="1" dirty="0">
                <a:latin typeface="Times New Roman" panose="02020603050405020304" pitchFamily="18" charset="0"/>
                <a:cs typeface="Times New Roman" panose="02020603050405020304" pitchFamily="18" charset="0"/>
              </a:rPr>
              <a:t> import neighbors</a:t>
            </a:r>
          </a:p>
          <a:p>
            <a:pPr marL="914400" lvl="1" indent="-457200" algn="just" fontAlgn="base">
              <a:lnSpc>
                <a:spcPct val="150000"/>
              </a:lnSpc>
              <a:spcAft>
                <a:spcPts val="600"/>
              </a:spcAft>
            </a:pPr>
            <a:r>
              <a:rPr lang="en-US" sz="2800" b="1" dirty="0">
                <a:solidFill>
                  <a:srgbClr val="C00000"/>
                </a:solidFill>
                <a:latin typeface="Times New Roman" panose="02020603050405020304" pitchFamily="18" charset="0"/>
                <a:cs typeface="Times New Roman" panose="02020603050405020304" pitchFamily="18" charset="0"/>
              </a:rPr>
              <a:t>KNN Classification: </a:t>
            </a: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clf</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neighbors.KNeighborsClassifier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n_neighbors</a:t>
            </a:r>
            <a:r>
              <a:rPr lang="en-US" sz="2800" dirty="0">
                <a:latin typeface="Times New Roman" panose="02020603050405020304" pitchFamily="18" charset="0"/>
                <a:cs typeface="Times New Roman" panose="02020603050405020304" pitchFamily="18" charset="0"/>
              </a:rPr>
              <a:t> = 1, p = 2)</a:t>
            </a: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clf.fit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X_train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y_train</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y_pred</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clf.predict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X_test</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b="1" dirty="0">
                <a:solidFill>
                  <a:srgbClr val="C00000"/>
                </a:solidFill>
                <a:latin typeface="Times New Roman" panose="02020603050405020304" pitchFamily="18" charset="0"/>
                <a:cs typeface="Times New Roman" panose="02020603050405020304" pitchFamily="18" charset="0"/>
              </a:rPr>
              <a:t>KNN Regression:</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knn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neighbors.KNeighborsRegressor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n_neighbors</a:t>
            </a:r>
            <a:r>
              <a:rPr lang="en-US" sz="2800" dirty="0">
                <a:latin typeface="Times New Roman" panose="02020603050405020304" pitchFamily="18" charset="0"/>
                <a:cs typeface="Times New Roman" panose="02020603050405020304" pitchFamily="18" charset="0"/>
              </a:rPr>
              <a:t> =n,  p=p)</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knn.fit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X_train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y_train</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y_predict</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knn.predict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X_test</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25445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algn="just" fontAlgn="base">
              <a:lnSpc>
                <a:spcPct val="150000"/>
              </a:lnSpc>
              <a:spcAft>
                <a:spcPts val="600"/>
              </a:spcAft>
            </a:pPr>
            <a:r>
              <a:rPr lang="en-US" sz="2800" b="1" dirty="0">
                <a:solidFill>
                  <a:srgbClr val="C00000"/>
                </a:solidFill>
                <a:latin typeface="Times New Roman" panose="02020603050405020304" pitchFamily="18" charset="0"/>
                <a:cs typeface="Times New Roman" panose="02020603050405020304" pitchFamily="18" charset="0"/>
              </a:rPr>
              <a:t> Linear Regression (</a:t>
            </a:r>
            <a:r>
              <a:rPr lang="en-US" sz="2800" b="1" dirty="0" err="1">
                <a:solidFill>
                  <a:srgbClr val="C00000"/>
                </a:solidFill>
                <a:latin typeface="Times New Roman" panose="02020603050405020304" pitchFamily="18" charset="0"/>
                <a:cs typeface="Times New Roman" panose="02020603050405020304" pitchFamily="18" charset="0"/>
              </a:rPr>
              <a:t>Hồi</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quy</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tuyến</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K</a:t>
            </a:r>
            <a:r>
              <a:rPr lang="vi-VN" sz="2800" dirty="0">
                <a:latin typeface="Times New Roman" panose="02020603050405020304" pitchFamily="18" charset="0"/>
                <a:cs typeface="Times New Roman" panose="02020603050405020304" pitchFamily="18" charset="0"/>
              </a:rPr>
              <a:t>ỹ thuật hồi quy tuyến tính đơn giản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cố gắng vẽ một đồ thị đường giữa hai biến dữ liệu, x và y</a:t>
            </a:r>
            <a:endParaRPr lang="en-US" sz="2800"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tuyến</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Hồi quy tuyến tính đơn giản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logistic</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58931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373511" y="503204"/>
            <a:ext cx="6343650" cy="1266604"/>
          </a:xfrm>
        </p:spPr>
        <p:txBody>
          <a:bodyPr>
            <a:normAutofit/>
          </a:bodyPr>
          <a:lstStyle/>
          <a:p>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(Machine learning)</a:t>
            </a:r>
            <a:endParaRPr lang="en-ZA"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262284" y="2433485"/>
            <a:ext cx="7536425" cy="3535516"/>
          </a:xfrm>
        </p:spPr>
        <p:txBody>
          <a:bodyPr>
            <a:normAutofit/>
          </a:bodyPr>
          <a:lstStyle/>
          <a:p>
            <a:r>
              <a:rPr lang="en-US" dirty="0" err="1"/>
              <a:t>Học</a:t>
            </a:r>
            <a:r>
              <a:rPr lang="en-US" dirty="0"/>
              <a:t> </a:t>
            </a:r>
            <a:r>
              <a:rPr lang="en-US" dirty="0" err="1"/>
              <a:t>máy</a:t>
            </a:r>
            <a:r>
              <a:rPr lang="en-US" dirty="0"/>
              <a:t> (Machine Learning) </a:t>
            </a:r>
            <a:r>
              <a:rPr lang="en-US" dirty="0" err="1"/>
              <a:t>là</a:t>
            </a:r>
            <a:r>
              <a:rPr lang="en-US" dirty="0"/>
              <a:t> </a:t>
            </a:r>
            <a:r>
              <a:rPr lang="en-US" dirty="0" err="1"/>
              <a:t>một</a:t>
            </a:r>
            <a:r>
              <a:rPr lang="en-US" dirty="0"/>
              <a:t> </a:t>
            </a:r>
            <a:r>
              <a:rPr lang="en-US" dirty="0" err="1"/>
              <a:t>lĩnh</a:t>
            </a:r>
            <a:r>
              <a:rPr lang="en-US" dirty="0"/>
              <a:t> </a:t>
            </a:r>
            <a:r>
              <a:rPr lang="en-US" dirty="0" err="1"/>
              <a:t>vực</a:t>
            </a:r>
            <a:r>
              <a:rPr lang="en-US" dirty="0"/>
              <a:t> </a:t>
            </a:r>
            <a:r>
              <a:rPr lang="en-US" dirty="0" err="1"/>
              <a:t>thuộc</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việc</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cho</a:t>
            </a:r>
            <a:r>
              <a:rPr lang="en-US" dirty="0"/>
              <a:t> </a:t>
            </a:r>
            <a:r>
              <a:rPr lang="en-US" dirty="0" err="1"/>
              <a:t>phép</a:t>
            </a:r>
            <a:r>
              <a:rPr lang="en-US" dirty="0"/>
              <a:t> </a:t>
            </a:r>
            <a:r>
              <a:rPr lang="en-US" dirty="0" err="1"/>
              <a:t>hệ</a:t>
            </a:r>
            <a:r>
              <a:rPr lang="en-US" dirty="0"/>
              <a:t> </a:t>
            </a:r>
            <a:r>
              <a:rPr lang="en-US" dirty="0" err="1"/>
              <a:t>thống</a:t>
            </a:r>
            <a:r>
              <a:rPr lang="en-US" dirty="0"/>
              <a:t> “</a:t>
            </a:r>
            <a:r>
              <a:rPr lang="en-US" dirty="0" err="1"/>
              <a:t>học</a:t>
            </a:r>
            <a:r>
              <a:rPr lang="en-US" dirty="0"/>
              <a:t>” </a:t>
            </a:r>
            <a:r>
              <a:rPr lang="en-US" dirty="0" err="1"/>
              <a:t>tự</a:t>
            </a:r>
            <a:r>
              <a:rPr lang="en-US" dirty="0"/>
              <a:t> </a:t>
            </a:r>
            <a:r>
              <a:rPr lang="en-US" dirty="0" err="1"/>
              <a:t>động</a:t>
            </a:r>
            <a:r>
              <a:rPr lang="en-US" dirty="0"/>
              <a:t> </a:t>
            </a:r>
            <a:r>
              <a:rPr lang="en-US" dirty="0" err="1"/>
              <a:t>từ</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các</a:t>
            </a:r>
            <a:r>
              <a:rPr lang="en-US" dirty="0"/>
              <a:t> </a:t>
            </a:r>
            <a:r>
              <a:rPr lang="en-US" dirty="0" err="1"/>
              <a:t>vấn</a:t>
            </a:r>
            <a:r>
              <a:rPr lang="en-US" dirty="0"/>
              <a:t> </a:t>
            </a:r>
            <a:r>
              <a:rPr lang="en-US" dirty="0" err="1"/>
              <a:t>đề</a:t>
            </a:r>
            <a:r>
              <a:rPr lang="en-US" dirty="0"/>
              <a:t> </a:t>
            </a:r>
            <a:r>
              <a:rPr lang="en-US" dirty="0" err="1"/>
              <a:t>cụ</a:t>
            </a:r>
            <a:r>
              <a:rPr lang="en-US" dirty="0"/>
              <a:t> </a:t>
            </a:r>
            <a:r>
              <a:rPr lang="en-US" dirty="0" err="1"/>
              <a:t>thể</a:t>
            </a:r>
            <a:r>
              <a:rPr lang="en-US" dirty="0"/>
              <a:t>. </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algn="just" fontAlgn="base">
              <a:lnSpc>
                <a:spcPct val="150000"/>
              </a:lnSpc>
              <a:spcAft>
                <a:spcPts val="600"/>
              </a:spcAft>
            </a:pPr>
            <a:r>
              <a:rPr lang="en-US" sz="2800" b="1" dirty="0">
                <a:solidFill>
                  <a:srgbClr val="C00000"/>
                </a:solidFill>
                <a:latin typeface="Times New Roman" panose="02020603050405020304" pitchFamily="18" charset="0"/>
                <a:cs typeface="Times New Roman" panose="02020603050405020304" pitchFamily="18" charset="0"/>
              </a:rPr>
              <a:t> Linear Regression </a:t>
            </a:r>
            <a:r>
              <a:rPr lang="en-US" sz="2800" b="1" dirty="0" err="1">
                <a:solidFill>
                  <a:srgbClr val="C00000"/>
                </a:solidFill>
                <a:latin typeface="Times New Roman" panose="02020603050405020304" pitchFamily="18" charset="0"/>
                <a:cs typeface="Times New Roman" panose="02020603050405020304" pitchFamily="18" charset="0"/>
              </a:rPr>
              <a:t>trong</a:t>
            </a: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err="1">
                <a:solidFill>
                  <a:srgbClr val="C00000"/>
                </a:solidFill>
                <a:latin typeface="Times New Roman" panose="02020603050405020304" pitchFamily="18" charset="0"/>
                <a:cs typeface="Times New Roman" panose="02020603050405020304" pitchFamily="18" charset="0"/>
              </a:rPr>
              <a:t>sklearn</a:t>
            </a:r>
            <a:r>
              <a:rPr lang="en-US" sz="2800" b="1" dirty="0">
                <a:solidFill>
                  <a:srgbClr val="C00000"/>
                </a:solidFill>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sklearn.linear_model</a:t>
            </a:r>
            <a:r>
              <a:rPr lang="en-US" sz="2800" dirty="0">
                <a:latin typeface="Times New Roman" panose="02020603050405020304" pitchFamily="18" charset="0"/>
                <a:cs typeface="Times New Roman" panose="02020603050405020304" pitchFamily="18" charset="0"/>
              </a:rPr>
              <a:t> import </a:t>
            </a:r>
            <a:r>
              <a:rPr lang="en-US" sz="2800" dirty="0" err="1">
                <a:latin typeface="Times New Roman" panose="02020603050405020304" pitchFamily="18" charset="0"/>
                <a:cs typeface="Times New Roman" panose="02020603050405020304" pitchFamily="18" charset="0"/>
              </a:rPr>
              <a:t>LinearRegression</a:t>
            </a:r>
            <a:endParaRPr lang="en-US" sz="2800" dirty="0">
              <a:latin typeface="Times New Roman" panose="02020603050405020304" pitchFamily="18" charset="0"/>
              <a:cs typeface="Times New Roman" panose="02020603050405020304" pitchFamily="18" charset="0"/>
            </a:endParaRP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lm</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LinearRegression</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lm.fit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X_train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Y_train</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Y_pred</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lm.predict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X_test</a:t>
            </a:r>
            <a:r>
              <a:rPr lang="en-US" sz="2800" dirty="0">
                <a:latin typeface="Times New Roman" panose="02020603050405020304" pitchFamily="18" charset="0"/>
                <a:cs typeface="Times New Roman" panose="02020603050405020304" pitchFamily="18" charset="0"/>
              </a:rPr>
              <a:t>)</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14078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fontScale="92500"/>
          </a:bodyPr>
          <a:lstStyle/>
          <a:p>
            <a:pPr marL="914400" lvl="1" indent="-457200" algn="just" fontAlgn="base">
              <a:lnSpc>
                <a:spcPct val="150000"/>
              </a:lnSpc>
              <a:spcAft>
                <a:spcPts val="600"/>
              </a:spcAft>
            </a:pPr>
            <a:r>
              <a:rPr lang="en-US" sz="2800" b="1" dirty="0">
                <a:solidFill>
                  <a:srgbClr val="C00000"/>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Cây quyết định (Decision Tree) là một cây phân cấp có cấu trúc được dùng để phân lớp các đối tượng dựa vào dãy các luật. Các thuộc tính của đối tượng</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có thể thuộc các kiểu dữ liệu khác nhau như Nhị phân (Binary) , Định danh (Nominal), Thứ tự (Ordinal), Số lượng (Quantitative) trong khi đó thuộc tính phân lớp phải có kiểu dữ liệu là Binary hoặc Ordinal</a:t>
            </a:r>
            <a:r>
              <a:rPr lang="en-US" sz="2800" dirty="0">
                <a:latin typeface="Times New Roman" panose="02020603050405020304" pitchFamily="18" charset="0"/>
                <a:cs typeface="Times New Roman" panose="02020603050405020304" pitchFamily="18" charset="0"/>
              </a:rPr>
              <a:t>.</a:t>
            </a:r>
          </a:p>
          <a:p>
            <a:pPr marL="914400" lvl="1" indent="-457200" algn="just"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Mô hình cây quyết định là một mô hình được sử dụng khá phổ biến và hiệu quả trong cả hai lớp bài toán phân loại và dự báo của học có giám sát</a:t>
            </a: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688392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cây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lnSpcReduction="10000"/>
          </a:bodyPr>
          <a:lstStyle/>
          <a:p>
            <a:pPr marL="914400" lvl="1" indent="-457200" algn="just" fontAlgn="base">
              <a:lnSpc>
                <a:spcPct val="150000"/>
              </a:lnSpc>
              <a:spcAft>
                <a:spcPts val="600"/>
              </a:spcAft>
            </a:pPr>
            <a:r>
              <a:rPr lang="en-US" sz="2800" b="1" dirty="0">
                <a:solidFill>
                  <a:srgbClr val="C00000"/>
                </a:solidFill>
                <a:latin typeface="Times New Roman" panose="02020603050405020304" pitchFamily="18" charset="0"/>
                <a:cs typeface="Times New Roman" panose="02020603050405020304" pitchFamily="18" charset="0"/>
              </a:rPr>
              <a:t> Decision Tree Classification:</a:t>
            </a:r>
          </a:p>
          <a:p>
            <a:pPr marL="914400" lvl="1" indent="-457200" algn="just"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sklearn.tree</a:t>
            </a:r>
            <a:r>
              <a:rPr lang="en-US" sz="2800" dirty="0">
                <a:latin typeface="Times New Roman" panose="02020603050405020304" pitchFamily="18" charset="0"/>
                <a:cs typeface="Times New Roman" panose="02020603050405020304" pitchFamily="18" charset="0"/>
              </a:rPr>
              <a:t> import </a:t>
            </a:r>
            <a:r>
              <a:rPr lang="en-US" sz="2800" dirty="0" err="1">
                <a:latin typeface="Times New Roman" panose="02020603050405020304" pitchFamily="18" charset="0"/>
                <a:cs typeface="Times New Roman" panose="02020603050405020304" pitchFamily="18" charset="0"/>
              </a:rPr>
              <a:t>DecisionTreeClassifier</a:t>
            </a: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DecisionTreeClassifier</a:t>
            </a:r>
            <a:r>
              <a:rPr lang="en-US" sz="2800" dirty="0">
                <a:latin typeface="Times New Roman" panose="02020603050405020304" pitchFamily="18" charset="0"/>
                <a:cs typeface="Times New Roman" panose="02020603050405020304" pitchFamily="18" charset="0"/>
              </a:rPr>
              <a:t>(*, criterion='</a:t>
            </a:r>
            <a:r>
              <a:rPr lang="en-US" sz="2800" dirty="0" err="1">
                <a:latin typeface="Times New Roman" panose="02020603050405020304" pitchFamily="18" charset="0"/>
                <a:cs typeface="Times New Roman" panose="02020603050405020304" pitchFamily="18" charset="0"/>
              </a:rPr>
              <a:t>gini</a:t>
            </a:r>
            <a:r>
              <a:rPr lang="en-US" sz="2800" dirty="0">
                <a:latin typeface="Times New Roman" panose="02020603050405020304" pitchFamily="18" charset="0"/>
                <a:cs typeface="Times New Roman" panose="02020603050405020304" pitchFamily="18" charset="0"/>
              </a:rPr>
              <a:t>', splitter='best', </a:t>
            </a:r>
            <a:r>
              <a:rPr lang="en-US" sz="2800" dirty="0" err="1">
                <a:latin typeface="Times New Roman" panose="02020603050405020304" pitchFamily="18" charset="0"/>
                <a:cs typeface="Times New Roman" panose="02020603050405020304" pitchFamily="18" charset="0"/>
              </a:rPr>
              <a:t>max_depth</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min_samples_split</a:t>
            </a: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min_samples_leaf</a:t>
            </a:r>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min_weight_fraction_leaf</a:t>
            </a:r>
            <a:r>
              <a:rPr lang="en-US" sz="2800" dirty="0">
                <a:latin typeface="Times New Roman" panose="02020603050405020304" pitchFamily="18" charset="0"/>
                <a:cs typeface="Times New Roman" panose="02020603050405020304" pitchFamily="18" charset="0"/>
              </a:rPr>
              <a:t>=0.0, </a:t>
            </a:r>
            <a:r>
              <a:rPr lang="en-US" sz="2800" dirty="0" err="1">
                <a:latin typeface="Times New Roman" panose="02020603050405020304" pitchFamily="18" charset="0"/>
                <a:cs typeface="Times New Roman" panose="02020603050405020304" pitchFamily="18" charset="0"/>
              </a:rPr>
              <a:t>max_features</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random_state</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max_leaf_nodes</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min_impurity_decrease</a:t>
            </a:r>
            <a:r>
              <a:rPr lang="en-US" sz="2800" dirty="0">
                <a:latin typeface="Times New Roman" panose="02020603050405020304" pitchFamily="18" charset="0"/>
                <a:cs typeface="Times New Roman" panose="02020603050405020304" pitchFamily="18" charset="0"/>
              </a:rPr>
              <a:t>=0.0, </a:t>
            </a:r>
            <a:r>
              <a:rPr lang="en-US" sz="2800" dirty="0" err="1">
                <a:latin typeface="Times New Roman" panose="02020603050405020304" pitchFamily="18" charset="0"/>
                <a:cs typeface="Times New Roman" panose="02020603050405020304" pitchFamily="18" charset="0"/>
              </a:rPr>
              <a:t>class_weight</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ccp_alpha</a:t>
            </a:r>
            <a:r>
              <a:rPr lang="en-US" sz="2800" dirty="0">
                <a:latin typeface="Times New Roman" panose="02020603050405020304" pitchFamily="18" charset="0"/>
                <a:cs typeface="Times New Roman" panose="02020603050405020304" pitchFamily="18" charset="0"/>
              </a:rPr>
              <a:t>=0.0, </a:t>
            </a:r>
            <a:r>
              <a:rPr lang="en-US" sz="2800" dirty="0" err="1">
                <a:latin typeface="Times New Roman" panose="02020603050405020304" pitchFamily="18" charset="0"/>
                <a:cs typeface="Times New Roman" panose="02020603050405020304" pitchFamily="18" charset="0"/>
              </a:rPr>
              <a:t>monotonic_cst</a:t>
            </a:r>
            <a:r>
              <a:rPr lang="en-US" sz="2800" dirty="0">
                <a:latin typeface="Times New Roman" panose="02020603050405020304" pitchFamily="18" charset="0"/>
                <a:cs typeface="Times New Roman" panose="02020603050405020304" pitchFamily="18" charset="0"/>
              </a:rPr>
              <a:t>=None)</a:t>
            </a: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18097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Decision Tree Classification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fontScale="62500" lnSpcReduction="20000"/>
          </a:bodyPr>
          <a:lstStyle/>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criterion:  đo lường chất lượng của một sự phân chia. Các giá trị được hỗ trợ là 'gini', 'entropy' và 'log_loss'. Giá trị mặc định là 'gini'</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splitter: Các giá trị được hỗ trợ là 'best' và 'random'. Giá trị mặc định là 'best'</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max_features: Xác định số lượng tính năng cần xem xét khi tìm kiếm sự phân chia tốt nhất.</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max_depth: Tham số max_depth biểu thị độ sâu tối đa của cây (mặc định = Không có).</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min_samples_split:  số lượng mẫu tối thiểu được yêu cầu để chia một nút bên trong (mặc định = 2).</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min_samples_leaf: Số lượng mẫu tối thiểu cần có ở một nút lá (mặc định=1)</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max_leaf_nodes: Xác định số lượng tối đa các nút lá có thể có.</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min_impurity_split: Xác định ngưỡng dừng sớm sự phát triển của cây.</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class_weight: Định nghĩa trọng số liên quan đến các lớp.</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ccp_alpha:  sử dụng để cắt giảm chi phí-độ phức tạp tối thiểu</a:t>
            </a: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94845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Decision Tree </a:t>
            </a:r>
            <a:r>
              <a:rPr lang="en-US" sz="2800" dirty="0" err="1">
                <a:latin typeface="Times New Roman" panose="02020603050405020304" pitchFamily="18" charset="0"/>
                <a:cs typeface="Times New Roman" panose="02020603050405020304" pitchFamily="18" charset="0"/>
              </a:rPr>
              <a:t>regresion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DecisionTreeRegressor</a:t>
            </a:r>
            <a:r>
              <a:rPr lang="en-US" sz="2800" dirty="0">
                <a:latin typeface="Times New Roman" panose="02020603050405020304" pitchFamily="18" charset="0"/>
                <a:cs typeface="Times New Roman" panose="02020603050405020304" pitchFamily="18" charset="0"/>
              </a:rPr>
              <a:t>(*, criterion='</a:t>
            </a:r>
            <a:r>
              <a:rPr lang="en-US" sz="2800" dirty="0" err="1">
                <a:latin typeface="Times New Roman" panose="02020603050405020304" pitchFamily="18" charset="0"/>
                <a:cs typeface="Times New Roman" panose="02020603050405020304" pitchFamily="18" charset="0"/>
              </a:rPr>
              <a:t>squared_error</a:t>
            </a:r>
            <a:r>
              <a:rPr lang="en-US" sz="2800" dirty="0">
                <a:latin typeface="Times New Roman" panose="02020603050405020304" pitchFamily="18" charset="0"/>
                <a:cs typeface="Times New Roman" panose="02020603050405020304" pitchFamily="18" charset="0"/>
              </a:rPr>
              <a:t>', splitter='best', </a:t>
            </a:r>
            <a:r>
              <a:rPr lang="en-US" sz="2800" dirty="0" err="1">
                <a:latin typeface="Times New Roman" panose="02020603050405020304" pitchFamily="18" charset="0"/>
                <a:cs typeface="Times New Roman" panose="02020603050405020304" pitchFamily="18" charset="0"/>
              </a:rPr>
              <a:t>max_depth</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min_samples_split</a:t>
            </a:r>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min_samples_leaf</a:t>
            </a:r>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min_weight_fraction_leaf</a:t>
            </a:r>
            <a:r>
              <a:rPr lang="en-US" sz="2800" dirty="0">
                <a:latin typeface="Times New Roman" panose="02020603050405020304" pitchFamily="18" charset="0"/>
                <a:cs typeface="Times New Roman" panose="02020603050405020304" pitchFamily="18" charset="0"/>
              </a:rPr>
              <a:t>=0.0, </a:t>
            </a:r>
            <a:r>
              <a:rPr lang="en-US" sz="2800" dirty="0" err="1">
                <a:latin typeface="Times New Roman" panose="02020603050405020304" pitchFamily="18" charset="0"/>
                <a:cs typeface="Times New Roman" panose="02020603050405020304" pitchFamily="18" charset="0"/>
              </a:rPr>
              <a:t>max_features</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random_state</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max_leaf_nodes</a:t>
            </a:r>
            <a:r>
              <a:rPr lang="en-US" sz="2800" dirty="0">
                <a:latin typeface="Times New Roman" panose="02020603050405020304" pitchFamily="18" charset="0"/>
                <a:cs typeface="Times New Roman" panose="02020603050405020304" pitchFamily="18" charset="0"/>
              </a:rPr>
              <a:t>=None, </a:t>
            </a:r>
            <a:r>
              <a:rPr lang="en-US" sz="2800" dirty="0" err="1">
                <a:latin typeface="Times New Roman" panose="02020603050405020304" pitchFamily="18" charset="0"/>
                <a:cs typeface="Times New Roman" panose="02020603050405020304" pitchFamily="18" charset="0"/>
              </a:rPr>
              <a:t>min_impurity_decrease</a:t>
            </a:r>
            <a:r>
              <a:rPr lang="en-US" sz="2800" dirty="0">
                <a:latin typeface="Times New Roman" panose="02020603050405020304" pitchFamily="18" charset="0"/>
                <a:cs typeface="Times New Roman" panose="02020603050405020304" pitchFamily="18" charset="0"/>
              </a:rPr>
              <a:t>=0.0, </a:t>
            </a:r>
            <a:r>
              <a:rPr lang="en-US" sz="2800" dirty="0" err="1">
                <a:latin typeface="Times New Roman" panose="02020603050405020304" pitchFamily="18" charset="0"/>
                <a:cs typeface="Times New Roman" panose="02020603050405020304" pitchFamily="18" charset="0"/>
              </a:rPr>
              <a:t>ccp_alpha</a:t>
            </a:r>
            <a:r>
              <a:rPr lang="en-US" sz="2800" dirty="0">
                <a:latin typeface="Times New Roman" panose="02020603050405020304" pitchFamily="18" charset="0"/>
                <a:cs typeface="Times New Roman" panose="02020603050405020304" pitchFamily="18" charset="0"/>
              </a:rPr>
              <a:t>=0.0, </a:t>
            </a:r>
            <a:r>
              <a:rPr lang="en-US" sz="2800" dirty="0" err="1">
                <a:latin typeface="Times New Roman" panose="02020603050405020304" pitchFamily="18" charset="0"/>
                <a:cs typeface="Times New Roman" panose="02020603050405020304" pitchFamily="18" charset="0"/>
              </a:rPr>
              <a:t>monotonic_cst</a:t>
            </a:r>
            <a:r>
              <a:rPr lang="en-US" sz="2800" dirty="0">
                <a:latin typeface="Times New Roman" panose="02020603050405020304" pitchFamily="18" charset="0"/>
                <a:cs typeface="Times New Roman" panose="02020603050405020304" pitchFamily="18" charset="0"/>
              </a:rPr>
              <a:t>=None)</a:t>
            </a: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2677469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Decision Tree </a:t>
            </a:r>
            <a:r>
              <a:rPr lang="en-US" sz="2800" dirty="0" err="1">
                <a:latin typeface="Times New Roman" panose="02020603050405020304" pitchFamily="18" charset="0"/>
                <a:cs typeface="Times New Roman" panose="02020603050405020304" pitchFamily="18" charset="0"/>
              </a:rPr>
              <a:t>regresion</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fontScale="70000" lnSpcReduction="20000"/>
          </a:bodyPr>
          <a:lstStyle/>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criterion{“</a:t>
            </a:r>
            <a:r>
              <a:rPr lang="en-US" sz="2800" dirty="0" err="1">
                <a:latin typeface="Times New Roman" panose="02020603050405020304" pitchFamily="18" charset="0"/>
                <a:cs typeface="Times New Roman" panose="02020603050405020304" pitchFamily="18" charset="0"/>
              </a:rPr>
              <a:t>squared_error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friedman_mse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absolute_error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poisson</a:t>
            </a:r>
            <a:r>
              <a:rPr lang="en-US" sz="2800" dirty="0">
                <a:latin typeface="Times New Roman" panose="02020603050405020304" pitchFamily="18" charset="0"/>
                <a:cs typeface="Times New Roman" panose="02020603050405020304" pitchFamily="18" charset="0"/>
              </a:rPr>
              <a:t>”}, default=”</a:t>
            </a:r>
            <a:r>
              <a:rPr lang="en-US" sz="2800" dirty="0" err="1">
                <a:latin typeface="Times New Roman" panose="02020603050405020304" pitchFamily="18" charset="0"/>
                <a:cs typeface="Times New Roman" panose="02020603050405020304" pitchFamily="18" charset="0"/>
              </a:rPr>
              <a:t>squared_error</a:t>
            </a:r>
            <a:r>
              <a:rPr lang="en-US" sz="2800" dirty="0">
                <a:latin typeface="Times New Roman" panose="02020603050405020304" pitchFamily="18" charset="0"/>
                <a:cs typeface="Times New Roman" panose="02020603050405020304" pitchFamily="18" charset="0"/>
              </a:rPr>
              <a:t>”</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splitter{“best”, “random”}, default=”best”</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max_depth</a:t>
            </a:r>
            <a:r>
              <a:rPr lang="en-US" sz="2800" dirty="0">
                <a:latin typeface="Times New Roman" panose="02020603050405020304" pitchFamily="18" charset="0"/>
                <a:cs typeface="Times New Roman" panose="02020603050405020304" pitchFamily="18" charset="0"/>
              </a:rPr>
              <a:t>: int, default=None</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min_samples_split</a:t>
            </a:r>
            <a:r>
              <a:rPr lang="en-US" sz="2800" dirty="0">
                <a:latin typeface="Times New Roman" panose="02020603050405020304" pitchFamily="18" charset="0"/>
                <a:cs typeface="Times New Roman" panose="02020603050405020304" pitchFamily="18" charset="0"/>
              </a:rPr>
              <a:t>: int or float, default=2</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min_samples_leaf</a:t>
            </a:r>
            <a:r>
              <a:rPr lang="en-US" sz="2800" dirty="0">
                <a:latin typeface="Times New Roman" panose="02020603050405020304" pitchFamily="18" charset="0"/>
                <a:cs typeface="Times New Roman" panose="02020603050405020304" pitchFamily="18" charset="0"/>
              </a:rPr>
              <a:t>: int or float, default=1</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min_weight_fraction_leaf</a:t>
            </a:r>
            <a:r>
              <a:rPr lang="en-US" sz="2800" dirty="0">
                <a:latin typeface="Times New Roman" panose="02020603050405020304" pitchFamily="18" charset="0"/>
                <a:cs typeface="Times New Roman" panose="02020603050405020304" pitchFamily="18" charset="0"/>
              </a:rPr>
              <a:t>: float, default=0.0</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max_features</a:t>
            </a:r>
            <a:r>
              <a:rPr lang="en-US" sz="2800" dirty="0">
                <a:latin typeface="Times New Roman" panose="02020603050405020304" pitchFamily="18" charset="0"/>
                <a:cs typeface="Times New Roman" panose="02020603050405020304" pitchFamily="18" charset="0"/>
              </a:rPr>
              <a:t> int, float or {“sqrt”, “log2”}, default=None</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random_state</a:t>
            </a:r>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RandomState</a:t>
            </a:r>
            <a:r>
              <a:rPr lang="en-US" sz="2800" dirty="0">
                <a:latin typeface="Times New Roman" panose="02020603050405020304" pitchFamily="18" charset="0"/>
                <a:cs typeface="Times New Roman" panose="02020603050405020304" pitchFamily="18" charset="0"/>
              </a:rPr>
              <a:t> instance or None, default=None</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max_leaf_nodes</a:t>
            </a:r>
            <a:r>
              <a:rPr lang="en-US" sz="2800" dirty="0">
                <a:latin typeface="Times New Roman" panose="02020603050405020304" pitchFamily="18" charset="0"/>
                <a:cs typeface="Times New Roman" panose="02020603050405020304" pitchFamily="18" charset="0"/>
              </a:rPr>
              <a:t>: int, default=None</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min_impurity_decrease</a:t>
            </a:r>
            <a:r>
              <a:rPr lang="en-US" sz="2800" dirty="0">
                <a:latin typeface="Times New Roman" panose="02020603050405020304" pitchFamily="18" charset="0"/>
                <a:cs typeface="Times New Roman" panose="02020603050405020304" pitchFamily="18" charset="0"/>
              </a:rPr>
              <a:t>: float, default=0.0</a:t>
            </a: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169792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Thuât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vecto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hỗ</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trợ</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SVM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toán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việc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hồi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a:t>
            </a:r>
          </a:p>
          <a:p>
            <a:pPr marL="914400" lvl="1" indent="-457200" fontAlgn="base">
              <a:lnSpc>
                <a:spcPct val="150000"/>
              </a:lnSpc>
              <a:spcAft>
                <a:spcPts val="600"/>
              </a:spcAft>
            </a:pPr>
            <a:r>
              <a:rPr lang="vi-VN" sz="2800" dirty="0">
                <a:latin typeface="Times New Roman" panose="02020603050405020304" pitchFamily="18" charset="0"/>
                <a:cs typeface="Times New Roman" panose="02020603050405020304" pitchFamily="18" charset="0"/>
              </a:rPr>
              <a:t>Mục tiêu của SVM là tìm ra một siêu phẳng trong không gian N chiều (ứng với N đặc trưng) chia dữ liệu thành hai phần tương ứng với lớp của chúng. </a:t>
            </a: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35232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Support Vector machine (SVM)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sklearn.svm</a:t>
            </a:r>
            <a:r>
              <a:rPr lang="en-US" sz="2800" dirty="0">
                <a:latin typeface="Times New Roman" panose="02020603050405020304" pitchFamily="18" charset="0"/>
                <a:cs typeface="Times New Roman" panose="02020603050405020304" pitchFamily="18" charset="0"/>
              </a:rPr>
              <a:t> import SVM</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SVC(*, C=1.0, kernel='</a:t>
            </a:r>
            <a:r>
              <a:rPr lang="en-US" sz="2800" dirty="0" err="1">
                <a:latin typeface="Times New Roman" panose="02020603050405020304" pitchFamily="18" charset="0"/>
                <a:cs typeface="Times New Roman" panose="02020603050405020304" pitchFamily="18" charset="0"/>
              </a:rPr>
              <a:t>rbf</a:t>
            </a:r>
            <a:r>
              <a:rPr lang="en-US" sz="2800" dirty="0">
                <a:latin typeface="Times New Roman" panose="02020603050405020304" pitchFamily="18" charset="0"/>
                <a:cs typeface="Times New Roman" panose="02020603050405020304" pitchFamily="18" charset="0"/>
              </a:rPr>
              <a:t>', degree=3, gamma='scale', coef0=0.0, shrinking=True, probability=False, </a:t>
            </a:r>
            <a:r>
              <a:rPr lang="en-US" sz="2800" dirty="0" err="1">
                <a:latin typeface="Times New Roman" panose="02020603050405020304" pitchFamily="18" charset="0"/>
                <a:cs typeface="Times New Roman" panose="02020603050405020304" pitchFamily="18" charset="0"/>
              </a:rPr>
              <a:t>tol</a:t>
            </a:r>
            <a:r>
              <a:rPr lang="en-US" sz="2800" dirty="0">
                <a:latin typeface="Times New Roman" panose="02020603050405020304" pitchFamily="18" charset="0"/>
                <a:cs typeface="Times New Roman" panose="02020603050405020304" pitchFamily="18" charset="0"/>
              </a:rPr>
              <a:t>=0.001, </a:t>
            </a:r>
            <a:r>
              <a:rPr lang="en-US" sz="2800" dirty="0" err="1">
                <a:latin typeface="Times New Roman" panose="02020603050405020304" pitchFamily="18" charset="0"/>
                <a:cs typeface="Times New Roman" panose="02020603050405020304" pitchFamily="18" charset="0"/>
              </a:rPr>
              <a:t>cache_size</a:t>
            </a:r>
            <a:r>
              <a:rPr lang="en-US" sz="2800" dirty="0">
                <a:latin typeface="Times New Roman" panose="02020603050405020304" pitchFamily="18" charset="0"/>
                <a:cs typeface="Times New Roman" panose="02020603050405020304" pitchFamily="18" charset="0"/>
              </a:rPr>
              <a:t>=200, </a:t>
            </a:r>
            <a:r>
              <a:rPr lang="en-US" sz="2800" dirty="0" err="1">
                <a:latin typeface="Times New Roman" panose="02020603050405020304" pitchFamily="18" charset="0"/>
                <a:cs typeface="Times New Roman" panose="02020603050405020304" pitchFamily="18" charset="0"/>
              </a:rPr>
              <a:t>class_weight</a:t>
            </a:r>
            <a:r>
              <a:rPr lang="en-US" sz="2800" dirty="0">
                <a:latin typeface="Times New Roman" panose="02020603050405020304" pitchFamily="18" charset="0"/>
                <a:cs typeface="Times New Roman" panose="02020603050405020304" pitchFamily="18" charset="0"/>
              </a:rPr>
              <a:t>=None, verbose=False, </a:t>
            </a:r>
            <a:r>
              <a:rPr lang="en-US" sz="2800" dirty="0" err="1">
                <a:latin typeface="Times New Roman" panose="02020603050405020304" pitchFamily="18" charset="0"/>
                <a:cs typeface="Times New Roman" panose="02020603050405020304" pitchFamily="18" charset="0"/>
              </a:rPr>
              <a:t>max_iter</a:t>
            </a:r>
            <a:r>
              <a:rPr lang="en-US" sz="2800" dirty="0">
                <a:latin typeface="Times New Roman" panose="02020603050405020304" pitchFamily="18" charset="0"/>
                <a:cs typeface="Times New Roman" panose="02020603050405020304" pitchFamily="18" charset="0"/>
              </a:rPr>
              <a:t>=-1, </a:t>
            </a:r>
            <a:r>
              <a:rPr lang="en-US" sz="2800" dirty="0" err="1">
                <a:latin typeface="Times New Roman" panose="02020603050405020304" pitchFamily="18" charset="0"/>
                <a:cs typeface="Times New Roman" panose="02020603050405020304" pitchFamily="18" charset="0"/>
              </a:rPr>
              <a:t>decision_function_shape</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ovr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break_ties</a:t>
            </a:r>
            <a:r>
              <a:rPr lang="en-US" sz="2800" dirty="0">
                <a:latin typeface="Times New Roman" panose="02020603050405020304" pitchFamily="18" charset="0"/>
                <a:cs typeface="Times New Roman" panose="02020603050405020304" pitchFamily="18" charset="0"/>
              </a:rPr>
              <a:t>=False, </a:t>
            </a:r>
            <a:r>
              <a:rPr lang="en-US" sz="2800" dirty="0" err="1">
                <a:latin typeface="Times New Roman" panose="02020603050405020304" pitchFamily="18" charset="0"/>
                <a:cs typeface="Times New Roman" panose="02020603050405020304" pitchFamily="18" charset="0"/>
              </a:rPr>
              <a:t>random_state</a:t>
            </a:r>
            <a:r>
              <a:rPr lang="en-US" sz="2800" dirty="0">
                <a:latin typeface="Times New Roman" panose="02020603050405020304" pitchFamily="18" charset="0"/>
                <a:cs typeface="Times New Roman" panose="02020603050405020304" pitchFamily="18" charset="0"/>
              </a:rPr>
              <a:t>=None)</a:t>
            </a: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111772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Support Vector machine (SVM)</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fontScale="92500" lnSpcReduction="10000"/>
          </a:bodyPr>
          <a:lstStyle/>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C: float, default=1.0</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Kernel:{‘linear’, ‘poly’, ‘</a:t>
            </a:r>
            <a:r>
              <a:rPr lang="en-US" sz="2800" dirty="0" err="1">
                <a:latin typeface="Times New Roman" panose="02020603050405020304" pitchFamily="18" charset="0"/>
                <a:cs typeface="Times New Roman" panose="02020603050405020304" pitchFamily="18" charset="0"/>
              </a:rPr>
              <a:t>rbf</a:t>
            </a:r>
            <a:r>
              <a:rPr lang="en-US" sz="2800" dirty="0">
                <a:latin typeface="Times New Roman" panose="02020603050405020304" pitchFamily="18" charset="0"/>
                <a:cs typeface="Times New Roman" panose="02020603050405020304" pitchFamily="18" charset="0"/>
              </a:rPr>
              <a:t>’, ‘sigmoid’, ‘precomputed’} or callable, default=’</a:t>
            </a:r>
            <a:r>
              <a:rPr lang="en-US" sz="2800" dirty="0" err="1">
                <a:latin typeface="Times New Roman" panose="02020603050405020304" pitchFamily="18" charset="0"/>
                <a:cs typeface="Times New Roman" panose="02020603050405020304" pitchFamily="18" charset="0"/>
              </a:rPr>
              <a:t>rbf</a:t>
            </a:r>
            <a:r>
              <a:rPr lang="en-US" sz="2800" dirty="0">
                <a:latin typeface="Times New Roman" panose="02020603050405020304" pitchFamily="18" charset="0"/>
                <a:cs typeface="Times New Roman" panose="02020603050405020304" pitchFamily="18" charset="0"/>
              </a:rPr>
              <a:t>’</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Degree: int, default=3</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Gamma:{‘scale’, ‘auto’} or float, default=’scale’</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Coef0: float, default=0.0</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Shrinking: bool, default=True</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Probability: bool, default=False</a:t>
            </a: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3350092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Support Vector Regression (SVR)</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sklearn.svm</a:t>
            </a:r>
            <a:r>
              <a:rPr lang="en-US" sz="2800" dirty="0">
                <a:latin typeface="Times New Roman" panose="02020603050405020304" pitchFamily="18" charset="0"/>
                <a:cs typeface="Times New Roman" panose="02020603050405020304" pitchFamily="18" charset="0"/>
              </a:rPr>
              <a:t> import SVR</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SVR(*, kernel='</a:t>
            </a:r>
            <a:r>
              <a:rPr lang="en-US" sz="2800" dirty="0" err="1">
                <a:latin typeface="Times New Roman" panose="02020603050405020304" pitchFamily="18" charset="0"/>
                <a:cs typeface="Times New Roman" panose="02020603050405020304" pitchFamily="18" charset="0"/>
              </a:rPr>
              <a:t>rbf</a:t>
            </a:r>
            <a:r>
              <a:rPr lang="en-US" sz="2800" dirty="0">
                <a:latin typeface="Times New Roman" panose="02020603050405020304" pitchFamily="18" charset="0"/>
                <a:cs typeface="Times New Roman" panose="02020603050405020304" pitchFamily="18" charset="0"/>
              </a:rPr>
              <a:t>', degree=3, gamma='scale', coef0=0.0, </a:t>
            </a:r>
            <a:r>
              <a:rPr lang="en-US" sz="2800" dirty="0" err="1">
                <a:latin typeface="Times New Roman" panose="02020603050405020304" pitchFamily="18" charset="0"/>
                <a:cs typeface="Times New Roman" panose="02020603050405020304" pitchFamily="18" charset="0"/>
              </a:rPr>
              <a:t>tol</a:t>
            </a:r>
            <a:r>
              <a:rPr lang="en-US" sz="2800" dirty="0">
                <a:latin typeface="Times New Roman" panose="02020603050405020304" pitchFamily="18" charset="0"/>
                <a:cs typeface="Times New Roman" panose="02020603050405020304" pitchFamily="18" charset="0"/>
              </a:rPr>
              <a:t>=0.001, C=1.0, epsilon=0.1, shrinking=True, </a:t>
            </a:r>
            <a:r>
              <a:rPr lang="en-US" sz="2800" dirty="0" err="1">
                <a:latin typeface="Times New Roman" panose="02020603050405020304" pitchFamily="18" charset="0"/>
                <a:cs typeface="Times New Roman" panose="02020603050405020304" pitchFamily="18" charset="0"/>
              </a:rPr>
              <a:t>cache_size</a:t>
            </a:r>
            <a:r>
              <a:rPr lang="en-US" sz="2800" dirty="0">
                <a:latin typeface="Times New Roman" panose="02020603050405020304" pitchFamily="18" charset="0"/>
                <a:cs typeface="Times New Roman" panose="02020603050405020304" pitchFamily="18" charset="0"/>
              </a:rPr>
              <a:t>=200, verbose=False, </a:t>
            </a:r>
            <a:r>
              <a:rPr lang="en-US" sz="2800" dirty="0" err="1">
                <a:latin typeface="Times New Roman" panose="02020603050405020304" pitchFamily="18" charset="0"/>
                <a:cs typeface="Times New Roman" panose="02020603050405020304" pitchFamily="18" charset="0"/>
              </a:rPr>
              <a:t>max_iter</a:t>
            </a:r>
            <a:r>
              <a:rPr lang="en-US" sz="2800" dirty="0">
                <a:latin typeface="Times New Roman" panose="02020603050405020304" pitchFamily="18" charset="0"/>
                <a:cs typeface="Times New Roman" panose="02020603050405020304" pitchFamily="18" charset="0"/>
              </a:rPr>
              <a:t>=-1)</a:t>
            </a: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cứu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https://scikit-learn.org/stable/modules/generated/sklearn.svm.SVR.html</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4061158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09716" y="1666569"/>
            <a:ext cx="10813580" cy="4866966"/>
          </a:xfrm>
        </p:spPr>
        <p:txBody>
          <a:bodyPr vert="horz" lIns="91440" tIns="45720" rIns="91440" bIns="45720" rtlCol="0" anchor="t">
            <a:normAutofit fontScale="77500" lnSpcReduction="20000"/>
          </a:bodyPr>
          <a:lstStyle/>
          <a:p>
            <a:pPr marL="457200" indent="-457200" algn="just">
              <a:lnSpc>
                <a:spcPct val="150000"/>
              </a:lnSpc>
              <a:spcBef>
                <a:spcPts val="1200"/>
              </a:spcBef>
              <a:spcAft>
                <a:spcPts val="0"/>
              </a:spcAft>
              <a:buFont typeface="Arial" panose="020B0604020202020204" pitchFamily="34" charset="0"/>
              <a:buChar char="•"/>
            </a:pPr>
            <a:r>
              <a:rPr lang="vi-VN" sz="2800" b="1" dirty="0">
                <a:solidFill>
                  <a:srgbClr val="FF0000"/>
                </a:solidFill>
                <a:latin typeface="Times New Roman" panose="02020603050405020304" pitchFamily="18" charset="0"/>
                <a:cs typeface="Times New Roman" panose="02020603050405020304" pitchFamily="18" charset="0"/>
              </a:rPr>
              <a:t>Học máy có giám sát </a:t>
            </a:r>
            <a:r>
              <a:rPr lang="vi-VN" sz="2800" dirty="0">
                <a:latin typeface="Times New Roman" panose="02020603050405020304" pitchFamily="18" charset="0"/>
                <a:cs typeface="Times New Roman" panose="02020603050405020304" pitchFamily="18" charset="0"/>
              </a:rPr>
              <a:t>(Supervised Machine Learning) là phương pháp mà trong đó máy tính được học từ dữ liệu đã được đánh dấu trước, để phát triển các thuật toán có khả năng phân loại hoặc dự đoán kết quả một cách chính xác. Kỹ thuật này thường được áp dụng cho các bài toán phân lớp (Classification).</a:t>
            </a:r>
            <a:endParaRPr lang="en-US" sz="2800" dirty="0">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0"/>
              </a:spcAft>
              <a:buFont typeface="Arial" panose="020B0604020202020204" pitchFamily="34" charset="0"/>
              <a:buChar char="•"/>
            </a:pPr>
            <a:r>
              <a:rPr lang="en-US" sz="2800" b="1" dirty="0">
                <a:solidFill>
                  <a:srgbClr val="FF0000"/>
                </a:solidFill>
                <a:latin typeface="Times New Roman" panose="02020603050405020304" pitchFamily="18" charset="0"/>
                <a:cs typeface="Times New Roman" panose="02020603050405020304" pitchFamily="18" charset="0"/>
              </a:rPr>
              <a:t>H</a:t>
            </a:r>
            <a:r>
              <a:rPr lang="vi-VN" sz="2800" b="1" dirty="0">
                <a:solidFill>
                  <a:srgbClr val="FF0000"/>
                </a:solidFill>
                <a:latin typeface="Times New Roman" panose="02020603050405020304" pitchFamily="18" charset="0"/>
                <a:cs typeface="Times New Roman" panose="02020603050405020304" pitchFamily="18" charset="0"/>
              </a:rPr>
              <a:t>ọc không giám sát </a:t>
            </a:r>
            <a:r>
              <a:rPr lang="vi-VN" sz="2800" dirty="0">
                <a:latin typeface="Times New Roman" panose="02020603050405020304" pitchFamily="18" charset="0"/>
                <a:cs typeface="Times New Roman" panose="02020603050405020304" pitchFamily="18" charset="0"/>
              </a:rPr>
              <a:t>(Unsupervised Learning) sử dụng thuật toán để phân tích và phân cụm các dữ liệu không có nhãn. Phương pháp này tự động tìm kiếm các mô hình và cấu trúc ẩn trong dữ liệu mà không yêu cầu sự hỗ trợ từ con người.</a:t>
            </a:r>
            <a:endParaRPr lang="en-US" sz="2800" dirty="0">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0"/>
              </a:spcAft>
              <a:buFont typeface="Arial" panose="020B0604020202020204" pitchFamily="34" charset="0"/>
              <a:buChar char="•"/>
            </a:pPr>
            <a:r>
              <a:rPr lang="en-US" sz="2800" b="1" dirty="0">
                <a:solidFill>
                  <a:srgbClr val="FF0000"/>
                </a:solidFill>
                <a:latin typeface="Times New Roman" panose="02020603050405020304" pitchFamily="18" charset="0"/>
                <a:cs typeface="Times New Roman" panose="02020603050405020304" pitchFamily="18" charset="0"/>
              </a:rPr>
              <a:t>H</a:t>
            </a:r>
            <a:r>
              <a:rPr lang="vi-VN" sz="2800" b="1" i="0" dirty="0">
                <a:solidFill>
                  <a:srgbClr val="FF0000"/>
                </a:solidFill>
                <a:effectLst/>
                <a:latin typeface="Times New Roman" panose="02020603050405020304" pitchFamily="18" charset="0"/>
                <a:cs typeface="Times New Roman" panose="02020603050405020304" pitchFamily="18" charset="0"/>
              </a:rPr>
              <a:t>ọc máy </a:t>
            </a:r>
            <a:r>
              <a:rPr lang="vi-VN" sz="2800" b="0" i="0" dirty="0">
                <a:solidFill>
                  <a:srgbClr val="1D2742"/>
                </a:solidFill>
                <a:effectLst/>
                <a:latin typeface="Times New Roman" panose="02020603050405020304" pitchFamily="18" charset="0"/>
                <a:cs typeface="Times New Roman" panose="02020603050405020304" pitchFamily="18" charset="0"/>
              </a:rPr>
              <a:t>bán giám sát (Semi-supervised Learning) trở nên rất quan trọng. Phương pháp này kết hợp việc sử dụng dữ liệu đã được gắn nhãn và chưa gắn nhãn để huấn luyện máy tính. </a:t>
            </a: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a:bodyPr>
          <a:lstStyle/>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classification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(accuracy)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theo</a:t>
            </a:r>
            <a:r>
              <a:rPr lang="en-US" sz="2800" dirty="0">
                <a:latin typeface="Times New Roman" panose="02020603050405020304" pitchFamily="18" charset="0"/>
                <a:cs typeface="Times New Roman" panose="02020603050405020304" pitchFamily="18" charset="0"/>
              </a:rPr>
              <a:t> %:</a:t>
            </a:r>
          </a:p>
          <a:p>
            <a:pPr marL="914400" lvl="1" indent="-457200" fontAlgn="base">
              <a:lnSpc>
                <a:spcPct val="150000"/>
              </a:lnSpc>
              <a:spcAft>
                <a:spcPts val="600"/>
              </a:spcAft>
            </a:pP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sklearn.metrics</a:t>
            </a:r>
            <a:r>
              <a:rPr lang="en-US" sz="2800" dirty="0">
                <a:latin typeface="Times New Roman" panose="02020603050405020304" pitchFamily="18" charset="0"/>
                <a:cs typeface="Times New Roman" panose="02020603050405020304" pitchFamily="18" charset="0"/>
              </a:rPr>
              <a:t> import </a:t>
            </a:r>
            <a:r>
              <a:rPr lang="en-US" sz="2800" dirty="0" err="1">
                <a:latin typeface="Times New Roman" panose="02020603050405020304" pitchFamily="18" charset="0"/>
                <a:cs typeface="Times New Roman" panose="02020603050405020304" pitchFamily="18" charset="0"/>
              </a:rPr>
              <a:t>accuracy_score</a:t>
            </a: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accuracy_score</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y_true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y_pred</a:t>
            </a:r>
            <a:r>
              <a:rPr lang="en-US" sz="2800" dirty="0">
                <a:latin typeface="Times New Roman" panose="02020603050405020304" pitchFamily="18" charset="0"/>
                <a:cs typeface="Times New Roman" panose="02020603050405020304" pitchFamily="18" charset="0"/>
              </a:rPr>
              <a:t>)</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30</a:t>
            </a:fld>
            <a:endParaRPr lang="en-US" dirty="0"/>
          </a:p>
        </p:txBody>
      </p:sp>
      <p:pic>
        <p:nvPicPr>
          <p:cNvPr id="3" name="Picture 2">
            <a:extLst>
              <a:ext uri="{FF2B5EF4-FFF2-40B4-BE49-F238E27FC236}">
                <a16:creationId xmlns:a16="http://schemas.microsoft.com/office/drawing/2014/main" id="{7DDC5ADF-0F0E-63C4-2D9B-C10AF8357860}"/>
              </a:ext>
            </a:extLst>
          </p:cNvPr>
          <p:cNvPicPr>
            <a:picLocks noChangeAspect="1"/>
          </p:cNvPicPr>
          <p:nvPr/>
        </p:nvPicPr>
        <p:blipFill>
          <a:blip r:embed="rId3"/>
          <a:stretch>
            <a:fillRect/>
          </a:stretch>
        </p:blipFill>
        <p:spPr>
          <a:xfrm>
            <a:off x="4718561" y="1860600"/>
            <a:ext cx="3462349" cy="1000587"/>
          </a:xfrm>
          <a:prstGeom prst="rect">
            <a:avLst/>
          </a:prstGeom>
        </p:spPr>
      </p:pic>
    </p:spTree>
    <p:extLst>
      <p:ext uri="{BB962C8B-B14F-4D97-AF65-F5344CB8AC3E}">
        <p14:creationId xmlns:p14="http://schemas.microsoft.com/office/powerpoint/2010/main" val="801786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63773" y="1153915"/>
            <a:ext cx="10959522" cy="5379619"/>
          </a:xfrm>
        </p:spPr>
        <p:txBody>
          <a:bodyPr vert="horz" lIns="91440" tIns="45720" rIns="91440" bIns="45720" rtlCol="0" anchor="t">
            <a:normAutofit lnSpcReduction="10000"/>
          </a:bodyPr>
          <a:lstStyle/>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regression </a:t>
            </a: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được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MSE (Mean Square Error); </a:t>
            </a:r>
            <a:r>
              <a:rPr lang="es-ES" sz="2800" dirty="0">
                <a:latin typeface="Times New Roman" panose="02020603050405020304" pitchFamily="18" charset="0"/>
                <a:cs typeface="Times New Roman" panose="02020603050405020304" pitchFamily="18" charset="0"/>
              </a:rPr>
              <a:t>MAE (Mean Absolute Error) </a:t>
            </a:r>
            <a:r>
              <a:rPr lang="es-ES" sz="2800" dirty="0" err="1">
                <a:latin typeface="Times New Roman" panose="02020603050405020304" pitchFamily="18" charset="0"/>
                <a:cs typeface="Times New Roman" panose="02020603050405020304" pitchFamily="18" charset="0"/>
              </a:rPr>
              <a:t>hoặc</a:t>
            </a:r>
            <a:r>
              <a:rPr lang="es-E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Root Mean Square Error (RMSE)</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from </a:t>
            </a:r>
            <a:r>
              <a:rPr lang="en-US" sz="2800" dirty="0" err="1">
                <a:latin typeface="Times New Roman" panose="02020603050405020304" pitchFamily="18" charset="0"/>
                <a:cs typeface="Times New Roman" panose="02020603050405020304" pitchFamily="18" charset="0"/>
              </a:rPr>
              <a:t>sklearn.metrics</a:t>
            </a:r>
            <a:r>
              <a:rPr lang="en-US" sz="2800" dirty="0">
                <a:latin typeface="Times New Roman" panose="02020603050405020304" pitchFamily="18" charset="0"/>
                <a:cs typeface="Times New Roman" panose="02020603050405020304" pitchFamily="18" charset="0"/>
              </a:rPr>
              <a:t> import </a:t>
            </a:r>
            <a:r>
              <a:rPr lang="en-US" sz="2800" dirty="0" err="1">
                <a:latin typeface="Times New Roman" panose="02020603050405020304" pitchFamily="18" charset="0"/>
                <a:cs typeface="Times New Roman" panose="02020603050405020304" pitchFamily="18" charset="0"/>
              </a:rPr>
              <a:t>mean_squared_error</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mean_absolute_error</a:t>
            </a: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mse</a:t>
            </a:r>
            <a:r>
              <a:rPr lang="en-US" sz="2800" dirty="0">
                <a:latin typeface="Times New Roman" panose="02020603050405020304" pitchFamily="18" charset="0"/>
                <a:cs typeface="Times New Roman" panose="02020603050405020304" pitchFamily="18" charset="0"/>
              </a:rPr>
              <a:t> score = </a:t>
            </a:r>
            <a:r>
              <a:rPr lang="en-US" sz="2800" dirty="0" err="1">
                <a:latin typeface="Times New Roman" panose="02020603050405020304" pitchFamily="18" charset="0"/>
                <a:cs typeface="Times New Roman" panose="02020603050405020304" pitchFamily="18" charset="0"/>
              </a:rPr>
              <a:t>mean_squared_error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y_test,y_pred</a:t>
            </a:r>
            <a:r>
              <a:rPr lang="en-US" sz="280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914400" lvl="1" indent="-457200" fontAlgn="base">
              <a:lnSpc>
                <a:spcPct val="150000"/>
              </a:lnSpc>
              <a:spcAft>
                <a:spcPts val="600"/>
              </a:spcAft>
            </a:pPr>
            <a:r>
              <a:rPr lang="en-US" sz="2800" dirty="0" err="1">
                <a:latin typeface="Times New Roman" panose="02020603050405020304" pitchFamily="18" charset="0"/>
                <a:cs typeface="Times New Roman" panose="02020603050405020304" pitchFamily="18" charset="0"/>
              </a:rPr>
              <a:t>mae</a:t>
            </a:r>
            <a:r>
              <a:rPr lang="en-US" sz="2800" dirty="0">
                <a:latin typeface="Times New Roman" panose="02020603050405020304" pitchFamily="18" charset="0"/>
                <a:cs typeface="Times New Roman" panose="02020603050405020304" pitchFamily="18" charset="0"/>
              </a:rPr>
              <a:t> score = </a:t>
            </a:r>
            <a:r>
              <a:rPr lang="en-US" sz="2800" dirty="0" err="1">
                <a:latin typeface="Times New Roman" panose="02020603050405020304" pitchFamily="18" charset="0"/>
                <a:cs typeface="Times New Roman" panose="02020603050405020304" pitchFamily="18" charset="0"/>
              </a:rPr>
              <a:t>mean_absolute_error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y_test,y_pred</a:t>
            </a:r>
            <a:r>
              <a:rPr lang="en-US" sz="2800" dirty="0">
                <a:latin typeface="Times New Roman" panose="02020603050405020304" pitchFamily="18" charset="0"/>
                <a:cs typeface="Times New Roman" panose="02020603050405020304" pitchFamily="18" charset="0"/>
              </a:rPr>
              <a:t>)</a:t>
            </a:r>
          </a:p>
          <a:p>
            <a:pPr marL="914400" lvl="1" indent="-457200" fontAlgn="base">
              <a:lnSpc>
                <a:spcPct val="150000"/>
              </a:lnSpc>
              <a:spcAft>
                <a:spcPts val="600"/>
              </a:spcAft>
            </a:pPr>
            <a:r>
              <a:rPr lang="en-US" sz="2800" dirty="0">
                <a:latin typeface="Times New Roman" panose="02020603050405020304" pitchFamily="18" charset="0"/>
                <a:cs typeface="Times New Roman" panose="02020603050405020304" pitchFamily="18" charset="0"/>
              </a:rPr>
              <a:t>RMSE= </a:t>
            </a:r>
            <a:r>
              <a:rPr lang="en-US" sz="2800" dirty="0" err="1">
                <a:latin typeface="Times New Roman" panose="02020603050405020304" pitchFamily="18" charset="0"/>
                <a:cs typeface="Times New Roman" panose="02020603050405020304" pitchFamily="18" charset="0"/>
              </a:rPr>
              <a:t>np.sqrt</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mean_squared_error</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y_test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y_pred</a:t>
            </a:r>
            <a:r>
              <a:rPr lang="en-US" sz="2800" dirty="0">
                <a:latin typeface="Times New Roman" panose="02020603050405020304" pitchFamily="18" charset="0"/>
                <a:cs typeface="Times New Roman" panose="02020603050405020304" pitchFamily="18" charset="0"/>
              </a:rPr>
              <a:t>))</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31</a:t>
            </a:fld>
            <a:endParaRPr lang="en-US" dirty="0"/>
          </a:p>
        </p:txBody>
      </p:sp>
    </p:spTree>
    <p:extLst>
      <p:ext uri="{BB962C8B-B14F-4D97-AF65-F5344CB8AC3E}">
        <p14:creationId xmlns:p14="http://schemas.microsoft.com/office/powerpoint/2010/main" val="410601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rmAutofit/>
          </a:bodyPr>
          <a:lstStyle/>
          <a:p>
            <a:r>
              <a:rPr lang="vi-VN" dirty="0">
                <a:latin typeface="Times New Roman" panose="02020603050405020304" pitchFamily="18" charset="0"/>
                <a:cs typeface="Times New Roman" panose="02020603050405020304" pitchFamily="18" charset="0"/>
              </a:rPr>
              <a:t>Ưu điểm của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106128" y="1932039"/>
            <a:ext cx="10017167" cy="2993921"/>
          </a:xfrm>
        </p:spPr>
        <p:txBody>
          <a:bodyPr vert="horz" lIns="91440" tIns="45720" rIns="91440" bIns="45720" rtlCol="0" anchor="t">
            <a:normAutofit/>
          </a:bodyPr>
          <a:lstStyle/>
          <a:p>
            <a:pPr marL="457200" indent="-457200" algn="just">
              <a:lnSpc>
                <a:spcPct val="150000"/>
              </a:lnSpc>
              <a:spcBef>
                <a:spcPts val="1200"/>
              </a:spcBef>
              <a:spcAft>
                <a:spcPts val="0"/>
              </a:spcAft>
              <a:buFont typeface="Arial" panose="020B0604020202020204" pitchFamily="34" charset="0"/>
              <a:buChar char="•"/>
            </a:pPr>
            <a:r>
              <a:rPr lang="vi-VN" sz="2800" b="1" dirty="0">
                <a:solidFill>
                  <a:srgbClr val="FF0000"/>
                </a:solidFill>
                <a:latin typeface="Times New Roman" panose="02020603050405020304" pitchFamily="18" charset="0"/>
                <a:cs typeface="Times New Roman" panose="02020603050405020304" pitchFamily="18" charset="0"/>
              </a:rPr>
              <a:t>Xác định xu hướng dữ liệu dễ dàng</a:t>
            </a:r>
            <a:endParaRPr lang="en-US" sz="2800" b="1"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0"/>
              </a:spcAft>
              <a:buFont typeface="Arial" panose="020B0604020202020204" pitchFamily="34" charset="0"/>
              <a:buChar char="•"/>
            </a:pPr>
            <a:r>
              <a:rPr lang="vi-VN" sz="2800" b="1" dirty="0">
                <a:solidFill>
                  <a:srgbClr val="FF0000"/>
                </a:solidFill>
                <a:latin typeface="Times New Roman" panose="02020603050405020304" pitchFamily="18" charset="0"/>
                <a:cs typeface="Times New Roman" panose="02020603050405020304" pitchFamily="18" charset="0"/>
              </a:rPr>
              <a:t>Khả năng tự động hóa cao</a:t>
            </a:r>
            <a:endParaRPr lang="en-US" sz="2800" b="1"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0"/>
              </a:spcAft>
              <a:buFont typeface="Arial" panose="020B0604020202020204" pitchFamily="34" charset="0"/>
              <a:buChar char="•"/>
            </a:pPr>
            <a:r>
              <a:rPr lang="vi-VN" sz="2800" b="1" i="0" dirty="0">
                <a:solidFill>
                  <a:srgbClr val="FF0000"/>
                </a:solidFill>
                <a:effectLst/>
                <a:latin typeface="Times New Roman" panose="02020603050405020304" pitchFamily="18" charset="0"/>
                <a:cs typeface="Times New Roman" panose="02020603050405020304" pitchFamily="18" charset="0"/>
              </a:rPr>
              <a:t>Xử lý đa dạng dữ liệu</a:t>
            </a:r>
            <a:r>
              <a:rPr lang="vi-VN" sz="2800" b="0" i="0" dirty="0">
                <a:solidFill>
                  <a:srgbClr val="1D2742"/>
                </a:solidFill>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79733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rmAutofit/>
          </a:bodyPr>
          <a:lstStyle/>
          <a:p>
            <a:r>
              <a:rPr lang="vi-VN" dirty="0">
                <a:latin typeface="Times New Roman" panose="02020603050405020304" pitchFamily="18" charset="0"/>
                <a:cs typeface="Times New Roman" panose="02020603050405020304" pitchFamily="18" charset="0"/>
              </a:rPr>
              <a:t>nhược điểm của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106128" y="1548582"/>
            <a:ext cx="10017167" cy="4984952"/>
          </a:xfrm>
        </p:spPr>
        <p:txBody>
          <a:bodyPr vert="horz" lIns="91440" tIns="45720" rIns="91440" bIns="45720" rtlCol="0" anchor="t">
            <a:normAutofit fontScale="85000" lnSpcReduction="20000"/>
          </a:bodyPr>
          <a:lstStyle/>
          <a:p>
            <a:pPr algn="just" fontAlgn="base">
              <a:lnSpc>
                <a:spcPct val="150000"/>
              </a:lnSpc>
              <a:buFont typeface="Arial" panose="020B0604020202020204" pitchFamily="34" charset="0"/>
              <a:buChar char="•"/>
            </a:pPr>
            <a:r>
              <a:rPr lang="vi-VN" sz="2800" b="1" dirty="0">
                <a:solidFill>
                  <a:srgbClr val="FF0000"/>
                </a:solidFill>
                <a:latin typeface="Times New Roman" panose="02020603050405020304" pitchFamily="18" charset="0"/>
                <a:cs typeface="Times New Roman" panose="02020603050405020304" pitchFamily="18" charset="0"/>
              </a:rPr>
              <a:t>Phụ thuộc vào việc thu thập dữ liệu</a:t>
            </a:r>
            <a:r>
              <a:rPr lang="en-US" sz="2800" b="1" dirty="0">
                <a:solidFill>
                  <a:srgbClr val="FF0000"/>
                </a:solidFill>
                <a:latin typeface="Times New Roman" panose="02020603050405020304" pitchFamily="18" charset="0"/>
                <a:cs typeface="Times New Roman" panose="02020603050405020304" pitchFamily="18" charset="0"/>
              </a:rPr>
              <a:t> : </a:t>
            </a:r>
          </a:p>
          <a:p>
            <a:pPr lvl="2" algn="just" fontAlgn="base">
              <a:lnSpc>
                <a:spcPct val="150000"/>
              </a:lnSpc>
              <a:buFont typeface="Wingdings" panose="05000000000000000000" pitchFamily="2" charset="2"/>
              <a:buChar char="Ø"/>
            </a:pPr>
            <a:r>
              <a:rPr lang="vi-VN" sz="2800" b="0" i="0" dirty="0">
                <a:solidFill>
                  <a:srgbClr val="1D2742"/>
                </a:solidFill>
                <a:effectLst/>
                <a:latin typeface="inherit"/>
              </a:rPr>
              <a:t>Cần có tập dữ liệu lớn, đáng tin cậy, không thiên vị và chất lượng tốt để đào tạo mô hình.</a:t>
            </a:r>
          </a:p>
          <a:p>
            <a:pPr lvl="2" algn="just" fontAlgn="base">
              <a:lnSpc>
                <a:spcPct val="150000"/>
              </a:lnSpc>
              <a:buFont typeface="Wingdings" panose="05000000000000000000" pitchFamily="2" charset="2"/>
              <a:buChar char="Ø"/>
            </a:pPr>
            <a:r>
              <a:rPr lang="vi-VN" sz="2800" b="0" i="0" dirty="0">
                <a:solidFill>
                  <a:srgbClr val="1D2742"/>
                </a:solidFill>
                <a:effectLst/>
                <a:latin typeface="inherit"/>
              </a:rPr>
              <a:t>Phải đợi dữ liệu mới được xử lý để đưa vào huấn luyện mô hình học máy. </a:t>
            </a:r>
            <a:endParaRPr lang="en-US" sz="2800" b="1"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0"/>
              </a:spcAft>
              <a:buFont typeface="Arial" panose="020B0604020202020204" pitchFamily="34" charset="0"/>
              <a:buChar char="•"/>
            </a:pPr>
            <a:r>
              <a:rPr lang="vi-VN" sz="2800" b="1" dirty="0">
                <a:solidFill>
                  <a:srgbClr val="FF0000"/>
                </a:solidFill>
                <a:latin typeface="Times New Roman" panose="02020603050405020304" pitchFamily="18" charset="0"/>
                <a:cs typeface="Times New Roman" panose="02020603050405020304" pitchFamily="18" charset="0"/>
              </a:rPr>
              <a:t>Khả năng xảy ra lỗi</a:t>
            </a:r>
            <a:r>
              <a:rPr lang="en-US" sz="2800" b="1" dirty="0">
                <a:solidFill>
                  <a:srgbClr val="FF0000"/>
                </a:solidFill>
                <a:latin typeface="Times New Roman" panose="02020603050405020304" pitchFamily="18" charset="0"/>
                <a:cs typeface="Times New Roman" panose="02020603050405020304" pitchFamily="18" charset="0"/>
              </a:rPr>
              <a:t>: </a:t>
            </a:r>
          </a:p>
          <a:p>
            <a:pPr marL="914400" lvl="1" indent="-457200" algn="just">
              <a:lnSpc>
                <a:spcPct val="150000"/>
              </a:lnSpc>
              <a:spcBef>
                <a:spcPts val="1200"/>
              </a:spcBef>
              <a:spcAft>
                <a:spcPts val="0"/>
              </a:spcAft>
              <a:buFont typeface="Wingdings" panose="05000000000000000000" pitchFamily="2" charset="2"/>
              <a:buChar char="Ø"/>
            </a:pPr>
            <a:r>
              <a:rPr lang="en-US" sz="2800" b="0" i="0" dirty="0" err="1">
                <a:solidFill>
                  <a:srgbClr val="1D2742"/>
                </a:solidFill>
                <a:effectLst/>
                <a:latin typeface="Manrope"/>
              </a:rPr>
              <a:t>Lỗi</a:t>
            </a:r>
            <a:r>
              <a:rPr lang="en-US" sz="2800" b="0" i="0" dirty="0">
                <a:solidFill>
                  <a:srgbClr val="1D2742"/>
                </a:solidFill>
                <a:effectLst/>
                <a:latin typeface="Manrope"/>
              </a:rPr>
              <a:t> </a:t>
            </a:r>
            <a:r>
              <a:rPr lang="en-US" sz="2800" b="0" i="0" dirty="0" err="1">
                <a:solidFill>
                  <a:srgbClr val="1D2742"/>
                </a:solidFill>
                <a:effectLst/>
                <a:latin typeface="Manrope"/>
              </a:rPr>
              <a:t>trong</a:t>
            </a:r>
            <a:r>
              <a:rPr lang="en-US" sz="2800" b="0" i="0" dirty="0">
                <a:solidFill>
                  <a:srgbClr val="1D2742"/>
                </a:solidFill>
                <a:effectLst/>
                <a:latin typeface="Manrope"/>
              </a:rPr>
              <a:t> </a:t>
            </a:r>
            <a:r>
              <a:rPr lang="en-US" sz="2800" b="0" i="0" dirty="0" err="1">
                <a:solidFill>
                  <a:srgbClr val="1D2742"/>
                </a:solidFill>
                <a:effectLst/>
                <a:latin typeface="Manrope"/>
              </a:rPr>
              <a:t>quá</a:t>
            </a:r>
            <a:r>
              <a:rPr lang="en-US" sz="2800" b="0" i="0" dirty="0">
                <a:solidFill>
                  <a:srgbClr val="1D2742"/>
                </a:solidFill>
                <a:effectLst/>
                <a:latin typeface="Manrope"/>
              </a:rPr>
              <a:t> </a:t>
            </a:r>
            <a:r>
              <a:rPr lang="en-US" sz="2800" b="0" i="0" dirty="0" err="1">
                <a:solidFill>
                  <a:srgbClr val="1D2742"/>
                </a:solidFill>
                <a:effectLst/>
                <a:latin typeface="Manrope"/>
              </a:rPr>
              <a:t>trình</a:t>
            </a:r>
            <a:r>
              <a:rPr lang="en-US" sz="2800" b="0" i="0" dirty="0">
                <a:solidFill>
                  <a:srgbClr val="1D2742"/>
                </a:solidFill>
                <a:effectLst/>
                <a:latin typeface="Manrope"/>
              </a:rPr>
              <a:t> </a:t>
            </a:r>
            <a:r>
              <a:rPr lang="en-US" sz="2800" b="0" i="0" dirty="0" err="1">
                <a:solidFill>
                  <a:srgbClr val="1D2742"/>
                </a:solidFill>
                <a:effectLst/>
                <a:latin typeface="Manrope"/>
              </a:rPr>
              <a:t>đào</a:t>
            </a:r>
            <a:r>
              <a:rPr lang="en-US" sz="2800" b="0" i="0" dirty="0">
                <a:solidFill>
                  <a:srgbClr val="1D2742"/>
                </a:solidFill>
                <a:effectLst/>
                <a:latin typeface="Manrope"/>
              </a:rPr>
              <a:t> </a:t>
            </a:r>
            <a:r>
              <a:rPr lang="en-US" sz="2800" b="0" i="0" dirty="0" err="1">
                <a:solidFill>
                  <a:srgbClr val="1D2742"/>
                </a:solidFill>
                <a:effectLst/>
                <a:latin typeface="Manrope"/>
              </a:rPr>
              <a:t>tạo</a:t>
            </a:r>
            <a:r>
              <a:rPr lang="en-US" sz="2800" b="0" i="0" dirty="0">
                <a:solidFill>
                  <a:srgbClr val="1D2742"/>
                </a:solidFill>
                <a:effectLst/>
                <a:latin typeface="Manrope"/>
              </a:rPr>
              <a:t> </a:t>
            </a:r>
            <a:r>
              <a:rPr lang="en-US" sz="2800" b="0" i="0" dirty="0" err="1">
                <a:solidFill>
                  <a:srgbClr val="1D2742"/>
                </a:solidFill>
                <a:effectLst/>
                <a:latin typeface="Manrope"/>
              </a:rPr>
              <a:t>và</a:t>
            </a:r>
            <a:r>
              <a:rPr lang="en-US" sz="2800" b="0" i="0" dirty="0">
                <a:solidFill>
                  <a:srgbClr val="1D2742"/>
                </a:solidFill>
                <a:effectLst/>
                <a:latin typeface="Manrope"/>
              </a:rPr>
              <a:t> </a:t>
            </a:r>
            <a:r>
              <a:rPr lang="en-US" sz="2800" b="0" i="0" dirty="0" err="1">
                <a:solidFill>
                  <a:srgbClr val="1D2742"/>
                </a:solidFill>
                <a:effectLst/>
                <a:latin typeface="Manrope"/>
              </a:rPr>
              <a:t>kiểm</a:t>
            </a:r>
            <a:r>
              <a:rPr lang="en-US" sz="2800" b="0" i="0" dirty="0">
                <a:solidFill>
                  <a:srgbClr val="1D2742"/>
                </a:solidFill>
                <a:effectLst/>
                <a:latin typeface="Manrope"/>
              </a:rPr>
              <a:t> </a:t>
            </a:r>
            <a:r>
              <a:rPr lang="en-US" sz="2800" b="0" i="0" dirty="0" err="1">
                <a:solidFill>
                  <a:srgbClr val="1D2742"/>
                </a:solidFill>
                <a:effectLst/>
                <a:latin typeface="Manrope"/>
              </a:rPr>
              <a:t>tra</a:t>
            </a:r>
            <a:r>
              <a:rPr lang="en-US" sz="2800" b="0" i="0" dirty="0">
                <a:solidFill>
                  <a:srgbClr val="1D2742"/>
                </a:solidFill>
                <a:effectLst/>
                <a:latin typeface="Manrope"/>
              </a:rPr>
              <a:t> </a:t>
            </a:r>
            <a:r>
              <a:rPr lang="en-US" sz="2800" b="0" i="0" dirty="0" err="1">
                <a:solidFill>
                  <a:srgbClr val="1D2742"/>
                </a:solidFill>
                <a:effectLst/>
                <a:latin typeface="Manrope"/>
              </a:rPr>
              <a:t>dữ</a:t>
            </a:r>
            <a:r>
              <a:rPr lang="en-US" sz="2800" b="0" i="0" dirty="0">
                <a:solidFill>
                  <a:srgbClr val="1D2742"/>
                </a:solidFill>
                <a:effectLst/>
                <a:latin typeface="Manrope"/>
              </a:rPr>
              <a:t> </a:t>
            </a:r>
            <a:r>
              <a:rPr lang="en-US" sz="2800" b="0" i="0" dirty="0" err="1">
                <a:solidFill>
                  <a:srgbClr val="1D2742"/>
                </a:solidFill>
                <a:effectLst/>
                <a:latin typeface="Manrope"/>
              </a:rPr>
              <a:t>liệu</a:t>
            </a:r>
            <a:r>
              <a:rPr lang="en-US" sz="2800" dirty="0">
                <a:solidFill>
                  <a:srgbClr val="1D2742"/>
                </a:solidFill>
                <a:latin typeface="Manrope"/>
              </a:rPr>
              <a:t>; </a:t>
            </a:r>
          </a:p>
          <a:p>
            <a:pPr marL="914400" lvl="1" indent="-457200" algn="just">
              <a:lnSpc>
                <a:spcPct val="150000"/>
              </a:lnSpc>
              <a:spcBef>
                <a:spcPts val="1200"/>
              </a:spcBef>
              <a:spcAft>
                <a:spcPts val="0"/>
              </a:spcAft>
              <a:buFont typeface="Wingdings" panose="05000000000000000000" pitchFamily="2" charset="2"/>
              <a:buChar char="Ø"/>
            </a:pPr>
            <a:r>
              <a:rPr lang="en-US" sz="2800" dirty="0" err="1">
                <a:solidFill>
                  <a:srgbClr val="1D2742"/>
                </a:solidFill>
                <a:latin typeface="Manrope"/>
              </a:rPr>
              <a:t>Việc</a:t>
            </a:r>
            <a:r>
              <a:rPr lang="en-US" sz="2800" dirty="0">
                <a:solidFill>
                  <a:srgbClr val="1D2742"/>
                </a:solidFill>
                <a:latin typeface="Manrope"/>
              </a:rPr>
              <a:t> </a:t>
            </a:r>
            <a:r>
              <a:rPr lang="en-US" sz="2800" dirty="0" err="1">
                <a:solidFill>
                  <a:srgbClr val="1D2742"/>
                </a:solidFill>
                <a:latin typeface="Manrope"/>
              </a:rPr>
              <a:t>gỡ</a:t>
            </a:r>
            <a:r>
              <a:rPr lang="en-US" sz="2800" dirty="0">
                <a:solidFill>
                  <a:srgbClr val="1D2742"/>
                </a:solidFill>
                <a:latin typeface="Manrope"/>
              </a:rPr>
              <a:t> </a:t>
            </a:r>
            <a:r>
              <a:rPr lang="en-US" sz="2800" dirty="0" err="1">
                <a:solidFill>
                  <a:srgbClr val="1D2742"/>
                </a:solidFill>
                <a:latin typeface="Manrope"/>
              </a:rPr>
              <a:t>lỗi</a:t>
            </a:r>
            <a:r>
              <a:rPr lang="en-US" sz="2800" dirty="0">
                <a:solidFill>
                  <a:srgbClr val="1D2742"/>
                </a:solidFill>
                <a:latin typeface="Manrope"/>
              </a:rPr>
              <a:t> </a:t>
            </a:r>
            <a:r>
              <a:rPr lang="en-US" sz="2800" dirty="0" err="1">
                <a:solidFill>
                  <a:srgbClr val="1D2742"/>
                </a:solidFill>
                <a:latin typeface="Manrope"/>
              </a:rPr>
              <a:t>các</a:t>
            </a:r>
            <a:r>
              <a:rPr lang="en-US" sz="2800" dirty="0">
                <a:solidFill>
                  <a:srgbClr val="1D2742"/>
                </a:solidFill>
                <a:latin typeface="Manrope"/>
              </a:rPr>
              <a:t> </a:t>
            </a:r>
            <a:r>
              <a:rPr lang="en-US" sz="2800" dirty="0" err="1">
                <a:solidFill>
                  <a:srgbClr val="1D2742"/>
                </a:solidFill>
                <a:latin typeface="Manrope"/>
              </a:rPr>
              <a:t>mô</a:t>
            </a:r>
            <a:r>
              <a:rPr lang="en-US" sz="2800" dirty="0">
                <a:solidFill>
                  <a:srgbClr val="1D2742"/>
                </a:solidFill>
                <a:latin typeface="Manrope"/>
              </a:rPr>
              <a:t> </a:t>
            </a:r>
            <a:r>
              <a:rPr lang="en-US" sz="2800" dirty="0" err="1">
                <a:solidFill>
                  <a:srgbClr val="1D2742"/>
                </a:solidFill>
                <a:latin typeface="Manrope"/>
              </a:rPr>
              <a:t>hình</a:t>
            </a:r>
            <a:r>
              <a:rPr lang="en-US" sz="2800" dirty="0">
                <a:solidFill>
                  <a:srgbClr val="1D2742"/>
                </a:solidFill>
                <a:latin typeface="Manrope"/>
              </a:rPr>
              <a:t> </a:t>
            </a:r>
            <a:r>
              <a:rPr lang="en-US" sz="2800" dirty="0" err="1">
                <a:solidFill>
                  <a:srgbClr val="1D2742"/>
                </a:solidFill>
                <a:latin typeface="Manrope"/>
              </a:rPr>
              <a:t>máy</a:t>
            </a:r>
            <a:r>
              <a:rPr lang="en-US" sz="2800" dirty="0">
                <a:solidFill>
                  <a:srgbClr val="1D2742"/>
                </a:solidFill>
                <a:latin typeface="Manrope"/>
              </a:rPr>
              <a:t> </a:t>
            </a:r>
            <a:r>
              <a:rPr lang="en-US" sz="2800" dirty="0" err="1">
                <a:solidFill>
                  <a:srgbClr val="1D2742"/>
                </a:solidFill>
                <a:latin typeface="Manrope"/>
              </a:rPr>
              <a:t>học</a:t>
            </a:r>
            <a:r>
              <a:rPr lang="en-US" sz="2800" dirty="0">
                <a:solidFill>
                  <a:srgbClr val="1D2742"/>
                </a:solidFill>
                <a:latin typeface="Manrope"/>
              </a:rPr>
              <a:t> </a:t>
            </a:r>
            <a:r>
              <a:rPr lang="en-US" sz="2800" dirty="0" err="1">
                <a:solidFill>
                  <a:srgbClr val="1D2742"/>
                </a:solidFill>
                <a:latin typeface="Manrope"/>
              </a:rPr>
              <a:t>phức</a:t>
            </a:r>
            <a:r>
              <a:rPr lang="en-US" sz="2800" dirty="0">
                <a:solidFill>
                  <a:srgbClr val="1D2742"/>
                </a:solidFill>
                <a:latin typeface="Manrope"/>
              </a:rPr>
              <a:t> </a:t>
            </a:r>
            <a:r>
              <a:rPr lang="en-US" sz="2800" dirty="0" err="1">
                <a:solidFill>
                  <a:srgbClr val="1D2742"/>
                </a:solidFill>
                <a:latin typeface="Manrope"/>
              </a:rPr>
              <a:t>tạp</a:t>
            </a:r>
            <a:r>
              <a:rPr lang="en-US" sz="2800" dirty="0">
                <a:solidFill>
                  <a:srgbClr val="1D2742"/>
                </a:solidFill>
                <a:latin typeface="Manrope"/>
              </a:rPr>
              <a:t> </a:t>
            </a:r>
            <a:r>
              <a:rPr lang="en-US" sz="2800" dirty="0" err="1">
                <a:solidFill>
                  <a:srgbClr val="1D2742"/>
                </a:solidFill>
                <a:latin typeface="Manrope"/>
              </a:rPr>
              <a:t>và</a:t>
            </a:r>
            <a:r>
              <a:rPr lang="en-US" sz="2800" dirty="0">
                <a:solidFill>
                  <a:srgbClr val="1D2742"/>
                </a:solidFill>
                <a:latin typeface="Manrope"/>
              </a:rPr>
              <a:t> </a:t>
            </a:r>
            <a:r>
              <a:rPr lang="en-US" sz="2800" dirty="0" err="1">
                <a:solidFill>
                  <a:srgbClr val="1D2742"/>
                </a:solidFill>
                <a:latin typeface="Manrope"/>
              </a:rPr>
              <a:t>tốn</a:t>
            </a:r>
            <a:r>
              <a:rPr lang="en-US" sz="2800" dirty="0">
                <a:solidFill>
                  <a:srgbClr val="1D2742"/>
                </a:solidFill>
                <a:latin typeface="Manrope"/>
              </a:rPr>
              <a:t> </a:t>
            </a:r>
            <a:r>
              <a:rPr lang="en-US" sz="2800" dirty="0" err="1">
                <a:solidFill>
                  <a:srgbClr val="1D2742"/>
                </a:solidFill>
                <a:latin typeface="Manrope"/>
              </a:rPr>
              <a:t>thời</a:t>
            </a:r>
            <a:r>
              <a:rPr lang="en-US" sz="2800" dirty="0">
                <a:solidFill>
                  <a:srgbClr val="1D2742"/>
                </a:solidFill>
                <a:latin typeface="Manrope"/>
              </a:rPr>
              <a:t> </a:t>
            </a:r>
            <a:r>
              <a:rPr lang="en-US" sz="2800" dirty="0" err="1">
                <a:solidFill>
                  <a:srgbClr val="1D2742"/>
                </a:solidFill>
                <a:latin typeface="Manrope"/>
              </a:rPr>
              <a:t>gian</a:t>
            </a:r>
            <a:r>
              <a:rPr lang="en-US" sz="2800" dirty="0">
                <a:solidFill>
                  <a:srgbClr val="1D2742"/>
                </a:solidFill>
                <a:latin typeface="Manrope"/>
              </a:rPr>
              <a: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116914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rmAutofit/>
          </a:bodyPr>
          <a:lstStyle/>
          <a:p>
            <a:r>
              <a:rPr lang="vi-VN" dirty="0">
                <a:latin typeface="Times New Roman" panose="02020603050405020304" pitchFamily="18" charset="0"/>
                <a:cs typeface="Times New Roman" panose="02020603050405020304" pitchFamily="18" charset="0"/>
              </a:rPr>
              <a:t>Ứng dụng của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68710" y="1548582"/>
            <a:ext cx="10754585" cy="4984952"/>
          </a:xfrm>
        </p:spPr>
        <p:txBody>
          <a:bodyPr vert="horz" lIns="91440" tIns="45720" rIns="91440" bIns="45720" rtlCol="0" anchor="t">
            <a:normAutofit fontScale="62500" lnSpcReduction="20000"/>
          </a:bodyPr>
          <a:lstStyle/>
          <a:p>
            <a:pPr algn="just" fontAlgn="base">
              <a:lnSpc>
                <a:spcPct val="150000"/>
              </a:lnSpc>
              <a:spcAft>
                <a:spcPts val="600"/>
              </a:spcAft>
              <a:buFont typeface="Arial" panose="020B0604020202020204" pitchFamily="34" charset="0"/>
              <a:buChar char="•"/>
            </a:pPr>
            <a:r>
              <a:rPr lang="en-US" sz="3400" b="1" dirty="0" err="1">
                <a:solidFill>
                  <a:srgbClr val="FF0000"/>
                </a:solidFill>
                <a:latin typeface="Times New Roman" panose="02020603050405020304" pitchFamily="18" charset="0"/>
                <a:cs typeface="Times New Roman" panose="02020603050405020304" pitchFamily="18" charset="0"/>
              </a:rPr>
              <a:t>Ứng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dụng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trong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sản</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xuất</a:t>
            </a:r>
            <a:r>
              <a:rPr lang="en-US" sz="3400" b="1" dirty="0">
                <a:solidFill>
                  <a:srgbClr val="FF0000"/>
                </a:solidFill>
                <a:latin typeface="Times New Roman" panose="02020603050405020304" pitchFamily="18" charset="0"/>
                <a:cs typeface="Times New Roman" panose="02020603050405020304" pitchFamily="18" charset="0"/>
              </a:rPr>
              <a:t> : </a:t>
            </a:r>
            <a:r>
              <a:rPr lang="vi-VN" sz="3400" b="0" i="0" dirty="0">
                <a:solidFill>
                  <a:srgbClr val="1D2742"/>
                </a:solidFill>
                <a:effectLst/>
                <a:latin typeface="Times New Roman" panose="02020603050405020304" pitchFamily="18" charset="0"/>
                <a:cs typeface="Times New Roman" panose="02020603050405020304" pitchFamily="18" charset="0"/>
              </a:rPr>
              <a:t>Hỗ trợ bảo trì dự đoán</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Kiểm soát chất lượng</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Nghiên cứu đổi mới</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Cải thiện các giải pháp hậu cần như quản lý tài sản, chuỗi cung ứng và kho hàng</a:t>
            </a:r>
          </a:p>
          <a:p>
            <a:pPr algn="just" fontAlgn="base">
              <a:lnSpc>
                <a:spcPct val="150000"/>
              </a:lnSpc>
              <a:spcAft>
                <a:spcPts val="600"/>
              </a:spcAft>
              <a:buFont typeface="Arial" panose="020B0604020202020204" pitchFamily="34" charset="0"/>
              <a:buChar char="•"/>
            </a:pPr>
            <a:r>
              <a:rPr lang="en-US" sz="3400" b="1" dirty="0" err="1">
                <a:solidFill>
                  <a:srgbClr val="FF0000"/>
                </a:solidFill>
                <a:latin typeface="Times New Roman" panose="02020603050405020304" pitchFamily="18" charset="0"/>
                <a:cs typeface="Times New Roman" panose="02020603050405020304" pitchFamily="18" charset="0"/>
              </a:rPr>
              <a:t>Ứng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dụng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trong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chăm</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sóc</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sức</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khỏe</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và</a:t>
            </a:r>
            <a:r>
              <a:rPr lang="en-US" sz="3400" b="1" dirty="0">
                <a:solidFill>
                  <a:srgbClr val="FF0000"/>
                </a:solidFill>
                <a:latin typeface="Times New Roman" panose="02020603050405020304" pitchFamily="18" charset="0"/>
                <a:cs typeface="Times New Roman" panose="02020603050405020304" pitchFamily="18" charset="0"/>
              </a:rPr>
              <a:t> khoa </a:t>
            </a:r>
            <a:r>
              <a:rPr lang="en-US" sz="3400" b="1" dirty="0" err="1">
                <a:solidFill>
                  <a:srgbClr val="FF0000"/>
                </a:solidFill>
                <a:latin typeface="Times New Roman" panose="02020603050405020304" pitchFamily="18" charset="0"/>
                <a:cs typeface="Times New Roman" panose="02020603050405020304" pitchFamily="18" charset="0"/>
              </a:rPr>
              <a:t>học</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đời</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sống</a:t>
            </a:r>
            <a:r>
              <a:rPr lang="en-US" sz="3400" b="1" dirty="0">
                <a:solidFill>
                  <a:srgbClr val="FF0000"/>
                </a:solidFill>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Phân tích dữ liệu y tế để hỗ trợ chẩn đoán và điều trị bệnh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Phát triển giải pháp phát hiện khối u ung thư và chẩn đoán bệnh về mắt</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Tác động tới kết quả chăm sóc sức khỏe cho bệnh nhân</a:t>
            </a:r>
            <a:endParaRPr lang="en-US" sz="34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buFont typeface="Arial" panose="020B0604020202020204" pitchFamily="34" charset="0"/>
              <a:buChar char="•"/>
            </a:pPr>
            <a:r>
              <a:rPr lang="en-US" sz="3400" dirty="0">
                <a:solidFill>
                  <a:srgbClr val="1D2742"/>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Ứng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dụng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trong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Dịch</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vụ</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tài</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chính</a:t>
            </a:r>
            <a:r>
              <a:rPr lang="en-US" sz="3400" b="1"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Phân</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tích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rủi</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ro</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và</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quy</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định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hợp</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lý</a:t>
            </a:r>
            <a:r>
              <a:rPr lang="en-US" sz="3400" dirty="0">
                <a:solidFill>
                  <a:srgbClr val="1D2742"/>
                </a:solidFill>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Phân</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tích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sự</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biến</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động</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của</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các</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sàn</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giao</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dịch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chứng</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khoán</a:t>
            </a:r>
            <a:r>
              <a:rPr lang="en-US" sz="3400" dirty="0">
                <a:solidFill>
                  <a:srgbClr val="1D2742"/>
                </a:solidFill>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Đánh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giá</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các</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quỹ</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phòng</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hộ</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và</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hiệu</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chỉnh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các</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danh</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mục</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tài</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en-US" sz="3400" b="0" i="0" dirty="0" err="1">
                <a:solidFill>
                  <a:srgbClr val="1D2742"/>
                </a:solidFill>
                <a:effectLst/>
                <a:latin typeface="Times New Roman" panose="02020603050405020304" pitchFamily="18" charset="0"/>
                <a:cs typeface="Times New Roman" panose="02020603050405020304" pitchFamily="18" charset="0"/>
              </a:rPr>
              <a:t>chính</a:t>
            </a:r>
            <a:r>
              <a:rPr lang="en-US" sz="3400" b="0" i="0" dirty="0">
                <a:solidFill>
                  <a:srgbClr val="1D2742"/>
                </a:solidFill>
                <a:effectLst/>
                <a:latin typeface="Times New Roman" panose="02020603050405020304" pitchFamily="18" charset="0"/>
                <a:cs typeface="Times New Roman" panose="02020603050405020304" pitchFamily="18" charset="0"/>
              </a:rPr>
              <a:t>.</a:t>
            </a:r>
          </a:p>
          <a:p>
            <a:pPr algn="just" fontAlgn="base">
              <a:lnSpc>
                <a:spcPct val="150000"/>
              </a:lnSpc>
              <a:spcAft>
                <a:spcPts val="600"/>
              </a:spcAft>
              <a:buFont typeface="Arial" panose="020B0604020202020204" pitchFamily="34" charset="0"/>
              <a:buChar char="•"/>
            </a:pPr>
            <a:r>
              <a:rPr lang="en-US" sz="3400" b="1" dirty="0" err="1">
                <a:solidFill>
                  <a:srgbClr val="FF0000"/>
                </a:solidFill>
                <a:latin typeface="Times New Roman" panose="02020603050405020304" pitchFamily="18" charset="0"/>
                <a:cs typeface="Times New Roman" panose="02020603050405020304" pitchFamily="18" charset="0"/>
              </a:rPr>
              <a:t>Ứng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dụng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dirty="0" err="1">
                <a:solidFill>
                  <a:srgbClr val="FF0000"/>
                </a:solidFill>
                <a:latin typeface="Times New Roman" panose="02020603050405020304" pitchFamily="18" charset="0"/>
                <a:cs typeface="Times New Roman" panose="02020603050405020304" pitchFamily="18" charset="0"/>
              </a:rPr>
              <a:t>trong</a:t>
            </a:r>
            <a:r>
              <a:rPr lang="en-US" sz="3400" b="1" dirty="0">
                <a:solidFill>
                  <a:srgbClr val="FF0000"/>
                </a:solidFill>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Truyền</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thông</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và</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giải</a:t>
            </a:r>
            <a:r>
              <a:rPr lang="en-US" sz="3400" b="1" i="0" dirty="0">
                <a:solidFill>
                  <a:srgbClr val="FF0000"/>
                </a:solidFill>
                <a:effectLst/>
                <a:latin typeface="Times New Roman" panose="02020603050405020304" pitchFamily="18" charset="0"/>
                <a:cs typeface="Times New Roman" panose="02020603050405020304" pitchFamily="18" charset="0"/>
              </a:rPr>
              <a:t> </a:t>
            </a:r>
            <a:r>
              <a:rPr lang="en-US" sz="3400" b="1" i="0" dirty="0" err="1">
                <a:solidFill>
                  <a:srgbClr val="FF0000"/>
                </a:solidFill>
                <a:effectLst/>
                <a:latin typeface="Times New Roman" panose="02020603050405020304" pitchFamily="18" charset="0"/>
                <a:cs typeface="Times New Roman" panose="02020603050405020304" pitchFamily="18" charset="0"/>
              </a:rPr>
              <a:t>trí</a:t>
            </a:r>
            <a:r>
              <a:rPr lang="en-US" sz="3400" b="1"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Cung cấp nội dung chân thực, cá nhân hóa và theo nhu cầu khách hang</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Hỗ trợ thiết kế trailer, quảng cáo và đề xuất nội dung phù hợp với từng người dùng</a:t>
            </a:r>
            <a:r>
              <a:rPr lang="en-US" sz="3400" b="0" i="0" dirty="0">
                <a:solidFill>
                  <a:srgbClr val="1D2742"/>
                </a:solidFill>
                <a:effectLst/>
                <a:latin typeface="Times New Roman" panose="02020603050405020304" pitchFamily="18" charset="0"/>
                <a:cs typeface="Times New Roman" panose="02020603050405020304" pitchFamily="18" charset="0"/>
              </a:rPr>
              <a:t>; </a:t>
            </a:r>
            <a:r>
              <a:rPr lang="vi-VN" sz="3400" b="0" i="0" dirty="0">
                <a:solidFill>
                  <a:srgbClr val="1D2742"/>
                </a:solidFill>
                <a:effectLst/>
                <a:latin typeface="Times New Roman" panose="02020603050405020304" pitchFamily="18" charset="0"/>
                <a:cs typeface="Times New Roman" panose="02020603050405020304" pitchFamily="18" charset="0"/>
              </a:rPr>
              <a:t>Tối ưu hóa quy trình sản xuất.</a:t>
            </a:r>
          </a:p>
          <a:p>
            <a:pPr algn="just" fontAlgn="base">
              <a:buFont typeface="Arial" panose="020B0604020202020204" pitchFamily="34" charset="0"/>
              <a:buChar char="•"/>
            </a:pPr>
            <a:endParaRPr lang="en-US" sz="2800" b="0" i="0" dirty="0">
              <a:solidFill>
                <a:srgbClr val="1D2742"/>
              </a:solidFill>
              <a:effectLst/>
              <a:latin typeface="inherit"/>
            </a:endParaRPr>
          </a:p>
          <a:p>
            <a:pPr algn="just" fontAlgn="base"/>
            <a:endParaRPr lang="vi-VN" sz="2800" b="0" i="0" dirty="0">
              <a:solidFill>
                <a:srgbClr val="1D2742"/>
              </a:solidFill>
              <a:effectLst/>
              <a:latin typeface="inherit"/>
            </a:endParaRPr>
          </a:p>
          <a:p>
            <a:pPr marL="457200" indent="-457200" algn="just">
              <a:lnSpc>
                <a:spcPct val="150000"/>
              </a:lnSpc>
              <a:spcBef>
                <a:spcPts val="1200"/>
              </a:spcBef>
              <a:spcAft>
                <a:spcPts val="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09525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Quy trình triển khai thuật toán học máy</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1734007" y="1153915"/>
            <a:ext cx="9389288" cy="5379619"/>
          </a:xfrm>
        </p:spPr>
        <p:txBody>
          <a:bodyPr vert="horz" lIns="91440" tIns="45720" rIns="91440" bIns="45720" rtlCol="0" anchor="t">
            <a:normAutofit fontScale="55000" lnSpcReduction="20000"/>
          </a:bodyPr>
          <a:lstStyle/>
          <a:p>
            <a:pPr algn="just" fontAlgn="base">
              <a:lnSpc>
                <a:spcPct val="120000"/>
              </a:lnSpc>
            </a:pPr>
            <a:r>
              <a:rPr lang="vi-VN" sz="3800" b="1" i="0" dirty="0">
                <a:solidFill>
                  <a:srgbClr val="FF0000"/>
                </a:solidFill>
                <a:effectLst/>
                <a:latin typeface="inherit"/>
              </a:rPr>
              <a:t>Bước 1</a:t>
            </a:r>
            <a:r>
              <a:rPr lang="vi-VN" sz="3800" b="0" i="0" dirty="0">
                <a:solidFill>
                  <a:srgbClr val="FF0000"/>
                </a:solidFill>
                <a:effectLst/>
                <a:latin typeface="inherit"/>
              </a:rPr>
              <a:t>:</a:t>
            </a:r>
            <a:r>
              <a:rPr lang="vi-VN" sz="3800" b="0" i="0" dirty="0">
                <a:solidFill>
                  <a:srgbClr val="1D2742"/>
                </a:solidFill>
                <a:effectLst/>
                <a:latin typeface="inherit"/>
              </a:rPr>
              <a:t> Thu thập dữ liệu (Gathering data/Data collection)</a:t>
            </a:r>
            <a:endParaRPr lang="vi-VN" sz="3800" b="0" i="0" dirty="0">
              <a:solidFill>
                <a:srgbClr val="1D2742"/>
              </a:solidFill>
              <a:effectLst/>
              <a:latin typeface="Manrope"/>
            </a:endParaRPr>
          </a:p>
          <a:p>
            <a:pPr algn="just" fontAlgn="base">
              <a:lnSpc>
                <a:spcPct val="120000"/>
              </a:lnSpc>
            </a:pPr>
            <a:r>
              <a:rPr lang="vi-VN" sz="3800" b="1" i="0" dirty="0">
                <a:solidFill>
                  <a:srgbClr val="FF0000"/>
                </a:solidFill>
                <a:effectLst/>
                <a:latin typeface="inherit"/>
              </a:rPr>
              <a:t>Bước 2</a:t>
            </a:r>
            <a:r>
              <a:rPr lang="vi-VN" sz="3800" b="0" i="0" dirty="0">
                <a:solidFill>
                  <a:srgbClr val="FF0000"/>
                </a:solidFill>
                <a:effectLst/>
                <a:latin typeface="inherit"/>
              </a:rPr>
              <a:t>:</a:t>
            </a:r>
            <a:r>
              <a:rPr lang="vi-VN" sz="3800" b="0" i="0" dirty="0">
                <a:solidFill>
                  <a:srgbClr val="1D2742"/>
                </a:solidFill>
                <a:effectLst/>
                <a:latin typeface="inherit"/>
              </a:rPr>
              <a:t> Tiền xử lý dữ liệu (Data preprocessing)</a:t>
            </a:r>
            <a:endParaRPr lang="vi-VN" sz="3800" b="0" i="0" dirty="0">
              <a:solidFill>
                <a:srgbClr val="1D2742"/>
              </a:solidFill>
              <a:effectLst/>
              <a:latin typeface="Manrope"/>
            </a:endParaRPr>
          </a:p>
          <a:p>
            <a:pPr lvl="1" algn="just" fontAlgn="base">
              <a:lnSpc>
                <a:spcPct val="120000"/>
              </a:lnSpc>
            </a:pPr>
            <a:r>
              <a:rPr lang="vi-VN" sz="3800" b="0" i="0" dirty="0">
                <a:solidFill>
                  <a:srgbClr val="1D2742"/>
                </a:solidFill>
                <a:effectLst/>
                <a:latin typeface="inherit"/>
              </a:rPr>
              <a:t>Trích xuất dữ liệu – Data extraction</a:t>
            </a:r>
          </a:p>
          <a:p>
            <a:pPr lvl="1" algn="just" fontAlgn="base">
              <a:lnSpc>
                <a:spcPct val="120000"/>
              </a:lnSpc>
            </a:pPr>
            <a:r>
              <a:rPr lang="vi-VN" sz="3800" b="0" i="0" dirty="0">
                <a:solidFill>
                  <a:srgbClr val="1D2742"/>
                </a:solidFill>
                <a:effectLst/>
                <a:latin typeface="inherit"/>
              </a:rPr>
              <a:t>Làm sạch dữ liệu – Data cleaning</a:t>
            </a:r>
          </a:p>
          <a:p>
            <a:pPr lvl="1" algn="just" fontAlgn="base">
              <a:lnSpc>
                <a:spcPct val="120000"/>
              </a:lnSpc>
            </a:pPr>
            <a:r>
              <a:rPr lang="vi-VN" sz="3800" b="0" i="0" dirty="0">
                <a:solidFill>
                  <a:srgbClr val="1D2742"/>
                </a:solidFill>
                <a:effectLst/>
                <a:latin typeface="inherit"/>
              </a:rPr>
              <a:t>Chuyển đổi dữ liệu – Data transformation</a:t>
            </a:r>
          </a:p>
          <a:p>
            <a:pPr lvl="1" algn="just" fontAlgn="base">
              <a:lnSpc>
                <a:spcPct val="120000"/>
              </a:lnSpc>
            </a:pPr>
            <a:r>
              <a:rPr lang="vi-VN" sz="3800" b="0" i="0" dirty="0">
                <a:solidFill>
                  <a:srgbClr val="1D2742"/>
                </a:solidFill>
                <a:effectLst/>
                <a:latin typeface="inherit"/>
              </a:rPr>
              <a:t>Chuẩn hóa dữ liệu – Data normalization</a:t>
            </a:r>
          </a:p>
          <a:p>
            <a:pPr lvl="1" algn="just" fontAlgn="base">
              <a:lnSpc>
                <a:spcPct val="120000"/>
              </a:lnSpc>
            </a:pPr>
            <a:r>
              <a:rPr lang="vi-VN" sz="3800" b="0" i="0" dirty="0">
                <a:solidFill>
                  <a:srgbClr val="1D2742"/>
                </a:solidFill>
                <a:effectLst/>
                <a:latin typeface="inherit"/>
              </a:rPr>
              <a:t>Trích xuất đặc trưng – Feature extraction</a:t>
            </a:r>
          </a:p>
          <a:p>
            <a:pPr algn="just" fontAlgn="base">
              <a:lnSpc>
                <a:spcPct val="120000"/>
              </a:lnSpc>
            </a:pPr>
            <a:r>
              <a:rPr lang="vi-VN" sz="3800" b="1" i="0" dirty="0">
                <a:solidFill>
                  <a:srgbClr val="FF0000"/>
                </a:solidFill>
                <a:effectLst/>
                <a:latin typeface="inherit"/>
              </a:rPr>
              <a:t>Bước 3</a:t>
            </a:r>
            <a:r>
              <a:rPr lang="vi-VN" sz="3800" b="0" i="0" dirty="0">
                <a:solidFill>
                  <a:srgbClr val="1D2742"/>
                </a:solidFill>
                <a:effectLst/>
                <a:latin typeface="inherit"/>
              </a:rPr>
              <a:t>: Phân tích dữ liệu (Data analysis)</a:t>
            </a:r>
            <a:endParaRPr lang="vi-VN" sz="3800" b="0" i="0" dirty="0">
              <a:solidFill>
                <a:srgbClr val="1D2742"/>
              </a:solidFill>
              <a:effectLst/>
              <a:latin typeface="Manrope"/>
            </a:endParaRPr>
          </a:p>
          <a:p>
            <a:pPr algn="just" fontAlgn="base">
              <a:lnSpc>
                <a:spcPct val="120000"/>
              </a:lnSpc>
            </a:pPr>
            <a:r>
              <a:rPr lang="vi-VN" sz="3800" b="1" i="0" dirty="0">
                <a:solidFill>
                  <a:srgbClr val="FF0000"/>
                </a:solidFill>
                <a:effectLst/>
                <a:latin typeface="inherit"/>
              </a:rPr>
              <a:t>Bước 4</a:t>
            </a:r>
            <a:r>
              <a:rPr lang="vi-VN" sz="3800" b="0" i="0" dirty="0">
                <a:solidFill>
                  <a:srgbClr val="FF0000"/>
                </a:solidFill>
                <a:effectLst/>
                <a:latin typeface="inherit"/>
              </a:rPr>
              <a:t>:</a:t>
            </a:r>
            <a:r>
              <a:rPr lang="vi-VN" sz="3800" b="0" i="0" dirty="0">
                <a:solidFill>
                  <a:srgbClr val="1D2742"/>
                </a:solidFill>
                <a:effectLst/>
                <a:latin typeface="inherit"/>
              </a:rPr>
              <a:t> Xây dựng mô hình máy học (Model building)</a:t>
            </a:r>
            <a:endParaRPr lang="vi-VN" sz="3800" b="0" i="0" dirty="0">
              <a:solidFill>
                <a:srgbClr val="1D2742"/>
              </a:solidFill>
              <a:effectLst/>
              <a:latin typeface="Manrope"/>
            </a:endParaRPr>
          </a:p>
          <a:p>
            <a:pPr algn="just" fontAlgn="base">
              <a:lnSpc>
                <a:spcPct val="120000"/>
              </a:lnSpc>
            </a:pPr>
            <a:r>
              <a:rPr lang="vi-VN" sz="3800" b="1" i="0" dirty="0">
                <a:solidFill>
                  <a:srgbClr val="FF0000"/>
                </a:solidFill>
                <a:effectLst/>
                <a:latin typeface="inherit"/>
              </a:rPr>
              <a:t>Bước 5</a:t>
            </a:r>
            <a:r>
              <a:rPr lang="vi-VN" sz="3800" b="0" i="0" dirty="0">
                <a:solidFill>
                  <a:srgbClr val="FF0000"/>
                </a:solidFill>
                <a:effectLst/>
                <a:latin typeface="inherit"/>
              </a:rPr>
              <a:t>:</a:t>
            </a:r>
            <a:r>
              <a:rPr lang="vi-VN" sz="3800" b="0" i="0" dirty="0">
                <a:solidFill>
                  <a:srgbClr val="1D2742"/>
                </a:solidFill>
                <a:effectLst/>
                <a:latin typeface="inherit"/>
              </a:rPr>
              <a:t> Huấn luyện mô hình (Model training)</a:t>
            </a:r>
            <a:endParaRPr lang="vi-VN" sz="3800" b="0" i="0" dirty="0">
              <a:solidFill>
                <a:srgbClr val="1D2742"/>
              </a:solidFill>
              <a:effectLst/>
              <a:latin typeface="Manrope"/>
            </a:endParaRPr>
          </a:p>
          <a:p>
            <a:pPr algn="just" fontAlgn="base">
              <a:lnSpc>
                <a:spcPct val="120000"/>
              </a:lnSpc>
            </a:pPr>
            <a:r>
              <a:rPr lang="vi-VN" sz="3800" b="1" i="0" dirty="0">
                <a:solidFill>
                  <a:srgbClr val="FF0000"/>
                </a:solidFill>
                <a:effectLst/>
                <a:latin typeface="inherit"/>
              </a:rPr>
              <a:t>Bước 6</a:t>
            </a:r>
            <a:r>
              <a:rPr lang="vi-VN" sz="3800" b="0" i="0" dirty="0">
                <a:solidFill>
                  <a:srgbClr val="FF0000"/>
                </a:solidFill>
                <a:effectLst/>
                <a:latin typeface="inherit"/>
              </a:rPr>
              <a:t>:</a:t>
            </a:r>
            <a:r>
              <a:rPr lang="vi-VN" sz="3800" b="0" i="0" dirty="0">
                <a:solidFill>
                  <a:srgbClr val="1D2742"/>
                </a:solidFill>
                <a:effectLst/>
                <a:latin typeface="inherit"/>
              </a:rPr>
              <a:t> Đánh giá mô hình (Model evaluation)</a:t>
            </a:r>
            <a:endParaRPr lang="vi-VN" sz="3800" b="0" i="0" dirty="0">
              <a:solidFill>
                <a:srgbClr val="1D2742"/>
              </a:solidFill>
              <a:effectLst/>
              <a:latin typeface="Manrope"/>
            </a:endParaRPr>
          </a:p>
          <a:p>
            <a:pPr algn="just" fontAlgn="base"/>
            <a:endParaRPr lang="en-US" sz="2800" b="0" i="0" dirty="0">
              <a:solidFill>
                <a:srgbClr val="1D2742"/>
              </a:solidFill>
              <a:effectLst/>
              <a:latin typeface="inherit"/>
            </a:endParaRPr>
          </a:p>
          <a:p>
            <a:pPr algn="just" fontAlgn="base"/>
            <a:endParaRPr lang="vi-VN" sz="2800" b="0" i="0" dirty="0">
              <a:solidFill>
                <a:srgbClr val="1D2742"/>
              </a:solidFill>
              <a:effectLst/>
              <a:latin typeface="inherit"/>
            </a:endParaRPr>
          </a:p>
          <a:p>
            <a:pPr marL="457200" indent="-457200" algn="just">
              <a:lnSpc>
                <a:spcPct val="150000"/>
              </a:lnSpc>
              <a:spcBef>
                <a:spcPts val="1200"/>
              </a:spcBef>
              <a:spcAft>
                <a:spcPts val="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93380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en-US" sz="2800" dirty="0">
                <a:latin typeface="Times New Roman" panose="02020603050405020304" pitchFamily="18" charset="0"/>
                <a:cs typeface="Times New Roman" panose="02020603050405020304" pitchFamily="18" charset="0"/>
              </a:rPr>
              <a:t>THƯ VIỆN Scikit-learn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86484" y="1636868"/>
            <a:ext cx="9807678" cy="4719482"/>
          </a:xfrm>
        </p:spPr>
        <p:txBody>
          <a:bodyPr vert="horz" lIns="91440" tIns="45720" rIns="91440" bIns="45720" rtlCol="0" anchor="t">
            <a:normAutofit fontScale="47500" lnSpcReduction="20000"/>
          </a:bodyPr>
          <a:lstStyle/>
          <a:p>
            <a:pPr marL="571500" indent="-571500" algn="just" fontAlgn="base">
              <a:lnSpc>
                <a:spcPct val="150000"/>
              </a:lnSpc>
              <a:spcAft>
                <a:spcPts val="600"/>
              </a:spcAft>
              <a:buFont typeface="Arial" panose="020B0604020202020204" pitchFamily="34" charset="0"/>
              <a:buChar char="•"/>
            </a:pPr>
            <a:r>
              <a:rPr lang="vi-VN" sz="59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Scikit-learn là một thư viện</a:t>
            </a:r>
            <a:r>
              <a:rPr lang="en-US" sz="59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5900" b="0" i="0"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mã</a:t>
            </a:r>
            <a:r>
              <a:rPr lang="en-US" sz="59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5900" b="0" i="0"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nguồn</a:t>
            </a:r>
            <a:r>
              <a:rPr lang="en-US" sz="59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5900" b="0" i="0" dirty="0" err="1">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mở</a:t>
            </a:r>
            <a:r>
              <a:rPr lang="vi-VN" sz="59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Python</a:t>
            </a:r>
            <a:r>
              <a:rPr lang="vi-VN" sz="5900" b="0" i="0" dirty="0">
                <a:effectLst/>
                <a:latin typeface="Times New Roman" panose="02020603050405020304" pitchFamily="18" charset="0"/>
                <a:cs typeface="Times New Roman" panose="02020603050405020304" pitchFamily="18" charset="0"/>
              </a:rPr>
              <a:t> triển khai một </a:t>
            </a:r>
            <a:r>
              <a:rPr lang="en-US" sz="5900" b="0" i="0" dirty="0" err="1">
                <a:effectLst/>
                <a:latin typeface="Times New Roman" panose="02020603050405020304" pitchFamily="18" charset="0"/>
                <a:cs typeface="Times New Roman" panose="02020603050405020304" pitchFamily="18" charset="0"/>
              </a:rPr>
              <a:t>số</a:t>
            </a:r>
            <a:r>
              <a:rPr lang="vi-VN" sz="5900" b="0" i="0" dirty="0">
                <a:effectLst/>
                <a:latin typeface="Times New Roman" panose="02020603050405020304" pitchFamily="18" charset="0"/>
                <a:cs typeface="Times New Roman" panose="02020603050405020304" pitchFamily="18" charset="0"/>
              </a:rPr>
              <a:t> các thuật toán học máy, như </a:t>
            </a:r>
            <a:r>
              <a:rPr lang="vi-VN" sz="59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Phân loại</a:t>
            </a:r>
            <a:r>
              <a:rPr lang="vi-VN" sz="5900" b="0" i="0" dirty="0">
                <a:effectLst/>
                <a:latin typeface="Times New Roman" panose="02020603050405020304" pitchFamily="18" charset="0"/>
                <a:cs typeface="Times New Roman" panose="02020603050405020304" pitchFamily="18" charset="0"/>
              </a:rPr>
              <a:t> , </a:t>
            </a:r>
            <a:r>
              <a:rPr lang="vi-VN" sz="5900" b="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Hồi quy</a:t>
            </a:r>
            <a:r>
              <a:rPr lang="vi-VN" sz="5900" b="0" i="0" dirty="0">
                <a:effectLst/>
                <a:latin typeface="Times New Roman" panose="02020603050405020304" pitchFamily="18" charset="0"/>
                <a:cs typeface="Times New Roman" panose="02020603050405020304" pitchFamily="18" charset="0"/>
              </a:rPr>
              <a:t> , </a:t>
            </a:r>
            <a:r>
              <a:rPr lang="vi-VN" sz="5900" b="0" i="0"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Phân cụm</a:t>
            </a:r>
            <a:r>
              <a:rPr lang="vi-VN" sz="5900" b="0" i="0" dirty="0">
                <a:effectLst/>
                <a:latin typeface="Times New Roman" panose="02020603050405020304" pitchFamily="18" charset="0"/>
                <a:cs typeface="Times New Roman" panose="02020603050405020304" pitchFamily="18" charset="0"/>
              </a:rPr>
              <a:t> và </a:t>
            </a:r>
            <a:r>
              <a:rPr lang="en-US" sz="5900" dirty="0" err="1">
                <a:latin typeface="Times New Roman" panose="02020603050405020304" pitchFamily="18" charset="0"/>
                <a:cs typeface="Times New Roman" panose="02020603050405020304" pitchFamily="18" charset="0"/>
              </a:rPr>
              <a:t>các</a:t>
            </a:r>
            <a:r>
              <a:rPr lang="vi-VN" sz="5900" b="0" i="0" dirty="0">
                <a:effectLst/>
                <a:latin typeface="Times New Roman" panose="02020603050405020304" pitchFamily="18" charset="0"/>
                <a:cs typeface="Times New Roman" panose="02020603050405020304" pitchFamily="18" charset="0"/>
              </a:rPr>
              <a:t> tác vụ khác.</a:t>
            </a:r>
            <a:endParaRPr lang="en-US" sz="5900" b="0" i="0" dirty="0">
              <a:effectLst/>
              <a:latin typeface="Times New Roman" panose="02020603050405020304" pitchFamily="18" charset="0"/>
              <a:cs typeface="Times New Roman" panose="02020603050405020304" pitchFamily="18" charset="0"/>
            </a:endParaRPr>
          </a:p>
          <a:p>
            <a:pPr marL="571500" indent="-571500" algn="just" fontAlgn="base">
              <a:lnSpc>
                <a:spcPct val="150000"/>
              </a:lnSpc>
              <a:spcAft>
                <a:spcPts val="600"/>
              </a:spcAft>
              <a:buFont typeface="Arial" panose="020B0604020202020204" pitchFamily="34" charset="0"/>
              <a:buChar char="•"/>
            </a:pPr>
            <a:r>
              <a:rPr lang="en-US" sz="5900" b="0" i="0" dirty="0" err="1">
                <a:effectLst/>
                <a:latin typeface="Times New Roman" panose="02020603050405020304" pitchFamily="18" charset="0"/>
                <a:cs typeface="Times New Roman" panose="02020603050405020304" pitchFamily="18" charset="0"/>
              </a:rPr>
              <a:t>Cài</a:t>
            </a:r>
            <a:r>
              <a:rPr lang="en-US" sz="5900" b="0" i="0" dirty="0">
                <a:effectLst/>
                <a:latin typeface="Times New Roman" panose="02020603050405020304" pitchFamily="18" charset="0"/>
                <a:cs typeface="Times New Roman" panose="02020603050405020304" pitchFamily="18" charset="0"/>
              </a:rPr>
              <a:t> </a:t>
            </a:r>
            <a:r>
              <a:rPr lang="en-US" sz="5900" b="0" i="0" dirty="0" err="1">
                <a:effectLst/>
                <a:latin typeface="Times New Roman" panose="02020603050405020304" pitchFamily="18" charset="0"/>
                <a:cs typeface="Times New Roman" panose="02020603050405020304" pitchFamily="18" charset="0"/>
              </a:rPr>
              <a:t>đặt</a:t>
            </a:r>
            <a:r>
              <a:rPr lang="en-US" sz="5900" b="0" i="0" dirty="0">
                <a:effectLst/>
                <a:latin typeface="Times New Roman" panose="02020603050405020304" pitchFamily="18" charset="0"/>
                <a:cs typeface="Times New Roman" panose="02020603050405020304" pitchFamily="18" charset="0"/>
              </a:rPr>
              <a:t> Scikit-learn: (</a:t>
            </a:r>
            <a:r>
              <a:rPr lang="en-US" sz="5900" b="0" i="0" dirty="0" err="1">
                <a:effectLst/>
                <a:latin typeface="Times New Roman" panose="02020603050405020304" pitchFamily="18" charset="0"/>
                <a:cs typeface="Times New Roman" panose="02020603050405020304" pitchFamily="18" charset="0"/>
              </a:rPr>
              <a:t>yêu</a:t>
            </a:r>
            <a:r>
              <a:rPr lang="en-US" sz="5900" b="0" i="0" dirty="0">
                <a:effectLst/>
                <a:latin typeface="Times New Roman" panose="02020603050405020304" pitchFamily="18" charset="0"/>
                <a:cs typeface="Times New Roman" panose="02020603050405020304" pitchFamily="18" charset="0"/>
              </a:rPr>
              <a:t> </a:t>
            </a:r>
            <a:r>
              <a:rPr lang="en-US" sz="5900" b="0" i="0" dirty="0" err="1">
                <a:effectLst/>
                <a:latin typeface="Times New Roman" panose="02020603050405020304" pitchFamily="18" charset="0"/>
                <a:cs typeface="Times New Roman" panose="02020603050405020304" pitchFamily="18" charset="0"/>
              </a:rPr>
              <a:t>cầu</a:t>
            </a:r>
            <a:r>
              <a:rPr lang="en-US" sz="5900" b="0" i="0" dirty="0">
                <a:effectLst/>
                <a:latin typeface="Times New Roman" panose="02020603050405020304" pitchFamily="18" charset="0"/>
                <a:cs typeface="Times New Roman" panose="02020603050405020304" pitchFamily="18" charset="0"/>
              </a:rPr>
              <a:t>:  NumPy </a:t>
            </a:r>
            <a:r>
              <a:rPr lang="en-US" sz="5900" b="0" i="0" dirty="0" err="1">
                <a:effectLst/>
                <a:latin typeface="Times New Roman" panose="02020603050405020304" pitchFamily="18" charset="0"/>
                <a:cs typeface="Times New Roman" panose="02020603050405020304" pitchFamily="18" charset="0"/>
              </a:rPr>
              <a:t>và</a:t>
            </a:r>
            <a:r>
              <a:rPr lang="en-US" sz="5900" b="0" i="0" dirty="0">
                <a:effectLst/>
                <a:latin typeface="Times New Roman" panose="02020603050405020304" pitchFamily="18" charset="0"/>
                <a:cs typeface="Times New Roman" panose="02020603050405020304" pitchFamily="18" charset="0"/>
              </a:rPr>
              <a:t> SciPy)</a:t>
            </a:r>
          </a:p>
          <a:p>
            <a:pPr algn="l" fontAlgn="base">
              <a:lnSpc>
                <a:spcPct val="150000"/>
              </a:lnSpc>
              <a:spcAft>
                <a:spcPts val="600"/>
              </a:spcAft>
            </a:pPr>
            <a:r>
              <a:rPr lang="en-US" sz="5900" b="0" i="0" dirty="0">
                <a:effectLst/>
                <a:latin typeface="Times New Roman" panose="02020603050405020304" pitchFamily="18" charset="0"/>
                <a:cs typeface="Times New Roman" panose="02020603050405020304" pitchFamily="18" charset="0"/>
              </a:rPr>
              <a:t>	pip install -U scikit-learn</a:t>
            </a:r>
          </a:p>
          <a:p>
            <a:pPr algn="l" fontAlgn="base">
              <a:lnSpc>
                <a:spcPct val="150000"/>
              </a:lnSpc>
              <a:spcAft>
                <a:spcPts val="600"/>
              </a:spcAft>
            </a:pPr>
            <a:endParaRPr lang="en-US" sz="2800" b="0" i="0" dirty="0">
              <a:solidFill>
                <a:srgbClr val="1F1F1F"/>
              </a:solidFill>
              <a:effectLst/>
              <a:latin typeface="Times New Roman" panose="02020603050405020304" pitchFamily="18" charset="0"/>
              <a:cs typeface="Times New Roman" panose="02020603050405020304" pitchFamily="18" charset="0"/>
            </a:endParaRPr>
          </a:p>
          <a:p>
            <a:pPr>
              <a:lnSpc>
                <a:spcPct val="150000"/>
              </a:lnSpc>
              <a:spcAft>
                <a:spcPts val="600"/>
              </a:spcAft>
            </a:pPr>
            <a:br>
              <a:rPr lang="en-US" sz="2800" b="0" i="0" dirty="0">
                <a:solidFill>
                  <a:srgbClr val="222222"/>
                </a:solidFill>
                <a:effectLst/>
                <a:latin typeface="Times New Roman" panose="02020603050405020304" pitchFamily="18" charset="0"/>
                <a:cs typeface="Times New Roman" panose="02020603050405020304" pitchFamily="18" charset="0"/>
              </a:rPr>
            </a:br>
            <a:endParaRPr lang="en-US" sz="2800" b="0" i="0" dirty="0">
              <a:solidFill>
                <a:srgbClr val="1F1F1F"/>
              </a:solidFill>
              <a:effectLst/>
              <a:latin typeface="Times New Roman" panose="02020603050405020304" pitchFamily="18" charset="0"/>
              <a:cs typeface="Times New Roman" panose="02020603050405020304" pitchFamily="18" charset="0"/>
            </a:endParaRPr>
          </a:p>
          <a:p>
            <a:pPr>
              <a:lnSpc>
                <a:spcPct val="150000"/>
              </a:lnSpc>
              <a:spcAft>
                <a:spcPts val="600"/>
              </a:spcAft>
            </a:pPr>
            <a:br>
              <a:rPr lang="en-US" sz="2800" b="0" i="0" dirty="0">
                <a:solidFill>
                  <a:srgbClr val="222222"/>
                </a:solidFill>
                <a:effectLst/>
                <a:latin typeface="Times New Roman" panose="02020603050405020304" pitchFamily="18" charset="0"/>
                <a:cs typeface="Times New Roman" panose="02020603050405020304" pitchFamily="18" charset="0"/>
              </a:rPr>
            </a:br>
            <a:endParaRPr lang="en-US" sz="28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pPr>
            <a:endParaRPr lang="en-US" sz="28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pPr>
            <a:endParaRPr lang="vi-VN" sz="2800" b="0" i="0" dirty="0">
              <a:solidFill>
                <a:srgbClr val="1D2742"/>
              </a:solidFill>
              <a:effectLst/>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60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72049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86484" y="324466"/>
            <a:ext cx="9389288" cy="829449"/>
          </a:xfrm>
        </p:spPr>
        <p:txBody>
          <a:bodyPr>
            <a:noAutofit/>
          </a:bodyPr>
          <a:lstStyle/>
          <a:p>
            <a:r>
              <a:rPr lang="vi-VN" sz="2800" dirty="0">
                <a:latin typeface="Times New Roman" panose="02020603050405020304" pitchFamily="18" charset="0"/>
                <a:cs typeface="Times New Roman" panose="02020603050405020304" pitchFamily="18" charset="0"/>
              </a:rPr>
              <a:t>một số nhóm thuật toán được xây dựng bởi thư viện scikit-learn</a:t>
            </a:r>
            <a:endParaRPr lang="en-US"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324465" y="1636868"/>
            <a:ext cx="10798830" cy="4896666"/>
          </a:xfrm>
        </p:spPr>
        <p:txBody>
          <a:bodyPr vert="horz" lIns="91440" tIns="45720" rIns="91440" bIns="45720" rtlCol="0" anchor="t">
            <a:normAutofit fontScale="70000" lnSpcReduction="20000"/>
          </a:bodyPr>
          <a:lstStyle/>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Clustering: </a:t>
            </a:r>
            <a:r>
              <a:rPr lang="vi-VN" sz="2800" b="0" i="0" dirty="0">
                <a:solidFill>
                  <a:srgbClr val="1F1F1F"/>
                </a:solidFill>
                <a:effectLst/>
                <a:latin typeface="Times New Roman" panose="02020603050405020304" pitchFamily="18" charset="0"/>
                <a:cs typeface="Times New Roman" panose="02020603050405020304" pitchFamily="18" charset="0"/>
              </a:rPr>
              <a:t>Nhóm thuật toán Phân cụm dữ liệu không gán nhãn. Ví dụ thuật toán KMeans</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Cross Validation: </a:t>
            </a:r>
            <a:r>
              <a:rPr lang="vi-VN" sz="2800" b="0" i="0" dirty="0">
                <a:solidFill>
                  <a:srgbClr val="1F1F1F"/>
                </a:solidFill>
                <a:effectLst/>
                <a:latin typeface="Times New Roman" panose="02020603050405020304" pitchFamily="18" charset="0"/>
                <a:cs typeface="Times New Roman" panose="02020603050405020304" pitchFamily="18" charset="0"/>
              </a:rPr>
              <a:t>Kiểm thử chéo, đánh giá độ hiệu quả của thuật toán học giám sát sử dụng dữ liệu kiểm thử (validation data) trong quá trình huấn luyện mô hình.</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Datasets: </a:t>
            </a:r>
            <a:r>
              <a:rPr lang="vi-VN" sz="2800" b="0" i="0" dirty="0">
                <a:solidFill>
                  <a:srgbClr val="1F1F1F"/>
                </a:solidFill>
                <a:effectLst/>
                <a:latin typeface="Times New Roman" panose="02020603050405020304" pitchFamily="18" charset="0"/>
                <a:cs typeface="Times New Roman" panose="02020603050405020304" pitchFamily="18" charset="0"/>
              </a:rPr>
              <a:t>Gồm nhóm các Bộ dữ liệu được tích hợp sẵn trong thư viện. Hầu như các bộ dữ liệu đều đã được chuẩn hóa và mang lại hiêu suất cao trong quá trình huấn luyện như iris, digit, ...</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Dimensionality Reduction</a:t>
            </a:r>
            <a:r>
              <a:rPr lang="vi-VN" sz="2800" b="0" i="0" dirty="0">
                <a:solidFill>
                  <a:srgbClr val="1F1F1F"/>
                </a:solidFill>
                <a:effectLst/>
                <a:latin typeface="Times New Roman" panose="02020603050405020304" pitchFamily="18" charset="0"/>
                <a:cs typeface="Times New Roman" panose="02020603050405020304" pitchFamily="18" charset="0"/>
              </a:rPr>
              <a:t>: Mục đích của thuật toán này là để Giảm số lượng thuộc tính quan trọng của dữ liệu bằng các phương pháp như tổng hợp, biểu diễn dữ liệu và lựa chọn đặc trưng. Ví dụ thuật toán PCA (Principal component analysis).</a:t>
            </a:r>
          </a:p>
          <a:p>
            <a:pPr marL="457200" indent="-457200" algn="just" fontAlgn="base">
              <a:lnSpc>
                <a:spcPct val="150000"/>
              </a:lnSpc>
              <a:spcAft>
                <a:spcPts val="600"/>
              </a:spcAft>
              <a:buFont typeface="Arial" panose="020B0604020202020204" pitchFamily="34" charset="0"/>
              <a:buChar char="•"/>
            </a:pPr>
            <a:r>
              <a:rPr lang="vi-VN" sz="2800" b="1" i="0" dirty="0">
                <a:solidFill>
                  <a:schemeClr val="accent4"/>
                </a:solidFill>
                <a:effectLst/>
                <a:latin typeface="Times New Roman" panose="02020603050405020304" pitchFamily="18" charset="0"/>
                <a:cs typeface="Times New Roman" panose="02020603050405020304" pitchFamily="18" charset="0"/>
              </a:rPr>
              <a:t>Ensemble methods: </a:t>
            </a:r>
            <a:r>
              <a:rPr lang="vi-VN" sz="2800" b="0" i="0" dirty="0">
                <a:solidFill>
                  <a:srgbClr val="1F1F1F"/>
                </a:solidFill>
                <a:effectLst/>
                <a:latin typeface="Times New Roman" panose="02020603050405020304" pitchFamily="18" charset="0"/>
                <a:cs typeface="Times New Roman" panose="02020603050405020304" pitchFamily="18" charset="0"/>
              </a:rPr>
              <a:t>Các Phương pháp tập hợp sử dụng nhiều thuật toán học tập để có được hiệu suất dự đoán tốt hơn so với bất kỳ thuật toán học cấu thành nào</a:t>
            </a:r>
            <a:endParaRPr lang="en-US" sz="28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pPr>
            <a:endParaRPr lang="en-US" sz="2800" b="0" i="0" dirty="0">
              <a:solidFill>
                <a:srgbClr val="1D2742"/>
              </a:solidFill>
              <a:effectLst/>
              <a:latin typeface="Times New Roman" panose="02020603050405020304" pitchFamily="18" charset="0"/>
              <a:cs typeface="Times New Roman" panose="02020603050405020304" pitchFamily="18" charset="0"/>
            </a:endParaRPr>
          </a:p>
          <a:p>
            <a:pPr algn="just" fontAlgn="base">
              <a:lnSpc>
                <a:spcPct val="150000"/>
              </a:lnSpc>
              <a:spcAft>
                <a:spcPts val="600"/>
              </a:spcAft>
            </a:pPr>
            <a:endParaRPr lang="vi-VN" sz="2800" b="0" i="0" dirty="0">
              <a:solidFill>
                <a:srgbClr val="1D2742"/>
              </a:solidFill>
              <a:effectLst/>
              <a:latin typeface="Times New Roman" panose="02020603050405020304" pitchFamily="18" charset="0"/>
              <a:cs typeface="Times New Roman" panose="02020603050405020304" pitchFamily="18" charset="0"/>
            </a:endParaRPr>
          </a:p>
          <a:p>
            <a:pPr marL="457200" indent="-457200" algn="just">
              <a:lnSpc>
                <a:spcPct val="150000"/>
              </a:lnSpc>
              <a:spcBef>
                <a:spcPts val="1200"/>
              </a:spcBef>
              <a:spcAft>
                <a:spcPts val="600"/>
              </a:spcAft>
              <a:buFont typeface="Arial" panose="020B0604020202020204" pitchFamily="34" charset="0"/>
              <a:buChar char="•"/>
            </a:pP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552035391"/>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{1FF794E4-C971-46C7-B870-89B7659F3448}tf33968143_win32</Template>
  <TotalTime>395</TotalTime>
  <Words>3278</Words>
  <Application>Microsoft Office PowerPoint</Application>
  <PresentationFormat>Widescreen</PresentationFormat>
  <Paragraphs>242</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Avenir Next LT Pro</vt:lpstr>
      <vt:lpstr>Calibri</vt:lpstr>
      <vt:lpstr>inherit</vt:lpstr>
      <vt:lpstr>Manrope</vt:lpstr>
      <vt:lpstr>Times New Roman</vt:lpstr>
      <vt:lpstr>Wingdings</vt:lpstr>
      <vt:lpstr>Custom</vt:lpstr>
      <vt:lpstr>Lập trình học máy với thư viện Sklearn</vt:lpstr>
      <vt:lpstr>Học máy (Machine learning)</vt:lpstr>
      <vt:lpstr>Phân loại học máy</vt:lpstr>
      <vt:lpstr>Ưu điểm của học máy</vt:lpstr>
      <vt:lpstr>nhược điểm của học máy</vt:lpstr>
      <vt:lpstr>Ứng dụng của học máy</vt:lpstr>
      <vt:lpstr>Quy trình triển khai thuật toán học máy</vt:lpstr>
      <vt:lpstr>THƯ VIỆN Scikit-learn</vt:lpstr>
      <vt:lpstr>một số nhóm thuật toán được xây dựng bởi thư viện scikit-learn</vt:lpstr>
      <vt:lpstr>một số nhóm thuật toán được xây dựng bởi thư viện scikit-learn</vt:lpstr>
      <vt:lpstr>thu thập và xử lý dữ liệu với Pandas</vt:lpstr>
      <vt:lpstr>Xử lý dữ liệu với Pandas</vt:lpstr>
      <vt:lpstr>Xử lý dữ liệu với Pandas</vt:lpstr>
      <vt:lpstr>Phân chia tập dữ liệu</vt:lpstr>
      <vt:lpstr>Phân chia tập dữ liệu</vt:lpstr>
      <vt:lpstr>Một số thuật toán huấn luyện mô hình</vt:lpstr>
      <vt:lpstr>Thuật Toán K-Nearest Neighbors (KNN)</vt:lpstr>
      <vt:lpstr>Thuật Toán K-Nearest Neighbors (KNN)</vt:lpstr>
      <vt:lpstr>Thuật toán hồi quy tuyến tính </vt:lpstr>
      <vt:lpstr>Thuật toán hồi quy tuyến tính </vt:lpstr>
      <vt:lpstr>Thuật toán cây quyết định </vt:lpstr>
      <vt:lpstr>cây quyết định trong sklearn </vt:lpstr>
      <vt:lpstr>Decision Tree Classification </vt:lpstr>
      <vt:lpstr>Decision Tree regresion </vt:lpstr>
      <vt:lpstr>Decision Tree regresion </vt:lpstr>
      <vt:lpstr>Thuât toán vecto hỗ trợ  </vt:lpstr>
      <vt:lpstr>Support Vector machine (SVM)  </vt:lpstr>
      <vt:lpstr>Support Vector machine (SVM)  </vt:lpstr>
      <vt:lpstr>Support Vector Regression (SVR)  </vt:lpstr>
      <vt:lpstr>Đánh giá mô hình </vt:lpstr>
      <vt:lpstr>Đánh giá mô hình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Thị Quỳnh Trang</dc:creator>
  <cp:lastModifiedBy>Phạm Thị Quỳnh Trang</cp:lastModifiedBy>
  <cp:revision>8</cp:revision>
  <dcterms:created xsi:type="dcterms:W3CDTF">2024-10-06T01:19:15Z</dcterms:created>
  <dcterms:modified xsi:type="dcterms:W3CDTF">2024-10-07T07:53:59Z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