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0" d="100"/>
          <a:sy n="70"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a:solidFill>
                  <a:schemeClr val="accent2">
                    <a:lumMod val="60000"/>
                    <a:lumOff val="40000"/>
                  </a:schemeClr>
                </a:solidFill>
              </a:rPr>
              <a:t>Git</a:t>
            </a:r>
            <a:r>
              <a:rPr lang="en-US" b="1" dirty="0">
                <a:solidFill>
                  <a:schemeClr val="accent2">
                    <a:lumMod val="60000"/>
                    <a:lumOff val="40000"/>
                  </a:schemeClr>
                </a:solidFill>
              </a:rPr>
              <a:t> </a:t>
            </a:r>
            <a:r>
              <a:rPr lang="en-US" b="1" dirty="0" err="1">
                <a:solidFill>
                  <a:schemeClr val="accent2">
                    <a:lumMod val="60000"/>
                    <a:lumOff val="40000"/>
                  </a:schemeClr>
                </a:solidFill>
              </a:rPr>
              <a:t>và</a:t>
            </a:r>
            <a:r>
              <a:rPr lang="en-US" b="1" dirty="0">
                <a:solidFill>
                  <a:schemeClr val="accent2">
                    <a:lumMod val="60000"/>
                    <a:lumOff val="40000"/>
                  </a:schemeClr>
                </a:solidFill>
              </a:rPr>
              <a:t> </a:t>
            </a:r>
            <a:r>
              <a:rPr lang="en-US" b="1" dirty="0" err="1">
                <a:solidFill>
                  <a:schemeClr val="accent2">
                    <a:lumMod val="60000"/>
                    <a:lumOff val="40000"/>
                  </a:schemeClr>
                </a:solidFill>
              </a:rPr>
              <a:t>cách</a:t>
            </a:r>
            <a:r>
              <a:rPr lang="en-US" b="1" dirty="0">
                <a:solidFill>
                  <a:schemeClr val="accent2">
                    <a:lumMod val="60000"/>
                    <a:lumOff val="40000"/>
                  </a:schemeClr>
                </a:solidFill>
              </a:rPr>
              <a:t> </a:t>
            </a:r>
            <a:r>
              <a:rPr lang="en-US" b="1" dirty="0" err="1">
                <a:solidFill>
                  <a:schemeClr val="accent2">
                    <a:lumMod val="60000"/>
                    <a:lumOff val="40000"/>
                  </a:schemeClr>
                </a:solidFill>
              </a:rPr>
              <a:t>sử</a:t>
            </a:r>
            <a:r>
              <a:rPr lang="en-US" b="1" dirty="0">
                <a:solidFill>
                  <a:schemeClr val="accent2">
                    <a:lumMod val="60000"/>
                    <a:lumOff val="40000"/>
                  </a:schemeClr>
                </a:solidFill>
              </a:rPr>
              <a:t> </a:t>
            </a:r>
            <a:r>
              <a:rPr lang="en-US" b="1" dirty="0" err="1">
                <a:solidFill>
                  <a:schemeClr val="accent2">
                    <a:lumMod val="60000"/>
                    <a:lumOff val="40000"/>
                  </a:schemeClr>
                </a:solidFill>
              </a:rPr>
              <a:t>dụng</a:t>
            </a:r>
            <a:r>
              <a:rPr lang="en-US" b="1" dirty="0">
                <a:solidFill>
                  <a:schemeClr val="accent2">
                    <a:lumMod val="60000"/>
                    <a:lumOff val="40000"/>
                  </a:schemeClr>
                </a:solidFill>
              </a:rPr>
              <a:t> </a:t>
            </a:r>
            <a:r>
              <a:rPr lang="en-US" b="1" dirty="0" err="1">
                <a:solidFill>
                  <a:schemeClr val="accent2">
                    <a:lumMod val="60000"/>
                    <a:lumOff val="40000"/>
                  </a:schemeClr>
                </a:solidFill>
              </a:rPr>
              <a:t>Git</a:t>
            </a:r>
            <a:endParaRPr lang="en-US" b="1" dirty="0">
              <a:solidFill>
                <a:schemeClr val="accent2">
                  <a:lumMod val="60000"/>
                  <a:lumOff val="40000"/>
                </a:schemeClr>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972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https://github.com/QuynhTrang26/mnm</a:t>
            </a:r>
            <a:endParaRPr lang="en-US" dirty="0"/>
          </a:p>
        </p:txBody>
      </p:sp>
    </p:spTree>
    <p:extLst>
      <p:ext uri="{BB962C8B-B14F-4D97-AF65-F5344CB8AC3E}">
        <p14:creationId xmlns:p14="http://schemas.microsoft.com/office/powerpoint/2010/main" val="133204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rPr>
              <a:t>Git</a:t>
            </a:r>
            <a:r>
              <a:rPr lang="en-US" b="1" dirty="0">
                <a:solidFill>
                  <a:schemeClr val="accent2">
                    <a:lumMod val="60000"/>
                    <a:lumOff val="40000"/>
                  </a:schemeClr>
                </a:solidFill>
              </a:rPr>
              <a:t> </a:t>
            </a:r>
            <a:r>
              <a:rPr lang="en-US" b="1" dirty="0" err="1">
                <a:solidFill>
                  <a:schemeClr val="accent2">
                    <a:lumMod val="60000"/>
                    <a:lumOff val="40000"/>
                  </a:schemeClr>
                </a:solidFill>
              </a:rPr>
              <a:t>là</a:t>
            </a:r>
            <a:r>
              <a:rPr lang="en-US" b="1" dirty="0">
                <a:solidFill>
                  <a:schemeClr val="accent2">
                    <a:lumMod val="60000"/>
                    <a:lumOff val="40000"/>
                  </a:schemeClr>
                </a:solidFill>
              </a:rPr>
              <a:t> </a:t>
            </a:r>
            <a:r>
              <a:rPr lang="en-US" b="1" dirty="0" err="1">
                <a:solidFill>
                  <a:schemeClr val="accent2">
                    <a:lumMod val="60000"/>
                    <a:lumOff val="40000"/>
                  </a:schemeClr>
                </a:solidFill>
              </a:rPr>
              <a:t>gì</a:t>
            </a:r>
            <a:r>
              <a:rPr lang="en-US" b="1" dirty="0">
                <a:solidFill>
                  <a:schemeClr val="accent2">
                    <a:lumMod val="60000"/>
                    <a:lumOff val="40000"/>
                  </a:schemeClr>
                </a:solidFill>
              </a:rPr>
              <a:t>?</a:t>
            </a:r>
          </a:p>
        </p:txBody>
      </p:sp>
      <p:sp>
        <p:nvSpPr>
          <p:cNvPr id="3" name="Content Placeholder 2"/>
          <p:cNvSpPr>
            <a:spLocks noGrp="1"/>
          </p:cNvSpPr>
          <p:nvPr>
            <p:ph idx="1"/>
          </p:nvPr>
        </p:nvSpPr>
        <p:spPr>
          <a:xfrm>
            <a:off x="1727200" y="1905001"/>
            <a:ext cx="9781125" cy="4435200"/>
          </a:xfrm>
        </p:spPr>
        <p:txBody>
          <a:bodyPr>
            <a:noAutofit/>
          </a:bodyPr>
          <a:lstStyle/>
          <a:p>
            <a:pPr algn="just"/>
            <a:r>
              <a:rPr lang="en-US" sz="2000" dirty="0" err="1">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mở</a:t>
            </a:r>
            <a:r>
              <a:rPr lang="en-US" sz="2000" dirty="0">
                <a:latin typeface="Times New Roman" panose="02020603050405020304" pitchFamily="18" charset="0"/>
                <a:cs typeface="Times New Roman" panose="02020603050405020304" pitchFamily="18" charset="0"/>
              </a:rPr>
              <a:t> (Open Source Distributed Version Control System).</a:t>
            </a:r>
          </a:p>
          <a:p>
            <a:pPr algn="just"/>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(Control System): </a:t>
            </a:r>
            <a:r>
              <a:rPr lang="vi-VN" sz="2000" dirty="0">
                <a:latin typeface="Times New Roman" panose="02020603050405020304" pitchFamily="18" charset="0"/>
                <a:cs typeface="Times New Roman" panose="02020603050405020304" pitchFamily="18" charset="0"/>
              </a:rPr>
              <a:t>Git là một trình theo dõi nội dung, do đó, Git có thể được sử dụng để lưu trữ nội dung và chủ yếu được sử dụng để lưu trữ source code dựa theo những tính năng mà nó cung cấp.</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(Version Control System): </a:t>
            </a:r>
            <a:r>
              <a:rPr lang="vi-VN" sz="2000" dirty="0">
                <a:latin typeface="Times New Roman" panose="02020603050405020304" pitchFamily="18" charset="0"/>
                <a:cs typeface="Times New Roman" panose="02020603050405020304" pitchFamily="18" charset="0"/>
              </a:rPr>
              <a:t>Source code lưu trữ trong Git sẽ thay 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code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them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Hệ thống kiểm soát phiên bản giúp duy trì lịch sử những thay đổi đã xảy ra. Thêm vào đó, Git còn cung cấp các tính năng như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nhánh (branch) và gộp nhánh (merge)</a:t>
            </a:r>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tán</a:t>
            </a:r>
            <a:r>
              <a:rPr lang="en-US" sz="2000" dirty="0">
                <a:latin typeface="Times New Roman" panose="02020603050405020304" pitchFamily="18" charset="0"/>
                <a:cs typeface="Times New Roman" panose="02020603050405020304" pitchFamily="18" charset="0"/>
              </a:rPr>
              <a:t> (Distributed Version Control System): </a:t>
            </a:r>
            <a:r>
              <a:rPr lang="vi-VN" sz="2000" dirty="0">
                <a:latin typeface="Times New Roman" panose="02020603050405020304" pitchFamily="18" charset="0"/>
                <a:cs typeface="Times New Roman" panose="02020603050405020304" pitchFamily="18" charset="0"/>
              </a:rPr>
              <a:t>Git có một kho lưu trữ từ xa được lưu trữ trong một máy chủ và một kho lưu trữ cục bộ được lưu trữ trong máy tính của mỗi developer.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8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Vai</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trò</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của</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Hệ</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thống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kiểm</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soát</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phiên</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bản</a:t>
            </a:r>
            <a:r>
              <a:rPr lang="en-US" dirty="0"/>
              <a:t> </a:t>
            </a:r>
          </a:p>
        </p:txBody>
      </p:sp>
      <p:sp>
        <p:nvSpPr>
          <p:cNvPr id="3" name="Content Placeholder 2"/>
          <p:cNvSpPr>
            <a:spLocks noGrp="1"/>
          </p:cNvSpPr>
          <p:nvPr>
            <p:ph idx="1"/>
          </p:nvPr>
        </p:nvSpPr>
        <p:spPr>
          <a:xfrm>
            <a:off x="2589212" y="1905000"/>
            <a:ext cx="8915400" cy="4006222"/>
          </a:xfrm>
        </p:spPr>
        <p:txBody>
          <a:bodyPr>
            <a:normAutofit/>
          </a:bodyPr>
          <a:lstStyle/>
          <a:p>
            <a:pPr algn="just"/>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dự án thường có nhiều developer làm việc song song</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hệ thống kiểm soát phiên bản như Git đảm bảo không có xung đột source code giữa các các developer với nhau.</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a:t>
            </a:r>
            <a:r>
              <a:rPr lang="vi-VN" sz="2400" dirty="0">
                <a:latin typeface="Times New Roman" panose="02020603050405020304" pitchFamily="18" charset="0"/>
                <a:cs typeface="Times New Roman" panose="02020603050405020304" pitchFamily="18" charset="0"/>
              </a:rPr>
              <a:t>equirement trong dự án thay đổi thường xuyên. Do đó, hệ thống kiểm soát phiên bản cho phép developer có thể quay lại (revert) phiên bản source code cũ hơn.</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song </a:t>
            </a:r>
            <a:r>
              <a:rPr lang="en-US" sz="2400" dirty="0" err="1">
                <a:latin typeface="Times New Roman" panose="02020603050405020304" pitchFamily="18" charset="0"/>
                <a:cs typeface="Times New Roman" panose="02020603050405020304" pitchFamily="18" charset="0"/>
              </a:rPr>
              <a:t>song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codebase 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database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8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Một</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số</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khái</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niệm</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liên</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quan</a:t>
            </a:r>
            <a:r>
              <a:rPr lang="en-US" dirty="0"/>
              <a:t> </a:t>
            </a:r>
          </a:p>
        </p:txBody>
      </p:sp>
      <p:sp>
        <p:nvSpPr>
          <p:cNvPr id="3" name="Content Placeholder 2"/>
          <p:cNvSpPr>
            <a:spLocks noGrp="1"/>
          </p:cNvSpPr>
          <p:nvPr>
            <p:ph idx="1"/>
          </p:nvPr>
        </p:nvSpPr>
        <p:spPr/>
        <p:txBody>
          <a:bodyPr/>
          <a:lstStyle/>
          <a:p>
            <a:pPr algn="just"/>
            <a:r>
              <a:rPr lang="vi-VN" sz="2400" b="1" dirty="0">
                <a:latin typeface="Times New Roman" panose="02020603050405020304" pitchFamily="18" charset="0"/>
                <a:cs typeface="Times New Roman" panose="02020603050405020304" pitchFamily="18" charset="0"/>
              </a:rPr>
              <a:t>Repository</a:t>
            </a:r>
            <a:r>
              <a:rPr lang="vi-VN" sz="2400" dirty="0">
                <a:latin typeface="Times New Roman" panose="02020603050405020304" pitchFamily="18" charset="0"/>
                <a:cs typeface="Times New Roman" panose="02020603050405020304" pitchFamily="18" charset="0"/>
              </a:rPr>
              <a:t>: là cái kho lưu trữ tất cả những thông tin cần thiết để quản lý các sửa đổi và lịch sử của toàn bộ project. Repository của Git được phân thành 2 loại là </a:t>
            </a:r>
            <a:r>
              <a:rPr lang="vi-VN" sz="2400" b="1" dirty="0">
                <a:latin typeface="Times New Roman" panose="02020603050405020304" pitchFamily="18" charset="0"/>
                <a:cs typeface="Times New Roman" panose="02020603050405020304" pitchFamily="18" charset="0"/>
              </a:rPr>
              <a:t>remote repository</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local repository</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vi-VN" sz="2400" b="1" dirty="0">
                <a:latin typeface="Times New Roman" panose="02020603050405020304" pitchFamily="18" charset="0"/>
                <a:cs typeface="Times New Roman" panose="02020603050405020304" pitchFamily="18" charset="0"/>
              </a:rPr>
              <a:t>Local Repository:</a:t>
            </a:r>
            <a:r>
              <a:rPr lang="vi-VN" sz="2400" dirty="0">
                <a:latin typeface="Times New Roman" panose="02020603050405020304" pitchFamily="18" charset="0"/>
                <a:cs typeface="Times New Roman" panose="02020603050405020304" pitchFamily="18" charset="0"/>
              </a:rPr>
              <a:t> là repository nằm trên chính máy tính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vi-VN" sz="2400" dirty="0">
                <a:latin typeface="Times New Roman" panose="02020603050405020304" pitchFamily="18" charset="0"/>
                <a:cs typeface="Times New Roman" panose="02020603050405020304" pitchFamily="18" charset="0"/>
              </a:rPr>
              <a:t>, repository này sẽ đồng bộ hóa với remote repository bằng các lệnh của git.</a:t>
            </a:r>
          </a:p>
          <a:p>
            <a:pPr algn="just"/>
            <a:r>
              <a:rPr lang="vi-VN" sz="2400" b="1" dirty="0">
                <a:latin typeface="Times New Roman" panose="02020603050405020304" pitchFamily="18" charset="0"/>
                <a:cs typeface="Times New Roman" panose="02020603050405020304" pitchFamily="18" charset="0"/>
              </a:rPr>
              <a:t>Remote Repository:</a:t>
            </a:r>
            <a:r>
              <a:rPr lang="vi-VN" sz="2400" dirty="0">
                <a:latin typeface="Times New Roman" panose="02020603050405020304" pitchFamily="18" charset="0"/>
                <a:cs typeface="Times New Roman" panose="02020603050405020304" pitchFamily="18" charset="0"/>
              </a:rPr>
              <a:t> là repository được cài đặt trên server chuyên dụng. Ví dụ: GitHub, GitLab, Bitbucket,...</a:t>
            </a:r>
          </a:p>
          <a:p>
            <a:endParaRPr lang="en-US" dirty="0"/>
          </a:p>
        </p:txBody>
      </p:sp>
    </p:spTree>
    <p:extLst>
      <p:ext uri="{BB962C8B-B14F-4D97-AF65-F5344CB8AC3E}">
        <p14:creationId xmlns:p14="http://schemas.microsoft.com/office/powerpoint/2010/main" val="339964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60000"/>
                    <a:lumOff val="40000"/>
                  </a:schemeClr>
                </a:solidFill>
              </a:rPr>
              <a:t>Working tree </a:t>
            </a:r>
            <a:r>
              <a:rPr lang="en-US" b="1" dirty="0" err="1">
                <a:solidFill>
                  <a:schemeClr val="accent2">
                    <a:lumMod val="60000"/>
                    <a:lumOff val="40000"/>
                  </a:schemeClr>
                </a:solidFill>
              </a:rPr>
              <a:t>và</a:t>
            </a:r>
            <a:r>
              <a:rPr lang="en-US" b="1" dirty="0">
                <a:solidFill>
                  <a:schemeClr val="accent2">
                    <a:lumMod val="60000"/>
                    <a:lumOff val="40000"/>
                  </a:schemeClr>
                </a:solidFill>
              </a:rPr>
              <a:t> Index</a:t>
            </a:r>
          </a:p>
        </p:txBody>
      </p:sp>
      <p:sp>
        <p:nvSpPr>
          <p:cNvPr id="3" name="Content Placeholder 2"/>
          <p:cNvSpPr>
            <a:spLocks noGrp="1"/>
          </p:cNvSpPr>
          <p:nvPr>
            <p:ph idx="1"/>
          </p:nvPr>
        </p:nvSpPr>
        <p:spPr>
          <a:xfrm>
            <a:off x="2239256" y="2099733"/>
            <a:ext cx="3687410" cy="3777622"/>
          </a:xfrm>
        </p:spPr>
        <p:txBody>
          <a:bodyPr>
            <a:normAutofit/>
          </a:bodyPr>
          <a:lstStyle/>
          <a:p>
            <a:pPr algn="just"/>
            <a:r>
              <a:rPr lang="vi-VN" sz="2000" b="1" dirty="0">
                <a:latin typeface="Times New Roman" panose="02020603050405020304" pitchFamily="18" charset="0"/>
                <a:cs typeface="Times New Roman" panose="02020603050405020304" pitchFamily="18" charset="0"/>
              </a:rPr>
              <a:t>Working tree và Index (hoặc staging area): </a:t>
            </a:r>
            <a:r>
              <a:rPr lang="vi-VN" sz="2000" dirty="0">
                <a:latin typeface="Times New Roman" panose="02020603050405020304" pitchFamily="18" charset="0"/>
                <a:cs typeface="Times New Roman" panose="02020603050405020304" pitchFamily="18" charset="0"/>
              </a:rPr>
              <a:t>Là những thư mục được đặt trong sự quản lý của Git, nơi mọi người thực hiện công việc trên đó, được gọi là </a:t>
            </a:r>
            <a:r>
              <a:rPr lang="vi-VN" sz="2000" b="1" dirty="0">
                <a:latin typeface="Times New Roman" panose="02020603050405020304" pitchFamily="18" charset="0"/>
                <a:cs typeface="Times New Roman" panose="02020603050405020304" pitchFamily="18" charset="0"/>
              </a:rPr>
              <a:t>working tree. </a:t>
            </a:r>
            <a:r>
              <a:rPr lang="vi-VN" sz="2000" dirty="0">
                <a:latin typeface="Times New Roman" panose="02020603050405020304" pitchFamily="18" charset="0"/>
                <a:cs typeface="Times New Roman" panose="02020603050405020304" pitchFamily="18" charset="0"/>
              </a:rPr>
              <a:t>Giữa repository và working tree tồn tại một nơi gọi là index hay staging area . staging area là nơi để chuẩn bị cho việc commit vào repository</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55607" y="1905001"/>
            <a:ext cx="5178072" cy="3671710"/>
          </a:xfrm>
          <a:prstGeom prst="rect">
            <a:avLst/>
          </a:prstGeom>
        </p:spPr>
      </p:pic>
    </p:spTree>
    <p:extLst>
      <p:ext uri="{BB962C8B-B14F-4D97-AF65-F5344CB8AC3E}">
        <p14:creationId xmlns:p14="http://schemas.microsoft.com/office/powerpoint/2010/main" val="318576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Làm</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việc</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với</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GitHub</a:t>
            </a:r>
          </a:p>
        </p:txBody>
      </p:sp>
      <p:sp>
        <p:nvSpPr>
          <p:cNvPr id="3" name="Content Placeholder 2"/>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nhóm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1 </a:t>
            </a:r>
            <a:r>
              <a:rPr lang="vi-VN" b="1" dirty="0">
                <a:latin typeface="Times New Roman" panose="02020603050405020304" pitchFamily="18" charset="0"/>
                <a:cs typeface="Times New Roman" panose="02020603050405020304" pitchFamily="18" charset="0"/>
              </a:rPr>
              <a:t>Repository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GitHub</a:t>
            </a:r>
          </a:p>
          <a:p>
            <a:pPr lvl="1"/>
            <a:r>
              <a:rPr lang="en-US" b="1" dirty="0" err="1">
                <a:latin typeface="Times New Roman" panose="02020603050405020304" pitchFamily="18" charset="0"/>
                <a:cs typeface="Times New Roman" panose="02020603050405020304" pitchFamily="18" charset="0"/>
              </a:rPr>
              <a:t>Đăng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1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khoản</a:t>
            </a:r>
            <a:r>
              <a:rPr lang="en-US" b="1" dirty="0">
                <a:latin typeface="Times New Roman" panose="02020603050405020304" pitchFamily="18" charset="0"/>
                <a:cs typeface="Times New Roman" panose="02020603050405020304" pitchFamily="18" charset="0"/>
              </a:rPr>
              <a:t> GitHub</a:t>
            </a:r>
          </a:p>
          <a:p>
            <a:pPr lvl="1"/>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1 Repository: </a:t>
            </a:r>
            <a:endParaRPr lang="en-US" dirty="0"/>
          </a:p>
        </p:txBody>
      </p:sp>
      <p:pic>
        <p:nvPicPr>
          <p:cNvPr id="4" name="Picture 3"/>
          <p:cNvPicPr>
            <a:picLocks noChangeAspect="1"/>
          </p:cNvPicPr>
          <p:nvPr/>
        </p:nvPicPr>
        <p:blipFill>
          <a:blip r:embed="rId2"/>
          <a:stretch>
            <a:fillRect/>
          </a:stretch>
        </p:blipFill>
        <p:spPr>
          <a:xfrm>
            <a:off x="7174442" y="2599972"/>
            <a:ext cx="2381250" cy="2628900"/>
          </a:xfrm>
          <a:prstGeom prst="rect">
            <a:avLst/>
          </a:prstGeom>
        </p:spPr>
      </p:pic>
      <p:sp>
        <p:nvSpPr>
          <p:cNvPr id="5" name="Curved Down Arrow 4"/>
          <p:cNvSpPr/>
          <p:nvPr/>
        </p:nvSpPr>
        <p:spPr>
          <a:xfrm>
            <a:off x="5125155" y="2833511"/>
            <a:ext cx="2720623" cy="3386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983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Làm</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việc</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với</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2589212" y="2133600"/>
            <a:ext cx="5945188" cy="3777622"/>
          </a:xfrm>
        </p:spPr>
        <p:txBody>
          <a:bodyPr>
            <a:normAutofit/>
          </a:bodyPr>
          <a:lstStyle/>
          <a:p>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project</a:t>
            </a:r>
          </a:p>
          <a:p>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click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Open </a:t>
            </a:r>
            <a:r>
              <a:rPr lang="en-US" sz="2400" dirty="0" err="1">
                <a:latin typeface="Times New Roman" panose="02020603050405020304" pitchFamily="18" charset="0"/>
                <a:cs typeface="Times New Roman" panose="02020603050405020304" pitchFamily="18" charset="0"/>
              </a:rPr>
              <a:t>Git</a:t>
            </a:r>
            <a:r>
              <a:rPr lang="en-US" sz="2400" dirty="0">
                <a:latin typeface="Times New Roman" panose="02020603050405020304" pitchFamily="18" charset="0"/>
                <a:cs typeface="Times New Roman" panose="02020603050405020304" pitchFamily="18" charset="0"/>
              </a:rPr>
              <a:t> Bash here</a:t>
            </a:r>
          </a:p>
        </p:txBody>
      </p:sp>
      <p:pic>
        <p:nvPicPr>
          <p:cNvPr id="4" name="Picture 3"/>
          <p:cNvPicPr>
            <a:picLocks noChangeAspect="1"/>
          </p:cNvPicPr>
          <p:nvPr/>
        </p:nvPicPr>
        <p:blipFill>
          <a:blip r:embed="rId2"/>
          <a:stretch>
            <a:fillRect/>
          </a:stretch>
        </p:blipFill>
        <p:spPr>
          <a:xfrm>
            <a:off x="8739186" y="1905000"/>
            <a:ext cx="2562225" cy="3314700"/>
          </a:xfrm>
          <a:prstGeom prst="rect">
            <a:avLst/>
          </a:prstGeom>
        </p:spPr>
      </p:pic>
      <p:sp>
        <p:nvSpPr>
          <p:cNvPr id="5" name="Curved Down Arrow 4"/>
          <p:cNvSpPr/>
          <p:nvPr/>
        </p:nvSpPr>
        <p:spPr>
          <a:xfrm>
            <a:off x="5667022" y="3438956"/>
            <a:ext cx="3454400" cy="68148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662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Các</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lệnh</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thường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dùng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trong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2658180" y="1905001"/>
            <a:ext cx="8145287" cy="4405488"/>
          </a:xfrm>
        </p:spPr>
        <p:txBody>
          <a:bodyPr>
            <a:normAutofit/>
          </a:bodyPr>
          <a:lstStyle/>
          <a:p>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e-mail.</a:t>
            </a: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config</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--global user.name “TÊN TÀI KHOẢN"</a:t>
            </a: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config</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--global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user.email</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EMAIL</a:t>
            </a:r>
          </a:p>
          <a:p>
            <a:r>
              <a:rPr lang="vi-VN" dirty="0">
                <a:latin typeface="Times New Roman" panose="02020603050405020304" pitchFamily="18" charset="0"/>
                <a:cs typeface="Times New Roman" panose="02020603050405020304" pitchFamily="18" charset="0"/>
              </a:rPr>
              <a:t>Lệnh dùng để tạo GIT repository</a:t>
            </a:r>
            <a:r>
              <a:rPr lang="en-US" dirty="0">
                <a:latin typeface="Times New Roman" panose="02020603050405020304" pitchFamily="18" charset="0"/>
                <a:cs typeface="Times New Roman" panose="02020603050405020304" pitchFamily="18" charset="0"/>
              </a:rPr>
              <a:t>: </a:t>
            </a:r>
          </a:p>
          <a:p>
            <a:pPr lvl="1"/>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init</a:t>
            </a:r>
            <a:endPar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Lệnh  dùng để thêm file vào index.</a:t>
            </a:r>
            <a:endParaRPr lang="en-US" dirty="0">
              <a:latin typeface="Times New Roman" panose="02020603050405020304" pitchFamily="18" charset="0"/>
              <a:cs typeface="Times New Roman" panose="02020603050405020304" pitchFamily="18" charset="0"/>
            </a:endParaRPr>
          </a:p>
          <a:p>
            <a:pPr lvl="1"/>
            <a:r>
              <a:rPr lang="vi-VN" sz="1800" b="1" dirty="0">
                <a:solidFill>
                  <a:schemeClr val="accent2">
                    <a:lumMod val="60000"/>
                    <a:lumOff val="40000"/>
                  </a:schemeClr>
                </a:solidFill>
                <a:latin typeface="Times New Roman" panose="02020603050405020304" pitchFamily="18" charset="0"/>
                <a:cs typeface="Times New Roman" panose="02020603050405020304" pitchFamily="18" charset="0"/>
              </a:rPr>
              <a:t>git add</a:t>
            </a:r>
            <a:endPar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Lệnh dùng để commit thay đổi từ đầu. </a:t>
            </a:r>
            <a:endParaRPr lang="en-US" dirty="0">
              <a:latin typeface="Times New Roman" panose="02020603050405020304" pitchFamily="18" charset="0"/>
              <a:cs typeface="Times New Roman" panose="02020603050405020304" pitchFamily="18" charset="0"/>
            </a:endParaRPr>
          </a:p>
          <a:p>
            <a:pPr lvl="1"/>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commit –m “Message to go with the commit here”</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init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666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Các</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lệnh</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thường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dùng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trong</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endParaRPr lang="en-US" dirty="0"/>
          </a:p>
        </p:txBody>
      </p:sp>
      <p:sp>
        <p:nvSpPr>
          <p:cNvPr id="3" name="Content Placeholder 2"/>
          <p:cNvSpPr>
            <a:spLocks noGrp="1"/>
          </p:cNvSpPr>
          <p:nvPr>
            <p:ph idx="1"/>
          </p:nvPr>
        </p:nvSpPr>
        <p:spPr>
          <a:xfrm>
            <a:off x="2658180" y="1905001"/>
            <a:ext cx="8145287" cy="4405488"/>
          </a:xfrm>
        </p:spPr>
        <p:txBody>
          <a:bodyPr>
            <a:normAutofit lnSpcReduction="10000"/>
          </a:bodyPr>
          <a:lstStyle/>
          <a:p>
            <a:r>
              <a:rPr lang="vi-VN" dirty="0">
                <a:latin typeface="Times New Roman" panose="02020603050405020304" pitchFamily="18" charset="0"/>
                <a:cs typeface="Times New Roman" panose="02020603050405020304" pitchFamily="18" charset="0"/>
              </a:rPr>
              <a:t>Lệnh dùng để liệt kê, tạo hoặc xóa branches.</a:t>
            </a:r>
            <a:r>
              <a:rPr lang="en-US" dirty="0">
                <a:latin typeface="Times New Roman" panose="02020603050405020304" pitchFamily="18" charset="0"/>
                <a:cs typeface="Times New Roman" panose="02020603050405020304" pitchFamily="18" charset="0"/>
              </a:rPr>
              <a:t>.</a:t>
            </a: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branch -M main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chỉ</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có</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1 branch </a:t>
            </a:r>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chính</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Lệnh kết nối tới repository từ xa</a:t>
            </a:r>
            <a:r>
              <a:rPr lang="en-US" dirty="0">
                <a:latin typeface="Times New Roman" panose="02020603050405020304" pitchFamily="18" charset="0"/>
                <a:cs typeface="Times New Roman" panose="02020603050405020304" pitchFamily="18" charset="0"/>
              </a:rPr>
              <a:t>: </a:t>
            </a: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git remote add origin “ĐƯỜNG DẪN”</a:t>
            </a:r>
          </a:p>
          <a:p>
            <a:r>
              <a:rPr lang="vi-VN" dirty="0">
                <a:latin typeface="Times New Roman" panose="02020603050405020304" pitchFamily="18" charset="0"/>
                <a:cs typeface="Times New Roman" panose="02020603050405020304" pitchFamily="18" charset="0"/>
              </a:rPr>
              <a:t>Lệnh gửi thay đổi tới master branch của repositorys của server từ xa được chỉ định  với một thư mục. </a:t>
            </a:r>
            <a:endParaRPr lang="en-US" dirty="0">
              <a:latin typeface="Times New Roman" panose="02020603050405020304" pitchFamily="18" charset="0"/>
              <a:cs typeface="Times New Roman" panose="02020603050405020304" pitchFamily="18" charset="0"/>
            </a:endParaRP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git push -u origin main</a:t>
            </a:r>
          </a:p>
          <a:p>
            <a:r>
              <a:rPr lang="vi-VN" dirty="0">
                <a:latin typeface="Times New Roman" panose="02020603050405020304" pitchFamily="18" charset="0"/>
                <a:cs typeface="Times New Roman" panose="02020603050405020304" pitchFamily="18" charset="0"/>
              </a:rPr>
              <a:t>Lệnh merge tất cả các thay đổi trên remote repository tới thư mục đang chạy trên local. </a:t>
            </a:r>
            <a:endParaRPr lang="en-US" dirty="0">
              <a:latin typeface="Times New Roman" panose="02020603050405020304" pitchFamily="18" charset="0"/>
              <a:cs typeface="Times New Roman" panose="02020603050405020304" pitchFamily="18" charset="0"/>
            </a:endParaRPr>
          </a:p>
          <a:p>
            <a:pPr lvl="1"/>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git pull</a:t>
            </a:r>
          </a:p>
          <a:p>
            <a:r>
              <a:rPr lang="vi-VN" dirty="0">
                <a:latin typeface="Times New Roman" panose="02020603050405020304" pitchFamily="18" charset="0"/>
                <a:cs typeface="Times New Roman" panose="02020603050405020304" pitchFamily="18" charset="0"/>
              </a:rPr>
              <a:t>Lệnh </a:t>
            </a:r>
            <a:r>
              <a:rPr lang="en-US" dirty="0" err="1">
                <a:latin typeface="Times New Roman" panose="02020603050405020304" pitchFamily="18" charset="0"/>
                <a:cs typeface="Times New Roman" panose="02020603050405020304" pitchFamily="18" charset="0"/>
              </a:rPr>
              <a:t>liệt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danh sách commits trên branch  với thông tin cần thiết. </a:t>
            </a:r>
            <a:endParaRPr lang="en-US" dirty="0">
              <a:latin typeface="Times New Roman" panose="02020603050405020304" pitchFamily="18" charset="0"/>
              <a:cs typeface="Times New Roman" panose="02020603050405020304" pitchFamily="18" charset="0"/>
            </a:endParaRPr>
          </a:p>
          <a:p>
            <a:pPr lvl="1"/>
            <a:r>
              <a:rPr lang="en-US" sz="1800" b="1" dirty="0" err="1">
                <a:solidFill>
                  <a:schemeClr val="accent2">
                    <a:lumMod val="60000"/>
                    <a:lumOff val="40000"/>
                  </a:schemeClr>
                </a:solidFill>
                <a:latin typeface="Times New Roman" panose="02020603050405020304" pitchFamily="18" charset="0"/>
                <a:cs typeface="Times New Roman" panose="02020603050405020304" pitchFamily="18" charset="0"/>
              </a:rPr>
              <a:t>git</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log</a:t>
            </a:r>
          </a:p>
          <a:p>
            <a:pPr marL="457200" lvl="1" indent="0">
              <a:buNone/>
            </a:pPr>
            <a:endPar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12529"/>
                </a:solidFill>
                <a:effectLst/>
                <a:latin typeface="SFMono-Regular"/>
              </a:rPr>
              <a:t>git init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9748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180</TotalTime>
  <Words>739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SFMono-Regular</vt:lpstr>
      <vt:lpstr>Times New Roman</vt:lpstr>
      <vt:lpstr>Wingdings 3</vt:lpstr>
      <vt:lpstr>Wisp</vt:lpstr>
      <vt:lpstr>Git và cách sử dụng Git</vt:lpstr>
      <vt:lpstr>Git là gì?</vt:lpstr>
      <vt:lpstr>Vai trò của Hệ thống kiểm soát phiên bản </vt:lpstr>
      <vt:lpstr>Một số khái niệm liên quan </vt:lpstr>
      <vt:lpstr>Working tree và Index</vt:lpstr>
      <vt:lpstr>Làm việc với GitHub</vt:lpstr>
      <vt:lpstr>Làm việc với Git</vt:lpstr>
      <vt:lpstr>Các lệnh thường dùng trong Git</vt:lpstr>
      <vt:lpstr>Các lệnh thường dùng trong Git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và cách sử dụng Git</dc:title>
  <dc:creator>Phạm Thị Quỳnh Trang</dc:creator>
  <cp:lastModifiedBy>Phạm Thị Quỳnh Trang</cp:lastModifiedBy>
  <cp:revision>10</cp:revision>
  <dcterms:created xsi:type="dcterms:W3CDTF">2023-09-18T00:58:58Z</dcterms:created>
  <dcterms:modified xsi:type="dcterms:W3CDTF">2024-09-17T00:46:14Z</dcterms:modified>
</cp:coreProperties>
</file>