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BE087A3-F71D-4FDC-97D7-7E4B37B0F933}">
          <p14:sldIdLst>
            <p14:sldId id="256"/>
            <p14:sldId id="271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95" autoAdjust="0"/>
  </p:normalViewPr>
  <p:slideViewPr>
    <p:cSldViewPr snapToGrid="0">
      <p:cViewPr varScale="1">
        <p:scale>
          <a:sx n="56" d="100"/>
          <a:sy n="56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57B03-F5DB-4654-A554-A7A833D62418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7947D-8B45-43B0-862C-A81CB4CB4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0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/>
              <a:t>打招呼 </a:t>
            </a:r>
            <a:r>
              <a:rPr lang="en-US" altLang="zh-CN" sz="3200" dirty="0"/>
              <a:t>hello</a:t>
            </a:r>
          </a:p>
          <a:p>
            <a:r>
              <a:rPr lang="en-US" altLang="zh-CN" sz="3200" dirty="0"/>
              <a:t>today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7947D-8B45-43B0-862C-A81CB4CB43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4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最后一个功能</a:t>
            </a:r>
            <a:endParaRPr lang="en-US" altLang="zh-CN" dirty="0"/>
          </a:p>
          <a:p>
            <a:r>
              <a:rPr lang="zh-CN" altLang="en-US" dirty="0"/>
              <a:t>我们可以恢复被删除的文件</a:t>
            </a:r>
            <a:endParaRPr lang="en-US" altLang="zh-CN" dirty="0"/>
          </a:p>
          <a:p>
            <a:r>
              <a:rPr lang="zh-CN" altLang="en-US" dirty="0"/>
              <a:t>你们可以看到 </a:t>
            </a:r>
            <a:r>
              <a:rPr lang="en-US" altLang="zh-CN" dirty="0"/>
              <a:t>r </a:t>
            </a:r>
            <a:r>
              <a:rPr lang="zh-CN" altLang="en-US" dirty="0"/>
              <a:t>代表 </a:t>
            </a:r>
            <a:r>
              <a:rPr lang="en-US" altLang="zh-CN" dirty="0"/>
              <a:t>recover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7947D-8B45-43B0-862C-A81CB4CB43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02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7947D-8B45-43B0-862C-A81CB4CB43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065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现在我们开始讨论一些难以处理的问题</a:t>
            </a:r>
            <a:endParaRPr lang="en-US" altLang="zh-CN" dirty="0"/>
          </a:p>
          <a:p>
            <a:r>
              <a:rPr lang="zh-CN" altLang="en-US" dirty="0"/>
              <a:t>或许有点难懂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7947D-8B45-43B0-862C-A81CB4CB43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63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解释文件属性</a:t>
            </a:r>
            <a:r>
              <a:rPr lang="zh-CN" altLang="en-US" baseline="0" dirty="0"/>
              <a:t> 在</a:t>
            </a:r>
            <a:r>
              <a:rPr lang="en-US" altLang="zh-CN" baseline="0" dirty="0"/>
              <a:t>0x0b</a:t>
            </a:r>
            <a:r>
              <a:rPr lang="zh-CN" altLang="en-US" baseline="0" dirty="0"/>
              <a:t>位置如果是</a:t>
            </a:r>
            <a:r>
              <a:rPr lang="en-US" altLang="zh-CN" baseline="0" dirty="0"/>
              <a:t>0x0f</a:t>
            </a:r>
          </a:p>
          <a:p>
            <a:r>
              <a:rPr lang="zh-CN" altLang="en-US" baseline="0" dirty="0"/>
              <a:t>文件第一行的第一个字节 </a:t>
            </a:r>
            <a:r>
              <a:rPr lang="en-US" altLang="zh-CN" dirty="0"/>
              <a:t>Sequence</a:t>
            </a:r>
            <a:r>
              <a:rPr lang="en-US" altLang="zh-CN" baseline="0" dirty="0"/>
              <a:t> number</a:t>
            </a:r>
          </a:p>
          <a:p>
            <a:r>
              <a:rPr lang="en-US" altLang="zh-CN" baseline="0" dirty="0"/>
              <a:t>But </a:t>
            </a:r>
            <a:r>
              <a:rPr lang="zh-CN" altLang="en-US" baseline="0" dirty="0"/>
              <a:t>短文件就容易很多 因为它只占一行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7947D-8B45-43B0-862C-A81CB4CB43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61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FAT32 </a:t>
            </a:r>
            <a:r>
              <a:rPr lang="zh-CN" altLang="en-US" dirty="0"/>
              <a:t>文件删除的实质就是改变第一个字节</a:t>
            </a:r>
            <a:endParaRPr lang="en-US" altLang="zh-CN" dirty="0"/>
          </a:p>
          <a:p>
            <a:r>
              <a:rPr lang="zh-CN" altLang="en-US" dirty="0"/>
              <a:t>为什么直接再读</a:t>
            </a:r>
            <a:r>
              <a:rPr lang="en-US" altLang="zh-CN" dirty="0"/>
              <a:t>32</a:t>
            </a:r>
            <a:r>
              <a:rPr lang="zh-CN" altLang="en-US" dirty="0"/>
              <a:t>字节是安全的</a:t>
            </a:r>
            <a:endParaRPr lang="en-US" altLang="zh-CN" dirty="0"/>
          </a:p>
          <a:p>
            <a:r>
              <a:rPr lang="zh-CN" altLang="en-US" dirty="0"/>
              <a:t>最后一行不再是</a:t>
            </a:r>
            <a:r>
              <a:rPr lang="en-US" altLang="zh-CN" dirty="0"/>
              <a:t>0x0f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7947D-8B45-43B0-862C-A81CB4CB43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5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7947D-8B45-43B0-862C-A81CB4CB43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4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介绍小组成员 </a:t>
            </a:r>
            <a:r>
              <a:rPr lang="en-US" altLang="zh-CN" sz="1200" dirty="0"/>
              <a:t>stand</a:t>
            </a:r>
            <a:r>
              <a:rPr lang="en-US" altLang="zh-CN" sz="1200" baseline="0" dirty="0"/>
              <a:t> up</a:t>
            </a:r>
          </a:p>
          <a:p>
            <a:r>
              <a:rPr lang="zh-CN" altLang="en-US" sz="1200" baseline="0" dirty="0"/>
              <a:t>我为我的团队感到骄傲 也为我们团队的作品感到骄傲</a:t>
            </a:r>
            <a:endParaRPr lang="en-US" altLang="zh-CN" sz="1200" dirty="0"/>
          </a:p>
          <a:p>
            <a:r>
              <a:rPr lang="en-US" altLang="zh-CN" sz="1200" dirty="0"/>
              <a:t>I’m very proud</a:t>
            </a:r>
            <a:r>
              <a:rPr lang="en-US" altLang="zh-CN" sz="1200" baseline="0" dirty="0"/>
              <a:t> of my team ,of our team work.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7947D-8B45-43B0-862C-A81CB4CB43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9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7947D-8B45-43B0-862C-A81CB4CB43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或许你会问我 我们是怎么得到这些数据的 </a:t>
            </a:r>
            <a:endParaRPr lang="en-US" altLang="zh-CN" dirty="0"/>
          </a:p>
          <a:p>
            <a:r>
              <a:rPr lang="en-US" altLang="zh-CN" dirty="0"/>
              <a:t>You</a:t>
            </a:r>
            <a:r>
              <a:rPr lang="en-US" altLang="zh-CN" baseline="0" dirty="0"/>
              <a:t> may ask me how do we analyze it</a:t>
            </a:r>
          </a:p>
          <a:p>
            <a:r>
              <a:rPr lang="en-US" altLang="zh-CN" baseline="0" dirty="0"/>
              <a:t>File</a:t>
            </a:r>
          </a:p>
          <a:p>
            <a:r>
              <a:rPr lang="en-US" altLang="zh-CN" baseline="0" dirty="0"/>
              <a:t>LBA</a:t>
            </a:r>
            <a:r>
              <a:rPr lang="zh-CN" altLang="en-US" baseline="0" dirty="0"/>
              <a:t>很重要 可以用来找</a:t>
            </a:r>
            <a:r>
              <a:rPr lang="en-US" altLang="zh-CN" baseline="0" dirty="0"/>
              <a:t>VBR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7947D-8B45-43B0-862C-A81CB4CB43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7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 </a:t>
            </a:r>
            <a:r>
              <a:rPr lang="en-US" altLang="zh-CN" dirty="0"/>
              <a:t>M </a:t>
            </a:r>
            <a:r>
              <a:rPr lang="zh-CN" altLang="en-US" dirty="0"/>
              <a:t>代表</a:t>
            </a:r>
            <a:r>
              <a:rPr lang="en-US" altLang="zh-CN" dirty="0"/>
              <a:t> MBR </a:t>
            </a:r>
            <a:r>
              <a:rPr lang="zh-CN" altLang="en-US" dirty="0"/>
              <a:t>还需加上设备名称</a:t>
            </a:r>
            <a:endParaRPr lang="en-US" altLang="zh-CN" dirty="0"/>
          </a:p>
          <a:p>
            <a:r>
              <a:rPr lang="zh-CN" altLang="en-US" dirty="0"/>
              <a:t>在屏幕上找关键信息 </a:t>
            </a:r>
            <a:r>
              <a:rPr lang="en-US" altLang="zh-CN" dirty="0"/>
              <a:t>LBA </a:t>
            </a:r>
            <a:r>
              <a:rPr lang="zh-CN" altLang="en-US" dirty="0"/>
              <a:t>告诉大家</a:t>
            </a:r>
            <a:r>
              <a:rPr lang="en-US" altLang="zh-CN" dirty="0"/>
              <a:t>LBA</a:t>
            </a:r>
            <a:r>
              <a:rPr lang="zh-CN" altLang="en-US" dirty="0"/>
              <a:t>是用来找到</a:t>
            </a:r>
            <a:r>
              <a:rPr lang="en-US" altLang="zh-CN" dirty="0"/>
              <a:t>VBR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en-US" altLang="zh-CN" dirty="0"/>
              <a:t>2048 in decimal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7947D-8B45-43B0-862C-A81CB4CB43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74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Adobe Gothic Std B" panose="020B0800000000000000" pitchFamily="34" charset="-128"/>
              </a:rPr>
              <a:t>黄色的部分很重要 因为它们能帮助我们找到</a:t>
            </a:r>
            <a:r>
              <a:rPr lang="en-US" altLang="zh-CN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root</a:t>
            </a:r>
            <a:r>
              <a:rPr lang="en-US" altLang="zh-CN" baseline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directory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7947D-8B45-43B0-862C-A81CB4CB43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2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 </a:t>
            </a:r>
            <a:r>
              <a:rPr lang="en-US" altLang="zh-CN" dirty="0"/>
              <a:t>v </a:t>
            </a:r>
            <a:r>
              <a:rPr lang="zh-CN" altLang="en-US" dirty="0"/>
              <a:t>代表 </a:t>
            </a:r>
            <a:r>
              <a:rPr lang="en-US" altLang="zh-CN" dirty="0"/>
              <a:t>VBR</a:t>
            </a:r>
            <a:r>
              <a:rPr lang="zh-CN" altLang="en-US" baseline="0" dirty="0"/>
              <a:t> 还需加上设备名称与要跳过的</a:t>
            </a:r>
            <a:r>
              <a:rPr lang="en-US" altLang="zh-CN" baseline="0" dirty="0"/>
              <a:t>sectors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7947D-8B45-43B0-862C-A81CB4CB43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97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怎么解析文件名是个难题</a:t>
            </a:r>
            <a:endParaRPr lang="en-US" altLang="zh-CN" dirty="0"/>
          </a:p>
          <a:p>
            <a:r>
              <a:rPr lang="zh-CN" altLang="en-US" dirty="0"/>
              <a:t>会在后面有具体的讨论</a:t>
            </a:r>
            <a:endParaRPr lang="en-US" altLang="zh-CN" dirty="0"/>
          </a:p>
          <a:p>
            <a:r>
              <a:rPr lang="zh-CN" altLang="en-US" dirty="0"/>
              <a:t>怎么</a:t>
            </a:r>
            <a:r>
              <a:rPr lang="en-US" altLang="zh-CN" dirty="0"/>
              <a:t>decode date</a:t>
            </a:r>
            <a:r>
              <a:rPr lang="zh-CN" altLang="en-US" baseline="0" dirty="0"/>
              <a:t> </a:t>
            </a:r>
            <a:r>
              <a:rPr lang="en-US" altLang="zh-CN" baseline="0" dirty="0"/>
              <a:t>,we will discuss later</a:t>
            </a:r>
            <a:endParaRPr lang="en-US" altLang="zh-CN" dirty="0"/>
          </a:p>
          <a:p>
            <a:r>
              <a:rPr lang="en-US" altLang="zh-CN" dirty="0"/>
              <a:t>it’s optional ,</a:t>
            </a:r>
            <a:r>
              <a:rPr lang="en-US" altLang="zh-CN" baseline="0" dirty="0"/>
              <a:t>depends on the time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7947D-8B45-43B0-862C-A81CB4CB43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12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我需要提一下 </a:t>
            </a:r>
            <a:r>
              <a:rPr lang="en-US" altLang="zh-CN" dirty="0"/>
              <a:t>S </a:t>
            </a:r>
            <a:r>
              <a:rPr lang="zh-CN" altLang="en-US" dirty="0"/>
              <a:t>参数的作用</a:t>
            </a:r>
            <a:endParaRPr lang="en-US" altLang="zh-CN" dirty="0"/>
          </a:p>
          <a:p>
            <a:r>
              <a:rPr lang="zh-CN" altLang="en-US" dirty="0"/>
              <a:t>因为根目录可能很大 所有的文件都读出来可能太多</a:t>
            </a:r>
            <a:endParaRPr lang="en-US" altLang="zh-CN" dirty="0"/>
          </a:p>
          <a:p>
            <a:r>
              <a:rPr lang="zh-CN" altLang="en-US" dirty="0"/>
              <a:t>我选择让用户自己改变要读的扇区数</a:t>
            </a:r>
            <a:endParaRPr lang="en-US" altLang="zh-CN" dirty="0"/>
          </a:p>
          <a:p>
            <a:r>
              <a:rPr lang="zh-CN" altLang="en-US" dirty="0"/>
              <a:t>右下角的 </a:t>
            </a:r>
            <a:r>
              <a:rPr lang="en-US" altLang="zh-CN" dirty="0"/>
              <a:t>cute Bye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7947D-8B45-43B0-862C-A81CB4CB43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5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E99-E676-46F5-A6E5-159C23A30BBF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386-B356-4685-B3C4-56D531640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8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E99-E676-46F5-A6E5-159C23A30BBF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386-B356-4685-B3C4-56D531640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7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E99-E676-46F5-A6E5-159C23A30BBF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386-B356-4685-B3C4-56D531640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9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E99-E676-46F5-A6E5-159C23A30BBF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386-B356-4685-B3C4-56D531640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1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E99-E676-46F5-A6E5-159C23A30BBF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386-B356-4685-B3C4-56D531640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5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E99-E676-46F5-A6E5-159C23A30BBF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386-B356-4685-B3C4-56D531640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1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E99-E676-46F5-A6E5-159C23A30BBF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386-B356-4685-B3C4-56D531640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1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E99-E676-46F5-A6E5-159C23A30BBF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386-B356-4685-B3C4-56D531640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1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E99-E676-46F5-A6E5-159C23A30BBF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386-B356-4685-B3C4-56D531640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E99-E676-46F5-A6E5-159C23A30BBF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386-B356-4685-B3C4-56D531640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2E99-E676-46F5-A6E5-159C23A30BBF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386-B356-4685-B3C4-56D531640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5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82E99-E676-46F5-A6E5-159C23A30BBF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B386-B356-4685-B3C4-56D531640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4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78632" y="846778"/>
            <a:ext cx="99880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	FAT32 Analyzation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		and File Recovery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			</a:t>
            </a:r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 – – </a:t>
            </a:r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Presented by </a:t>
            </a:r>
            <a:r>
              <a:rPr lang="en-US" altLang="zh-CN" sz="4000" dirty="0">
                <a:solidFill>
                  <a:srgbClr val="FFFF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Group 2</a:t>
            </a:r>
            <a:endParaRPr lang="zh-CN" altLang="en-US" sz="4000" dirty="0">
              <a:solidFill>
                <a:srgbClr val="FFFF00"/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474" y="323558"/>
            <a:ext cx="233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efore the Rain" panose="02000000000000000000" pitchFamily="2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Before the Ra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7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9311" y="112540"/>
            <a:ext cx="10846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rial Black" panose="020B0A04020102020204" pitchFamily="34" charset="0"/>
              </a:rPr>
              <a:t>Function </a:t>
            </a:r>
          </a:p>
          <a:p>
            <a:r>
              <a:rPr lang="en-US" altLang="zh-CN" sz="4400" dirty="0">
                <a:solidFill>
                  <a:schemeClr val="bg1"/>
                </a:solidFill>
                <a:latin typeface="Arial Black" panose="020B0A04020102020204" pitchFamily="34" charset="0"/>
              </a:rPr>
              <a:t>		– – we can also recover files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06769" y="3838057"/>
            <a:ext cx="97629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FFFF00"/>
                </a:solidFill>
                <a:latin typeface="Arial Black" panose="020B0A04020102020204" pitchFamily="34" charset="0"/>
              </a:rPr>
              <a:t>Usage: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Arial Black" panose="020B0A04020102020204" pitchFamily="34" charset="0"/>
              </a:rPr>
              <a:t>	Python fat32_analyzer.py  –r  [device]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8474" y="323558"/>
            <a:ext cx="233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efore the Rain" panose="02000000000000000000" pitchFamily="2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Before the Ra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1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1175" y="1730327"/>
            <a:ext cx="981925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rgbClr val="FFFF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Demonstration 	Time</a:t>
            </a:r>
            <a:endParaRPr lang="zh-CN" altLang="en-US" sz="11500" b="1" dirty="0">
              <a:solidFill>
                <a:srgbClr val="FFFF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474" y="323558"/>
            <a:ext cx="233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efore the Rain" panose="02000000000000000000" pitchFamily="2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Before the Ra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7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5212" y="942536"/>
            <a:ext cx="10194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800" dirty="0">
                <a:solidFill>
                  <a:schemeClr val="bg1"/>
                </a:solidFill>
                <a:latin typeface="Arial Black" panose="020B0A04020102020204" pitchFamily="34" charset="0"/>
              </a:rPr>
              <a:t>Problem list</a:t>
            </a:r>
          </a:p>
          <a:p>
            <a:pPr marL="1143000" lvl="1" indent="-6858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How to read long file name ?</a:t>
            </a:r>
          </a:p>
          <a:p>
            <a:pPr marL="1143000" lvl="1" indent="-6858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How to recover files ?</a:t>
            </a:r>
          </a:p>
          <a:p>
            <a:pPr marL="1143000" lvl="1" indent="-6858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How to decode date ? (if we have time)</a:t>
            </a:r>
            <a:endParaRPr lang="zh-CN" altLang="en-US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474" y="323558"/>
            <a:ext cx="233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efore the Rain" panose="02000000000000000000" pitchFamily="2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Before the Ra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4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58" y="0"/>
            <a:ext cx="8339042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74054" y="-34932"/>
            <a:ext cx="5623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How to read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		long file name ?</a:t>
            </a:r>
            <a:endParaRPr lang="zh-CN" altLang="en-US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474" y="323558"/>
            <a:ext cx="233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efore the Rain" panose="02000000000000000000" pitchFamily="2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Before the Rain" panose="02000000000000000000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4" y="1423236"/>
            <a:ext cx="4129217" cy="23394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4" y="3762699"/>
            <a:ext cx="353426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5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74" y="323558"/>
            <a:ext cx="233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efore the Rain" panose="02000000000000000000" pitchFamily="2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Before the Rain" panose="02000000000000000000" pitchFamily="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63" y="0"/>
            <a:ext cx="8126437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3589" y="169669"/>
            <a:ext cx="5204823" cy="1493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2. How to </a:t>
            </a:r>
          </a:p>
          <a:p>
            <a:pPr lvl="1"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		recover files ?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02" y="1816658"/>
            <a:ext cx="4053809" cy="10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1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5919" y="214442"/>
            <a:ext cx="5758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3. How to decode date ?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372" y="860825"/>
            <a:ext cx="7277628" cy="17382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45919" y="1336431"/>
            <a:ext cx="3024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For example, 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data = [73,18]</a:t>
            </a:r>
            <a:endParaRPr lang="zh-CN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474" y="323558"/>
            <a:ext cx="233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efore the Rain" panose="02000000000000000000" pitchFamily="2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Before the Rain" panose="02000000000000000000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9522" y="2565724"/>
            <a:ext cx="9959925" cy="302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accent4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def</a:t>
            </a:r>
            <a:r>
              <a:rPr lang="en-US" altLang="zh-CN" sz="25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analyze_date</a:t>
            </a:r>
            <a:r>
              <a:rPr lang="en-US" altLang="zh-CN" sz="25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(data):</a:t>
            </a:r>
          </a:p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   date_array = data[</a:t>
            </a:r>
            <a:r>
              <a:rPr lang="en-US" altLang="zh-CN" sz="2500" dirty="0">
                <a:solidFill>
                  <a:schemeClr val="accent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5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] * </a:t>
            </a:r>
            <a:r>
              <a:rPr lang="en-US" altLang="zh-CN" sz="2500" dirty="0">
                <a:solidFill>
                  <a:schemeClr val="accent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0x100</a:t>
            </a:r>
            <a:r>
              <a:rPr lang="en-US" altLang="zh-CN" sz="25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+ data[</a:t>
            </a:r>
            <a:r>
              <a:rPr lang="en-US" altLang="zh-CN" sz="2500" dirty="0">
                <a:solidFill>
                  <a:schemeClr val="accent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5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   year = date_array &gt;&gt; </a:t>
            </a:r>
            <a:r>
              <a:rPr lang="en-US" altLang="zh-CN" sz="2500" dirty="0">
                <a:solidFill>
                  <a:schemeClr val="accent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   month = (date_array &amp; </a:t>
            </a:r>
            <a:r>
              <a:rPr lang="en-US" altLang="zh-CN" sz="2500" dirty="0">
                <a:solidFill>
                  <a:schemeClr val="accent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0b0000000111100000</a:t>
            </a:r>
            <a:r>
              <a:rPr lang="en-US" altLang="zh-CN" sz="25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) &gt;&gt; </a:t>
            </a:r>
            <a:r>
              <a:rPr lang="en-US" altLang="zh-CN" sz="2500" dirty="0">
                <a:solidFill>
                  <a:schemeClr val="accent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   day = (date_array &amp; </a:t>
            </a:r>
            <a:r>
              <a:rPr lang="en-US" altLang="zh-CN" sz="2500" dirty="0">
                <a:solidFill>
                  <a:schemeClr val="accent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0b0000000000011111</a:t>
            </a:r>
            <a:r>
              <a:rPr lang="en-US" altLang="zh-CN" sz="2500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)</a:t>
            </a:r>
            <a:endParaRPr lang="zh-CN" altLang="en-US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60319" y="5595469"/>
            <a:ext cx="93550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FFFF00"/>
                </a:solidFill>
                <a:latin typeface="Arial Black" panose="020B0A04020102020204" pitchFamily="34" charset="0"/>
              </a:rPr>
              <a:t>Output: [36, 8, 18]</a:t>
            </a:r>
          </a:p>
          <a:p>
            <a:r>
              <a:rPr lang="en-US" altLang="zh-CN" sz="2600" dirty="0">
                <a:solidFill>
                  <a:srgbClr val="FFFF00"/>
                </a:solidFill>
                <a:latin typeface="Arial Black" panose="020B0A04020102020204" pitchFamily="34" charset="0"/>
              </a:rPr>
              <a:t>Year = 1980 + 36 = 2016	Month = 8	     Day = 18</a:t>
            </a:r>
            <a:endParaRPr lang="zh-CN" altLang="en-US" sz="2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2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8462" y="717452"/>
            <a:ext cx="962230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>
                <a:solidFill>
                  <a:srgbClr val="FFC000"/>
                </a:solidFill>
                <a:latin typeface="Viner Hand ITC" panose="03070502030502020203" pitchFamily="66" charset="0"/>
              </a:rPr>
              <a:t>Thank 									you</a:t>
            </a:r>
            <a:endParaRPr lang="zh-CN" altLang="en-US" sz="16600" b="1" dirty="0">
              <a:solidFill>
                <a:srgbClr val="FFC000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7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50566" y="586594"/>
            <a:ext cx="6849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Team member</a:t>
            </a:r>
            <a:endParaRPr lang="zh-CN" alt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35502" y="1828800"/>
            <a:ext cx="6280031" cy="8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郭灵灵 </a:t>
            </a:r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</a:rPr>
              <a:t>Lingling Guo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8474" y="323558"/>
            <a:ext cx="233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efore the Rain" panose="02000000000000000000" pitchFamily="2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Before the Rain" panose="02000000000000000000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15533" y="1830082"/>
            <a:ext cx="4088921" cy="83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</a:rPr>
              <a:t>Programming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35502" y="2719381"/>
            <a:ext cx="4796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李浚哲 </a:t>
            </a:r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</a:rPr>
              <a:t>Junzhe Li</a:t>
            </a:r>
          </a:p>
          <a:p>
            <a:endParaRPr lang="zh-CN" altLang="en-US" sz="3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345728" y="3678081"/>
            <a:ext cx="5451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屈亮亮 </a:t>
            </a:r>
            <a:r>
              <a:rPr lang="en-US" altLang="zh-CN" sz="3600" dirty="0" err="1">
                <a:solidFill>
                  <a:schemeClr val="bg1"/>
                </a:solidFill>
                <a:latin typeface="Arial Black" panose="020B0A04020102020204" pitchFamily="34" charset="0"/>
              </a:rPr>
              <a:t>Liangliang</a:t>
            </a:r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</a:rPr>
              <a:t> Qu</a:t>
            </a:r>
          </a:p>
          <a:p>
            <a:endParaRPr lang="zh-CN" altLang="en-US" sz="3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515372" y="4876136"/>
            <a:ext cx="4974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蔡嘉豪 </a:t>
            </a:r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</a:rPr>
              <a:t>Jiahao Cai</a:t>
            </a:r>
            <a:endParaRPr lang="zh-CN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844292" y="2681709"/>
            <a:ext cx="3450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</a:rPr>
              <a:t>PowerPoint</a:t>
            </a:r>
          </a:p>
          <a:p>
            <a:endParaRPr lang="zh-CN" altLang="en-US" sz="3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898923" y="3646371"/>
            <a:ext cx="3608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</a:rPr>
              <a:t>Find material</a:t>
            </a:r>
          </a:p>
          <a:p>
            <a:endParaRPr lang="zh-CN" altLang="en-US" sz="3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827034" y="4866036"/>
            <a:ext cx="406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</a:rPr>
              <a:t>Solve problem</a:t>
            </a:r>
            <a:endParaRPr lang="zh-CN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zh-CN" altLang="en-US" sz="36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107502" y="2395157"/>
            <a:ext cx="1728161" cy="2740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489277" y="3166190"/>
            <a:ext cx="2504535" cy="401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331789" y="4196709"/>
            <a:ext cx="1662023" cy="424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785447" y="2395157"/>
            <a:ext cx="2216994" cy="2740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62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49304" y="562708"/>
            <a:ext cx="78357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Three Things:</a:t>
            </a:r>
          </a:p>
          <a:p>
            <a:pPr>
              <a:buClr>
                <a:schemeClr val="bg1"/>
              </a:buClr>
            </a:pPr>
            <a:endParaRPr lang="en-US" altLang="zh-CN" sz="4000" dirty="0">
              <a:solidFill>
                <a:schemeClr val="bg1"/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u"/>
            </a:pPr>
            <a:r>
              <a:rPr lang="en-US" altLang="zh-CN" sz="3600" dirty="0">
                <a:solidFill>
                  <a:srgbClr val="FFC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Function</a:t>
            </a:r>
          </a:p>
          <a:p>
            <a:pPr marL="1485900" lvl="2" indent="-5715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What does it use for.</a:t>
            </a:r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	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u"/>
            </a:pPr>
            <a:r>
              <a:rPr lang="en-US" altLang="zh-CN" sz="3600" dirty="0">
                <a:solidFill>
                  <a:srgbClr val="FFC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Usage</a:t>
            </a:r>
          </a:p>
          <a:p>
            <a:pPr marL="1485900" lvl="2" indent="-5715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How do we use it.</a:t>
            </a: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u"/>
            </a:pPr>
            <a:r>
              <a:rPr lang="en-US" altLang="zh-CN" sz="3600" dirty="0">
                <a:solidFill>
                  <a:srgbClr val="FFC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Problems</a:t>
            </a:r>
          </a:p>
          <a:p>
            <a:pPr marL="1485900" lvl="2" indent="-5715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How do we overcome them.</a:t>
            </a:r>
            <a:endParaRPr lang="zh-CN" altLang="en-US" sz="3200" dirty="0">
              <a:solidFill>
                <a:schemeClr val="bg1"/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474" y="323558"/>
            <a:ext cx="233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efore the Rain" panose="02000000000000000000" pitchFamily="2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Before the Ra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4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5114" y="1595021"/>
            <a:ext cx="89329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Master Boot Record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Partition table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Starting CHS Address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Partition Type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Ending CHS Address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FFC000"/>
                </a:solidFill>
                <a:latin typeface="Arial Black" panose="020B0A04020102020204" pitchFamily="34" charset="0"/>
              </a:rPr>
              <a:t>Starting LBA Address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Size in sectors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7785" y="211015"/>
            <a:ext cx="108461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rial Black" panose="020B0A04020102020204" pitchFamily="34" charset="0"/>
              </a:rPr>
              <a:t>Function </a:t>
            </a:r>
          </a:p>
          <a:p>
            <a:r>
              <a:rPr lang="en-US" altLang="zh-CN" sz="4400" dirty="0">
                <a:solidFill>
                  <a:schemeClr val="bg1"/>
                </a:solidFill>
                <a:latin typeface="Arial Black" panose="020B0A04020102020204" pitchFamily="34" charset="0"/>
              </a:rPr>
              <a:t>		 – – what can we analyze ?</a:t>
            </a:r>
          </a:p>
          <a:p>
            <a:endParaRPr lang="zh-CN" alt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474" y="323558"/>
            <a:ext cx="233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efore the Rain" panose="02000000000000000000" pitchFamily="2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Before the Ra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2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52" y="1483565"/>
            <a:ext cx="8412479" cy="52486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33378" y="283237"/>
            <a:ext cx="1039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FF00"/>
                </a:solidFill>
                <a:latin typeface="Arial Black" panose="020B0A04020102020204" pitchFamily="34" charset="0"/>
              </a:rPr>
              <a:t>Usage: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Arial Black" panose="020B0A04020102020204" pitchFamily="34" charset="0"/>
              </a:rPr>
              <a:t>	Python fat32_analyzer.py  –m 	 [device]</a:t>
            </a:r>
            <a:endParaRPr lang="zh-CN" alt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474" y="323558"/>
            <a:ext cx="233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efore the Rain" panose="02000000000000000000" pitchFamily="2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Before the Ra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2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9139" y="1547446"/>
            <a:ext cx="98567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2. Volume Boot Record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FFC000"/>
                </a:solidFill>
                <a:latin typeface="Arial Black" panose="020B0A04020102020204" pitchFamily="34" charset="0"/>
              </a:rPr>
              <a:t>Bytes per sector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FFC000"/>
                </a:solidFill>
                <a:latin typeface="Arial Black" panose="020B0A04020102020204" pitchFamily="34" charset="0"/>
              </a:rPr>
              <a:t>Sectors per cluster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FFC000"/>
                </a:solidFill>
                <a:latin typeface="Arial Black" panose="020B0A04020102020204" pitchFamily="34" charset="0"/>
              </a:rPr>
              <a:t>Size in sectors of reserved area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FFC000"/>
                </a:solidFill>
                <a:latin typeface="Arial Black" panose="020B0A04020102020204" pitchFamily="34" charset="0"/>
              </a:rPr>
              <a:t>Number of FATs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FFC000"/>
                </a:solidFill>
                <a:latin typeface="Arial Black" panose="020B0A04020102020204" pitchFamily="34" charset="0"/>
              </a:rPr>
              <a:t>Sectors of one FAT area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FFC000"/>
                </a:solidFill>
                <a:latin typeface="Arial Black" panose="020B0A04020102020204" pitchFamily="34" charset="0"/>
              </a:rPr>
              <a:t>Cluster where root directory can be found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5582" y="140676"/>
            <a:ext cx="108461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rial Black" panose="020B0A04020102020204" pitchFamily="34" charset="0"/>
              </a:rPr>
              <a:t>Function </a:t>
            </a:r>
          </a:p>
          <a:p>
            <a:r>
              <a:rPr lang="en-US" altLang="zh-CN" sz="4400" dirty="0">
                <a:solidFill>
                  <a:schemeClr val="bg1"/>
                </a:solidFill>
                <a:latin typeface="Arial Black" panose="020B0A04020102020204" pitchFamily="34" charset="0"/>
              </a:rPr>
              <a:t>		– – what can we analyze ?</a:t>
            </a:r>
          </a:p>
          <a:p>
            <a:endParaRPr lang="zh-CN" alt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474" y="323558"/>
            <a:ext cx="233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efore the Rain" panose="02000000000000000000" pitchFamily="2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Before the Ra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3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78729" y="203926"/>
            <a:ext cx="102052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FF00"/>
                </a:solidFill>
                <a:latin typeface="Arial Black" panose="020B0A04020102020204" pitchFamily="34" charset="0"/>
              </a:rPr>
              <a:t>Usage:</a:t>
            </a:r>
          </a:p>
          <a:p>
            <a:r>
              <a:rPr lang="en-US" altLang="zh-CN" dirty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en-US" altLang="zh-CN" sz="2400" dirty="0">
                <a:solidFill>
                  <a:schemeClr val="bg1"/>
                </a:solidFill>
                <a:latin typeface="Arial Black" panose="020B0A04020102020204" pitchFamily="34" charset="0"/>
              </a:rPr>
              <a:t>Python fat32_analyzer.py   –v [device] [sectors to skip]</a:t>
            </a:r>
            <a:endParaRPr lang="zh-CN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12" y="1895260"/>
            <a:ext cx="9436510" cy="48307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474" y="323558"/>
            <a:ext cx="233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efore the Rain" panose="02000000000000000000" pitchFamily="2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Before the Ra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4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9311" y="112540"/>
            <a:ext cx="10846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rial Black" panose="020B0A04020102020204" pitchFamily="34" charset="0"/>
              </a:rPr>
              <a:t>Function </a:t>
            </a:r>
          </a:p>
          <a:p>
            <a:r>
              <a:rPr lang="en-US" altLang="zh-CN" sz="4400" dirty="0">
                <a:solidFill>
                  <a:schemeClr val="bg1"/>
                </a:solidFill>
                <a:latin typeface="Arial Black" panose="020B0A04020102020204" pitchFamily="34" charset="0"/>
              </a:rPr>
              <a:t>		– – what can we analyze 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29133" y="2039815"/>
            <a:ext cx="77935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</a:rPr>
              <a:t>3. Root directory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FFC000"/>
                </a:solidFill>
                <a:latin typeface="Arial Black" panose="020B0A04020102020204" pitchFamily="34" charset="0"/>
              </a:rPr>
              <a:t>Filename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Create Day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Access Day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FFC000"/>
                </a:solidFill>
                <a:latin typeface="Arial Black" panose="020B0A04020102020204" pitchFamily="34" charset="0"/>
              </a:rPr>
              <a:t>First cluster address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474" y="323558"/>
            <a:ext cx="233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efore the Rain" panose="02000000000000000000" pitchFamily="2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Before the Ra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8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26" y="1744589"/>
            <a:ext cx="4531496" cy="50393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497" y="1744589"/>
            <a:ext cx="4260739" cy="50803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92946" y="100357"/>
            <a:ext cx="97629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  <a:latin typeface="Arial Black" panose="020B0A04020102020204" pitchFamily="34" charset="0"/>
              </a:rPr>
              <a:t>Usage: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	Python fat32_analyzer.py  –a  [device]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	Python fat32_analyzer –s  [sectors]</a:t>
            </a:r>
            <a:endParaRPr lang="zh-CN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474" y="323558"/>
            <a:ext cx="233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efore the Rain" panose="02000000000000000000" pitchFamily="2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Before the Ra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8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505</Words>
  <Application>Microsoft Office PowerPoint</Application>
  <PresentationFormat>宽屏</PresentationFormat>
  <Paragraphs>141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Adobe Gothic Std B</vt:lpstr>
      <vt:lpstr>Arial Unicode MS</vt:lpstr>
      <vt:lpstr>等线</vt:lpstr>
      <vt:lpstr>等线 Light</vt:lpstr>
      <vt:lpstr>黑体</vt:lpstr>
      <vt:lpstr>宋体</vt:lpstr>
      <vt:lpstr>Arial</vt:lpstr>
      <vt:lpstr>Arial Black</vt:lpstr>
      <vt:lpstr>Before the Rain</vt:lpstr>
      <vt:lpstr>Viner Hand ITC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蔡嘉豪</dc:creator>
  <cp:lastModifiedBy>蔡嘉豪</cp:lastModifiedBy>
  <cp:revision>49</cp:revision>
  <dcterms:created xsi:type="dcterms:W3CDTF">2016-08-18T11:53:01Z</dcterms:created>
  <dcterms:modified xsi:type="dcterms:W3CDTF">2016-08-19T08:38:04Z</dcterms:modified>
</cp:coreProperties>
</file>