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5832493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58324939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dc4c64dd4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dc4c64dd4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dc4c64dd4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dc4c64dd4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dc4c64dd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dc4c64dd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dc4c64dd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dc4c64dd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dc4c64d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dc4c64d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dc4c64dd4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dc4c64dd4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dc4c64dd4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dc4c64dd4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dc4c64dd4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dc4c64dd4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5832494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5832494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274283" y="861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600"/>
          </a:p>
          <a:p>
            <a:pPr indent="0" lvl="0" marL="0" rtl="0" algn="ctr">
              <a:spcBef>
                <a:spcPts val="0"/>
              </a:spcBef>
              <a:spcAft>
                <a:spcPts val="0"/>
              </a:spcAft>
              <a:buNone/>
            </a:pPr>
            <a:r>
              <a:rPr lang="en" sz="3600"/>
              <a:t>The Everglades Foundation</a:t>
            </a:r>
            <a:endParaRPr sz="3600"/>
          </a:p>
        </p:txBody>
      </p:sp>
      <p:sp>
        <p:nvSpPr>
          <p:cNvPr id="67" name="Google Shape;67;p13"/>
          <p:cNvSpPr txBox="1"/>
          <p:nvPr>
            <p:ph idx="1" type="subTitle"/>
          </p:nvPr>
        </p:nvSpPr>
        <p:spPr>
          <a:xfrm>
            <a:off x="349975" y="2455028"/>
            <a:ext cx="8118600" cy="102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LIS4482</a:t>
            </a:r>
            <a:endParaRPr sz="1400"/>
          </a:p>
          <a:p>
            <a:pPr indent="0" lvl="0" marL="0" rtl="0" algn="ctr">
              <a:spcBef>
                <a:spcPts val="0"/>
              </a:spcBef>
              <a:spcAft>
                <a:spcPts val="0"/>
              </a:spcAft>
              <a:buNone/>
            </a:pPr>
            <a:r>
              <a:rPr lang="en" sz="1400"/>
              <a:t>Andrew Vargas</a:t>
            </a:r>
            <a:endParaRPr sz="1400"/>
          </a:p>
          <a:p>
            <a:pPr indent="0" lvl="0" marL="0" rtl="0" algn="ctr">
              <a:spcBef>
                <a:spcPts val="0"/>
              </a:spcBef>
              <a:spcAft>
                <a:spcPts val="0"/>
              </a:spcAft>
              <a:buNone/>
            </a:pPr>
            <a:r>
              <a:rPr lang="en" sz="1400"/>
              <a:t>Jamel Douglas</a:t>
            </a:r>
            <a:endParaRPr sz="1400"/>
          </a:p>
          <a:p>
            <a:pPr indent="0" lvl="0" marL="0" rtl="0" algn="ctr">
              <a:spcBef>
                <a:spcPts val="0"/>
              </a:spcBef>
              <a:spcAft>
                <a:spcPts val="0"/>
              </a:spcAft>
              <a:buNone/>
            </a:pPr>
            <a:r>
              <a:rPr lang="en" sz="1400"/>
              <a:t>Patrick Duke</a:t>
            </a:r>
            <a:endParaRPr sz="1400"/>
          </a:p>
          <a:p>
            <a:pPr indent="0" lvl="0" marL="0" rtl="0" algn="ctr">
              <a:spcBef>
                <a:spcPts val="0"/>
              </a:spcBef>
              <a:spcAft>
                <a:spcPts val="0"/>
              </a:spcAft>
              <a:buNone/>
            </a:pPr>
            <a:r>
              <a:rPr lang="en" sz="1400"/>
              <a:t>Alexander Hughes</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C: Bill Of Materials</a:t>
            </a:r>
            <a:endParaRPr/>
          </a:p>
        </p:txBody>
      </p:sp>
      <p:sp>
        <p:nvSpPr>
          <p:cNvPr id="119" name="Google Shape;119;p22"/>
          <p:cNvSpPr txBox="1"/>
          <p:nvPr/>
        </p:nvSpPr>
        <p:spPr>
          <a:xfrm>
            <a:off x="501800" y="3005050"/>
            <a:ext cx="7757100" cy="15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-The RT2600 Routers and CS95 Headsets can be set up by the interns and volunteers since they are easy to use, and install does not take a professional.</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-The software (Microsoft Office and Windows 10) would be installed by the Users of the Computers (the 7 Desktops in the various rooms)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-12 Port Ethernet Hubs replaced</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-iDrive and Printer installed</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-Cat6 Wiring 800 Feet</a:t>
            </a:r>
            <a:endParaRPr>
              <a:latin typeface="Open Sans"/>
              <a:ea typeface="Open Sans"/>
              <a:cs typeface="Open Sans"/>
              <a:sym typeface="Open Sans"/>
            </a:endParaRPr>
          </a:p>
        </p:txBody>
      </p:sp>
      <p:pic>
        <p:nvPicPr>
          <p:cNvPr id="120" name="Google Shape;120;p22"/>
          <p:cNvPicPr preferRelativeResize="0"/>
          <p:nvPr/>
        </p:nvPicPr>
        <p:blipFill>
          <a:blip r:embed="rId3">
            <a:alphaModFix/>
          </a:blip>
          <a:stretch>
            <a:fillRect/>
          </a:stretch>
        </p:blipFill>
        <p:spPr>
          <a:xfrm>
            <a:off x="501800" y="1152425"/>
            <a:ext cx="5662025" cy="189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6" name="Google Shape;126;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About: The Everglades Foundation: United States. (n.d.). Retrieved November 30, 2020, from https://www.evergladesfoundation.org/about</a:t>
            </a:r>
            <a:endParaRPr sz="1200"/>
          </a:p>
          <a:p>
            <a:pPr indent="0" lvl="0" marL="0" rtl="0" algn="l">
              <a:spcBef>
                <a:spcPts val="1600"/>
              </a:spcBef>
              <a:spcAft>
                <a:spcPts val="0"/>
              </a:spcAft>
              <a:buNone/>
            </a:pPr>
            <a:r>
              <a:rPr lang="en" sz="1200"/>
              <a:t>FAULT TOLERANT POWER SYSTEMS – AN OVERVIEW. (2019, July 16). Retrieved November 30, 2020, from https://technologydynamicsinc.com/information/application-notes/fault-tolerant-power-systems-an-overview/</a:t>
            </a:r>
            <a:endParaRPr sz="1200"/>
          </a:p>
          <a:p>
            <a:pPr indent="0" lvl="0" marL="0" rtl="0" algn="l">
              <a:spcBef>
                <a:spcPts val="1600"/>
              </a:spcBef>
              <a:spcAft>
                <a:spcPts val="1600"/>
              </a:spcAft>
              <a:buNone/>
            </a:pPr>
            <a:r>
              <a:rPr lang="en" sz="1200"/>
              <a:t>Glen E. Clarke. CompTIA Network+ Certification Study Guide Fourth Edition Retrieved November 30, 2020, from https://cn3201cs.files.wordpress.com/2015/01/comptia-network-certification-study-guide-fourth-edition.pdf</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Everglades Foundation?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NPO dedicated to restoring and preserving the Everglades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Mission: “The Everglades Foundation works to protect and restore America’s Everglades through science, advocacy &amp; education”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561450" y="413500"/>
            <a:ext cx="8021100" cy="4316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90575" y="428288"/>
            <a:ext cx="7562850" cy="428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2169950" y="861713"/>
            <a:ext cx="4804075" cy="342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Policies</a:t>
            </a:r>
            <a:endParaRPr/>
          </a:p>
        </p:txBody>
      </p:sp>
      <p:sp>
        <p:nvSpPr>
          <p:cNvPr id="94" name="Google Shape;94;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Local DNS server</a:t>
            </a:r>
            <a:endParaRPr/>
          </a:p>
          <a:p>
            <a:pPr indent="0" lvl="0" marL="0" rtl="0" algn="l">
              <a:spcBef>
                <a:spcPts val="1600"/>
              </a:spcBef>
              <a:spcAft>
                <a:spcPts val="0"/>
              </a:spcAft>
              <a:buNone/>
            </a:pPr>
            <a:r>
              <a:rPr lang="en"/>
              <a:t>- DHCP Server, dynamically assigned IP addresses. The 3 routers will have static IP addresses</a:t>
            </a:r>
            <a:endParaRPr/>
          </a:p>
          <a:p>
            <a:pPr indent="0" lvl="0" marL="0" rtl="0" algn="l">
              <a:spcBef>
                <a:spcPts val="1600"/>
              </a:spcBef>
              <a:spcAft>
                <a:spcPts val="0"/>
              </a:spcAft>
              <a:buNone/>
            </a:pPr>
            <a:r>
              <a:rPr lang="en"/>
              <a:t>- VPN Server for remote access to network resources</a:t>
            </a:r>
            <a:endParaRPr/>
          </a:p>
          <a:p>
            <a:pPr indent="0" lvl="0" marL="0" rtl="0" algn="l">
              <a:spcBef>
                <a:spcPts val="1600"/>
              </a:spcBef>
              <a:spcAft>
                <a:spcPts val="0"/>
              </a:spcAft>
              <a:buNone/>
            </a:pPr>
            <a:r>
              <a:rPr lang="en"/>
              <a:t>- Network Monitoring &amp; Intrusion Protection</a:t>
            </a:r>
            <a:endParaRPr/>
          </a:p>
          <a:p>
            <a:pPr indent="0" lvl="0" marL="0" rtl="0" algn="l">
              <a:spcBef>
                <a:spcPts val="1600"/>
              </a:spcBef>
              <a:spcAft>
                <a:spcPts val="0"/>
              </a:spcAft>
              <a:buNone/>
            </a:pPr>
            <a:r>
              <a:rPr lang="en"/>
              <a:t>- Cloud server maintained through our cloud services contract</a:t>
            </a:r>
            <a:endParaRPr/>
          </a:p>
          <a:p>
            <a:pPr indent="0" lvl="0" marL="0" rtl="0" algn="l">
              <a:spcBef>
                <a:spcPts val="1600"/>
              </a:spcBef>
              <a:spcAft>
                <a:spcPts val="1600"/>
              </a:spcAft>
              <a:buNone/>
            </a:pPr>
            <a:r>
              <a:rPr lang="en"/>
              <a:t>- Local network will be maintained by an full-time employee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Policies</a:t>
            </a:r>
            <a:endParaRPr/>
          </a:p>
        </p:txBody>
      </p:sp>
      <p:sp>
        <p:nvSpPr>
          <p:cNvPr id="100" name="Google Shape;100;p19"/>
          <p:cNvSpPr txBox="1"/>
          <p:nvPr>
            <p:ph idx="1" type="body"/>
          </p:nvPr>
        </p:nvSpPr>
        <p:spPr>
          <a:xfrm>
            <a:off x="338375" y="14685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-Physical Security include security at reception, a deadbolt doors on all limited access rooms such as the IT room, weekly security seminars for best practices that cover system updates, password basics, and safe practices such as email attachments.</a:t>
            </a:r>
            <a:endParaRPr sz="1300"/>
          </a:p>
          <a:p>
            <a:pPr indent="0" lvl="0" marL="0" rtl="0" algn="l">
              <a:spcBef>
                <a:spcPts val="1600"/>
              </a:spcBef>
              <a:spcAft>
                <a:spcPts val="0"/>
              </a:spcAft>
              <a:buNone/>
            </a:pPr>
            <a:r>
              <a:rPr lang="en" sz="1300"/>
              <a:t>-</a:t>
            </a:r>
            <a:r>
              <a:rPr lang="en" sz="1300"/>
              <a:t>IT room consists of an external router, connected to a terminal, and is the only point of access to the internet. </a:t>
            </a:r>
            <a:endParaRPr sz="1300"/>
          </a:p>
          <a:p>
            <a:pPr indent="0" lvl="0" marL="0" rtl="0" algn="l">
              <a:spcBef>
                <a:spcPts val="1600"/>
              </a:spcBef>
              <a:spcAft>
                <a:spcPts val="0"/>
              </a:spcAft>
              <a:buNone/>
            </a:pPr>
            <a:r>
              <a:rPr lang="en" sz="1300"/>
              <a:t>-</a:t>
            </a:r>
            <a:r>
              <a:rPr lang="en" sz="1300"/>
              <a:t>We will be using the Synology RT2600ac as our router </a:t>
            </a:r>
            <a:endParaRPr sz="1300"/>
          </a:p>
          <a:p>
            <a:pPr indent="0" lvl="0" marL="0" rtl="0" algn="l">
              <a:spcBef>
                <a:spcPts val="1600"/>
              </a:spcBef>
              <a:spcAft>
                <a:spcPts val="0"/>
              </a:spcAft>
              <a:buNone/>
            </a:pPr>
            <a:r>
              <a:rPr lang="en" sz="1300"/>
              <a:t>-Access to these interface features are only accessible through QuickConnect in the IT room</a:t>
            </a:r>
            <a:endParaRPr sz="13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Disaster Recovery and Fault Tolerance</a:t>
            </a:r>
            <a:endParaRPr/>
          </a:p>
        </p:txBody>
      </p:sp>
      <p:sp>
        <p:nvSpPr>
          <p:cNvPr id="106" name="Google Shape;106;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-Strong Fault Tolerance with spare parts and components</a:t>
            </a:r>
            <a:endParaRPr/>
          </a:p>
          <a:p>
            <a:pPr indent="0" lvl="0" marL="0" rtl="0" algn="l">
              <a:spcBef>
                <a:spcPts val="1600"/>
              </a:spcBef>
              <a:spcAft>
                <a:spcPts val="0"/>
              </a:spcAft>
              <a:buNone/>
            </a:pPr>
            <a:r>
              <a:rPr lang="en"/>
              <a:t>-RAID Solutions (disk mirroring)</a:t>
            </a:r>
            <a:endParaRPr/>
          </a:p>
          <a:p>
            <a:pPr indent="0" lvl="0" marL="0" rtl="0" algn="l">
              <a:spcBef>
                <a:spcPts val="1600"/>
              </a:spcBef>
              <a:spcAft>
                <a:spcPts val="0"/>
              </a:spcAft>
              <a:buNone/>
            </a:pPr>
            <a:r>
              <a:rPr lang="en"/>
              <a:t>-Offsite location for storage and data safekeeping</a:t>
            </a:r>
            <a:endParaRPr/>
          </a:p>
          <a:p>
            <a:pPr indent="0" lvl="0" marL="0" rtl="0" algn="l">
              <a:spcBef>
                <a:spcPts val="1600"/>
              </a:spcBef>
              <a:spcAft>
                <a:spcPts val="0"/>
              </a:spcAft>
              <a:buNone/>
            </a:pPr>
            <a:r>
              <a:rPr lang="en"/>
              <a:t>-Cloud based using IDrive Personal storage with 2 factor authentication</a:t>
            </a:r>
            <a:endParaRPr/>
          </a:p>
          <a:p>
            <a:pPr indent="0" lvl="0" marL="0" rtl="0" algn="l">
              <a:spcBef>
                <a:spcPts val="1600"/>
              </a:spcBef>
              <a:spcAft>
                <a:spcPts val="1600"/>
              </a:spcAft>
              <a:buNone/>
            </a:pPr>
            <a:r>
              <a:rPr lang="en"/>
              <a:t>-Back everything to multiple external hard drive kept at an offsite secure undisclosed location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a:t>
            </a:r>
            <a:endParaRPr/>
          </a:p>
        </p:txBody>
      </p:sp>
      <p:pic>
        <p:nvPicPr>
          <p:cNvPr id="112" name="Google Shape;112;p21"/>
          <p:cNvPicPr preferRelativeResize="0"/>
          <p:nvPr/>
        </p:nvPicPr>
        <p:blipFill rotWithShape="1">
          <a:blip r:embed="rId3">
            <a:alphaModFix/>
          </a:blip>
          <a:srcRect b="29112" l="1873" r="54149" t="28652"/>
          <a:stretch/>
        </p:blipFill>
        <p:spPr>
          <a:xfrm>
            <a:off x="311700" y="1152425"/>
            <a:ext cx="7043726" cy="3664149"/>
          </a:xfrm>
          <a:prstGeom prst="rect">
            <a:avLst/>
          </a:prstGeom>
          <a:noFill/>
          <a:ln>
            <a:noFill/>
          </a:ln>
        </p:spPr>
      </p:pic>
      <p:sp>
        <p:nvSpPr>
          <p:cNvPr id="113" name="Google Shape;113;p21"/>
          <p:cNvSpPr txBox="1"/>
          <p:nvPr/>
        </p:nvSpPr>
        <p:spPr>
          <a:xfrm>
            <a:off x="2613700" y="1096500"/>
            <a:ext cx="754800" cy="1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Amount</a:t>
            </a:r>
            <a:endParaRPr sz="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