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  <p:embeddedFont>
      <p:font typeface="Roboto Condensed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22" Type="http://schemas.openxmlformats.org/officeDocument/2006/relationships/font" Target="fonts/RobotoCondensed-regular.fntdata"/><Relationship Id="rId21" Type="http://schemas.openxmlformats.org/officeDocument/2006/relationships/font" Target="fonts/Lato-boldItalic.fntdata"/><Relationship Id="rId24" Type="http://schemas.openxmlformats.org/officeDocument/2006/relationships/font" Target="fonts/RobotoCondensed-italic.fntdata"/><Relationship Id="rId23" Type="http://schemas.openxmlformats.org/officeDocument/2006/relationships/font" Target="fonts/RobotoCondense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Condense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19" Type="http://schemas.openxmlformats.org/officeDocument/2006/relationships/font" Target="fonts/Lato-bold.fntdata"/><Relationship Id="rId1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7d47374dd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7d47374dd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7d47374d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7d47374d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7d47374dd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7d47374dd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c7d47374dd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c7d47374dd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7d47374dd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c7d47374dd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c7d47374dd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c7d47374dd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c7d47374dd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c7d47374dd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Condensed"/>
              <a:buNone/>
              <a:defRPr sz="2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Condensed"/>
              <a:buChar char="●"/>
              <a:defRPr sz="1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 Condensed"/>
              <a:buChar char="○"/>
              <a:defRPr sz="11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 Condensed"/>
              <a:buChar char="■"/>
              <a:defRPr sz="11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 Condensed"/>
              <a:buChar char="●"/>
              <a:defRPr sz="11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 Condensed"/>
              <a:buChar char="○"/>
              <a:defRPr sz="11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 Condensed"/>
              <a:buChar char="■"/>
              <a:defRPr sz="11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 Condensed"/>
              <a:buChar char="●"/>
              <a:defRPr sz="11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 Condensed"/>
              <a:buChar char="○"/>
              <a:defRPr sz="11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 Condensed"/>
              <a:buChar char="■"/>
              <a:defRPr sz="11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Project Group 12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Alexander Blanchette, Maurice Channelle, Michael Thomson, Christian Galarza, Andrew Vargas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ACME’s Needs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Business Data Capabilities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Robust call center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Robust customer service center and online help portal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Includes mild automation such as phone trees and help wiki’s to help cut down on call center stress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Support for </a:t>
            </a:r>
            <a:r>
              <a:rPr lang="en"/>
              <a:t>employees</a:t>
            </a:r>
            <a:r>
              <a:rPr lang="en"/>
              <a:t> writing up comprehensive guides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# 1</a:t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6963" y="1005675"/>
            <a:ext cx="6410069" cy="4137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Required Network Services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Windows Server 2019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Active Directory (role)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DNS Server</a:t>
            </a:r>
            <a:r>
              <a:rPr lang="en"/>
              <a:t> (role)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DHCP Server</a:t>
            </a:r>
            <a:r>
              <a:rPr lang="en"/>
              <a:t> (role)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Print Server</a:t>
            </a:r>
            <a:r>
              <a:rPr lang="en"/>
              <a:t> (role)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Web Server</a:t>
            </a:r>
            <a:r>
              <a:rPr lang="en"/>
              <a:t> (role)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Email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Cloud hosted by Microsoft (Office365)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Database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Data Store. (Customer Info, Transaction Data)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PBX Server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VOIP Phone System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Ticketing System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Issue Tracking System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Windows Subsystem for Linux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Used to run any services that </a:t>
            </a:r>
            <a:r>
              <a:rPr lang="en"/>
              <a:t>don't</a:t>
            </a:r>
            <a:r>
              <a:rPr lang="en"/>
              <a:t> run natively in Windows</a:t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5900" y="2010175"/>
            <a:ext cx="3632826" cy="202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Required hardware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352200" y="1307850"/>
            <a:ext cx="6369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Firewall and Router-Cisco Firewall Cisco Firepower 2100 Series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Switches- Cisco Catalyst series 9200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WAP- Cisco Catalyst 9105 AX series access points controlled using the Cisco Catalyst 9800-L </a:t>
            </a:r>
            <a:r>
              <a:rPr lang="en"/>
              <a:t>controller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Workstation- Dell Inspiron Desktop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VoIP Phones- Cisco IP Phone 7861 Series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Headsets- Cisco Headset Wireless 500 Series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Windows Server Hardware- PowerEdge R540 Rack Server </a:t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0875" y="2636200"/>
            <a:ext cx="2771124" cy="22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Required Software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Virus protection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Norton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Microsoft Enterprise </a:t>
            </a:r>
            <a:r>
              <a:rPr lang="en"/>
              <a:t>Package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Office 365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Windows Server 2019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MS SQL Server 2019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Pbx(phone) software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Fusion PBX 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Ticketing System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Zendesk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protection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300"/>
              <a:t>BitLocker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Brain Tree &amp; Paypal for payment processing</a:t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9675" y="2380225"/>
            <a:ext cx="4274324" cy="2763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To-Buy List</a:t>
            </a:r>
            <a:endParaRPr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1297500" y="890775"/>
            <a:ext cx="3170700" cy="3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620"/>
              <a:t>Hardware: </a:t>
            </a:r>
            <a:r>
              <a:rPr lang="en" sz="1320"/>
              <a:t>								</a:t>
            </a:r>
            <a:endParaRPr sz="132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420"/>
              <a:t>Cisco Router- $1,105</a:t>
            </a:r>
            <a:endParaRPr sz="142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420"/>
              <a:t>Switches - Cisco Catalyst 9200 Series- $4,235 </a:t>
            </a:r>
            <a:endParaRPr sz="142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420"/>
              <a:t>WAP wireless access point - Cisco Catalyst 9105AX series Access points controlled by the Cisco Catalyst 9800-L Wireless Controller- $1,364</a:t>
            </a:r>
            <a:endParaRPr sz="142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420"/>
              <a:t> Workstations- Dell Inspiron Desktops 1099.00</a:t>
            </a:r>
            <a:endParaRPr sz="142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050"/>
          </a:p>
        </p:txBody>
      </p:sp>
      <p:sp>
        <p:nvSpPr>
          <p:cNvPr id="175" name="Google Shape;175;p19"/>
          <p:cNvSpPr txBox="1"/>
          <p:nvPr/>
        </p:nvSpPr>
        <p:spPr>
          <a:xfrm>
            <a:off x="5057300" y="890775"/>
            <a:ext cx="3390600" cy="26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"/>
              <a:buFont typeface="Arial"/>
              <a:buNone/>
            </a:pPr>
            <a:r>
              <a:rPr lang="en" sz="155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Software: </a:t>
            </a:r>
            <a:endParaRPr sz="155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770"/>
              <a:buFont typeface="Arial"/>
              <a:buNone/>
            </a:pPr>
            <a:r>
              <a:rPr lang="en" sz="155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" sz="135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Norton - $99.99/year</a:t>
            </a:r>
            <a:endParaRPr sz="135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770"/>
              <a:buFont typeface="Arial"/>
              <a:buNone/>
            </a:pPr>
            <a:r>
              <a:rPr lang="en" sz="135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Microsoft Enterprise package - $20.00/Month</a:t>
            </a:r>
            <a:endParaRPr sz="135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770"/>
              <a:buFont typeface="Arial"/>
              <a:buNone/>
            </a:pPr>
            <a:r>
              <a:rPr lang="en" sz="135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Pbx software- $1000/per employee</a:t>
            </a:r>
            <a:endParaRPr sz="135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770"/>
              <a:buFont typeface="Arial"/>
              <a:buNone/>
            </a:pPr>
            <a:r>
              <a:rPr lang="en" sz="135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Zendesk - 199/Year</a:t>
            </a:r>
            <a:endParaRPr sz="135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770"/>
              <a:buFont typeface="Arial"/>
              <a:buNone/>
            </a:pPr>
            <a:r>
              <a:rPr lang="en" sz="135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Bitlocker Professional - $100</a:t>
            </a:r>
            <a:endParaRPr sz="135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6700" y="3298799"/>
            <a:ext cx="3271800" cy="172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# 2</a:t>
            </a:r>
            <a:endParaRPr/>
          </a:p>
        </p:txBody>
      </p:sp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4587" y="959600"/>
            <a:ext cx="6394823" cy="4183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