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beb77bd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beb77bd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beb77b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beb77b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ec4498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ec4498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ec4498e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ec4498e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beb77bd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beb77bd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beb77bd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beb77bd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eb77bd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eb77bd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beb77bd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beb77bd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eb77bd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eb77bd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pUQPfpLNFxI"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16275" y="7104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400"/>
              <a:t>Vexing Vulnerabilities in Web Applications</a:t>
            </a:r>
            <a:endParaRPr sz="3400"/>
          </a:p>
        </p:txBody>
      </p:sp>
      <p:sp>
        <p:nvSpPr>
          <p:cNvPr id="135" name="Google Shape;135;p13"/>
          <p:cNvSpPr txBox="1"/>
          <p:nvPr>
            <p:ph idx="1" type="subTitle"/>
          </p:nvPr>
        </p:nvSpPr>
        <p:spPr>
          <a:xfrm>
            <a:off x="3719625" y="2115550"/>
            <a:ext cx="4210800" cy="144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1200"/>
              <a:t>LIS4774 - Information Security</a:t>
            </a:r>
            <a:endParaRPr sz="1200"/>
          </a:p>
          <a:p>
            <a:pPr indent="0" lvl="0" marL="0" rtl="0" algn="l">
              <a:lnSpc>
                <a:spcPct val="90000"/>
              </a:lnSpc>
              <a:spcBef>
                <a:spcPts val="0"/>
              </a:spcBef>
              <a:spcAft>
                <a:spcPts val="0"/>
              </a:spcAft>
              <a:buSzPts val="440"/>
              <a:buNone/>
            </a:pPr>
            <a:r>
              <a:rPr lang="en" sz="1200"/>
              <a:t>Instructor: Dr. Metcalfe</a:t>
            </a:r>
            <a:endParaRPr sz="1200"/>
          </a:p>
          <a:p>
            <a:pPr indent="0" lvl="0" marL="0" rtl="0" algn="l">
              <a:lnSpc>
                <a:spcPct val="90000"/>
              </a:lnSpc>
              <a:spcBef>
                <a:spcPts val="0"/>
              </a:spcBef>
              <a:spcAft>
                <a:spcPts val="0"/>
              </a:spcAft>
              <a:buSzPts val="440"/>
              <a:buNone/>
            </a:pPr>
            <a:r>
              <a:rPr lang="en" sz="1200"/>
              <a:t>Team Name: </a:t>
            </a:r>
            <a:r>
              <a:rPr lang="en" sz="1200"/>
              <a:t>CyberAlligator (Team A)</a:t>
            </a:r>
            <a:endParaRPr sz="1200"/>
          </a:p>
          <a:p>
            <a:pPr indent="0" lvl="0" marL="0" rtl="0" algn="l">
              <a:lnSpc>
                <a:spcPct val="90000"/>
              </a:lnSpc>
              <a:spcBef>
                <a:spcPts val="0"/>
              </a:spcBef>
              <a:spcAft>
                <a:spcPts val="0"/>
              </a:spcAft>
              <a:buSzPts val="440"/>
              <a:buNone/>
            </a:pPr>
            <a:r>
              <a:rPr lang="en" sz="1200"/>
              <a:t>Team Members: Mehmet Ozmen, Jordan Northup, Joshua France, Adam MacDougall, Joshua Flashman, Matteo van </a:t>
            </a:r>
            <a:r>
              <a:rPr lang="en" sz="1200"/>
              <a:t>Zwieten</a:t>
            </a:r>
            <a:r>
              <a:rPr lang="en" sz="1200"/>
              <a:t>, Jamel Douglas, Aiden Talavera</a:t>
            </a:r>
            <a:endParaRPr sz="1200"/>
          </a:p>
        </p:txBody>
      </p:sp>
      <p:pic>
        <p:nvPicPr>
          <p:cNvPr id="136" name="Google Shape;136;p13"/>
          <p:cNvPicPr preferRelativeResize="0"/>
          <p:nvPr/>
        </p:nvPicPr>
        <p:blipFill>
          <a:blip r:embed="rId3">
            <a:alphaModFix/>
          </a:blip>
          <a:stretch>
            <a:fillRect/>
          </a:stretch>
        </p:blipFill>
        <p:spPr>
          <a:xfrm>
            <a:off x="7925425" y="3924925"/>
            <a:ext cx="1218576" cy="1218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Lesson Learned, Conclusions, and Future Work</a:t>
            </a:r>
            <a:endParaRPr sz="2300"/>
          </a:p>
        </p:txBody>
      </p:sp>
      <p:sp>
        <p:nvSpPr>
          <p:cNvPr id="203" name="Google Shape;20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injections and cross-site scripting attacks are very common </a:t>
            </a:r>
            <a:r>
              <a:rPr lang="en"/>
              <a:t>amongst</a:t>
            </a:r>
            <a:r>
              <a:rPr lang="en"/>
              <a:t> the known network strafes. They are quite easy to understand, but are immensely grueling to successfully defend against. </a:t>
            </a:r>
            <a:endParaRPr/>
          </a:p>
          <a:p>
            <a:pPr indent="0" lvl="0" marL="0" rtl="0" algn="l">
              <a:spcBef>
                <a:spcPts val="1200"/>
              </a:spcBef>
              <a:spcAft>
                <a:spcPts val="0"/>
              </a:spcAft>
              <a:buNone/>
            </a:pPr>
            <a:r>
              <a:rPr lang="en"/>
              <a:t>After the analysis of the network </a:t>
            </a:r>
            <a:r>
              <a:rPr lang="en"/>
              <a:t>topology</a:t>
            </a:r>
            <a:r>
              <a:rPr lang="en"/>
              <a:t>, it was concluded how threats could initially gain access to a </a:t>
            </a:r>
            <a:r>
              <a:rPr lang="en"/>
              <a:t>network</a:t>
            </a:r>
            <a:r>
              <a:rPr lang="en"/>
              <a:t>. Through the use of a vulnerability scanner, our team was able to point out multiple solutions to combat the vulnerabilities, reduce overall damage, and prevent them from happening in the first place.</a:t>
            </a:r>
            <a:endParaRPr/>
          </a:p>
          <a:p>
            <a:pPr indent="0" lvl="0" marL="0" rtl="0" algn="l">
              <a:spcBef>
                <a:spcPts val="1200"/>
              </a:spcBef>
              <a:spcAft>
                <a:spcPts val="1200"/>
              </a:spcAft>
              <a:buNone/>
            </a:pPr>
            <a:r>
              <a:rPr lang="en"/>
              <a:t>Future work could be done to increase the effectiveness of the already known security measures, or begin the development of defensive systems that are more accurate and are almost </a:t>
            </a:r>
            <a:r>
              <a:rPr lang="en"/>
              <a:t>impenetrable.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Significance</a:t>
            </a:r>
            <a:endParaRPr sz="2100"/>
          </a:p>
          <a:p>
            <a:pPr indent="-361950" lvl="0" marL="457200" rtl="0" algn="l">
              <a:spcBef>
                <a:spcPts val="0"/>
              </a:spcBef>
              <a:spcAft>
                <a:spcPts val="0"/>
              </a:spcAft>
              <a:buSzPts val="2100"/>
              <a:buChar char="●"/>
            </a:pPr>
            <a:r>
              <a:rPr lang="en" sz="2100"/>
              <a:t>Research Environment / Network Topology</a:t>
            </a:r>
            <a:endParaRPr sz="2100"/>
          </a:p>
          <a:p>
            <a:pPr indent="-361950" lvl="0" marL="457200" rtl="0" algn="l">
              <a:spcBef>
                <a:spcPts val="0"/>
              </a:spcBef>
              <a:spcAft>
                <a:spcPts val="0"/>
              </a:spcAft>
              <a:buSzPts val="2100"/>
              <a:buChar char="●"/>
            </a:pPr>
            <a:r>
              <a:rPr lang="en" sz="2100"/>
              <a:t>Study Framework</a:t>
            </a:r>
            <a:endParaRPr sz="2100"/>
          </a:p>
          <a:p>
            <a:pPr indent="-361950" lvl="0" marL="457200" rtl="0" algn="l">
              <a:spcBef>
                <a:spcPts val="0"/>
              </a:spcBef>
              <a:spcAft>
                <a:spcPts val="0"/>
              </a:spcAft>
              <a:buSzPts val="2100"/>
              <a:buChar char="●"/>
            </a:pPr>
            <a:r>
              <a:rPr lang="en" sz="2100"/>
              <a:t>Analysis and Solutions</a:t>
            </a:r>
            <a:endParaRPr sz="2100"/>
          </a:p>
          <a:p>
            <a:pPr indent="-361950" lvl="0" marL="457200" rtl="0" algn="l">
              <a:spcBef>
                <a:spcPts val="0"/>
              </a:spcBef>
              <a:spcAft>
                <a:spcPts val="0"/>
              </a:spcAft>
              <a:buSzPts val="2100"/>
              <a:buChar char="●"/>
            </a:pPr>
            <a:r>
              <a:rPr lang="en" sz="2100"/>
              <a:t>Lessons Learned and Conclusion</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 in Vulnerabilities</a:t>
            </a:r>
            <a:endParaRPr/>
          </a:p>
        </p:txBody>
      </p:sp>
      <p:sp>
        <p:nvSpPr>
          <p:cNvPr id="148" name="Google Shape;148;p15"/>
          <p:cNvSpPr txBox="1"/>
          <p:nvPr>
            <p:ph idx="1" type="body"/>
          </p:nvPr>
        </p:nvSpPr>
        <p:spPr>
          <a:xfrm>
            <a:off x="1297500" y="1714500"/>
            <a:ext cx="7038900" cy="296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Identifying and understanding the vulnerabilities of user input that are exploited in systems destroying confidentiality.</a:t>
            </a:r>
            <a:endParaRPr/>
          </a:p>
          <a:p>
            <a:pPr indent="-298450" lvl="1" marL="914400" rtl="0" algn="l">
              <a:spcBef>
                <a:spcPts val="0"/>
              </a:spcBef>
              <a:spcAft>
                <a:spcPts val="0"/>
              </a:spcAft>
              <a:buSzPts val="1100"/>
              <a:buChar char="○"/>
            </a:pPr>
            <a:r>
              <a:rPr lang="en"/>
              <a:t>Attackers using unsecure text queries to enter bash like script to obtain system information.</a:t>
            </a:r>
            <a:endParaRPr/>
          </a:p>
          <a:p>
            <a:pPr indent="0" lvl="0" marL="0" rtl="0" algn="l">
              <a:lnSpc>
                <a:spcPct val="100000"/>
              </a:lnSpc>
              <a:spcBef>
                <a:spcPts val="1200"/>
              </a:spcBef>
              <a:spcAft>
                <a:spcPts val="0"/>
              </a:spcAft>
              <a:buNone/>
            </a:pPr>
            <a:r>
              <a:rPr i="1" lang="en" sz="1147"/>
              <a:t>A Classification of SQL Injection Attacks and Countermeasures</a:t>
            </a:r>
            <a:endParaRPr i="1" sz="1147"/>
          </a:p>
          <a:p>
            <a:pPr indent="-301450" lvl="0" marL="457200" rtl="0" algn="l">
              <a:lnSpc>
                <a:spcPct val="100000"/>
              </a:lnSpc>
              <a:spcBef>
                <a:spcPts val="0"/>
              </a:spcBef>
              <a:spcAft>
                <a:spcPts val="0"/>
              </a:spcAft>
              <a:buClr>
                <a:schemeClr val="lt1"/>
              </a:buClr>
              <a:buSzPts val="1147"/>
              <a:buFont typeface="Lato"/>
              <a:buChar char="●"/>
            </a:pPr>
            <a:r>
              <a:rPr lang="en" sz="1147"/>
              <a:t>Addressed the problem of SQL Injection Attacks</a:t>
            </a:r>
            <a:endParaRPr sz="1147"/>
          </a:p>
          <a:p>
            <a:pPr indent="-301450" lvl="0" marL="457200" rtl="0" algn="l">
              <a:lnSpc>
                <a:spcPct val="100000"/>
              </a:lnSpc>
              <a:spcBef>
                <a:spcPts val="0"/>
              </a:spcBef>
              <a:spcAft>
                <a:spcPts val="0"/>
              </a:spcAft>
              <a:buClr>
                <a:schemeClr val="lt1"/>
              </a:buClr>
              <a:buSzPts val="1147"/>
              <a:buFont typeface="Lato"/>
              <a:buChar char="●"/>
            </a:pPr>
            <a:r>
              <a:rPr lang="en" sz="1147"/>
              <a:t>Using SQl  Injections through User input is one of the main attacks they talk about through their paper</a:t>
            </a:r>
            <a:endParaRPr sz="1147"/>
          </a:p>
          <a:p>
            <a:pPr indent="-301450" lvl="0" marL="457200" rtl="0" algn="l">
              <a:lnSpc>
                <a:spcPct val="100000"/>
              </a:lnSpc>
              <a:spcBef>
                <a:spcPts val="0"/>
              </a:spcBef>
              <a:spcAft>
                <a:spcPts val="0"/>
              </a:spcAft>
              <a:buClr>
                <a:schemeClr val="lt1"/>
              </a:buClr>
              <a:buSzPts val="1147"/>
              <a:buFont typeface="Lato"/>
              <a:buChar char="●"/>
            </a:pPr>
            <a:r>
              <a:rPr lang="en" sz="1147"/>
              <a:t>This is done to extract or modify data, avoid detection, and bypass authentication</a:t>
            </a:r>
            <a:endParaRPr sz="1147"/>
          </a:p>
          <a:p>
            <a:pPr indent="0" lvl="0" marL="0" rtl="0" algn="l">
              <a:lnSpc>
                <a:spcPct val="100000"/>
              </a:lnSpc>
              <a:spcBef>
                <a:spcPts val="0"/>
              </a:spcBef>
              <a:spcAft>
                <a:spcPts val="0"/>
              </a:spcAft>
              <a:buNone/>
            </a:pPr>
            <a:r>
              <a:rPr i="1" lang="en" sz="1147"/>
              <a:t>Testing and comparing web vulnerability scanning tools for SQL injection and XSS attacks</a:t>
            </a:r>
            <a:endParaRPr sz="1147"/>
          </a:p>
          <a:p>
            <a:pPr indent="-301494" lvl="0" marL="457200" rtl="0" algn="l">
              <a:lnSpc>
                <a:spcPct val="100000"/>
              </a:lnSpc>
              <a:spcBef>
                <a:spcPts val="0"/>
              </a:spcBef>
              <a:spcAft>
                <a:spcPts val="0"/>
              </a:spcAft>
              <a:buSzPts val="1148"/>
              <a:buChar char="●"/>
            </a:pPr>
            <a:r>
              <a:rPr lang="en" sz="1147"/>
              <a:t>Discussed how widespread vulnerabilities on websites and how attacks can occur</a:t>
            </a:r>
            <a:endParaRPr sz="1147"/>
          </a:p>
          <a:p>
            <a:pPr indent="-301494" lvl="0" marL="457200" rtl="0" algn="l">
              <a:lnSpc>
                <a:spcPct val="100000"/>
              </a:lnSpc>
              <a:spcBef>
                <a:spcPts val="0"/>
              </a:spcBef>
              <a:spcAft>
                <a:spcPts val="0"/>
              </a:spcAft>
              <a:buSzPts val="1148"/>
              <a:buChar char="●"/>
            </a:pPr>
            <a:r>
              <a:rPr lang="en" sz="1147"/>
              <a:t>By testing with multiple scanners then using sample injections on detected vulnerabilities, there is a high success rate of patching most vulnerabilities</a:t>
            </a:r>
            <a:endParaRPr sz="1147"/>
          </a:p>
          <a:p>
            <a:pPr indent="0" lvl="0" marL="0" rtl="0" algn="l">
              <a:lnSpc>
                <a:spcPct val="100000"/>
              </a:lnSpc>
              <a:spcBef>
                <a:spcPts val="0"/>
              </a:spcBef>
              <a:spcAft>
                <a:spcPts val="0"/>
              </a:spcAft>
              <a:buNone/>
            </a:pPr>
            <a:r>
              <a:t/>
            </a:r>
            <a:endParaRPr sz="1147"/>
          </a:p>
          <a:p>
            <a:pPr indent="0" lvl="0" marL="457200" rtl="0" algn="l">
              <a:spcBef>
                <a:spcPts val="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 in Countermeasures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00913" lvl="0" marL="457200" rtl="0" algn="l">
              <a:spcBef>
                <a:spcPts val="0"/>
              </a:spcBef>
              <a:spcAft>
                <a:spcPts val="0"/>
              </a:spcAft>
              <a:buSzPct val="100000"/>
              <a:buChar char="●"/>
            </a:pPr>
            <a:r>
              <a:rPr lang="en" sz="1339"/>
              <a:t>Identifying solutions and  countermeasures to make it more difficult for threat agents to get information out of systems.</a:t>
            </a:r>
            <a:endParaRPr sz="1339"/>
          </a:p>
          <a:p>
            <a:pPr indent="-300913" lvl="1" marL="914400" rtl="0" algn="l">
              <a:lnSpc>
                <a:spcPct val="100000"/>
              </a:lnSpc>
              <a:spcBef>
                <a:spcPts val="0"/>
              </a:spcBef>
              <a:spcAft>
                <a:spcPts val="0"/>
              </a:spcAft>
              <a:buSzPct val="117547"/>
              <a:buChar char="○"/>
            </a:pPr>
            <a:r>
              <a:rPr lang="en" sz="1139"/>
              <a:t>Testing our countermeasures, we were able to achieve better system integrity, confidentiality, and availability.</a:t>
            </a:r>
            <a:r>
              <a:rPr lang="en" sz="2108"/>
              <a:t> </a:t>
            </a:r>
            <a:endParaRPr sz="2108"/>
          </a:p>
          <a:p>
            <a:pPr indent="0" lvl="0" marL="0" rtl="0" algn="l">
              <a:lnSpc>
                <a:spcPct val="100000"/>
              </a:lnSpc>
              <a:spcBef>
                <a:spcPts val="1200"/>
              </a:spcBef>
              <a:spcAft>
                <a:spcPts val="0"/>
              </a:spcAft>
              <a:buNone/>
            </a:pPr>
            <a:r>
              <a:rPr i="1" lang="en" sz="1163"/>
              <a:t>DNS Pharming through PHP Injection: Attack Scenario and Investigation</a:t>
            </a:r>
            <a:endParaRPr i="1" sz="1163"/>
          </a:p>
          <a:p>
            <a:pPr indent="-291407" lvl="0" marL="457200" rtl="0" algn="l">
              <a:lnSpc>
                <a:spcPct val="100000"/>
              </a:lnSpc>
              <a:spcBef>
                <a:spcPts val="0"/>
              </a:spcBef>
              <a:spcAft>
                <a:spcPts val="0"/>
              </a:spcAft>
              <a:buClr>
                <a:schemeClr val="lt1"/>
              </a:buClr>
              <a:buSzPct val="100000"/>
              <a:buFont typeface="Lato"/>
              <a:buChar char="●"/>
            </a:pPr>
            <a:r>
              <a:rPr lang="en" sz="1163"/>
              <a:t>Discussed PHP Injection attacks being used on unsanitized input streams</a:t>
            </a:r>
            <a:endParaRPr sz="1163"/>
          </a:p>
          <a:p>
            <a:pPr indent="-291407" lvl="0" marL="457200" rtl="0" algn="l">
              <a:lnSpc>
                <a:spcPct val="100000"/>
              </a:lnSpc>
              <a:spcBef>
                <a:spcPts val="0"/>
              </a:spcBef>
              <a:spcAft>
                <a:spcPts val="0"/>
              </a:spcAft>
              <a:buClr>
                <a:schemeClr val="lt1"/>
              </a:buClr>
              <a:buSzPct val="100000"/>
              <a:buFont typeface="Lato"/>
              <a:buChar char="●"/>
            </a:pPr>
            <a:r>
              <a:rPr lang="en" sz="1163"/>
              <a:t>Suggested mitigation strategies </a:t>
            </a:r>
            <a:endParaRPr sz="1163"/>
          </a:p>
          <a:p>
            <a:pPr indent="-291407" lvl="1" marL="914400" rtl="0" algn="l">
              <a:lnSpc>
                <a:spcPct val="100000"/>
              </a:lnSpc>
              <a:spcBef>
                <a:spcPts val="0"/>
              </a:spcBef>
              <a:spcAft>
                <a:spcPts val="0"/>
              </a:spcAft>
              <a:buClr>
                <a:schemeClr val="lt1"/>
              </a:buClr>
              <a:buSzPct val="100000"/>
              <a:buFont typeface="Lato"/>
              <a:buChar char="○"/>
            </a:pPr>
            <a:r>
              <a:rPr lang="en" sz="1163"/>
              <a:t>Sanitization of input </a:t>
            </a:r>
            <a:endParaRPr sz="1163"/>
          </a:p>
          <a:p>
            <a:pPr indent="-291407" lvl="1" marL="914400" rtl="0" algn="l">
              <a:lnSpc>
                <a:spcPct val="100000"/>
              </a:lnSpc>
              <a:spcBef>
                <a:spcPts val="0"/>
              </a:spcBef>
              <a:spcAft>
                <a:spcPts val="0"/>
              </a:spcAft>
              <a:buClr>
                <a:schemeClr val="lt1"/>
              </a:buClr>
              <a:buSzPct val="100000"/>
              <a:buFont typeface="Lato"/>
              <a:buChar char="○"/>
            </a:pPr>
            <a:r>
              <a:rPr lang="en" sz="1163"/>
              <a:t>Reduction of privileges</a:t>
            </a:r>
            <a:endParaRPr sz="1163"/>
          </a:p>
          <a:p>
            <a:pPr indent="0" lvl="0" marL="0" rtl="0" algn="l">
              <a:lnSpc>
                <a:spcPct val="100000"/>
              </a:lnSpc>
              <a:spcBef>
                <a:spcPts val="0"/>
              </a:spcBef>
              <a:spcAft>
                <a:spcPts val="0"/>
              </a:spcAft>
              <a:buNone/>
            </a:pPr>
            <a:r>
              <a:t/>
            </a:r>
            <a:endParaRPr sz="1045"/>
          </a:p>
          <a:p>
            <a:pPr indent="0" lvl="0" marL="0" rtl="0" algn="l">
              <a:lnSpc>
                <a:spcPct val="100000"/>
              </a:lnSpc>
              <a:spcBef>
                <a:spcPts val="0"/>
              </a:spcBef>
              <a:spcAft>
                <a:spcPts val="0"/>
              </a:spcAft>
              <a:buNone/>
            </a:pPr>
            <a:r>
              <a:rPr i="1" lang="en" sz="1198"/>
              <a:t>Cross-Site Scripting Prevention with Dynamic Data Tainting and Static Analysis</a:t>
            </a:r>
            <a:endParaRPr i="1" sz="1198"/>
          </a:p>
          <a:p>
            <a:pPr indent="-293289" lvl="0" marL="457200" rtl="0" algn="l">
              <a:lnSpc>
                <a:spcPct val="100000"/>
              </a:lnSpc>
              <a:spcBef>
                <a:spcPts val="0"/>
              </a:spcBef>
              <a:spcAft>
                <a:spcPts val="0"/>
              </a:spcAft>
              <a:buSzPct val="100000"/>
              <a:buFont typeface="Lato"/>
              <a:buChar char="●"/>
            </a:pPr>
            <a:r>
              <a:rPr lang="en" sz="1198"/>
              <a:t>Discussion of Knuth-Morris-Pratt (KMP) string match algorithm’s use in detecting XSS attacks &amp; SQL Injections</a:t>
            </a:r>
            <a:endParaRPr sz="1198"/>
          </a:p>
          <a:p>
            <a:pPr indent="-293289" lvl="1" marL="914400" rtl="0" algn="l">
              <a:lnSpc>
                <a:spcPct val="100000"/>
              </a:lnSpc>
              <a:spcBef>
                <a:spcPts val="0"/>
              </a:spcBef>
              <a:spcAft>
                <a:spcPts val="0"/>
              </a:spcAft>
              <a:buSzPct val="100000"/>
              <a:buFont typeface="Lato"/>
              <a:buChar char="○"/>
            </a:pPr>
            <a:r>
              <a:rPr lang="en" sz="1198"/>
              <a:t>Uses filter() function to detect malicious code</a:t>
            </a:r>
            <a:endParaRPr sz="1198"/>
          </a:p>
          <a:p>
            <a:pPr indent="-293289" lvl="1" marL="914400" rtl="0" algn="l">
              <a:lnSpc>
                <a:spcPct val="100000"/>
              </a:lnSpc>
              <a:spcBef>
                <a:spcPts val="0"/>
              </a:spcBef>
              <a:spcAft>
                <a:spcPts val="0"/>
              </a:spcAft>
              <a:buSzPct val="100000"/>
              <a:buFont typeface="Arial"/>
              <a:buChar char="○"/>
            </a:pPr>
            <a:r>
              <a:rPr lang="en" sz="1198"/>
              <a:t>Perl’s taint mode can also be used to track tained data</a:t>
            </a:r>
            <a:endParaRPr sz="1198"/>
          </a:p>
          <a:p>
            <a:pPr indent="-293289" lvl="0" marL="457200" rtl="0" algn="l">
              <a:lnSpc>
                <a:spcPct val="100000"/>
              </a:lnSpc>
              <a:spcBef>
                <a:spcPts val="0"/>
              </a:spcBef>
              <a:spcAft>
                <a:spcPts val="0"/>
              </a:spcAft>
              <a:buSzPct val="100000"/>
              <a:buFont typeface="Arial"/>
              <a:buChar char="●"/>
            </a:pPr>
            <a:r>
              <a:rPr lang="en" sz="1198"/>
              <a:t>Proxies can also be used to analyze all HTTP traffic and filter malicious data</a:t>
            </a:r>
            <a:endParaRPr sz="1198"/>
          </a:p>
          <a:p>
            <a:pPr indent="0" lvl="0" marL="0" rtl="0" algn="l">
              <a:lnSpc>
                <a:spcPct val="100000"/>
              </a:lnSpc>
              <a:spcBef>
                <a:spcPts val="0"/>
              </a:spcBef>
              <a:spcAft>
                <a:spcPts val="0"/>
              </a:spcAft>
              <a:buNone/>
            </a:pPr>
            <a:r>
              <a:t/>
            </a:r>
            <a:endParaRPr sz="1163"/>
          </a:p>
          <a:p>
            <a:pPr indent="0" lvl="0" marL="0" rtl="0" algn="l">
              <a:lnSpc>
                <a:spcPct val="100000"/>
              </a:lnSpc>
              <a:spcBef>
                <a:spcPts val="0"/>
              </a:spcBef>
              <a:spcAft>
                <a:spcPts val="0"/>
              </a:spcAft>
              <a:buNone/>
            </a:pPr>
            <a:r>
              <a:t/>
            </a:r>
            <a:endParaRPr sz="1300"/>
          </a:p>
          <a:p>
            <a:pPr indent="0" lvl="0" marL="0" rtl="0" algn="l">
              <a:spcBef>
                <a:spcPts val="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Network Topology / Research Environment</a:t>
            </a:r>
            <a:endParaRPr sz="2650"/>
          </a:p>
          <a:p>
            <a:pPr indent="0" lvl="0" marL="0" rtl="0" algn="l">
              <a:spcBef>
                <a:spcPts val="0"/>
              </a:spcBef>
              <a:spcAft>
                <a:spcPts val="0"/>
              </a:spcAft>
              <a:buNone/>
            </a:pPr>
            <a:r>
              <a:t/>
            </a:r>
            <a:endParaRPr/>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297500" y="948400"/>
            <a:ext cx="7457923" cy="419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Study Framework: Injection</a:t>
            </a:r>
            <a:endParaRPr/>
          </a:p>
        </p:txBody>
      </p:sp>
      <p:sp>
        <p:nvSpPr>
          <p:cNvPr id="167" name="Google Shape;167;p18"/>
          <p:cNvSpPr txBox="1"/>
          <p:nvPr>
            <p:ph idx="1" type="body"/>
          </p:nvPr>
        </p:nvSpPr>
        <p:spPr>
          <a:xfrm>
            <a:off x="80125" y="2192850"/>
            <a:ext cx="4571400" cy="378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a:t>Injecting into a query box</a:t>
            </a:r>
            <a:endParaRPr b="1"/>
          </a:p>
        </p:txBody>
      </p:sp>
      <p:pic>
        <p:nvPicPr>
          <p:cNvPr id="168" name="Google Shape;168;p18"/>
          <p:cNvPicPr preferRelativeResize="0"/>
          <p:nvPr/>
        </p:nvPicPr>
        <p:blipFill>
          <a:blip r:embed="rId3">
            <a:alphaModFix/>
          </a:blip>
          <a:stretch>
            <a:fillRect/>
          </a:stretch>
        </p:blipFill>
        <p:spPr>
          <a:xfrm>
            <a:off x="80075" y="2571750"/>
            <a:ext cx="4571500" cy="2479875"/>
          </a:xfrm>
          <a:prstGeom prst="rect">
            <a:avLst/>
          </a:prstGeom>
          <a:noFill/>
          <a:ln>
            <a:noFill/>
          </a:ln>
        </p:spPr>
      </p:pic>
      <p:pic>
        <p:nvPicPr>
          <p:cNvPr id="169" name="Google Shape;169;p18" title="Figure 9"/>
          <p:cNvPicPr preferRelativeResize="0"/>
          <p:nvPr/>
        </p:nvPicPr>
        <p:blipFill rotWithShape="1">
          <a:blip r:embed="rId4">
            <a:alphaModFix/>
          </a:blip>
          <a:srcRect b="49751" l="0" r="0" t="0"/>
          <a:stretch/>
        </p:blipFill>
        <p:spPr>
          <a:xfrm>
            <a:off x="4651575" y="2571750"/>
            <a:ext cx="4442749" cy="2479875"/>
          </a:xfrm>
          <a:prstGeom prst="rect">
            <a:avLst/>
          </a:prstGeom>
          <a:noFill/>
          <a:ln>
            <a:noFill/>
          </a:ln>
        </p:spPr>
      </p:pic>
      <p:sp>
        <p:nvSpPr>
          <p:cNvPr id="170" name="Google Shape;170;p18"/>
          <p:cNvSpPr txBox="1"/>
          <p:nvPr/>
        </p:nvSpPr>
        <p:spPr>
          <a:xfrm>
            <a:off x="4669600" y="2182200"/>
            <a:ext cx="440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Confidentiality compromised</a:t>
            </a:r>
            <a:endParaRPr b="1">
              <a:solidFill>
                <a:schemeClr val="lt1"/>
              </a:solidFill>
              <a:latin typeface="Lato"/>
              <a:ea typeface="Lato"/>
              <a:cs typeface="Lato"/>
              <a:sym typeface="Lato"/>
            </a:endParaRPr>
          </a:p>
        </p:txBody>
      </p:sp>
      <p:sp>
        <p:nvSpPr>
          <p:cNvPr id="171" name="Google Shape;171;p18"/>
          <p:cNvSpPr txBox="1"/>
          <p:nvPr/>
        </p:nvSpPr>
        <p:spPr>
          <a:xfrm>
            <a:off x="1070800" y="1129200"/>
            <a:ext cx="7265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Part A </a:t>
            </a:r>
            <a:r>
              <a:rPr lang="en" sz="1100">
                <a:solidFill>
                  <a:schemeClr val="lt1"/>
                </a:solidFill>
                <a:latin typeface="Lato"/>
                <a:ea typeface="Lato"/>
                <a:cs typeface="Lato"/>
                <a:sym typeface="Lato"/>
              </a:rPr>
              <a:t>consisted</a:t>
            </a:r>
            <a:r>
              <a:rPr lang="en" sz="1100">
                <a:solidFill>
                  <a:schemeClr val="lt1"/>
                </a:solidFill>
                <a:latin typeface="Lato"/>
                <a:ea typeface="Lato"/>
                <a:cs typeface="Lato"/>
                <a:sym typeface="Lato"/>
              </a:rPr>
              <a:t> of setting up a web application server of an unsecure website that has an attack vector of injection. Specifically PHP injection was the main focal point of Part A. Command line code could be injected into a text query box to take advantage of vulnerabilities allowing for loss of </a:t>
            </a:r>
            <a:r>
              <a:rPr lang="en" sz="1100">
                <a:solidFill>
                  <a:schemeClr val="lt1"/>
                </a:solidFill>
                <a:latin typeface="Lato"/>
                <a:ea typeface="Lato"/>
                <a:cs typeface="Lato"/>
                <a:sym typeface="Lato"/>
              </a:rPr>
              <a:t>confidentiality, availability, and integrity within the system. This compromises both the server itself and the users. The goal was to identify the threat and with any luck find a solution or at least mitigate it.</a:t>
            </a:r>
            <a:endParaRPr sz="11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Study Framework: Cross Site Scripting</a:t>
            </a:r>
            <a:endParaRPr sz="2650"/>
          </a:p>
          <a:p>
            <a:pPr indent="0" lvl="0" marL="0" rtl="0" algn="l">
              <a:spcBef>
                <a:spcPts val="0"/>
              </a:spcBef>
              <a:spcAft>
                <a:spcPts val="0"/>
              </a:spcAft>
              <a:buNone/>
            </a:pPr>
            <a:r>
              <a:t/>
            </a:r>
            <a:endParaRPr/>
          </a:p>
        </p:txBody>
      </p:sp>
      <p:sp>
        <p:nvSpPr>
          <p:cNvPr id="177" name="Google Shape;177;p19"/>
          <p:cNvSpPr txBox="1"/>
          <p:nvPr>
            <p:ph idx="1" type="body"/>
          </p:nvPr>
        </p:nvSpPr>
        <p:spPr>
          <a:xfrm>
            <a:off x="4702713" y="1884425"/>
            <a:ext cx="4361700" cy="379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XSS popup executed</a:t>
            </a:r>
            <a:endParaRPr/>
          </a:p>
        </p:txBody>
      </p:sp>
      <p:pic>
        <p:nvPicPr>
          <p:cNvPr id="178" name="Google Shape;178;p19" title="Figure 7.4"/>
          <p:cNvPicPr preferRelativeResize="0"/>
          <p:nvPr/>
        </p:nvPicPr>
        <p:blipFill>
          <a:blip r:embed="rId3">
            <a:alphaModFix/>
          </a:blip>
          <a:stretch>
            <a:fillRect/>
          </a:stretch>
        </p:blipFill>
        <p:spPr>
          <a:xfrm>
            <a:off x="4702712" y="2263625"/>
            <a:ext cx="4361726" cy="2777875"/>
          </a:xfrm>
          <a:prstGeom prst="rect">
            <a:avLst/>
          </a:prstGeom>
          <a:noFill/>
          <a:ln>
            <a:noFill/>
          </a:ln>
        </p:spPr>
      </p:pic>
      <p:sp>
        <p:nvSpPr>
          <p:cNvPr id="179" name="Google Shape;179;p19"/>
          <p:cNvSpPr txBox="1"/>
          <p:nvPr/>
        </p:nvSpPr>
        <p:spPr>
          <a:xfrm>
            <a:off x="1128525" y="961025"/>
            <a:ext cx="778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Part B consisted of creating and executing a server </a:t>
            </a:r>
            <a:r>
              <a:rPr lang="en" sz="1200">
                <a:solidFill>
                  <a:schemeClr val="lt1"/>
                </a:solidFill>
                <a:latin typeface="Lato"/>
                <a:ea typeface="Lato"/>
                <a:cs typeface="Lato"/>
                <a:sym typeface="Lato"/>
              </a:rPr>
              <a:t>environment</a:t>
            </a:r>
            <a:r>
              <a:rPr lang="en" sz="1200">
                <a:solidFill>
                  <a:schemeClr val="lt1"/>
                </a:solidFill>
                <a:latin typeface="Lato"/>
                <a:ea typeface="Lato"/>
                <a:cs typeface="Lato"/>
                <a:sym typeface="Lato"/>
              </a:rPr>
              <a:t> that was susceptible to cross site scripting attacks. The goal behind this was to try to execute a cross site </a:t>
            </a:r>
            <a:r>
              <a:rPr lang="en" sz="1200">
                <a:solidFill>
                  <a:schemeClr val="lt1"/>
                </a:solidFill>
                <a:latin typeface="Lato"/>
                <a:ea typeface="Lato"/>
                <a:cs typeface="Lato"/>
                <a:sym typeface="Lato"/>
              </a:rPr>
              <a:t>scripting</a:t>
            </a:r>
            <a:r>
              <a:rPr lang="en" sz="1200">
                <a:solidFill>
                  <a:schemeClr val="lt1"/>
                </a:solidFill>
                <a:latin typeface="Lato"/>
                <a:ea typeface="Lato"/>
                <a:cs typeface="Lato"/>
                <a:sym typeface="Lato"/>
              </a:rPr>
              <a:t> attack on the server. Then analyze the problem through the use of ingenuity and other assisted tools. This was to try to coax out an solution to cross site scripting being a vulnerability within the server.</a:t>
            </a:r>
            <a:endParaRPr sz="1200">
              <a:solidFill>
                <a:schemeClr val="lt1"/>
              </a:solidFill>
              <a:latin typeface="Lato"/>
              <a:ea typeface="Lato"/>
              <a:cs typeface="Lato"/>
              <a:sym typeface="Lato"/>
            </a:endParaRPr>
          </a:p>
        </p:txBody>
      </p:sp>
      <p:sp>
        <p:nvSpPr>
          <p:cNvPr id="180" name="Google Shape;180;p19"/>
          <p:cNvSpPr txBox="1"/>
          <p:nvPr/>
        </p:nvSpPr>
        <p:spPr>
          <a:xfrm>
            <a:off x="368825" y="1884425"/>
            <a:ext cx="416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Stored XSS Attack</a:t>
            </a:r>
            <a:endParaRPr sz="1200">
              <a:solidFill>
                <a:schemeClr val="lt1"/>
              </a:solidFill>
              <a:latin typeface="Lato"/>
              <a:ea typeface="Lato"/>
              <a:cs typeface="Lato"/>
              <a:sym typeface="Lato"/>
            </a:endParaRPr>
          </a:p>
        </p:txBody>
      </p:sp>
      <p:pic>
        <p:nvPicPr>
          <p:cNvPr id="181" name="Google Shape;181;p19"/>
          <p:cNvPicPr preferRelativeResize="0"/>
          <p:nvPr/>
        </p:nvPicPr>
        <p:blipFill>
          <a:blip r:embed="rId4">
            <a:alphaModFix/>
          </a:blip>
          <a:stretch>
            <a:fillRect/>
          </a:stretch>
        </p:blipFill>
        <p:spPr>
          <a:xfrm>
            <a:off x="137950" y="2263625"/>
            <a:ext cx="4361700" cy="2105825"/>
          </a:xfrm>
          <a:prstGeom prst="rect">
            <a:avLst/>
          </a:prstGeom>
          <a:noFill/>
          <a:ln>
            <a:noFill/>
          </a:ln>
        </p:spPr>
      </p:pic>
      <p:sp>
        <p:nvSpPr>
          <p:cNvPr id="182" name="Google Shape;182;p19"/>
          <p:cNvSpPr txBox="1"/>
          <p:nvPr/>
        </p:nvSpPr>
        <p:spPr>
          <a:xfrm>
            <a:off x="137950" y="4404600"/>
            <a:ext cx="416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There are stored and reflected XSS attacks. The figure above is a stored XSS attack which is persistent in the system.</a:t>
            </a:r>
            <a:endParaRPr sz="12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Analysis and Solutions</a:t>
            </a:r>
            <a:endParaRPr sz="2650"/>
          </a:p>
          <a:p>
            <a:pPr indent="0" lvl="0" marL="0" rtl="0" algn="l">
              <a:spcBef>
                <a:spcPts val="0"/>
              </a:spcBef>
              <a:spcAft>
                <a:spcPts val="0"/>
              </a:spcAft>
              <a:buNone/>
            </a:pPr>
            <a:r>
              <a:t/>
            </a:r>
            <a:endParaRPr/>
          </a:p>
        </p:txBody>
      </p:sp>
      <p:sp>
        <p:nvSpPr>
          <p:cNvPr id="188" name="Google Shape;188;p20"/>
          <p:cNvSpPr txBox="1"/>
          <p:nvPr>
            <p:ph idx="1" type="body"/>
          </p:nvPr>
        </p:nvSpPr>
        <p:spPr>
          <a:xfrm>
            <a:off x="0" y="1428625"/>
            <a:ext cx="5109600" cy="34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build our analysis, we ran manual and automatic web application security scanners. We were able to identify multiple command injection vulnerabilities through faulty PHP codes, XSS vulnerabilities as well as path traversal and file </a:t>
            </a:r>
            <a:r>
              <a:rPr lang="en"/>
              <a:t>injection vulnerabilities. </a:t>
            </a:r>
            <a:endParaRPr/>
          </a:p>
          <a:p>
            <a:pPr indent="0" lvl="0" marL="0" rtl="0" algn="l">
              <a:spcBef>
                <a:spcPts val="1200"/>
              </a:spcBef>
              <a:spcAft>
                <a:spcPts val="0"/>
              </a:spcAft>
              <a:buNone/>
            </a:pPr>
            <a:r>
              <a:rPr lang="en"/>
              <a:t>Most of these vulnerabilities were due to using file system calls and unsanitized user inputs. To be secure, file system calls should not be used when taking input from a user. Every time user input is taken into the application, input validation should be put in place to make code viable and more secured.</a:t>
            </a:r>
            <a:endParaRPr/>
          </a:p>
          <a:p>
            <a:pPr indent="0" lvl="0" marL="0" rtl="0" algn="l">
              <a:spcBef>
                <a:spcPts val="1200"/>
              </a:spcBef>
              <a:spcAft>
                <a:spcPts val="1200"/>
              </a:spcAft>
              <a:buNone/>
            </a:pPr>
            <a:r>
              <a:t/>
            </a:r>
            <a:endParaRPr/>
          </a:p>
        </p:txBody>
      </p:sp>
      <p:pic>
        <p:nvPicPr>
          <p:cNvPr id="189" name="Google Shape;189;p20" title="ITSec">
            <a:hlinkClick r:id="rId3"/>
          </p:cNvPr>
          <p:cNvPicPr preferRelativeResize="0"/>
          <p:nvPr/>
        </p:nvPicPr>
        <p:blipFill>
          <a:blip r:embed="rId4">
            <a:alphaModFix/>
          </a:blip>
          <a:stretch>
            <a:fillRect/>
          </a:stretch>
        </p:blipFill>
        <p:spPr>
          <a:xfrm>
            <a:off x="5174450" y="1307850"/>
            <a:ext cx="3729600" cy="279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Solutions </a:t>
            </a:r>
            <a:endParaRPr/>
          </a:p>
        </p:txBody>
      </p:sp>
      <p:sp>
        <p:nvSpPr>
          <p:cNvPr id="195" name="Google Shape;195;p21"/>
          <p:cNvSpPr txBox="1"/>
          <p:nvPr>
            <p:ph idx="1" type="body"/>
          </p:nvPr>
        </p:nvSpPr>
        <p:spPr>
          <a:xfrm>
            <a:off x="389825" y="1642150"/>
            <a:ext cx="25926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17"/>
              <a:t>Input Validation</a:t>
            </a:r>
            <a:r>
              <a:rPr lang="en"/>
              <a:t>: </a:t>
            </a:r>
            <a:r>
              <a:rPr lang="en"/>
              <a:t>recognizing malicious code by checking input against a set of criteria</a:t>
            </a:r>
            <a:endParaRPr/>
          </a:p>
          <a:p>
            <a:pPr indent="0" lvl="0" marL="0" rtl="0" algn="l">
              <a:spcBef>
                <a:spcPts val="1200"/>
              </a:spcBef>
              <a:spcAft>
                <a:spcPts val="0"/>
              </a:spcAft>
              <a:buNone/>
            </a:pPr>
            <a:r>
              <a:rPr lang="en"/>
              <a:t>Can be a…</a:t>
            </a:r>
            <a:endParaRPr/>
          </a:p>
          <a:p>
            <a:pPr indent="0" lvl="0" marL="0" rtl="0" algn="l">
              <a:spcBef>
                <a:spcPts val="1200"/>
              </a:spcBef>
              <a:spcAft>
                <a:spcPts val="0"/>
              </a:spcAft>
              <a:buNone/>
            </a:pPr>
            <a:r>
              <a:rPr b="1" lang="en" sz="1417"/>
              <a:t>Blacklist</a:t>
            </a:r>
            <a:r>
              <a:rPr lang="en"/>
              <a:t>: input is checked against a set of illegal inputs, and discarded if it matches</a:t>
            </a:r>
            <a:endParaRPr/>
          </a:p>
          <a:p>
            <a:pPr indent="0" lvl="0" marL="0" rtl="0" algn="l">
              <a:spcBef>
                <a:spcPts val="1200"/>
              </a:spcBef>
              <a:spcAft>
                <a:spcPts val="0"/>
              </a:spcAft>
              <a:buNone/>
            </a:pPr>
            <a:r>
              <a:rPr b="1" lang="en" sz="1417"/>
              <a:t>Whitelist</a:t>
            </a:r>
            <a:r>
              <a:rPr lang="en"/>
              <a:t>: only allows input that is checked against criteria that is known to be clean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6" name="Google Shape;196;p21"/>
          <p:cNvSpPr txBox="1"/>
          <p:nvPr>
            <p:ph idx="1" type="body"/>
          </p:nvPr>
        </p:nvSpPr>
        <p:spPr>
          <a:xfrm>
            <a:off x="5962375" y="1642150"/>
            <a:ext cx="2592600" cy="30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PHP functions to avoid when taking user input:</a:t>
            </a:r>
            <a:endParaRPr sz="1200"/>
          </a:p>
          <a:p>
            <a:pPr indent="-298450" lvl="0" marL="457200" rtl="0" algn="l">
              <a:spcBef>
                <a:spcPts val="1200"/>
              </a:spcBef>
              <a:spcAft>
                <a:spcPts val="0"/>
              </a:spcAft>
              <a:buSzPts val="1100"/>
              <a:buChar char="●"/>
            </a:pPr>
            <a:r>
              <a:rPr lang="en" sz="1100"/>
              <a:t>system()</a:t>
            </a:r>
            <a:endParaRPr sz="1100"/>
          </a:p>
          <a:p>
            <a:pPr indent="-298450" lvl="0" marL="457200" rtl="0" algn="l">
              <a:spcBef>
                <a:spcPts val="0"/>
              </a:spcBef>
              <a:spcAft>
                <a:spcPts val="0"/>
              </a:spcAft>
              <a:buSzPts val="1100"/>
              <a:buChar char="●"/>
            </a:pPr>
            <a:r>
              <a:rPr lang="en" sz="1100"/>
              <a:t>passthru()</a:t>
            </a:r>
            <a:endParaRPr sz="1100"/>
          </a:p>
          <a:p>
            <a:pPr indent="-298450" lvl="0" marL="457200" rtl="0" algn="l">
              <a:spcBef>
                <a:spcPts val="0"/>
              </a:spcBef>
              <a:spcAft>
                <a:spcPts val="0"/>
              </a:spcAft>
              <a:buSzPts val="1100"/>
              <a:buChar char="●"/>
            </a:pPr>
            <a:r>
              <a:rPr lang="en" sz="1100"/>
              <a:t>show_source()</a:t>
            </a:r>
            <a:endParaRPr sz="1100"/>
          </a:p>
          <a:p>
            <a:pPr indent="-298450" lvl="0" marL="457200" rtl="0" algn="l">
              <a:spcBef>
                <a:spcPts val="0"/>
              </a:spcBef>
              <a:spcAft>
                <a:spcPts val="0"/>
              </a:spcAft>
              <a:buSzPts val="1100"/>
              <a:buChar char="●"/>
            </a:pPr>
            <a:r>
              <a:rPr lang="en" sz="1100"/>
              <a:t>exec()</a:t>
            </a:r>
            <a:endParaRPr sz="1100"/>
          </a:p>
          <a:p>
            <a:pPr indent="-298450" lvl="0" marL="457200" rtl="0" algn="l">
              <a:spcBef>
                <a:spcPts val="0"/>
              </a:spcBef>
              <a:spcAft>
                <a:spcPts val="0"/>
              </a:spcAft>
              <a:buSzPts val="1100"/>
              <a:buChar char="●"/>
            </a:pPr>
            <a:r>
              <a:rPr lang="en" sz="1100"/>
              <a:t>shell_exec()</a:t>
            </a:r>
            <a:endParaRPr sz="1100"/>
          </a:p>
          <a:p>
            <a:pPr indent="-298450" lvl="0" marL="457200" rtl="0" algn="l">
              <a:spcBef>
                <a:spcPts val="0"/>
              </a:spcBef>
              <a:spcAft>
                <a:spcPts val="0"/>
              </a:spcAft>
              <a:buSzPts val="1100"/>
              <a:buChar char="●"/>
            </a:pPr>
            <a:r>
              <a:rPr lang="en" sz="1100"/>
              <a:t>proc_open()</a:t>
            </a:r>
            <a:endParaRPr sz="1100"/>
          </a:p>
          <a:p>
            <a:pPr indent="-298450" lvl="0" marL="457200" rtl="0" algn="l">
              <a:spcBef>
                <a:spcPts val="0"/>
              </a:spcBef>
              <a:spcAft>
                <a:spcPts val="0"/>
              </a:spcAft>
              <a:buSzPts val="1100"/>
              <a:buChar char="●"/>
            </a:pPr>
            <a:r>
              <a:rPr lang="en" sz="1100"/>
              <a:t>popen()</a:t>
            </a:r>
            <a:endParaRPr sz="1100"/>
          </a:p>
          <a:p>
            <a:pPr indent="-298450" lvl="0" marL="457200" rtl="0" algn="l">
              <a:spcBef>
                <a:spcPts val="0"/>
              </a:spcBef>
              <a:spcAft>
                <a:spcPts val="0"/>
              </a:spcAft>
              <a:buSzPts val="1100"/>
              <a:buChar char="●"/>
            </a:pPr>
            <a:r>
              <a:rPr lang="en" sz="1100"/>
              <a:t>curl_exec()</a:t>
            </a:r>
            <a:endParaRPr sz="1100"/>
          </a:p>
          <a:p>
            <a:pPr indent="-298450" lvl="0" marL="457200" rtl="0" algn="l">
              <a:spcBef>
                <a:spcPts val="0"/>
              </a:spcBef>
              <a:spcAft>
                <a:spcPts val="0"/>
              </a:spcAft>
              <a:buSzPts val="1100"/>
              <a:buChar char="●"/>
            </a:pPr>
            <a:r>
              <a:rPr lang="en" sz="1100"/>
              <a:t>curl_multi_exec()</a:t>
            </a:r>
            <a:endParaRPr sz="1100"/>
          </a:p>
          <a:p>
            <a:pPr indent="-298450" lvl="0" marL="457200" rtl="0" algn="l">
              <a:spcBef>
                <a:spcPts val="0"/>
              </a:spcBef>
              <a:spcAft>
                <a:spcPts val="0"/>
              </a:spcAft>
              <a:buSzPts val="1100"/>
              <a:buChar char="●"/>
            </a:pPr>
            <a:r>
              <a:rPr lang="en" sz="1100"/>
              <a:t>parse_ini_file()</a:t>
            </a:r>
            <a:endParaRPr sz="1100"/>
          </a:p>
        </p:txBody>
      </p:sp>
      <p:sp>
        <p:nvSpPr>
          <p:cNvPr id="197" name="Google Shape;197;p21"/>
          <p:cNvSpPr txBox="1"/>
          <p:nvPr>
            <p:ph idx="1" type="body"/>
          </p:nvPr>
        </p:nvSpPr>
        <p:spPr>
          <a:xfrm>
            <a:off x="3176100" y="1642150"/>
            <a:ext cx="2592600" cy="324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Input Sanitization</a:t>
            </a:r>
            <a:r>
              <a:rPr lang="en" sz="1100"/>
              <a:t>:</a:t>
            </a:r>
            <a:r>
              <a:rPr lang="en" sz="1100"/>
              <a:t> ‘cleaning’ inputs of malicious code by removing any illegal characters while preserving the original content</a:t>
            </a:r>
            <a:endParaRPr sz="1100"/>
          </a:p>
          <a:p>
            <a:pPr indent="0" lvl="0" marL="0" marR="0" rtl="0" algn="l">
              <a:lnSpc>
                <a:spcPct val="115000"/>
              </a:lnSpc>
              <a:spcBef>
                <a:spcPts val="1200"/>
              </a:spcBef>
              <a:spcAft>
                <a:spcPts val="0"/>
              </a:spcAft>
              <a:buNone/>
            </a:pPr>
            <a:r>
              <a:rPr b="1" lang="en" sz="1200"/>
              <a:t>Escaping Metacharacters</a:t>
            </a:r>
            <a:r>
              <a:rPr lang="en" sz="1100"/>
              <a:t>: identifying and telling the code interpreter to ignore any characters that have a special meaning in the code while keeping the output to the user the same</a:t>
            </a:r>
            <a:endParaRPr sz="1100"/>
          </a:p>
          <a:p>
            <a:pPr indent="0" lvl="0" marL="0" marR="0" rtl="0" algn="l">
              <a:lnSpc>
                <a:spcPct val="115000"/>
              </a:lnSpc>
              <a:spcBef>
                <a:spcPts val="1200"/>
              </a:spcBef>
              <a:spcAft>
                <a:spcPts val="0"/>
              </a:spcAft>
              <a:buNone/>
            </a:pPr>
            <a:r>
              <a:t/>
            </a:r>
            <a:endParaRPr sz="1100"/>
          </a:p>
          <a:p>
            <a:pPr indent="0" lvl="0" marL="0" marR="0" rtl="0" algn="l">
              <a:lnSpc>
                <a:spcPct val="115000"/>
              </a:lnSpc>
              <a:spcBef>
                <a:spcPts val="1200"/>
              </a:spcBef>
              <a:spcAft>
                <a:spcPts val="0"/>
              </a:spcAft>
              <a:buNone/>
            </a:pPr>
            <a:r>
              <a:t/>
            </a:r>
            <a:endParaRPr sz="11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