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0"/>
  </p:notesMasterIdLst>
  <p:sldIdLst>
    <p:sldId id="256" r:id="rId2"/>
    <p:sldId id="274" r:id="rId3"/>
    <p:sldId id="277" r:id="rId4"/>
    <p:sldId id="275" r:id="rId5"/>
    <p:sldId id="278" r:id="rId6"/>
    <p:sldId id="279" r:id="rId7"/>
    <p:sldId id="280" r:id="rId8"/>
    <p:sldId id="281" r:id="rId9"/>
    <p:sldId id="285" r:id="rId10"/>
    <p:sldId id="286" r:id="rId11"/>
    <p:sldId id="287" r:id="rId12"/>
    <p:sldId id="288" r:id="rId13"/>
    <p:sldId id="289" r:id="rId14"/>
    <p:sldId id="290" r:id="rId15"/>
    <p:sldId id="282" r:id="rId16"/>
    <p:sldId id="283" r:id="rId17"/>
    <p:sldId id="284" r:id="rId18"/>
    <p:sldId id="276"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44F72-D7B3-41EB-977B-2E401710A9A8}">
  <a:tblStyle styleId="{1FE44F72-D7B3-41EB-977B-2E401710A9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1"/>
    <p:restoredTop sz="94640"/>
  </p:normalViewPr>
  <p:slideViewPr>
    <p:cSldViewPr snapToGrid="0">
      <p:cViewPr varScale="1">
        <p:scale>
          <a:sx n="136" d="100"/>
          <a:sy n="136" d="100"/>
        </p:scale>
        <p:origin x="8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a:t>CityU</a:t>
            </a:r>
            <a:r>
              <a:rPr lang="en-US" baseline="0"/>
              <a:t> logo cannot be deleted.</a:t>
            </a:r>
          </a:p>
          <a:p>
            <a:pPr marL="171450" lvl="0" indent="-171450" algn="l" rtl="0">
              <a:spcBef>
                <a:spcPts val="0"/>
              </a:spcBef>
              <a:spcAft>
                <a:spcPts val="0"/>
              </a:spcAft>
            </a:pPr>
            <a:r>
              <a:rPr lang="en-US" baseline="0"/>
              <a:t>Design can be modified for your preference.</a:t>
            </a:r>
          </a:p>
          <a:p>
            <a:pPr marL="171450" lvl="0" indent="-171450" algn="l" rtl="0">
              <a:spcBef>
                <a:spcPts val="0"/>
              </a:spcBef>
              <a:spcAft>
                <a:spcPts val="0"/>
              </a:spcAft>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182385" y="0"/>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pic>
        <p:nvPicPr>
          <p:cNvPr id="3" name="Picture 2">
            <a:extLst>
              <a:ext uri="{FF2B5EF4-FFF2-40B4-BE49-F238E27FC236}">
                <a16:creationId xmlns:a16="http://schemas.microsoft.com/office/drawing/2014/main" id="{134F7D0F-FE46-C945-87EB-0FD3D356521A}"/>
              </a:ext>
            </a:extLst>
          </p:cNvPr>
          <p:cNvPicPr>
            <a:picLocks noChangeAspect="1"/>
          </p:cNvPicPr>
          <p:nvPr userDrawn="1"/>
        </p:nvPicPr>
        <p:blipFill>
          <a:blip r:embed="rId2"/>
          <a:stretch>
            <a:fillRect/>
          </a:stretch>
        </p:blipFill>
        <p:spPr>
          <a:xfrm>
            <a:off x="0" y="4243277"/>
            <a:ext cx="914400" cy="914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895461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sz="3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sz="28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Picture 21">
            <a:extLst>
              <a:ext uri="{FF2B5EF4-FFF2-40B4-BE49-F238E27FC236}">
                <a16:creationId xmlns:a16="http://schemas.microsoft.com/office/drawing/2014/main" id="{C8F7DB91-7595-E64B-B07D-A30575B2CB4C}"/>
              </a:ext>
            </a:extLst>
          </p:cNvPr>
          <p:cNvPicPr>
            <a:picLocks noChangeAspect="1"/>
          </p:cNvPicPr>
          <p:nvPr userDrawn="1"/>
        </p:nvPicPr>
        <p:blipFill>
          <a:blip r:embed="rId2"/>
          <a:stretch>
            <a:fillRect/>
          </a:stretch>
        </p:blipFill>
        <p:spPr>
          <a:xfrm>
            <a:off x="0" y="4253392"/>
            <a:ext cx="914400" cy="914400"/>
          </a:xfrm>
          <a:prstGeom prst="rect">
            <a:avLst/>
          </a:prstGeom>
        </p:spPr>
      </p:pic>
    </p:spTree>
    <p:extLst>
      <p:ext uri="{BB962C8B-B14F-4D97-AF65-F5344CB8AC3E}">
        <p14:creationId xmlns:p14="http://schemas.microsoft.com/office/powerpoint/2010/main" val="3086644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B9B48145-9848-2F4E-A51E-1AF5F3EC5EAD}"/>
              </a:ext>
            </a:extLst>
          </p:cNvPr>
          <p:cNvPicPr>
            <a:picLocks noChangeAspect="1"/>
          </p:cNvPicPr>
          <p:nvPr userDrawn="1"/>
        </p:nvPicPr>
        <p:blipFill>
          <a:blip r:embed="rId5"/>
          <a:stretch>
            <a:fillRect/>
          </a:stretch>
        </p:blipFill>
        <p:spPr>
          <a:xfrm>
            <a:off x="0" y="4243277"/>
            <a:ext cx="914400" cy="9144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Lst>
  <p:transition>
    <p:fade thruBlk="1"/>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77/0846537120947148" TargetMode="External"/><Relationship Id="rId2" Type="http://schemas.openxmlformats.org/officeDocument/2006/relationships/hyperlink" Target="https://doi.org/10.1186/s13244-019-0798-3" TargetMode="External"/><Relationship Id="rId1" Type="http://schemas.openxmlformats.org/officeDocument/2006/relationships/slideLayout" Target="../slideLayouts/slideLayout3.xml"/><Relationship Id="rId4" Type="http://schemas.openxmlformats.org/officeDocument/2006/relationships/hyperlink" Target="https://doi.org/10.5152/dir.2019.1912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s41591-020-0842-3" TargetMode="External"/><Relationship Id="rId2" Type="http://schemas.openxmlformats.org/officeDocument/2006/relationships/hyperlink" Target="https://doi.org/10.1145/3500931.3500951"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48/radiol.2020200038" TargetMode="External"/><Relationship Id="rId2" Type="http://schemas.openxmlformats.org/officeDocument/2006/relationships/hyperlink" Target="https://doi.org/10.1002/jmri.26534" TargetMode="External"/><Relationship Id="rId1" Type="http://schemas.openxmlformats.org/officeDocument/2006/relationships/slideLayout" Target="../slideLayouts/slideLayout3.xml"/><Relationship Id="rId4" Type="http://schemas.openxmlformats.org/officeDocument/2006/relationships/hyperlink" Target="https://doi.org/10.1055/s-0038-167338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55576" y="1177120"/>
            <a:ext cx="7193492" cy="830790"/>
          </a:xfrm>
          <a:prstGeom prst="rect">
            <a:avLst/>
          </a:prstGeom>
        </p:spPr>
        <p:txBody>
          <a:bodyPr spcFirstLastPara="1" wrap="square" lIns="91425" tIns="91425" rIns="91425" bIns="91425" anchor="ctr" anchorCtr="0">
            <a:noAutofit/>
          </a:bodyPr>
          <a:lstStyle/>
          <a:p>
            <a:pPr algn="ctr"/>
            <a:r>
              <a:rPr lang="en-US" sz="2000" dirty="0">
                <a:latin typeface="Roboto" panose="02000000000000000000" pitchFamily="2" charset="0"/>
                <a:ea typeface="Roboto" panose="02000000000000000000" pitchFamily="2" charset="0"/>
                <a:cs typeface="Roboto" panose="02000000000000000000" pitchFamily="2" charset="0"/>
              </a:rPr>
              <a:t>T</a:t>
            </a:r>
            <a:r>
              <a:rPr lang="en-US" sz="2000" dirty="0">
                <a:effectLst/>
                <a:latin typeface="Roboto" panose="02000000000000000000" pitchFamily="2" charset="0"/>
                <a:ea typeface="Roboto" panose="02000000000000000000" pitchFamily="2" charset="0"/>
                <a:cs typeface="Roboto" panose="02000000000000000000" pitchFamily="2" charset="0"/>
              </a:rPr>
              <a:t>he Use of Artificial Intelligence (AI) to Detect and Predict Skin Cancer Types</a:t>
            </a:r>
            <a:r>
              <a:rPr lang="en-US" sz="1200" dirty="0">
                <a:effectLst/>
              </a:rPr>
              <a:t> </a:t>
            </a:r>
            <a:endParaRPr lang="en-US" sz="3600" dirty="0"/>
          </a:p>
        </p:txBody>
      </p:sp>
      <p:sp>
        <p:nvSpPr>
          <p:cNvPr id="4" name="AutoShape 8" descr="Image result for city university of seattle logo we are all about the finis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Google Shape;214;p13"/>
          <p:cNvSpPr txBox="1">
            <a:spLocks/>
          </p:cNvSpPr>
          <p:nvPr/>
        </p:nvSpPr>
        <p:spPr>
          <a:xfrm>
            <a:off x="460375" y="2107322"/>
            <a:ext cx="5431378" cy="18353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lgn="ctr">
              <a:buNone/>
            </a:pPr>
            <a:r>
              <a:rPr lang="en-US" sz="1600" dirty="0">
                <a:solidFill>
                  <a:schemeClr val="bg1"/>
                </a:solidFill>
              </a:rPr>
              <a:t>Jamel Jara</a:t>
            </a:r>
            <a:endParaRPr lang="en-US" sz="1050" dirty="0">
              <a:solidFill>
                <a:schemeClr val="bg1"/>
              </a:solidFill>
            </a:endParaRPr>
          </a:p>
          <a:p>
            <a:pPr marL="76200" indent="0" algn="ctr">
              <a:buNone/>
            </a:pPr>
            <a:r>
              <a:rPr lang="en-US" sz="1600" dirty="0">
                <a:solidFill>
                  <a:schemeClr val="bg1"/>
                </a:solidFill>
              </a:rPr>
              <a:t>Week # 10</a:t>
            </a:r>
            <a:endParaRPr lang="en-US" dirty="0">
              <a:solidFill>
                <a:schemeClr val="bg1"/>
              </a:solidFill>
            </a:endParaRPr>
          </a:p>
          <a:p>
            <a:pPr marL="76200" indent="0" algn="ctr">
              <a:buNone/>
            </a:pPr>
            <a:r>
              <a:rPr lang="en-US" sz="1600" dirty="0">
                <a:solidFill>
                  <a:schemeClr val="bg1"/>
                </a:solidFill>
              </a:rPr>
              <a:t>CS 687and Capstone Project</a:t>
            </a:r>
          </a:p>
          <a:p>
            <a:pPr marL="76200" indent="0" algn="ctr">
              <a:buNone/>
            </a:pPr>
            <a:r>
              <a:rPr lang="en-US" sz="1600" dirty="0">
                <a:solidFill>
                  <a:schemeClr val="bg1"/>
                </a:solidFill>
              </a:rPr>
              <a:t>Sem Spring 2024</a:t>
            </a:r>
            <a:br>
              <a:rPr lang="en-US" sz="1600" dirty="0">
                <a:solidFill>
                  <a:schemeClr val="bg1"/>
                </a:solidFill>
              </a:rPr>
            </a:br>
            <a:r>
              <a:rPr lang="en-US" sz="1600" dirty="0">
                <a:solidFill>
                  <a:schemeClr val="bg1"/>
                </a:solidFill>
              </a:rPr>
              <a:t>MS in Computer Science</a:t>
            </a:r>
            <a:endParaRPr lang="en-US" sz="1050" dirty="0">
              <a:solidFill>
                <a:schemeClr val="bg1"/>
              </a:solidFill>
            </a:endParaRPr>
          </a:p>
          <a:p>
            <a:pPr marL="76200" indent="0" algn="ctr">
              <a:buNone/>
            </a:pPr>
            <a:r>
              <a:rPr lang="en-US" sz="1500" dirty="0">
                <a:solidFill>
                  <a:schemeClr val="bg1"/>
                </a:solidFill>
              </a:rPr>
              <a:t>School of Technology &amp; Computing (STC)</a:t>
            </a:r>
          </a:p>
        </p:txBody>
      </p:sp>
      <p:pic>
        <p:nvPicPr>
          <p:cNvPr id="13" name="Picture 12"/>
          <p:cNvPicPr>
            <a:picLocks noChangeAspect="1"/>
          </p:cNvPicPr>
          <p:nvPr/>
        </p:nvPicPr>
        <p:blipFill>
          <a:blip r:embed="rId3"/>
          <a:stretch>
            <a:fillRect/>
          </a:stretch>
        </p:blipFill>
        <p:spPr>
          <a:xfrm>
            <a:off x="7800975" y="3264620"/>
            <a:ext cx="914400" cy="914400"/>
          </a:xfrm>
          <a:prstGeom prst="rect">
            <a:avLst/>
          </a:prstGeom>
          <a:ln>
            <a:solidFill>
              <a:schemeClr val="accent1"/>
            </a:solidFill>
          </a:ln>
        </p:spPr>
      </p:pic>
      <p:pic>
        <p:nvPicPr>
          <p:cNvPr id="15" name="Picture 14"/>
          <p:cNvPicPr>
            <a:picLocks noChangeAspect="1"/>
          </p:cNvPicPr>
          <p:nvPr/>
        </p:nvPicPr>
        <p:blipFill>
          <a:blip r:embed="rId3"/>
          <a:stretch>
            <a:fillRect/>
          </a:stretch>
        </p:blipFill>
        <p:spPr>
          <a:xfrm>
            <a:off x="7800975" y="2229494"/>
            <a:ext cx="914400" cy="914400"/>
          </a:xfrm>
          <a:prstGeom prst="rect">
            <a:avLst/>
          </a:prstGeom>
          <a:ln>
            <a:solidFill>
              <a:schemeClr val="accent1"/>
            </a:solidFill>
          </a:ln>
        </p:spPr>
      </p:pic>
      <p:pic>
        <p:nvPicPr>
          <p:cNvPr id="2" name="Picture 1" descr="A person in a white jacket&#10;&#10;Description automatically generated">
            <a:extLst>
              <a:ext uri="{FF2B5EF4-FFF2-40B4-BE49-F238E27FC236}">
                <a16:creationId xmlns:a16="http://schemas.microsoft.com/office/drawing/2014/main" id="{8BC93536-F417-4D01-A8C0-2E7E7961C852}"/>
              </a:ext>
            </a:extLst>
          </p:cNvPr>
          <p:cNvPicPr>
            <a:picLocks noChangeAspect="1"/>
          </p:cNvPicPr>
          <p:nvPr/>
        </p:nvPicPr>
        <p:blipFill>
          <a:blip r:embed="rId4"/>
          <a:stretch>
            <a:fillRect/>
          </a:stretch>
        </p:blipFill>
        <p:spPr>
          <a:xfrm rot="5400000">
            <a:off x="7800973" y="2229494"/>
            <a:ext cx="914399" cy="914399"/>
          </a:xfrm>
          <a:prstGeom prst="rect">
            <a:avLst/>
          </a:prstGeom>
        </p:spPr>
      </p:pic>
      <p:pic>
        <p:nvPicPr>
          <p:cNvPr id="3" name="Picture 2">
            <a:extLst>
              <a:ext uri="{FF2B5EF4-FFF2-40B4-BE49-F238E27FC236}">
                <a16:creationId xmlns:a16="http://schemas.microsoft.com/office/drawing/2014/main" id="{07539B18-AF20-2B3A-CC5D-337D949FCFED}"/>
              </a:ext>
            </a:extLst>
          </p:cNvPr>
          <p:cNvPicPr>
            <a:picLocks noChangeAspect="1"/>
          </p:cNvPicPr>
          <p:nvPr/>
        </p:nvPicPr>
        <p:blipFill>
          <a:blip r:embed="rId5"/>
          <a:stretch>
            <a:fillRect/>
          </a:stretch>
        </p:blipFill>
        <p:spPr>
          <a:xfrm>
            <a:off x="7800972" y="3264618"/>
            <a:ext cx="914399" cy="9143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041B-E9B5-017C-BDF9-5EC0E2063160}"/>
              </a:ext>
            </a:extLst>
          </p:cNvPr>
          <p:cNvSpPr>
            <a:spLocks noGrp="1"/>
          </p:cNvSpPr>
          <p:nvPr>
            <p:ph type="title"/>
          </p:nvPr>
        </p:nvSpPr>
        <p:spPr/>
        <p:txBody>
          <a:bodyPr/>
          <a:lstStyle/>
          <a:p>
            <a:r>
              <a:rPr lang="en-US" dirty="0"/>
              <a:t>Data Collection</a:t>
            </a:r>
          </a:p>
        </p:txBody>
      </p:sp>
      <p:sp>
        <p:nvSpPr>
          <p:cNvPr id="3" name="Text Placeholder 2">
            <a:extLst>
              <a:ext uri="{FF2B5EF4-FFF2-40B4-BE49-F238E27FC236}">
                <a16:creationId xmlns:a16="http://schemas.microsoft.com/office/drawing/2014/main" id="{A881F62A-8745-8787-5952-025FB0EEED3F}"/>
              </a:ext>
            </a:extLst>
          </p:cNvPr>
          <p:cNvSpPr>
            <a:spLocks noGrp="1"/>
          </p:cNvSpPr>
          <p:nvPr>
            <p:ph type="body" idx="1"/>
          </p:nvPr>
        </p:nvSpPr>
        <p:spPr/>
        <p:txBody>
          <a:bodyPr/>
          <a:lstStyle/>
          <a:p>
            <a:r>
              <a:rPr lang="en-US" sz="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Data comes from Kaggle.</a:t>
            </a:r>
          </a:p>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A large dataset collected from the HAM10000.</a:t>
            </a:r>
          </a:p>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Images of dermatoscopic collected from different populations.</a:t>
            </a:r>
          </a:p>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About 10015 dermatoscopic images used to train machine learning.</a:t>
            </a:r>
          </a:p>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The visualizing metrics used for training and testing of loss and accuracy.</a:t>
            </a:r>
          </a:p>
        </p:txBody>
      </p:sp>
      <p:sp>
        <p:nvSpPr>
          <p:cNvPr id="4" name="Slide Number Placeholder 3">
            <a:extLst>
              <a:ext uri="{FF2B5EF4-FFF2-40B4-BE49-F238E27FC236}">
                <a16:creationId xmlns:a16="http://schemas.microsoft.com/office/drawing/2014/main" id="{54336E9F-7811-B279-4D93-B818429EE4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25D87B3B-9499-8C91-F778-EBE0203133DC}"/>
              </a:ext>
            </a:extLst>
          </p:cNvPr>
          <p:cNvPicPr>
            <a:picLocks noChangeAspect="1"/>
          </p:cNvPicPr>
          <p:nvPr/>
        </p:nvPicPr>
        <p:blipFill>
          <a:blip r:embed="rId2"/>
          <a:stretch>
            <a:fillRect/>
          </a:stretch>
        </p:blipFill>
        <p:spPr>
          <a:xfrm>
            <a:off x="6664751" y="1158774"/>
            <a:ext cx="2280891" cy="1485275"/>
          </a:xfrm>
          <a:prstGeom prst="rect">
            <a:avLst/>
          </a:prstGeom>
        </p:spPr>
      </p:pic>
      <p:pic>
        <p:nvPicPr>
          <p:cNvPr id="6" name="Picture 5">
            <a:extLst>
              <a:ext uri="{FF2B5EF4-FFF2-40B4-BE49-F238E27FC236}">
                <a16:creationId xmlns:a16="http://schemas.microsoft.com/office/drawing/2014/main" id="{169C4B1E-809E-F422-0EE1-656B947ABBC5}"/>
              </a:ext>
            </a:extLst>
          </p:cNvPr>
          <p:cNvPicPr>
            <a:picLocks noChangeAspect="1"/>
          </p:cNvPicPr>
          <p:nvPr/>
        </p:nvPicPr>
        <p:blipFill>
          <a:blip r:embed="rId3"/>
          <a:stretch>
            <a:fillRect/>
          </a:stretch>
        </p:blipFill>
        <p:spPr>
          <a:xfrm>
            <a:off x="3403076" y="3544477"/>
            <a:ext cx="2507137" cy="1516537"/>
          </a:xfrm>
          <a:prstGeom prst="rect">
            <a:avLst/>
          </a:prstGeom>
        </p:spPr>
      </p:pic>
    </p:spTree>
    <p:extLst>
      <p:ext uri="{BB962C8B-B14F-4D97-AF65-F5344CB8AC3E}">
        <p14:creationId xmlns:p14="http://schemas.microsoft.com/office/powerpoint/2010/main" val="98982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39F2-81C9-A33D-CC0D-83E749A0358D}"/>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5C01823B-1A5E-55AA-F3E9-EF667AEC00AD}"/>
              </a:ext>
            </a:extLst>
          </p:cNvPr>
          <p:cNvSpPr>
            <a:spLocks noGrp="1"/>
          </p:cNvSpPr>
          <p:nvPr>
            <p:ph type="body" idx="1"/>
          </p:nvPr>
        </p:nvSpPr>
        <p:spPr/>
        <p:txBody>
          <a:bodyPr/>
          <a:lstStyle/>
          <a:p>
            <a:r>
              <a:rPr lang="en-US" sz="1200" dirty="0">
                <a:latin typeface="Verdana" panose="020B0604030504040204" pitchFamily="34" charset="0"/>
                <a:ea typeface="Verdana" panose="020B0604030504040204" pitchFamily="34" charset="0"/>
                <a:cs typeface="Verdana" panose="020B0604030504040204" pitchFamily="34" charset="0"/>
              </a:rPr>
              <a:t>Data collected and categorized into different columns.</a:t>
            </a:r>
          </a:p>
          <a:p>
            <a:r>
              <a:rPr lang="en-US" sz="1200" dirty="0">
                <a:latin typeface="Verdana" panose="020B0604030504040204" pitchFamily="34" charset="0"/>
                <a:ea typeface="Verdana" panose="020B0604030504040204" pitchFamily="34" charset="0"/>
                <a:cs typeface="Verdana" panose="020B0604030504040204" pitchFamily="34" charset="0"/>
              </a:rPr>
              <a:t>Data information from HAM10000 dataset of Kaggle.</a:t>
            </a:r>
          </a:p>
          <a:p>
            <a:r>
              <a:rPr lang="en-US" sz="1200" dirty="0">
                <a:latin typeface="Verdana" panose="020B0604030504040204" pitchFamily="34" charset="0"/>
                <a:ea typeface="Verdana" panose="020B0604030504040204" pitchFamily="34" charset="0"/>
                <a:cs typeface="Verdana" panose="020B0604030504040204" pitchFamily="34" charset="0"/>
              </a:rPr>
              <a:t>Data cleaning was performed to achieve consistency.</a:t>
            </a:r>
          </a:p>
          <a:p>
            <a:r>
              <a:rPr lang="en-US" sz="1200" dirty="0">
                <a:latin typeface="Verdana" panose="020B0604030504040204" pitchFamily="34" charset="0"/>
                <a:ea typeface="Verdana" panose="020B0604030504040204" pitchFamily="34" charset="0"/>
                <a:cs typeface="Verdana" panose="020B0604030504040204" pitchFamily="34" charset="0"/>
              </a:rPr>
              <a:t>More male victims of skin cancer than females.</a:t>
            </a:r>
          </a:p>
          <a:p>
            <a:r>
              <a:rPr lang="en-US" sz="1200" dirty="0">
                <a:latin typeface="Verdana" panose="020B0604030504040204" pitchFamily="34" charset="0"/>
                <a:ea typeface="Verdana" panose="020B0604030504040204" pitchFamily="34" charset="0"/>
                <a:cs typeface="Verdana" panose="020B0604030504040204" pitchFamily="34" charset="0"/>
              </a:rPr>
              <a:t>The localization area seems back, lower extremity.</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23E720E1-86A3-8148-49F9-BBD21C4455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descr="A screenshot of a computer&#10;&#10;Description automatically generated">
            <a:extLst>
              <a:ext uri="{FF2B5EF4-FFF2-40B4-BE49-F238E27FC236}">
                <a16:creationId xmlns:a16="http://schemas.microsoft.com/office/drawing/2014/main" id="{1212C252-0DD9-7938-C15B-D6CCDD5C70CB}"/>
              </a:ext>
            </a:extLst>
          </p:cNvPr>
          <p:cNvPicPr>
            <a:picLocks noChangeAspect="1"/>
          </p:cNvPicPr>
          <p:nvPr/>
        </p:nvPicPr>
        <p:blipFill>
          <a:blip r:embed="rId2"/>
          <a:stretch>
            <a:fillRect/>
          </a:stretch>
        </p:blipFill>
        <p:spPr>
          <a:xfrm>
            <a:off x="5533534" y="1134269"/>
            <a:ext cx="3571866" cy="3145500"/>
          </a:xfrm>
          <a:prstGeom prst="rect">
            <a:avLst/>
          </a:prstGeom>
        </p:spPr>
      </p:pic>
    </p:spTree>
    <p:extLst>
      <p:ext uri="{BB962C8B-B14F-4D97-AF65-F5344CB8AC3E}">
        <p14:creationId xmlns:p14="http://schemas.microsoft.com/office/powerpoint/2010/main" val="330089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6399-6FFE-23F1-53E9-DFC01FB0C9CC}"/>
              </a:ext>
            </a:extLst>
          </p:cNvPr>
          <p:cNvSpPr>
            <a:spLocks noGrp="1"/>
          </p:cNvSpPr>
          <p:nvPr>
            <p:ph type="title"/>
          </p:nvPr>
        </p:nvSpPr>
        <p:spPr/>
        <p:txBody>
          <a:bodyPr/>
          <a:lstStyle/>
          <a:p>
            <a:r>
              <a:rPr lang="en-US" dirty="0"/>
              <a:t>Finding</a:t>
            </a:r>
          </a:p>
        </p:txBody>
      </p:sp>
      <p:sp>
        <p:nvSpPr>
          <p:cNvPr id="3" name="Text Placeholder 2">
            <a:extLst>
              <a:ext uri="{FF2B5EF4-FFF2-40B4-BE49-F238E27FC236}">
                <a16:creationId xmlns:a16="http://schemas.microsoft.com/office/drawing/2014/main" id="{4082EDBD-2E82-1847-2AD1-F63A21344804}"/>
              </a:ext>
            </a:extLst>
          </p:cNvPr>
          <p:cNvSpPr>
            <a:spLocks noGrp="1"/>
          </p:cNvSpPr>
          <p:nvPr>
            <p:ph type="body" idx="1"/>
          </p:nvPr>
        </p:nvSpPr>
        <p:spPr/>
        <p:txBody>
          <a:bodyPr/>
          <a:lstStyle/>
          <a:p>
            <a:r>
              <a:rPr lang="en-US" sz="1200" dirty="0">
                <a:latin typeface="Verdana" panose="020B0604030504040204" pitchFamily="34" charset="0"/>
                <a:ea typeface="Verdana" panose="020B0604030504040204" pitchFamily="34" charset="0"/>
                <a:cs typeface="Verdana" panose="020B0604030504040204" pitchFamily="34" charset="0"/>
              </a:rPr>
              <a:t>More male affected than female </a:t>
            </a:r>
          </a:p>
          <a:p>
            <a:r>
              <a:rPr lang="en-US" sz="1200" dirty="0">
                <a:latin typeface="Verdana" panose="020B0604030504040204" pitchFamily="34" charset="0"/>
                <a:ea typeface="Verdana" panose="020B0604030504040204" pitchFamily="34" charset="0"/>
                <a:cs typeface="Verdana" panose="020B0604030504040204" pitchFamily="34" charset="0"/>
              </a:rPr>
              <a:t>The more affected areas of skin cancer symptoms </a:t>
            </a:r>
            <a:r>
              <a:rPr lang="en-US" sz="1200" dirty="0">
                <a:effectLst/>
                <a:latin typeface="Verdana" panose="020B0604030504040204" pitchFamily="34" charset="0"/>
                <a:ea typeface="Verdana" panose="020B0604030504040204" pitchFamily="34" charset="0"/>
                <a:cs typeface="Verdana" panose="020B0604030504040204" pitchFamily="34" charset="0"/>
              </a:rPr>
              <a:t>back (2192), lower extremity (2077), trunk (1404), upper extremity (1118), abdomen (1022), </a:t>
            </a:r>
            <a:r>
              <a:rPr lang="en-US" sz="1200" dirty="0" err="1">
                <a:effectLst/>
                <a:latin typeface="Verdana" panose="020B0604030504040204" pitchFamily="34" charset="0"/>
                <a:ea typeface="Verdana" panose="020B0604030504040204" pitchFamily="34" charset="0"/>
                <a:cs typeface="Verdana" panose="020B0604030504040204" pitchFamily="34" charset="0"/>
              </a:rPr>
              <a:t>etc</a:t>
            </a:r>
            <a:r>
              <a:rPr lang="en-US" sz="1200" dirty="0">
                <a:effectLst/>
                <a:latin typeface="Verdana" panose="020B0604030504040204" pitchFamily="34" charset="0"/>
                <a:ea typeface="Verdana" panose="020B0604030504040204" pitchFamily="34" charset="0"/>
                <a:cs typeface="Verdana" panose="020B0604030504040204" pitchFamily="34" charset="0"/>
              </a:rPr>
              <a:t> </a:t>
            </a:r>
          </a:p>
          <a:p>
            <a:r>
              <a:rPr lang="en-US" sz="1200" dirty="0">
                <a:latin typeface="Verdana" panose="020B0604030504040204" pitchFamily="34" charset="0"/>
                <a:ea typeface="Verdana" panose="020B0604030504040204" pitchFamily="34" charset="0"/>
                <a:cs typeface="Verdana" panose="020B0604030504040204" pitchFamily="34" charset="0"/>
              </a:rPr>
              <a:t>More male in 40’s and 50’s were victims of skin cancer symptoms.</a:t>
            </a:r>
          </a:p>
          <a:p>
            <a:r>
              <a:rPr lang="en-US" sz="1200" dirty="0">
                <a:latin typeface="Verdana" panose="020B0604030504040204" pitchFamily="34" charset="0"/>
                <a:ea typeface="Verdana" panose="020B0604030504040204" pitchFamily="34" charset="0"/>
                <a:cs typeface="Verdana" panose="020B0604030504040204" pitchFamily="34" charset="0"/>
              </a:rPr>
              <a:t>More </a:t>
            </a:r>
            <a:r>
              <a:rPr lang="en-US" sz="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melanocytic nevi (6705) than melanoma (1113</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 skin cancer types.</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12DA81EE-707C-312E-B003-6A07575AA1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descr="A screenshot of a computer code&#10;&#10;Description automatically generated">
            <a:extLst>
              <a:ext uri="{FF2B5EF4-FFF2-40B4-BE49-F238E27FC236}">
                <a16:creationId xmlns:a16="http://schemas.microsoft.com/office/drawing/2014/main" id="{DC786367-7182-9ACF-FD8A-C72D57486F56}"/>
              </a:ext>
            </a:extLst>
          </p:cNvPr>
          <p:cNvPicPr>
            <a:picLocks noChangeAspect="1"/>
          </p:cNvPicPr>
          <p:nvPr/>
        </p:nvPicPr>
        <p:blipFill>
          <a:blip r:embed="rId2"/>
          <a:stretch>
            <a:fillRect/>
          </a:stretch>
        </p:blipFill>
        <p:spPr>
          <a:xfrm>
            <a:off x="6812282" y="977484"/>
            <a:ext cx="1992354" cy="154502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85A95B4-C25D-7098-D7EB-1DDF17AFD751}"/>
              </a:ext>
            </a:extLst>
          </p:cNvPr>
          <p:cNvPicPr>
            <a:picLocks noChangeAspect="1"/>
          </p:cNvPicPr>
          <p:nvPr/>
        </p:nvPicPr>
        <p:blipFill>
          <a:blip r:embed="rId3"/>
          <a:stretch>
            <a:fillRect/>
          </a:stretch>
        </p:blipFill>
        <p:spPr>
          <a:xfrm>
            <a:off x="6925402" y="2775090"/>
            <a:ext cx="2218598" cy="167535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6C0DC33-CFD9-E50B-BBE0-B251A871E43C}"/>
              </a:ext>
            </a:extLst>
          </p:cNvPr>
          <p:cNvPicPr>
            <a:picLocks noChangeAspect="1"/>
          </p:cNvPicPr>
          <p:nvPr/>
        </p:nvPicPr>
        <p:blipFill>
          <a:blip r:embed="rId4"/>
          <a:stretch>
            <a:fillRect/>
          </a:stretch>
        </p:blipFill>
        <p:spPr>
          <a:xfrm>
            <a:off x="1018095" y="3717657"/>
            <a:ext cx="3262117" cy="1425843"/>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7889048B-E6D9-194C-F186-EB26E483D162}"/>
              </a:ext>
            </a:extLst>
          </p:cNvPr>
          <p:cNvPicPr>
            <a:picLocks noChangeAspect="1"/>
          </p:cNvPicPr>
          <p:nvPr/>
        </p:nvPicPr>
        <p:blipFill>
          <a:blip r:embed="rId5"/>
          <a:stretch>
            <a:fillRect/>
          </a:stretch>
        </p:blipFill>
        <p:spPr>
          <a:xfrm>
            <a:off x="4440025" y="3507880"/>
            <a:ext cx="2372256" cy="1675357"/>
          </a:xfrm>
          <a:prstGeom prst="rect">
            <a:avLst/>
          </a:prstGeom>
        </p:spPr>
      </p:pic>
    </p:spTree>
    <p:extLst>
      <p:ext uri="{BB962C8B-B14F-4D97-AF65-F5344CB8AC3E}">
        <p14:creationId xmlns:p14="http://schemas.microsoft.com/office/powerpoint/2010/main" val="7956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41DD-FFCC-1005-FF37-8DE7515B94B1}"/>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EA08C49E-22A1-80BA-4553-58D6D0BD8026}"/>
              </a:ext>
            </a:extLst>
          </p:cNvPr>
          <p:cNvSpPr>
            <a:spLocks noGrp="1"/>
          </p:cNvSpPr>
          <p:nvPr>
            <p:ph type="body" idx="1"/>
          </p:nvPr>
        </p:nvSpPr>
        <p:spPr/>
        <p: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analyzing large datasets of medical records and patient information. </a:t>
            </a:r>
          </a:p>
          <a:p>
            <a:r>
              <a:rPr lang="en-US" sz="1200" dirty="0">
                <a:effectLst/>
                <a:latin typeface="Verdana" panose="020B0604030504040204" pitchFamily="34" charset="0"/>
                <a:ea typeface="Verdana" panose="020B0604030504040204" pitchFamily="34" charset="0"/>
                <a:cs typeface="Verdana" panose="020B0604030504040204" pitchFamily="34" charset="0"/>
              </a:rPr>
              <a:t>The kinds of skin cancer and their different features are analyzed using artificial intelligence very quickly and with high accuracy. </a:t>
            </a:r>
          </a:p>
          <a:p>
            <a:r>
              <a:rPr lang="en-US" sz="1200" dirty="0">
                <a:effectLst/>
                <a:latin typeface="Verdana" panose="020B0604030504040204" pitchFamily="34" charset="0"/>
                <a:ea typeface="Verdana" panose="020B0604030504040204" pitchFamily="34" charset="0"/>
                <a:cs typeface="Verdana" panose="020B0604030504040204" pitchFamily="34" charset="0"/>
              </a:rPr>
              <a:t>AI algorithms can process a large amount of data and identify patterns that may not be easily detected by human doctors.</a:t>
            </a:r>
          </a:p>
          <a:p>
            <a:r>
              <a:rPr lang="en-US" sz="1200" dirty="0">
                <a:effectLst/>
                <a:latin typeface="Verdana" panose="020B0604030504040204" pitchFamily="34" charset="0"/>
                <a:ea typeface="Verdana" panose="020B0604030504040204" pitchFamily="34" charset="0"/>
                <a:cs typeface="Verdana" panose="020B0604030504040204" pitchFamily="34" charset="0"/>
              </a:rPr>
              <a:t>It is the ultimate goal of this study to observe how artificial intelligence improves patient outcomes by detecting skin cancers from large datasets of images and allowing providers to make decisions based on their results. </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DAAAEEBE-B796-70E7-6F57-28614223FF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49757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55F4-4513-CD75-A48C-503453D95F30}"/>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D471C858-D329-5757-011E-5859AB790C72}"/>
              </a:ext>
            </a:extLst>
          </p:cNvPr>
          <p:cNvSpPr>
            <a:spLocks noGrp="1"/>
          </p:cNvSpPr>
          <p:nvPr>
            <p:ph type="body" idx="1"/>
          </p:nvPr>
        </p:nvSpPr>
        <p:spPr/>
        <p: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Researchers should continue exploring the use of artificial intelligence to train large datasets of health issues such as heart attacks to detect early and give timely treatment in the future. </a:t>
            </a:r>
          </a:p>
          <a:p>
            <a:r>
              <a:rPr lang="en-US" sz="1200" dirty="0">
                <a:latin typeface="Verdana" panose="020B0604030504040204" pitchFamily="34" charset="0"/>
                <a:ea typeface="Verdana" panose="020B0604030504040204" pitchFamily="34" charset="0"/>
                <a:cs typeface="Verdana" panose="020B0604030504040204" pitchFamily="34" charset="0"/>
              </a:rPr>
              <a:t>D</a:t>
            </a:r>
            <a:r>
              <a:rPr lang="en-US" sz="1200" dirty="0">
                <a:effectLst/>
                <a:latin typeface="Verdana" panose="020B0604030504040204" pitchFamily="34" charset="0"/>
                <a:ea typeface="Verdana" panose="020B0604030504040204" pitchFamily="34" charset="0"/>
                <a:cs typeface="Verdana" panose="020B0604030504040204" pitchFamily="34" charset="0"/>
              </a:rPr>
              <a:t>iversifying the features of AI is essential for a better training experience. </a:t>
            </a:r>
          </a:p>
          <a:p>
            <a:r>
              <a:rPr lang="en-US" sz="1200" dirty="0">
                <a:latin typeface="Verdana" panose="020B0604030504040204" pitchFamily="34" charset="0"/>
                <a:ea typeface="Times New Roman" panose="02020603050405020304" pitchFamily="18" charset="0"/>
                <a:cs typeface="Times New Roman" panose="02020603050405020304" pitchFamily="18" charset="0"/>
              </a:rPr>
              <a:t>I</a:t>
            </a:r>
            <a:r>
              <a:rPr lang="en-US" sz="1200" dirty="0">
                <a:effectLst/>
                <a:latin typeface="Verdana" panose="020B0604030504040204" pitchFamily="34" charset="0"/>
                <a:ea typeface="Times New Roman" panose="02020603050405020304" pitchFamily="18" charset="0"/>
                <a:cs typeface="Times New Roman" panose="02020603050405020304" pitchFamily="18" charset="0"/>
              </a:rPr>
              <a:t>ntegrating genetic and wearable device data could contribute to AI training by providing additional insights.</a:t>
            </a:r>
            <a:r>
              <a:rPr lang="en-US" sz="1200" dirty="0">
                <a:effectLst/>
                <a:latin typeface="Verdana" panose="020B0604030504040204" pitchFamily="34" charset="0"/>
                <a:ea typeface="Times New Roman" panose="02020603050405020304" pitchFamily="18" charset="0"/>
                <a:cs typeface="Arial" panose="020B060402020202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1045F8D9-DBD1-9600-E392-4AC05973A5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751727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3FD1-9B0D-3EAA-8610-9FDF0EC8265C}"/>
              </a:ext>
            </a:extLst>
          </p:cNvPr>
          <p:cNvSpPr>
            <a:spLocks noGrp="1"/>
          </p:cNvSpPr>
          <p:nvPr>
            <p:ph type="title"/>
          </p:nvPr>
        </p:nvSpPr>
        <p:spPr/>
        <p:txBody>
          <a:bodyPr/>
          <a:lstStyle/>
          <a:p>
            <a:pPr algn="ctr"/>
            <a:r>
              <a:rPr lang="en-US" dirty="0"/>
              <a:t>Key References</a:t>
            </a:r>
          </a:p>
        </p:txBody>
      </p:sp>
      <p:sp>
        <p:nvSpPr>
          <p:cNvPr id="3" name="Text Placeholder 2">
            <a:extLst>
              <a:ext uri="{FF2B5EF4-FFF2-40B4-BE49-F238E27FC236}">
                <a16:creationId xmlns:a16="http://schemas.microsoft.com/office/drawing/2014/main" id="{8497B11F-95D8-D672-437E-B1D5420C7174}"/>
              </a:ext>
            </a:extLst>
          </p:cNvPr>
          <p:cNvSpPr>
            <a:spLocks noGrp="1"/>
          </p:cNvSpPr>
          <p:nvPr>
            <p:ph type="body" idx="1"/>
          </p:nvPr>
        </p:nvSpPr>
        <p:spPr>
          <a:xfrm>
            <a:off x="814275" y="1327350"/>
            <a:ext cx="6132600" cy="3816150"/>
          </a:xfrm>
        </p:spPr>
        <p:txBody>
          <a:bodyPr/>
          <a:lstStyle/>
          <a:p>
            <a:r>
              <a:rPr lang="en-US" sz="1200" dirty="0" err="1">
                <a:effectLst/>
                <a:latin typeface="Roboto" panose="02000000000000000000" pitchFamily="2" charset="0"/>
                <a:ea typeface="Roboto" panose="02000000000000000000" pitchFamily="2" charset="0"/>
                <a:cs typeface="Roboto" panose="02000000000000000000" pitchFamily="2" charset="0"/>
              </a:rPr>
              <a:t>Codari</a:t>
            </a:r>
            <a:r>
              <a:rPr lang="en-US" sz="1200" dirty="0">
                <a:effectLst/>
                <a:latin typeface="Roboto" panose="02000000000000000000" pitchFamily="2" charset="0"/>
                <a:ea typeface="Roboto" panose="02000000000000000000" pitchFamily="2" charset="0"/>
                <a:cs typeface="Roboto" panose="02000000000000000000" pitchFamily="2" charset="0"/>
              </a:rPr>
              <a:t>, M., </a:t>
            </a:r>
            <a:r>
              <a:rPr lang="en-US" sz="1200" dirty="0" err="1">
                <a:effectLst/>
                <a:latin typeface="Roboto" panose="02000000000000000000" pitchFamily="2" charset="0"/>
                <a:ea typeface="Roboto" panose="02000000000000000000" pitchFamily="2" charset="0"/>
                <a:cs typeface="Roboto" panose="02000000000000000000" pitchFamily="2" charset="0"/>
              </a:rPr>
              <a:t>Melazzini</a:t>
            </a:r>
            <a:r>
              <a:rPr lang="en-US" sz="1200" dirty="0">
                <a:effectLst/>
                <a:latin typeface="Roboto" panose="02000000000000000000" pitchFamily="2" charset="0"/>
                <a:ea typeface="Roboto" panose="02000000000000000000" pitchFamily="2" charset="0"/>
                <a:cs typeface="Roboto" panose="02000000000000000000" pitchFamily="2" charset="0"/>
              </a:rPr>
              <a:t>, L., Morozov, S. P., van </a:t>
            </a:r>
            <a:r>
              <a:rPr lang="en-US" sz="1200" dirty="0" err="1">
                <a:effectLst/>
                <a:latin typeface="Roboto" panose="02000000000000000000" pitchFamily="2" charset="0"/>
                <a:ea typeface="Roboto" panose="02000000000000000000" pitchFamily="2" charset="0"/>
                <a:cs typeface="Roboto" panose="02000000000000000000" pitchFamily="2" charset="0"/>
              </a:rPr>
              <a:t>Kuijk</a:t>
            </a:r>
            <a:r>
              <a:rPr lang="en-US" sz="1200" dirty="0">
                <a:effectLst/>
                <a:latin typeface="Roboto" panose="02000000000000000000" pitchFamily="2" charset="0"/>
                <a:ea typeface="Roboto" panose="02000000000000000000" pitchFamily="2" charset="0"/>
                <a:cs typeface="Roboto" panose="02000000000000000000" pitchFamily="2" charset="0"/>
              </a:rPr>
              <a:t>, C. C., </a:t>
            </a:r>
            <a:r>
              <a:rPr lang="en-US" sz="1200" dirty="0" err="1">
                <a:effectLst/>
                <a:latin typeface="Roboto" panose="02000000000000000000" pitchFamily="2" charset="0"/>
                <a:ea typeface="Roboto" panose="02000000000000000000" pitchFamily="2" charset="0"/>
                <a:cs typeface="Roboto" panose="02000000000000000000" pitchFamily="2" charset="0"/>
              </a:rPr>
              <a:t>Sconfienza</a:t>
            </a:r>
            <a:r>
              <a:rPr lang="en-US" sz="1200" dirty="0">
                <a:effectLst/>
                <a:latin typeface="Roboto" panose="02000000000000000000" pitchFamily="2" charset="0"/>
                <a:ea typeface="Roboto" panose="02000000000000000000" pitchFamily="2" charset="0"/>
                <a:cs typeface="Roboto" panose="02000000000000000000" pitchFamily="2" charset="0"/>
              </a:rPr>
              <a:t>, L. M., </a:t>
            </a:r>
            <a:r>
              <a:rPr lang="en-US" sz="1200" dirty="0" err="1">
                <a:effectLst/>
                <a:latin typeface="Roboto" panose="02000000000000000000" pitchFamily="2" charset="0"/>
                <a:ea typeface="Roboto" panose="02000000000000000000" pitchFamily="2" charset="0"/>
                <a:cs typeface="Roboto" panose="02000000000000000000" pitchFamily="2" charset="0"/>
              </a:rPr>
              <a:t>Sardanelli</a:t>
            </a:r>
            <a:r>
              <a:rPr lang="en-US" sz="1200" dirty="0">
                <a:effectLst/>
                <a:latin typeface="Roboto" panose="02000000000000000000" pitchFamily="2" charset="0"/>
                <a:ea typeface="Roboto" panose="02000000000000000000" pitchFamily="2" charset="0"/>
                <a:cs typeface="Roboto" panose="02000000000000000000" pitchFamily="2" charset="0"/>
              </a:rPr>
              <a:t>, F., &amp; European Society of Radiology (ESR). (2019). Impact of artificial intelligence on radiology: A </a:t>
            </a:r>
            <a:r>
              <a:rPr lang="en-US" sz="1200" dirty="0" err="1">
                <a:effectLst/>
                <a:latin typeface="Roboto" panose="02000000000000000000" pitchFamily="2" charset="0"/>
                <a:ea typeface="Roboto" panose="02000000000000000000" pitchFamily="2" charset="0"/>
                <a:cs typeface="Roboto" panose="02000000000000000000" pitchFamily="2" charset="0"/>
              </a:rPr>
              <a:t>EuroAIM</a:t>
            </a:r>
            <a:r>
              <a:rPr lang="en-US" sz="1200" dirty="0">
                <a:effectLst/>
                <a:latin typeface="Roboto" panose="02000000000000000000" pitchFamily="2" charset="0"/>
                <a:ea typeface="Roboto" panose="02000000000000000000" pitchFamily="2" charset="0"/>
                <a:cs typeface="Roboto" panose="02000000000000000000" pitchFamily="2" charset="0"/>
              </a:rPr>
              <a:t> survey among members of the European Society of Radiology. Insights into Imaging, 10(1), 105. </a:t>
            </a:r>
            <a:r>
              <a:rPr lang="en-US" sz="1200" u="sng" dirty="0">
                <a:solidFill>
                  <a:srgbClr val="0000FF"/>
                </a:solidFill>
                <a:effectLst/>
                <a:latin typeface="Roboto" panose="02000000000000000000" pitchFamily="2" charset="0"/>
                <a:ea typeface="Roboto" panose="02000000000000000000" pitchFamily="2" charset="0"/>
                <a:cs typeface="Roboto" panose="02000000000000000000" pitchFamily="2" charset="0"/>
                <a:hlinkClick r:id="rId2"/>
              </a:rPr>
              <a:t>https://doi.org/10.1186/s13244-019-0798-3</a:t>
            </a:r>
            <a:endParaRPr lang="en-US" sz="1200" u="sng" dirty="0">
              <a:solidFill>
                <a:srgbClr val="0000FF"/>
              </a:solidFill>
              <a:effectLst/>
              <a:latin typeface="Roboto" panose="02000000000000000000" pitchFamily="2" charset="0"/>
              <a:ea typeface="Roboto" panose="02000000000000000000" pitchFamily="2" charset="0"/>
              <a:cs typeface="Roboto" panose="02000000000000000000" pitchFamily="2" charset="0"/>
            </a:endParaRPr>
          </a:p>
          <a:p>
            <a:r>
              <a:rPr lang="en-US" sz="1200" dirty="0" err="1">
                <a:effectLst/>
                <a:latin typeface="Verdana" panose="020B0604030504040204" pitchFamily="34" charset="0"/>
                <a:ea typeface="Verdana" panose="020B0604030504040204" pitchFamily="34" charset="0"/>
                <a:cs typeface="Verdana" panose="020B0604030504040204" pitchFamily="34" charset="0"/>
              </a:rPr>
              <a:t>Esteva</a:t>
            </a:r>
            <a:r>
              <a:rPr lang="en-US" sz="1200" dirty="0">
                <a:effectLst/>
                <a:latin typeface="Verdana" panose="020B0604030504040204" pitchFamily="34" charset="0"/>
                <a:ea typeface="Verdana" panose="020B0604030504040204" pitchFamily="34" charset="0"/>
                <a:cs typeface="Verdana" panose="020B0604030504040204" pitchFamily="34" charset="0"/>
              </a:rPr>
              <a:t>, A., </a:t>
            </a:r>
            <a:r>
              <a:rPr lang="en-US" sz="1200" dirty="0" err="1">
                <a:effectLst/>
                <a:latin typeface="Verdana" panose="020B0604030504040204" pitchFamily="34" charset="0"/>
                <a:ea typeface="Verdana" panose="020B0604030504040204" pitchFamily="34" charset="0"/>
                <a:cs typeface="Verdana" panose="020B0604030504040204" pitchFamily="34" charset="0"/>
              </a:rPr>
              <a:t>Kuprel</a:t>
            </a:r>
            <a:r>
              <a:rPr lang="en-US" sz="1200" dirty="0">
                <a:effectLst/>
                <a:latin typeface="Verdana" panose="020B0604030504040204" pitchFamily="34" charset="0"/>
                <a:ea typeface="Verdana" panose="020B0604030504040204" pitchFamily="34" charset="0"/>
                <a:cs typeface="Verdana" panose="020B0604030504040204" pitchFamily="34" charset="0"/>
              </a:rPr>
              <a:t>, B., </a:t>
            </a:r>
            <a:r>
              <a:rPr lang="en-US" sz="1200" dirty="0" err="1">
                <a:effectLst/>
                <a:latin typeface="Verdana" panose="020B0604030504040204" pitchFamily="34" charset="0"/>
                <a:ea typeface="Verdana" panose="020B0604030504040204" pitchFamily="34" charset="0"/>
                <a:cs typeface="Verdana" panose="020B0604030504040204" pitchFamily="34" charset="0"/>
              </a:rPr>
              <a:t>Novoa</a:t>
            </a:r>
            <a:r>
              <a:rPr lang="en-US" sz="1200" dirty="0">
                <a:effectLst/>
                <a:latin typeface="Verdana" panose="020B0604030504040204" pitchFamily="34" charset="0"/>
                <a:ea typeface="Verdana" panose="020B0604030504040204" pitchFamily="34" charset="0"/>
                <a:cs typeface="Verdana" panose="020B0604030504040204" pitchFamily="34" charset="0"/>
              </a:rPr>
              <a:t>, R. A., Ko, J., </a:t>
            </a:r>
            <a:r>
              <a:rPr lang="en-US" sz="1200" dirty="0" err="1">
                <a:effectLst/>
                <a:latin typeface="Verdana" panose="020B0604030504040204" pitchFamily="34" charset="0"/>
                <a:ea typeface="Verdana" panose="020B0604030504040204" pitchFamily="34" charset="0"/>
                <a:cs typeface="Verdana" panose="020B0604030504040204" pitchFamily="34" charset="0"/>
              </a:rPr>
              <a:t>Swetter</a:t>
            </a:r>
            <a:r>
              <a:rPr lang="en-US" sz="1200" dirty="0">
                <a:effectLst/>
                <a:latin typeface="Verdana" panose="020B0604030504040204" pitchFamily="34" charset="0"/>
                <a:ea typeface="Verdana" panose="020B0604030504040204" pitchFamily="34" charset="0"/>
                <a:cs typeface="Verdana" panose="020B0604030504040204" pitchFamily="34" charset="0"/>
              </a:rPr>
              <a:t>, S. M., </a:t>
            </a:r>
            <a:r>
              <a:rPr lang="en-US" sz="1200" dirty="0" err="1">
                <a:effectLst/>
                <a:latin typeface="Verdana" panose="020B0604030504040204" pitchFamily="34" charset="0"/>
                <a:ea typeface="Verdana" panose="020B0604030504040204" pitchFamily="34" charset="0"/>
                <a:cs typeface="Verdana" panose="020B0604030504040204" pitchFamily="34" charset="0"/>
              </a:rPr>
              <a:t>Blau</a:t>
            </a:r>
            <a:r>
              <a:rPr lang="en-US" sz="1200" dirty="0">
                <a:effectLst/>
                <a:latin typeface="Verdana" panose="020B0604030504040204" pitchFamily="34" charset="0"/>
                <a:ea typeface="Verdana" panose="020B0604030504040204" pitchFamily="34" charset="0"/>
                <a:cs typeface="Verdana" panose="020B0604030504040204" pitchFamily="34" charset="0"/>
              </a:rPr>
              <a:t>, H. M., &amp; </a:t>
            </a:r>
            <a:r>
              <a:rPr lang="en-US" sz="1200" dirty="0" err="1">
                <a:effectLst/>
                <a:latin typeface="Verdana" panose="020B0604030504040204" pitchFamily="34" charset="0"/>
                <a:ea typeface="Verdana" panose="020B0604030504040204" pitchFamily="34" charset="0"/>
                <a:cs typeface="Verdana" panose="020B0604030504040204" pitchFamily="34" charset="0"/>
              </a:rPr>
              <a:t>Thrun</a:t>
            </a:r>
            <a:r>
              <a:rPr lang="en-US" sz="1200" dirty="0">
                <a:effectLst/>
                <a:latin typeface="Verdana" panose="020B0604030504040204" pitchFamily="34" charset="0"/>
                <a:ea typeface="Verdana" panose="020B0604030504040204" pitchFamily="34" charset="0"/>
                <a:cs typeface="Verdana" panose="020B0604030504040204" pitchFamily="34" charset="0"/>
              </a:rPr>
              <a:t>, S. (2017). Dermatologist–level classification of skin cancer with deep neural networks. Nature, 542(7639), 115–118. https://</a:t>
            </a:r>
            <a:r>
              <a:rPr lang="en-US" sz="1200" dirty="0" err="1">
                <a:effectLst/>
                <a:latin typeface="Verdana" panose="020B0604030504040204" pitchFamily="34" charset="0"/>
                <a:ea typeface="Verdana" panose="020B0604030504040204" pitchFamily="34" charset="0"/>
                <a:cs typeface="Verdana" panose="020B0604030504040204" pitchFamily="34" charset="0"/>
              </a:rPr>
              <a:t>doi.org</a:t>
            </a:r>
            <a:r>
              <a:rPr lang="en-US" sz="1200" dirty="0">
                <a:effectLst/>
                <a:latin typeface="Verdana" panose="020B0604030504040204" pitchFamily="34" charset="0"/>
                <a:ea typeface="Verdana" panose="020B0604030504040204" pitchFamily="34" charset="0"/>
                <a:cs typeface="Verdana" panose="020B0604030504040204" pitchFamily="34" charset="0"/>
              </a:rPr>
              <a:t>/10.1038/nature21056</a:t>
            </a:r>
            <a:endParaRPr lang="en-US" sz="1200" u="sng" dirty="0">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Roboto" panose="02000000000000000000" pitchFamily="2" charset="0"/>
                <a:ea typeface="Roboto" panose="02000000000000000000" pitchFamily="2" charset="0"/>
                <a:cs typeface="Roboto" panose="02000000000000000000" pitchFamily="2" charset="0"/>
              </a:rPr>
              <a:t>Gorelik, N., &amp; </a:t>
            </a:r>
            <a:r>
              <a:rPr lang="en-US" sz="1200" dirty="0" err="1">
                <a:effectLst/>
                <a:latin typeface="Roboto" panose="02000000000000000000" pitchFamily="2" charset="0"/>
                <a:ea typeface="Roboto" panose="02000000000000000000" pitchFamily="2" charset="0"/>
                <a:cs typeface="Roboto" panose="02000000000000000000" pitchFamily="2" charset="0"/>
              </a:rPr>
              <a:t>Gyftopoulos</a:t>
            </a:r>
            <a:r>
              <a:rPr lang="en-US" sz="1200" dirty="0">
                <a:effectLst/>
                <a:latin typeface="Roboto" panose="02000000000000000000" pitchFamily="2" charset="0"/>
                <a:ea typeface="Roboto" panose="02000000000000000000" pitchFamily="2" charset="0"/>
                <a:cs typeface="Roboto" panose="02000000000000000000" pitchFamily="2" charset="0"/>
              </a:rPr>
              <a:t>, S. (2021). Applications of artificial intelligence in musculoskeletal imaging: From the request to the report. Canadian Association of Radiologists Journal = Journal </a:t>
            </a:r>
            <a:r>
              <a:rPr lang="en-US" sz="1200" dirty="0" err="1">
                <a:effectLst/>
                <a:latin typeface="Roboto" panose="02000000000000000000" pitchFamily="2" charset="0"/>
                <a:ea typeface="Roboto" panose="02000000000000000000" pitchFamily="2" charset="0"/>
                <a:cs typeface="Roboto" panose="02000000000000000000" pitchFamily="2" charset="0"/>
              </a:rPr>
              <a:t>l’Association</a:t>
            </a:r>
            <a:r>
              <a:rPr lang="en-US" sz="1200" dirty="0">
                <a:effectLst/>
                <a:latin typeface="Roboto" panose="02000000000000000000" pitchFamily="2" charset="0"/>
                <a:ea typeface="Roboto" panose="02000000000000000000" pitchFamily="2" charset="0"/>
                <a:cs typeface="Roboto" panose="02000000000000000000" pitchFamily="2" charset="0"/>
              </a:rPr>
              <a:t> Canadienne Des </a:t>
            </a:r>
            <a:r>
              <a:rPr lang="en-US" sz="1200" dirty="0" err="1">
                <a:effectLst/>
                <a:latin typeface="Roboto" panose="02000000000000000000" pitchFamily="2" charset="0"/>
                <a:ea typeface="Roboto" panose="02000000000000000000" pitchFamily="2" charset="0"/>
                <a:cs typeface="Roboto" panose="02000000000000000000" pitchFamily="2" charset="0"/>
              </a:rPr>
              <a:t>Radiologistes</a:t>
            </a:r>
            <a:r>
              <a:rPr lang="en-US" sz="1200" dirty="0">
                <a:effectLst/>
                <a:latin typeface="Roboto" panose="02000000000000000000" pitchFamily="2" charset="0"/>
                <a:ea typeface="Roboto" panose="02000000000000000000" pitchFamily="2" charset="0"/>
                <a:cs typeface="Roboto" panose="02000000000000000000" pitchFamily="2" charset="0"/>
              </a:rPr>
              <a:t>, 72(1), 45–59. </a:t>
            </a:r>
            <a:r>
              <a:rPr lang="en-US" sz="1200" u="sng" dirty="0">
                <a:solidFill>
                  <a:srgbClr val="0000FF"/>
                </a:solidFill>
                <a:effectLst/>
                <a:latin typeface="Roboto" panose="02000000000000000000" pitchFamily="2" charset="0"/>
                <a:ea typeface="Roboto" panose="02000000000000000000" pitchFamily="2" charset="0"/>
                <a:cs typeface="Roboto" panose="02000000000000000000" pitchFamily="2" charset="0"/>
                <a:hlinkClick r:id="rId3"/>
              </a:rPr>
              <a:t>https://doi.org/10.1177/0846537120947148</a:t>
            </a:r>
            <a:endParaRPr lang="en-US" sz="1200" dirty="0">
              <a:effectLst/>
              <a:latin typeface="Roboto" panose="02000000000000000000" pitchFamily="2" charset="0"/>
              <a:ea typeface="Roboto" panose="02000000000000000000" pitchFamily="2" charset="0"/>
              <a:cs typeface="Roboto" panose="02000000000000000000" pitchFamily="2" charset="0"/>
            </a:endParaRPr>
          </a:p>
          <a:p>
            <a:r>
              <a:rPr lang="en-US" sz="1200" dirty="0">
                <a:effectLst/>
                <a:latin typeface="Roboto" panose="02000000000000000000" pitchFamily="2" charset="0"/>
                <a:ea typeface="Roboto" panose="02000000000000000000" pitchFamily="2" charset="0"/>
                <a:cs typeface="Roboto" panose="02000000000000000000" pitchFamily="2" charset="0"/>
              </a:rPr>
              <a:t>Harmon, S. A., </a:t>
            </a:r>
            <a:r>
              <a:rPr lang="en-US" sz="1200" dirty="0" err="1">
                <a:effectLst/>
                <a:latin typeface="Roboto" panose="02000000000000000000" pitchFamily="2" charset="0"/>
                <a:ea typeface="Roboto" panose="02000000000000000000" pitchFamily="2" charset="0"/>
                <a:cs typeface="Roboto" panose="02000000000000000000" pitchFamily="2" charset="0"/>
              </a:rPr>
              <a:t>Tuncer</a:t>
            </a:r>
            <a:r>
              <a:rPr lang="en-US" sz="1200" dirty="0">
                <a:effectLst/>
                <a:latin typeface="Roboto" panose="02000000000000000000" pitchFamily="2" charset="0"/>
                <a:ea typeface="Roboto" panose="02000000000000000000" pitchFamily="2" charset="0"/>
                <a:cs typeface="Roboto" panose="02000000000000000000" pitchFamily="2" charset="0"/>
              </a:rPr>
              <a:t>, S., Sanford, T., </a:t>
            </a:r>
            <a:r>
              <a:rPr lang="en-US" sz="1200" dirty="0" err="1">
                <a:effectLst/>
                <a:latin typeface="Roboto" panose="02000000000000000000" pitchFamily="2" charset="0"/>
                <a:ea typeface="Roboto" panose="02000000000000000000" pitchFamily="2" charset="0"/>
                <a:cs typeface="Roboto" panose="02000000000000000000" pitchFamily="2" charset="0"/>
              </a:rPr>
              <a:t>Choyke</a:t>
            </a:r>
            <a:r>
              <a:rPr lang="en-US" sz="1200" dirty="0">
                <a:effectLst/>
                <a:latin typeface="Roboto" panose="02000000000000000000" pitchFamily="2" charset="0"/>
                <a:ea typeface="Roboto" panose="02000000000000000000" pitchFamily="2" charset="0"/>
                <a:cs typeface="Roboto" panose="02000000000000000000" pitchFamily="2" charset="0"/>
              </a:rPr>
              <a:t>, P. L., &amp; </a:t>
            </a:r>
            <a:r>
              <a:rPr lang="en-US" sz="1200" dirty="0" err="1">
                <a:effectLst/>
                <a:latin typeface="Roboto" panose="02000000000000000000" pitchFamily="2" charset="0"/>
                <a:ea typeface="Roboto" panose="02000000000000000000" pitchFamily="2" charset="0"/>
                <a:cs typeface="Roboto" panose="02000000000000000000" pitchFamily="2" charset="0"/>
              </a:rPr>
              <a:t>Türkbey</a:t>
            </a:r>
            <a:r>
              <a:rPr lang="en-US" sz="1200" dirty="0">
                <a:effectLst/>
                <a:latin typeface="Roboto" panose="02000000000000000000" pitchFamily="2" charset="0"/>
                <a:ea typeface="Roboto" panose="02000000000000000000" pitchFamily="2" charset="0"/>
                <a:cs typeface="Roboto" panose="02000000000000000000" pitchFamily="2" charset="0"/>
              </a:rPr>
              <a:t>, B. (2019). Artificial intelligence at the intersection of pathology and radiology in prostate cancer. Diagnostic and Interventional Radiology, 25(3), 183–188. </a:t>
            </a:r>
            <a:r>
              <a:rPr lang="en-US" sz="1200" u="sng" dirty="0">
                <a:solidFill>
                  <a:srgbClr val="0000FF"/>
                </a:solidFill>
                <a:effectLst/>
                <a:latin typeface="Roboto" panose="02000000000000000000" pitchFamily="2" charset="0"/>
                <a:ea typeface="Roboto" panose="02000000000000000000" pitchFamily="2" charset="0"/>
                <a:cs typeface="Roboto" panose="02000000000000000000" pitchFamily="2" charset="0"/>
                <a:hlinkClick r:id="rId4"/>
              </a:rPr>
              <a:t>https://doi.org/10.5152/dir.2019.19125</a:t>
            </a:r>
            <a:endParaRPr lang="en-US" sz="1200" dirty="0">
              <a:effectLst/>
              <a:latin typeface="Roboto" panose="02000000000000000000" pitchFamily="2" charset="0"/>
              <a:ea typeface="Roboto" panose="02000000000000000000" pitchFamily="2" charset="0"/>
              <a:cs typeface="Roboto" panose="02000000000000000000" pitchFamily="2"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142F8180-709F-E480-4C50-571F1ED689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6449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CDD8-9480-8F4E-A39A-21A170DE51F4}"/>
              </a:ext>
            </a:extLst>
          </p:cNvPr>
          <p:cNvSpPr>
            <a:spLocks noGrp="1"/>
          </p:cNvSpPr>
          <p:nvPr>
            <p:ph type="title"/>
          </p:nvPr>
        </p:nvSpPr>
        <p:spPr/>
        <p:txBody>
          <a:bodyPr/>
          <a:lstStyle/>
          <a:p>
            <a:pPr algn="ctr"/>
            <a:r>
              <a:rPr lang="en-US" dirty="0"/>
              <a:t>Key References</a:t>
            </a:r>
          </a:p>
        </p:txBody>
      </p:sp>
      <p:sp>
        <p:nvSpPr>
          <p:cNvPr id="3" name="Text Placeholder 2">
            <a:extLst>
              <a:ext uri="{FF2B5EF4-FFF2-40B4-BE49-F238E27FC236}">
                <a16:creationId xmlns:a16="http://schemas.microsoft.com/office/drawing/2014/main" id="{F52B2684-DC78-02F5-55FD-BA58885C724A}"/>
              </a:ext>
            </a:extLst>
          </p:cNvPr>
          <p:cNvSpPr>
            <a:spLocks noGrp="1"/>
          </p:cNvSpPr>
          <p:nvPr>
            <p:ph type="body" idx="1"/>
          </p:nvPr>
        </p:nvSpPr>
        <p:spPr>
          <a:xfrm>
            <a:off x="814275" y="1327349"/>
            <a:ext cx="6132600" cy="3816151"/>
          </a:xfrm>
        </p:spPr>
        <p:txBody>
          <a:bodyPr/>
          <a:lstStyle/>
          <a:p>
            <a:r>
              <a:rPr lang="en-US" sz="1100" dirty="0" err="1">
                <a:effectLst/>
                <a:latin typeface="Roboto" panose="02000000000000000000" pitchFamily="2" charset="0"/>
                <a:ea typeface="Roboto" panose="02000000000000000000" pitchFamily="2" charset="0"/>
                <a:cs typeface="Roboto" panose="02000000000000000000" pitchFamily="2" charset="0"/>
              </a:rPr>
              <a:t>Hosny</a:t>
            </a:r>
            <a:r>
              <a:rPr lang="en-US" sz="1100" dirty="0">
                <a:effectLst/>
                <a:latin typeface="Roboto" panose="02000000000000000000" pitchFamily="2" charset="0"/>
                <a:ea typeface="Roboto" panose="02000000000000000000" pitchFamily="2" charset="0"/>
                <a:cs typeface="Roboto" panose="02000000000000000000" pitchFamily="2" charset="0"/>
              </a:rPr>
              <a:t>, A., Parmar, C., Quackenbush, J., Schwartz, L. H., &amp; </a:t>
            </a:r>
            <a:r>
              <a:rPr lang="en-US" sz="1100" dirty="0" err="1">
                <a:effectLst/>
                <a:latin typeface="Roboto" panose="02000000000000000000" pitchFamily="2" charset="0"/>
                <a:ea typeface="Roboto" panose="02000000000000000000" pitchFamily="2" charset="0"/>
                <a:cs typeface="Roboto" panose="02000000000000000000" pitchFamily="2" charset="0"/>
              </a:rPr>
              <a:t>Aerts</a:t>
            </a:r>
            <a:r>
              <a:rPr lang="en-US" sz="1100" dirty="0">
                <a:effectLst/>
                <a:latin typeface="Roboto" panose="02000000000000000000" pitchFamily="2" charset="0"/>
                <a:ea typeface="Roboto" panose="02000000000000000000" pitchFamily="2" charset="0"/>
                <a:cs typeface="Roboto" panose="02000000000000000000" pitchFamily="2" charset="0"/>
              </a:rPr>
              <a:t>, H. J. W. L. (2018). Artificial intelligence in radiology. Nature Reviews. Cancer, 18(8), 500–510. https://</a:t>
            </a:r>
            <a:r>
              <a:rPr lang="en-US" sz="1100" dirty="0" err="1">
                <a:effectLst/>
                <a:latin typeface="Roboto" panose="02000000000000000000" pitchFamily="2" charset="0"/>
                <a:ea typeface="Roboto" panose="02000000000000000000" pitchFamily="2" charset="0"/>
                <a:cs typeface="Roboto" panose="02000000000000000000" pitchFamily="2" charset="0"/>
              </a:rPr>
              <a:t>doi.org</a:t>
            </a:r>
            <a:r>
              <a:rPr lang="en-US" sz="1100" dirty="0">
                <a:effectLst/>
                <a:latin typeface="Roboto" panose="02000000000000000000" pitchFamily="2" charset="0"/>
                <a:ea typeface="Roboto" panose="02000000000000000000" pitchFamily="2" charset="0"/>
                <a:cs typeface="Roboto" panose="02000000000000000000" pitchFamily="2" charset="0"/>
              </a:rPr>
              <a:t>/10.1038/s41568-018-0016-5</a:t>
            </a:r>
          </a:p>
          <a:p>
            <a:r>
              <a:rPr lang="en-US" sz="1100" dirty="0" err="1">
                <a:effectLst/>
                <a:latin typeface="Roboto" panose="02000000000000000000" pitchFamily="2" charset="0"/>
                <a:ea typeface="Roboto" panose="02000000000000000000" pitchFamily="2" charset="0"/>
                <a:cs typeface="Roboto" panose="02000000000000000000" pitchFamily="2" charset="0"/>
              </a:rPr>
              <a:t>Jin</a:t>
            </a:r>
            <a:r>
              <a:rPr lang="en-US" sz="1100" dirty="0">
                <a:effectLst/>
                <a:latin typeface="Roboto" panose="02000000000000000000" pitchFamily="2" charset="0"/>
                <a:ea typeface="Roboto" panose="02000000000000000000" pitchFamily="2" charset="0"/>
                <a:cs typeface="Roboto" panose="02000000000000000000" pitchFamily="2" charset="0"/>
              </a:rPr>
              <a:t>, D., Harrison, A. P., Zhang, L., Yan, K., Wang, Y., Cai, J., Miao, S., &amp; Lu, L. (2021). Chapter 14—Artificial intelligence in radiology. In L. Xing, M. L. Giger, &amp; J. K. Min (Eds.), Artificial Intelligence in Medicine (pp. 265–289). Academic Press. https://</a:t>
            </a:r>
            <a:r>
              <a:rPr lang="en-US" sz="1100" dirty="0" err="1">
                <a:effectLst/>
                <a:latin typeface="Roboto" panose="02000000000000000000" pitchFamily="2" charset="0"/>
                <a:ea typeface="Roboto" panose="02000000000000000000" pitchFamily="2" charset="0"/>
                <a:cs typeface="Roboto" panose="02000000000000000000" pitchFamily="2" charset="0"/>
              </a:rPr>
              <a:t>doi.org</a:t>
            </a:r>
            <a:r>
              <a:rPr lang="en-US" sz="1100" dirty="0">
                <a:effectLst/>
                <a:latin typeface="Roboto" panose="02000000000000000000" pitchFamily="2" charset="0"/>
                <a:ea typeface="Roboto" panose="02000000000000000000" pitchFamily="2" charset="0"/>
                <a:cs typeface="Roboto" panose="02000000000000000000" pitchFamily="2" charset="0"/>
              </a:rPr>
              <a:t>/10.1016/B978-0-12-821259-2.00014-4 </a:t>
            </a:r>
          </a:p>
          <a:p>
            <a:r>
              <a:rPr lang="en-US" sz="1100" dirty="0" err="1">
                <a:effectLst/>
                <a:latin typeface="Roboto" panose="02000000000000000000" pitchFamily="2" charset="0"/>
                <a:ea typeface="Roboto" panose="02000000000000000000" pitchFamily="2" charset="0"/>
                <a:cs typeface="Roboto" panose="02000000000000000000" pitchFamily="2" charset="0"/>
              </a:rPr>
              <a:t>Lepakshi</a:t>
            </a:r>
            <a:r>
              <a:rPr lang="en-US" sz="1100" dirty="0">
                <a:effectLst/>
                <a:latin typeface="Roboto" panose="02000000000000000000" pitchFamily="2" charset="0"/>
                <a:ea typeface="Roboto" panose="02000000000000000000" pitchFamily="2" charset="0"/>
                <a:cs typeface="Roboto" panose="02000000000000000000" pitchFamily="2" charset="0"/>
              </a:rPr>
              <a:t>, V. A. (2022). Machine learning and deep learning based ai tools for development of diagnostic tools. </a:t>
            </a:r>
            <a:r>
              <a:rPr lang="en-US" sz="1100" i="1" dirty="0">
                <a:effectLst/>
                <a:latin typeface="Roboto" panose="02000000000000000000" pitchFamily="2" charset="0"/>
                <a:ea typeface="Roboto" panose="02000000000000000000" pitchFamily="2" charset="0"/>
                <a:cs typeface="Roboto" panose="02000000000000000000" pitchFamily="2" charset="0"/>
              </a:rPr>
              <a:t>Computational Approaches for Novel Therapeutic and Diagnostic Designing to Mitigate SARS-CoV-2 Infection</a:t>
            </a:r>
            <a:r>
              <a:rPr lang="en-US" sz="1100" dirty="0">
                <a:effectLst/>
                <a:latin typeface="Roboto" panose="02000000000000000000" pitchFamily="2" charset="0"/>
                <a:ea typeface="Roboto" panose="02000000000000000000" pitchFamily="2" charset="0"/>
                <a:cs typeface="Roboto" panose="02000000000000000000" pitchFamily="2" charset="0"/>
              </a:rPr>
              <a:t>, 399–420. https://</a:t>
            </a:r>
            <a:r>
              <a:rPr lang="en-US" sz="1100" dirty="0" err="1">
                <a:effectLst/>
                <a:latin typeface="Roboto" panose="02000000000000000000" pitchFamily="2" charset="0"/>
                <a:ea typeface="Roboto" panose="02000000000000000000" pitchFamily="2" charset="0"/>
                <a:cs typeface="Roboto" panose="02000000000000000000" pitchFamily="2" charset="0"/>
              </a:rPr>
              <a:t>doi.org</a:t>
            </a:r>
            <a:r>
              <a:rPr lang="en-US" sz="1100" dirty="0">
                <a:effectLst/>
                <a:latin typeface="Roboto" panose="02000000000000000000" pitchFamily="2" charset="0"/>
                <a:ea typeface="Roboto" panose="02000000000000000000" pitchFamily="2" charset="0"/>
                <a:cs typeface="Roboto" panose="02000000000000000000" pitchFamily="2" charset="0"/>
              </a:rPr>
              <a:t>/10.1016/B978-0-323-91172-6.00011-X</a:t>
            </a:r>
          </a:p>
          <a:p>
            <a:r>
              <a:rPr lang="en-US" sz="1100" dirty="0">
                <a:effectLst/>
                <a:latin typeface="Roboto" panose="02000000000000000000" pitchFamily="2" charset="0"/>
                <a:ea typeface="Roboto" panose="02000000000000000000" pitchFamily="2" charset="0"/>
                <a:cs typeface="Roboto" panose="02000000000000000000" pitchFamily="2" charset="0"/>
              </a:rPr>
              <a:t>Li, X., Tian, J., Nan, N., Tu, C., Zhang, D., Song, X., &amp; Zhang, H. (2021). Artificial intelligence based myocardial ischemia detection in cardiac radiology. Proceedings of the 2nd International Symposium on Artificial Intelligence for Medicine Sciences, 109–113. New York, NY, USA: Association for Computing Machinery. </a:t>
            </a:r>
            <a:r>
              <a:rPr lang="en-US" sz="1100" dirty="0">
                <a:effectLst/>
                <a:latin typeface="Roboto" panose="02000000000000000000" pitchFamily="2" charset="0"/>
                <a:ea typeface="Roboto" panose="02000000000000000000" pitchFamily="2" charset="0"/>
                <a:cs typeface="Roboto" panose="02000000000000000000" pitchFamily="2" charset="0"/>
                <a:hlinkClick r:id="rId2"/>
              </a:rPr>
              <a:t>https://doi.org/10.1145/3500931.3500951</a:t>
            </a:r>
            <a:endParaRPr lang="en-US" sz="1100" dirty="0">
              <a:effectLst/>
              <a:latin typeface="Roboto" panose="02000000000000000000" pitchFamily="2" charset="0"/>
              <a:ea typeface="Roboto" panose="02000000000000000000" pitchFamily="2" charset="0"/>
              <a:cs typeface="Roboto" panose="02000000000000000000" pitchFamily="2" charset="0"/>
            </a:endParaRPr>
          </a:p>
          <a:p>
            <a:r>
              <a:rPr lang="en-US" sz="1100" dirty="0">
                <a:effectLst/>
                <a:latin typeface="Roboto" panose="02000000000000000000" pitchFamily="2" charset="0"/>
                <a:ea typeface="Roboto" panose="02000000000000000000" pitchFamily="2" charset="0"/>
                <a:cs typeface="Roboto" panose="02000000000000000000" pitchFamily="2" charset="0"/>
              </a:rPr>
              <a:t>Liu, Y., Jain, A., </a:t>
            </a:r>
            <a:r>
              <a:rPr lang="en-US" sz="1100" dirty="0" err="1">
                <a:effectLst/>
                <a:latin typeface="Roboto" panose="02000000000000000000" pitchFamily="2" charset="0"/>
                <a:ea typeface="Roboto" panose="02000000000000000000" pitchFamily="2" charset="0"/>
                <a:cs typeface="Roboto" panose="02000000000000000000" pitchFamily="2" charset="0"/>
              </a:rPr>
              <a:t>Eng</a:t>
            </a:r>
            <a:r>
              <a:rPr lang="en-US" sz="1100" dirty="0">
                <a:effectLst/>
                <a:latin typeface="Roboto" panose="02000000000000000000" pitchFamily="2" charset="0"/>
                <a:ea typeface="Roboto" panose="02000000000000000000" pitchFamily="2" charset="0"/>
                <a:cs typeface="Roboto" panose="02000000000000000000" pitchFamily="2" charset="0"/>
              </a:rPr>
              <a:t>, C., Way, D. H., Lee, K., Bui, P., … Coz, D. (2020). A deep learning system for differential diagnosis of skin diseases. Nature Medicine, 26(6), 900–908. </a:t>
            </a:r>
            <a:r>
              <a:rPr lang="en-US" sz="1100" u="sng" dirty="0">
                <a:solidFill>
                  <a:srgbClr val="0000FF"/>
                </a:solidFill>
                <a:effectLst/>
                <a:latin typeface="Roboto" panose="02000000000000000000" pitchFamily="2" charset="0"/>
                <a:ea typeface="Roboto" panose="02000000000000000000" pitchFamily="2" charset="0"/>
                <a:cs typeface="Roboto" panose="02000000000000000000" pitchFamily="2" charset="0"/>
                <a:hlinkClick r:id="rId3"/>
              </a:rPr>
              <a:t>https://doi.org/10.1038/s41591-020-0842-3</a:t>
            </a:r>
            <a:r>
              <a:rPr lang="en-US" sz="1100" dirty="0">
                <a:effectLst/>
                <a:latin typeface="Roboto" panose="02000000000000000000" pitchFamily="2" charset="0"/>
                <a:ea typeface="Roboto" panose="02000000000000000000" pitchFamily="2" charset="0"/>
                <a:cs typeface="Roboto" panose="02000000000000000000" pitchFamily="2" charset="0"/>
              </a:rPr>
              <a:t> </a:t>
            </a:r>
          </a:p>
        </p:txBody>
      </p:sp>
      <p:sp>
        <p:nvSpPr>
          <p:cNvPr id="4" name="Slide Number Placeholder 3">
            <a:extLst>
              <a:ext uri="{FF2B5EF4-FFF2-40B4-BE49-F238E27FC236}">
                <a16:creationId xmlns:a16="http://schemas.microsoft.com/office/drawing/2014/main" id="{ABBA3CF8-92D9-1A4F-A9B8-15C429383E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39999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BC23-02A6-F9CE-C928-071D9AFE0298}"/>
              </a:ext>
            </a:extLst>
          </p:cNvPr>
          <p:cNvSpPr>
            <a:spLocks noGrp="1"/>
          </p:cNvSpPr>
          <p:nvPr>
            <p:ph type="title"/>
          </p:nvPr>
        </p:nvSpPr>
        <p:spPr/>
        <p:txBody>
          <a:bodyPr/>
          <a:lstStyle/>
          <a:p>
            <a:pPr algn="ctr"/>
            <a:r>
              <a:rPr lang="en-US" dirty="0"/>
              <a:t>Key References</a:t>
            </a:r>
          </a:p>
        </p:txBody>
      </p:sp>
      <p:sp>
        <p:nvSpPr>
          <p:cNvPr id="3" name="Text Placeholder 2">
            <a:extLst>
              <a:ext uri="{FF2B5EF4-FFF2-40B4-BE49-F238E27FC236}">
                <a16:creationId xmlns:a16="http://schemas.microsoft.com/office/drawing/2014/main" id="{5C3152B4-058D-8908-9F84-E5834B4FAE02}"/>
              </a:ext>
            </a:extLst>
          </p:cNvPr>
          <p:cNvSpPr>
            <a:spLocks noGrp="1"/>
          </p:cNvSpPr>
          <p:nvPr>
            <p:ph type="body" idx="1"/>
          </p:nvPr>
        </p:nvSpPr>
        <p:spPr>
          <a:xfrm>
            <a:off x="814275" y="1327349"/>
            <a:ext cx="6132600" cy="3816151"/>
          </a:xfrm>
        </p:spPr>
        <p:txBody>
          <a:bodyPr/>
          <a:lstStyle/>
          <a:p>
            <a:r>
              <a:rPr lang="en-US" sz="1100" dirty="0" err="1">
                <a:effectLst/>
                <a:latin typeface="Roboto" panose="02000000000000000000" pitchFamily="2" charset="0"/>
                <a:ea typeface="Roboto" panose="02000000000000000000" pitchFamily="2" charset="0"/>
                <a:cs typeface="Roboto" panose="02000000000000000000" pitchFamily="2" charset="0"/>
              </a:rPr>
              <a:t>Mazurowski</a:t>
            </a:r>
            <a:r>
              <a:rPr lang="en-US" sz="1100" dirty="0">
                <a:effectLst/>
                <a:latin typeface="Roboto" panose="02000000000000000000" pitchFamily="2" charset="0"/>
                <a:ea typeface="Roboto" panose="02000000000000000000" pitchFamily="2" charset="0"/>
                <a:cs typeface="Roboto" panose="02000000000000000000" pitchFamily="2" charset="0"/>
              </a:rPr>
              <a:t>, M. A., Buda, M., Saha, A., &amp; Bashir, M. R. (2019). Deep learning in radiology: An overview of the concepts and a survey of the state of the art with focus on MRI. Journal of Magnetic Resonance Imaging: JMRI, 49(4), 939–954. </a:t>
            </a:r>
            <a:r>
              <a:rPr lang="en-US" sz="1100" u="sng" dirty="0">
                <a:solidFill>
                  <a:srgbClr val="0000FF"/>
                </a:solidFill>
                <a:effectLst/>
                <a:latin typeface="Roboto" panose="02000000000000000000" pitchFamily="2" charset="0"/>
                <a:ea typeface="Roboto" panose="02000000000000000000" pitchFamily="2" charset="0"/>
                <a:cs typeface="Roboto" panose="02000000000000000000" pitchFamily="2" charset="0"/>
                <a:hlinkClick r:id="rId2"/>
              </a:rPr>
              <a:t>https://doi.org/10.1002/jmri.26534</a:t>
            </a:r>
            <a:endParaRPr lang="en-US" sz="1100" u="sng" dirty="0">
              <a:solidFill>
                <a:srgbClr val="0000FF"/>
              </a:solidFill>
              <a:effectLst/>
              <a:latin typeface="Roboto" panose="02000000000000000000" pitchFamily="2" charset="0"/>
              <a:ea typeface="Roboto" panose="02000000000000000000" pitchFamily="2" charset="0"/>
              <a:cs typeface="Roboto" panose="02000000000000000000" pitchFamily="2" charset="0"/>
            </a:endParaRPr>
          </a:p>
          <a:p>
            <a:r>
              <a:rPr lang="en-US" sz="1100" dirty="0">
                <a:effectLst/>
                <a:latin typeface="Roboto" panose="02000000000000000000" pitchFamily="2" charset="0"/>
                <a:ea typeface="Roboto" panose="02000000000000000000" pitchFamily="2" charset="0"/>
                <a:cs typeface="Roboto" panose="02000000000000000000" pitchFamily="2" charset="0"/>
              </a:rPr>
              <a:t>Mei, X., Liu, Z., Robson, P. M., Marinelli, B., Huang, M., Doshi, A., Jacobi, A., Cao, C., Link, K. E., Yang, T., Wang, Y., Greenspan, H., </a:t>
            </a:r>
            <a:r>
              <a:rPr lang="en-US" sz="1100" dirty="0" err="1">
                <a:effectLst/>
                <a:latin typeface="Roboto" panose="02000000000000000000" pitchFamily="2" charset="0"/>
                <a:ea typeface="Roboto" panose="02000000000000000000" pitchFamily="2" charset="0"/>
                <a:cs typeface="Roboto" panose="02000000000000000000" pitchFamily="2" charset="0"/>
              </a:rPr>
              <a:t>Deyer</a:t>
            </a:r>
            <a:r>
              <a:rPr lang="en-US" sz="1100" dirty="0">
                <a:effectLst/>
                <a:latin typeface="Roboto" panose="02000000000000000000" pitchFamily="2" charset="0"/>
                <a:ea typeface="Roboto" panose="02000000000000000000" pitchFamily="2" charset="0"/>
                <a:cs typeface="Roboto" panose="02000000000000000000" pitchFamily="2" charset="0"/>
              </a:rPr>
              <a:t>, T., </a:t>
            </a:r>
            <a:r>
              <a:rPr lang="en-US" sz="1100" dirty="0" err="1">
                <a:effectLst/>
                <a:latin typeface="Roboto" panose="02000000000000000000" pitchFamily="2" charset="0"/>
                <a:ea typeface="Roboto" panose="02000000000000000000" pitchFamily="2" charset="0"/>
                <a:cs typeface="Roboto" panose="02000000000000000000" pitchFamily="2" charset="0"/>
              </a:rPr>
              <a:t>Fayad</a:t>
            </a:r>
            <a:r>
              <a:rPr lang="en-US" sz="1100" dirty="0">
                <a:effectLst/>
                <a:latin typeface="Roboto" panose="02000000000000000000" pitchFamily="2" charset="0"/>
                <a:ea typeface="Roboto" panose="02000000000000000000" pitchFamily="2" charset="0"/>
                <a:cs typeface="Roboto" panose="02000000000000000000" pitchFamily="2" charset="0"/>
              </a:rPr>
              <a:t>, Z. A., &amp; Yang, Y. (2022). </a:t>
            </a:r>
            <a:r>
              <a:rPr lang="en-US" sz="1100" dirty="0" err="1">
                <a:effectLst/>
                <a:latin typeface="Roboto" panose="02000000000000000000" pitchFamily="2" charset="0"/>
                <a:ea typeface="Roboto" panose="02000000000000000000" pitchFamily="2" charset="0"/>
                <a:cs typeface="Roboto" panose="02000000000000000000" pitchFamily="2" charset="0"/>
              </a:rPr>
              <a:t>Radimagenet</a:t>
            </a:r>
            <a:r>
              <a:rPr lang="en-US" sz="1100" dirty="0">
                <a:effectLst/>
                <a:latin typeface="Roboto" panose="02000000000000000000" pitchFamily="2" charset="0"/>
                <a:ea typeface="Roboto" panose="02000000000000000000" pitchFamily="2" charset="0"/>
                <a:cs typeface="Roboto" panose="02000000000000000000" pitchFamily="2" charset="0"/>
              </a:rPr>
              <a:t>: An open radiologic deep learning research dataset for effective transfer learning. Radiology: Artificial Intelligence, 4(5), e210315. https://</a:t>
            </a:r>
            <a:r>
              <a:rPr lang="en-US" sz="1100" dirty="0" err="1">
                <a:effectLst/>
                <a:latin typeface="Roboto" panose="02000000000000000000" pitchFamily="2" charset="0"/>
                <a:ea typeface="Roboto" panose="02000000000000000000" pitchFamily="2" charset="0"/>
                <a:cs typeface="Roboto" panose="02000000000000000000" pitchFamily="2" charset="0"/>
              </a:rPr>
              <a:t>doi.org</a:t>
            </a:r>
            <a:r>
              <a:rPr lang="en-US" sz="1100" dirty="0">
                <a:effectLst/>
                <a:latin typeface="Roboto" panose="02000000000000000000" pitchFamily="2" charset="0"/>
                <a:ea typeface="Roboto" panose="02000000000000000000" pitchFamily="2" charset="0"/>
                <a:cs typeface="Roboto" panose="02000000000000000000" pitchFamily="2" charset="0"/>
              </a:rPr>
              <a:t>/10.1148/ryai.210315 </a:t>
            </a:r>
          </a:p>
          <a:p>
            <a:r>
              <a:rPr lang="en-US" sz="1100" dirty="0" err="1">
                <a:effectLst/>
                <a:latin typeface="Roboto" panose="02000000000000000000" pitchFamily="2" charset="0"/>
                <a:ea typeface="Roboto" panose="02000000000000000000" pitchFamily="2" charset="0"/>
                <a:cs typeface="Roboto" panose="02000000000000000000" pitchFamily="2" charset="0"/>
              </a:rPr>
              <a:t>Pianykh</a:t>
            </a:r>
            <a:r>
              <a:rPr lang="en-US" sz="1100" dirty="0">
                <a:effectLst/>
                <a:latin typeface="Roboto" panose="02000000000000000000" pitchFamily="2" charset="0"/>
                <a:ea typeface="Roboto" panose="02000000000000000000" pitchFamily="2" charset="0"/>
                <a:cs typeface="Roboto" panose="02000000000000000000" pitchFamily="2" charset="0"/>
              </a:rPr>
              <a:t>, O. S., </a:t>
            </a:r>
            <a:r>
              <a:rPr lang="en-US" sz="1100" dirty="0" err="1">
                <a:effectLst/>
                <a:latin typeface="Roboto" panose="02000000000000000000" pitchFamily="2" charset="0"/>
                <a:ea typeface="Roboto" panose="02000000000000000000" pitchFamily="2" charset="0"/>
                <a:cs typeface="Roboto" panose="02000000000000000000" pitchFamily="2" charset="0"/>
              </a:rPr>
              <a:t>Langs</a:t>
            </a:r>
            <a:r>
              <a:rPr lang="en-US" sz="1100" dirty="0">
                <a:effectLst/>
                <a:latin typeface="Roboto" panose="02000000000000000000" pitchFamily="2" charset="0"/>
                <a:ea typeface="Roboto" panose="02000000000000000000" pitchFamily="2" charset="0"/>
                <a:cs typeface="Roboto" panose="02000000000000000000" pitchFamily="2" charset="0"/>
              </a:rPr>
              <a:t>, G., Dewey, M., </a:t>
            </a:r>
            <a:r>
              <a:rPr lang="en-US" sz="1100" dirty="0" err="1">
                <a:effectLst/>
                <a:latin typeface="Roboto" panose="02000000000000000000" pitchFamily="2" charset="0"/>
                <a:ea typeface="Roboto" panose="02000000000000000000" pitchFamily="2" charset="0"/>
                <a:cs typeface="Roboto" panose="02000000000000000000" pitchFamily="2" charset="0"/>
              </a:rPr>
              <a:t>Enzmann</a:t>
            </a:r>
            <a:r>
              <a:rPr lang="en-US" sz="1100" dirty="0">
                <a:effectLst/>
                <a:latin typeface="Roboto" panose="02000000000000000000" pitchFamily="2" charset="0"/>
                <a:ea typeface="Roboto" panose="02000000000000000000" pitchFamily="2" charset="0"/>
                <a:cs typeface="Roboto" panose="02000000000000000000" pitchFamily="2" charset="0"/>
              </a:rPr>
              <a:t>, D. R., Herold, C. J., Schoenberg, S. O., &amp; Brink, J. A. (2020). Continuous learning ai in radiology: Implementation principles and early applications. Radiology, 297(1), 6–14. </a:t>
            </a:r>
            <a:r>
              <a:rPr lang="en-US" sz="1100" u="sng" dirty="0">
                <a:solidFill>
                  <a:srgbClr val="0000FF"/>
                </a:solidFill>
                <a:effectLst/>
                <a:latin typeface="Roboto" panose="02000000000000000000" pitchFamily="2" charset="0"/>
                <a:ea typeface="Roboto" panose="02000000000000000000" pitchFamily="2" charset="0"/>
                <a:cs typeface="Roboto" panose="02000000000000000000" pitchFamily="2" charset="0"/>
                <a:hlinkClick r:id="rId3"/>
              </a:rPr>
              <a:t>https://doi.org/10.1148/radiol.2020200038</a:t>
            </a:r>
            <a:r>
              <a:rPr lang="en-US" sz="1100" dirty="0">
                <a:effectLst/>
                <a:latin typeface="Roboto" panose="02000000000000000000" pitchFamily="2" charset="0"/>
                <a:ea typeface="Roboto" panose="02000000000000000000" pitchFamily="2" charset="0"/>
                <a:cs typeface="Roboto" panose="02000000000000000000" pitchFamily="2" charset="0"/>
              </a:rPr>
              <a:t> </a:t>
            </a:r>
          </a:p>
          <a:p>
            <a:r>
              <a:rPr lang="en-US" sz="1100" dirty="0" err="1">
                <a:effectLst/>
                <a:latin typeface="Roboto" panose="02000000000000000000" pitchFamily="2" charset="0"/>
                <a:ea typeface="Roboto" panose="02000000000000000000" pitchFamily="2" charset="0"/>
                <a:cs typeface="Roboto" panose="02000000000000000000" pitchFamily="2" charset="0"/>
              </a:rPr>
              <a:t>Plis</a:t>
            </a:r>
            <a:r>
              <a:rPr lang="en-US" sz="1100" dirty="0">
                <a:effectLst/>
                <a:latin typeface="Roboto" panose="02000000000000000000" pitchFamily="2" charset="0"/>
                <a:ea typeface="Roboto" panose="02000000000000000000" pitchFamily="2" charset="0"/>
                <a:cs typeface="Roboto" panose="02000000000000000000" pitchFamily="2" charset="0"/>
              </a:rPr>
              <a:t>, S. M., </a:t>
            </a:r>
            <a:r>
              <a:rPr lang="en-US" sz="1100" dirty="0" err="1">
                <a:effectLst/>
                <a:latin typeface="Roboto" panose="02000000000000000000" pitchFamily="2" charset="0"/>
                <a:ea typeface="Roboto" panose="02000000000000000000" pitchFamily="2" charset="0"/>
                <a:cs typeface="Roboto" panose="02000000000000000000" pitchFamily="2" charset="0"/>
              </a:rPr>
              <a:t>Hjelm</a:t>
            </a:r>
            <a:r>
              <a:rPr lang="en-US" sz="1100" dirty="0">
                <a:effectLst/>
                <a:latin typeface="Roboto" panose="02000000000000000000" pitchFamily="2" charset="0"/>
                <a:ea typeface="Roboto" panose="02000000000000000000" pitchFamily="2" charset="0"/>
                <a:cs typeface="Roboto" panose="02000000000000000000" pitchFamily="2" charset="0"/>
              </a:rPr>
              <a:t>, D. R., </a:t>
            </a:r>
            <a:r>
              <a:rPr lang="en-US" sz="1100" dirty="0" err="1">
                <a:effectLst/>
                <a:latin typeface="Roboto" panose="02000000000000000000" pitchFamily="2" charset="0"/>
                <a:ea typeface="Roboto" panose="02000000000000000000" pitchFamily="2" charset="0"/>
                <a:cs typeface="Roboto" panose="02000000000000000000" pitchFamily="2" charset="0"/>
              </a:rPr>
              <a:t>Salakhutdinov</a:t>
            </a:r>
            <a:r>
              <a:rPr lang="en-US" sz="1100" dirty="0">
                <a:effectLst/>
                <a:latin typeface="Roboto" panose="02000000000000000000" pitchFamily="2" charset="0"/>
                <a:ea typeface="Roboto" panose="02000000000000000000" pitchFamily="2" charset="0"/>
                <a:cs typeface="Roboto" panose="02000000000000000000" pitchFamily="2" charset="0"/>
              </a:rPr>
              <a:t>, R., Allen, E. A., </a:t>
            </a:r>
            <a:r>
              <a:rPr lang="en-US" sz="1100" dirty="0" err="1">
                <a:effectLst/>
                <a:latin typeface="Roboto" panose="02000000000000000000" pitchFamily="2" charset="0"/>
                <a:ea typeface="Roboto" panose="02000000000000000000" pitchFamily="2" charset="0"/>
                <a:cs typeface="Roboto" panose="02000000000000000000" pitchFamily="2" charset="0"/>
              </a:rPr>
              <a:t>Bockholt</a:t>
            </a:r>
            <a:r>
              <a:rPr lang="en-US" sz="1100" dirty="0">
                <a:effectLst/>
                <a:latin typeface="Roboto" panose="02000000000000000000" pitchFamily="2" charset="0"/>
                <a:ea typeface="Roboto" panose="02000000000000000000" pitchFamily="2" charset="0"/>
                <a:cs typeface="Roboto" panose="02000000000000000000" pitchFamily="2" charset="0"/>
              </a:rPr>
              <a:t>, H. J., Long, J. D., … Calhoun, V. D. (2014). Deep learning for neuroimaging: A validation study. Frontiers in Neuroscience, 8. https://</a:t>
            </a:r>
            <a:r>
              <a:rPr lang="en-US" sz="1100" dirty="0" err="1">
                <a:effectLst/>
                <a:latin typeface="Roboto" panose="02000000000000000000" pitchFamily="2" charset="0"/>
                <a:ea typeface="Roboto" panose="02000000000000000000" pitchFamily="2" charset="0"/>
                <a:cs typeface="Roboto" panose="02000000000000000000" pitchFamily="2" charset="0"/>
              </a:rPr>
              <a:t>doi.org</a:t>
            </a:r>
            <a:r>
              <a:rPr lang="en-US" sz="1100" dirty="0">
                <a:effectLst/>
                <a:latin typeface="Roboto" panose="02000000000000000000" pitchFamily="2" charset="0"/>
                <a:ea typeface="Roboto" panose="02000000000000000000" pitchFamily="2" charset="0"/>
                <a:cs typeface="Roboto" panose="02000000000000000000" pitchFamily="2" charset="0"/>
              </a:rPr>
              <a:t>/10.3389/fnins.2014.00229 </a:t>
            </a:r>
          </a:p>
          <a:p>
            <a:r>
              <a:rPr lang="en-US" sz="1100" dirty="0">
                <a:effectLst/>
                <a:latin typeface="Roboto" panose="02000000000000000000" pitchFamily="2" charset="0"/>
                <a:ea typeface="Roboto" panose="02000000000000000000" pitchFamily="2" charset="0"/>
                <a:cs typeface="Roboto" panose="02000000000000000000" pitchFamily="2" charset="0"/>
              </a:rPr>
              <a:t>Syed, A. B., &amp; </a:t>
            </a:r>
            <a:r>
              <a:rPr lang="en-US" sz="1100" dirty="0" err="1">
                <a:effectLst/>
                <a:latin typeface="Roboto" panose="02000000000000000000" pitchFamily="2" charset="0"/>
                <a:ea typeface="Roboto" panose="02000000000000000000" pitchFamily="2" charset="0"/>
                <a:cs typeface="Roboto" panose="02000000000000000000" pitchFamily="2" charset="0"/>
              </a:rPr>
              <a:t>Zoga</a:t>
            </a:r>
            <a:r>
              <a:rPr lang="en-US" sz="1100" dirty="0">
                <a:effectLst/>
                <a:latin typeface="Roboto" panose="02000000000000000000" pitchFamily="2" charset="0"/>
                <a:ea typeface="Roboto" panose="02000000000000000000" pitchFamily="2" charset="0"/>
                <a:cs typeface="Roboto" panose="02000000000000000000" pitchFamily="2" charset="0"/>
              </a:rPr>
              <a:t>, A. C. (2018). Artificial intelligence in radiology: Current technology and future directions. Seminars in Musculoskeletal Radiology, 22(5), 540–545. </a:t>
            </a:r>
            <a:r>
              <a:rPr lang="en-US" sz="1100" dirty="0">
                <a:effectLst/>
                <a:latin typeface="Roboto" panose="02000000000000000000" pitchFamily="2" charset="0"/>
                <a:ea typeface="Roboto" panose="02000000000000000000" pitchFamily="2" charset="0"/>
                <a:cs typeface="Roboto" panose="02000000000000000000" pitchFamily="2" charset="0"/>
                <a:hlinkClick r:id="rId4"/>
              </a:rPr>
              <a:t>https://doi.org/10.1055/s-0038-1673383</a:t>
            </a:r>
            <a:endParaRPr lang="en-US" sz="1100" dirty="0">
              <a:effectLst/>
              <a:latin typeface="Roboto" panose="02000000000000000000" pitchFamily="2" charset="0"/>
              <a:ea typeface="Roboto" panose="02000000000000000000" pitchFamily="2" charset="0"/>
              <a:cs typeface="Roboto" panose="02000000000000000000" pitchFamily="2" charset="0"/>
            </a:endParaRPr>
          </a:p>
          <a:p>
            <a:r>
              <a:rPr lang="en-US" sz="1100" kern="0" dirty="0" err="1">
                <a:effectLst/>
                <a:latin typeface="Roboto" panose="02000000000000000000" pitchFamily="2" charset="0"/>
                <a:ea typeface="Roboto" panose="02000000000000000000" pitchFamily="2" charset="0"/>
                <a:cs typeface="Roboto" panose="02000000000000000000" pitchFamily="2" charset="0"/>
              </a:rPr>
              <a:t>Tschandl</a:t>
            </a:r>
            <a:r>
              <a:rPr lang="en-US" sz="1100" kern="0" dirty="0">
                <a:effectLst/>
                <a:latin typeface="Roboto" panose="02000000000000000000" pitchFamily="2" charset="0"/>
                <a:ea typeface="Roboto" panose="02000000000000000000" pitchFamily="2" charset="0"/>
                <a:cs typeface="Roboto" panose="02000000000000000000" pitchFamily="2" charset="0"/>
              </a:rPr>
              <a:t>, P., Rosendahl, C., &amp; </a:t>
            </a:r>
            <a:r>
              <a:rPr lang="en-US" sz="1100" kern="0" dirty="0" err="1">
                <a:effectLst/>
                <a:latin typeface="Roboto" panose="02000000000000000000" pitchFamily="2" charset="0"/>
                <a:ea typeface="Roboto" panose="02000000000000000000" pitchFamily="2" charset="0"/>
                <a:cs typeface="Roboto" panose="02000000000000000000" pitchFamily="2" charset="0"/>
              </a:rPr>
              <a:t>Kittler</a:t>
            </a:r>
            <a:r>
              <a:rPr lang="en-US" sz="1100" kern="0" dirty="0">
                <a:effectLst/>
                <a:latin typeface="Roboto" panose="02000000000000000000" pitchFamily="2" charset="0"/>
                <a:ea typeface="Roboto" panose="02000000000000000000" pitchFamily="2" charset="0"/>
                <a:cs typeface="Roboto" panose="02000000000000000000" pitchFamily="2" charset="0"/>
              </a:rPr>
              <a:t>, H. (2018). The HAM10000 dataset, a large collection of multi-source </a:t>
            </a:r>
            <a:r>
              <a:rPr lang="en-US" sz="1100" kern="0" dirty="0" err="1">
                <a:effectLst/>
                <a:latin typeface="Roboto" panose="02000000000000000000" pitchFamily="2" charset="0"/>
                <a:ea typeface="Roboto" panose="02000000000000000000" pitchFamily="2" charset="0"/>
                <a:cs typeface="Roboto" panose="02000000000000000000" pitchFamily="2" charset="0"/>
              </a:rPr>
              <a:t>dermatoscopic</a:t>
            </a:r>
            <a:r>
              <a:rPr lang="en-US" sz="1100" kern="0" dirty="0">
                <a:effectLst/>
                <a:latin typeface="Roboto" panose="02000000000000000000" pitchFamily="2" charset="0"/>
                <a:ea typeface="Roboto" panose="02000000000000000000" pitchFamily="2" charset="0"/>
                <a:cs typeface="Roboto" panose="02000000000000000000" pitchFamily="2" charset="0"/>
              </a:rPr>
              <a:t> images of common pigmented skin lesions. </a:t>
            </a:r>
            <a:r>
              <a:rPr lang="en-US" sz="1100" i="1" kern="0" dirty="0">
                <a:effectLst/>
                <a:latin typeface="Roboto" panose="02000000000000000000" pitchFamily="2" charset="0"/>
                <a:ea typeface="Roboto" panose="02000000000000000000" pitchFamily="2" charset="0"/>
                <a:cs typeface="Roboto" panose="02000000000000000000" pitchFamily="2" charset="0"/>
              </a:rPr>
              <a:t>Scientific Data</a:t>
            </a:r>
            <a:r>
              <a:rPr lang="en-US" sz="1100" kern="0" dirty="0">
                <a:effectLst/>
                <a:latin typeface="Roboto" panose="02000000000000000000" pitchFamily="2" charset="0"/>
                <a:ea typeface="Roboto" panose="02000000000000000000" pitchFamily="2" charset="0"/>
                <a:cs typeface="Roboto" panose="02000000000000000000" pitchFamily="2" charset="0"/>
              </a:rPr>
              <a:t>, </a:t>
            </a:r>
            <a:r>
              <a:rPr lang="en-US" sz="1100" i="1" kern="0" dirty="0">
                <a:effectLst/>
                <a:latin typeface="Roboto" panose="02000000000000000000" pitchFamily="2" charset="0"/>
                <a:ea typeface="Roboto" panose="02000000000000000000" pitchFamily="2" charset="0"/>
                <a:cs typeface="Roboto" panose="02000000000000000000" pitchFamily="2" charset="0"/>
              </a:rPr>
              <a:t>5</a:t>
            </a:r>
            <a:r>
              <a:rPr lang="en-US" sz="1100" kern="0" dirty="0">
                <a:effectLst/>
                <a:latin typeface="Roboto" panose="02000000000000000000" pitchFamily="2" charset="0"/>
                <a:ea typeface="Roboto" panose="02000000000000000000" pitchFamily="2" charset="0"/>
                <a:cs typeface="Roboto" panose="02000000000000000000" pitchFamily="2" charset="0"/>
              </a:rPr>
              <a:t>(1), 180161. https://</a:t>
            </a:r>
            <a:r>
              <a:rPr lang="en-US" sz="1100" kern="0" dirty="0" err="1">
                <a:effectLst/>
                <a:latin typeface="Roboto" panose="02000000000000000000" pitchFamily="2" charset="0"/>
                <a:ea typeface="Roboto" panose="02000000000000000000" pitchFamily="2" charset="0"/>
                <a:cs typeface="Roboto" panose="02000000000000000000" pitchFamily="2" charset="0"/>
              </a:rPr>
              <a:t>doi.org</a:t>
            </a:r>
            <a:r>
              <a:rPr lang="en-US" sz="1100" kern="0" dirty="0">
                <a:effectLst/>
                <a:latin typeface="Roboto" panose="02000000000000000000" pitchFamily="2" charset="0"/>
                <a:ea typeface="Roboto" panose="02000000000000000000" pitchFamily="2" charset="0"/>
                <a:cs typeface="Roboto" panose="02000000000000000000" pitchFamily="2" charset="0"/>
              </a:rPr>
              <a:t>/10.1038/sdata.2018.161</a:t>
            </a:r>
            <a:r>
              <a:rPr lang="en-US" sz="1100" dirty="0">
                <a:effectLst/>
              </a:rPr>
              <a:t> </a:t>
            </a:r>
            <a:endParaRPr lang="en-US" sz="1100" dirty="0">
              <a:effectLst/>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a:extLst>
              <a:ext uri="{FF2B5EF4-FFF2-40B4-BE49-F238E27FC236}">
                <a16:creationId xmlns:a16="http://schemas.microsoft.com/office/drawing/2014/main" id="{BE8FBCA5-1CC8-2391-EEB8-D5106BC99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524506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Q&amp;A</a:t>
            </a:r>
          </a:p>
        </p:txBody>
      </p:sp>
      <p:pic>
        <p:nvPicPr>
          <p:cNvPr id="5" name="Picture 4"/>
          <p:cNvPicPr>
            <a:picLocks noChangeAspect="1"/>
          </p:cNvPicPr>
          <p:nvPr/>
        </p:nvPicPr>
        <p:blipFill>
          <a:blip r:embed="rId2"/>
          <a:stretch>
            <a:fillRect/>
          </a:stretch>
        </p:blipFill>
        <p:spPr>
          <a:xfrm>
            <a:off x="814275" y="1862668"/>
            <a:ext cx="4402663" cy="1761065"/>
          </a:xfrm>
          <a:prstGeom prst="rect">
            <a:avLst/>
          </a:prstGeom>
        </p:spPr>
      </p:pic>
      <p:pic>
        <p:nvPicPr>
          <p:cNvPr id="6" name="Picture 5"/>
          <p:cNvPicPr>
            <a:picLocks noChangeAspect="1"/>
          </p:cNvPicPr>
          <p:nvPr/>
        </p:nvPicPr>
        <p:blipFill>
          <a:blip r:embed="rId3"/>
          <a:stretch>
            <a:fillRect/>
          </a:stretch>
        </p:blipFill>
        <p:spPr>
          <a:xfrm>
            <a:off x="5912731" y="1862668"/>
            <a:ext cx="1944335" cy="1944335"/>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86328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a:t>
            </a:r>
          </a:p>
        </p:txBody>
      </p:sp>
      <p:sp>
        <p:nvSpPr>
          <p:cNvPr id="3" name="Text Placeholder 2"/>
          <p:cNvSpPr>
            <a:spLocks noGrp="1"/>
          </p:cNvSpPr>
          <p:nvPr>
            <p:ph type="body" idx="1"/>
          </p:nvPr>
        </p:nvSpPr>
        <p:spPr>
          <a:xfrm>
            <a:off x="814275" y="1327348"/>
            <a:ext cx="3836747" cy="1312158"/>
          </a:xfrm>
        </p:spPr>
        <p:txBody>
          <a:bodyPr/>
          <a:lstStyle/>
          <a:p>
            <a:pPr marL="76200" indent="0">
              <a:buNone/>
            </a:pPr>
            <a:endParaRPr lang="en-US" dirty="0"/>
          </a:p>
          <a:p>
            <a:r>
              <a:rPr lang="en-US" sz="1200" dirty="0">
                <a:latin typeface="Verdana" panose="020B0604030504040204" pitchFamily="34" charset="0"/>
                <a:ea typeface="Verdana" panose="020B0604030504040204" pitchFamily="34" charset="0"/>
                <a:cs typeface="Verdana" panose="020B0604030504040204" pitchFamily="34" charset="0"/>
              </a:rPr>
              <a:t>Introduction</a:t>
            </a:r>
          </a:p>
          <a:p>
            <a:r>
              <a:rPr lang="en-US" sz="1200" dirty="0">
                <a:latin typeface="Verdana" panose="020B0604030504040204" pitchFamily="34" charset="0"/>
                <a:ea typeface="Verdana" panose="020B0604030504040204" pitchFamily="34" charset="0"/>
                <a:cs typeface="Verdana" panose="020B0604030504040204" pitchFamily="34" charset="0"/>
              </a:rPr>
              <a:t>Problem Statement</a:t>
            </a:r>
          </a:p>
          <a:p>
            <a:r>
              <a:rPr lang="en-US" sz="1200" dirty="0">
                <a:latin typeface="Verdana" panose="020B0604030504040204" pitchFamily="34" charset="0"/>
                <a:ea typeface="Verdana" panose="020B0604030504040204" pitchFamily="34" charset="0"/>
                <a:cs typeface="Verdana" panose="020B0604030504040204" pitchFamily="34" charset="0"/>
              </a:rPr>
              <a:t>Motivation</a:t>
            </a:r>
          </a:p>
          <a:p>
            <a:r>
              <a:rPr lang="en-US" sz="1200" dirty="0">
                <a:latin typeface="Verdana" panose="020B0604030504040204" pitchFamily="34" charset="0"/>
                <a:ea typeface="Verdana" panose="020B0604030504040204" pitchFamily="34" charset="0"/>
                <a:cs typeface="Verdana" panose="020B0604030504040204" pitchFamily="34" charset="0"/>
              </a:rPr>
              <a:t>Background</a:t>
            </a:r>
          </a:p>
          <a:p>
            <a:r>
              <a:rPr lang="en-US" sz="1200" dirty="0">
                <a:latin typeface="Verdana" panose="020B0604030504040204" pitchFamily="34" charset="0"/>
                <a:ea typeface="Verdana" panose="020B0604030504040204" pitchFamily="34" charset="0"/>
                <a:cs typeface="Verdana" panose="020B0604030504040204" pitchFamily="34" charset="0"/>
              </a:rPr>
              <a:t>Related Work</a:t>
            </a:r>
          </a:p>
          <a:p>
            <a:r>
              <a:rPr lang="en-US" sz="1200" dirty="0">
                <a:latin typeface="Verdana" panose="020B0604030504040204" pitchFamily="34" charset="0"/>
                <a:ea typeface="Verdana" panose="020B0604030504040204" pitchFamily="34" charset="0"/>
                <a:cs typeface="Verdana" panose="020B0604030504040204" pitchFamily="34" charset="0"/>
              </a:rPr>
              <a:t>Literature Review </a:t>
            </a:r>
          </a:p>
          <a:p>
            <a:r>
              <a:rPr lang="en-US" sz="1200" dirty="0">
                <a:latin typeface="Verdana" panose="020B0604030504040204" pitchFamily="34" charset="0"/>
                <a:ea typeface="Verdana" panose="020B0604030504040204" pitchFamily="34" charset="0"/>
                <a:cs typeface="Verdana" panose="020B0604030504040204" pitchFamily="34" charset="0"/>
              </a:rPr>
              <a:t>Approach</a:t>
            </a:r>
          </a:p>
        </p:txBody>
      </p:sp>
      <p:sp>
        <p:nvSpPr>
          <p:cNvPr id="5" name="Text Placeholder 2"/>
          <p:cNvSpPr txBox="1">
            <a:spLocks/>
          </p:cNvSpPr>
          <p:nvPr/>
        </p:nvSpPr>
        <p:spPr>
          <a:xfrm>
            <a:off x="4651022" y="1327349"/>
            <a:ext cx="3836747" cy="1480729"/>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8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Data Collection</a:t>
            </a:r>
          </a:p>
          <a:p>
            <a:r>
              <a:rPr lang="en-US" sz="1200" dirty="0">
                <a:latin typeface="Verdana" panose="020B0604030504040204" pitchFamily="34" charset="0"/>
                <a:ea typeface="Verdana" panose="020B0604030504040204" pitchFamily="34" charset="0"/>
                <a:cs typeface="Verdana" panose="020B0604030504040204" pitchFamily="34" charset="0"/>
              </a:rPr>
              <a:t>Data Analysis</a:t>
            </a:r>
          </a:p>
          <a:p>
            <a:r>
              <a:rPr lang="en-US" sz="1200" dirty="0">
                <a:latin typeface="Verdana" panose="020B0604030504040204" pitchFamily="34" charset="0"/>
                <a:ea typeface="Verdana" panose="020B0604030504040204" pitchFamily="34" charset="0"/>
                <a:cs typeface="Verdana" panose="020B0604030504040204" pitchFamily="34" charset="0"/>
              </a:rPr>
              <a:t>Finding</a:t>
            </a:r>
          </a:p>
          <a:p>
            <a:r>
              <a:rPr lang="en-US" sz="1200" dirty="0">
                <a:latin typeface="Verdana" panose="020B0604030504040204" pitchFamily="34" charset="0"/>
                <a:ea typeface="Verdana" panose="020B0604030504040204" pitchFamily="34" charset="0"/>
                <a:cs typeface="Verdana" panose="020B0604030504040204" pitchFamily="34" charset="0"/>
              </a:rPr>
              <a:t>Conclusion</a:t>
            </a:r>
          </a:p>
          <a:p>
            <a:r>
              <a:rPr lang="en-US" sz="1200" dirty="0">
                <a:latin typeface="Verdana" panose="020B0604030504040204" pitchFamily="34" charset="0"/>
                <a:ea typeface="Verdana" panose="020B0604030504040204" pitchFamily="34" charset="0"/>
                <a:cs typeface="Verdana" panose="020B0604030504040204" pitchFamily="34" charset="0"/>
              </a:rPr>
              <a:t>Future Work</a:t>
            </a:r>
          </a:p>
          <a:p>
            <a:r>
              <a:rPr lang="en-US" sz="1200" dirty="0">
                <a:latin typeface="Verdana" panose="020B0604030504040204" pitchFamily="34" charset="0"/>
                <a:ea typeface="Verdana" panose="020B0604030504040204" pitchFamily="34" charset="0"/>
                <a:cs typeface="Verdana" panose="020B0604030504040204" pitchFamily="34" charset="0"/>
              </a:rPr>
              <a:t>Key References</a:t>
            </a:r>
          </a:p>
          <a:p>
            <a:r>
              <a:rPr lang="en-US" sz="1200" dirty="0">
                <a:latin typeface="Verdana" panose="020B0604030504040204" pitchFamily="34" charset="0"/>
                <a:ea typeface="Verdana" panose="020B0604030504040204" pitchFamily="34" charset="0"/>
                <a:cs typeface="Verdana" panose="020B0604030504040204" pitchFamily="34" charset="0"/>
              </a:rPr>
              <a:t>Q&amp;A</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42564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B4ED-9E88-092C-3A07-B78675083799}"/>
              </a:ext>
            </a:extLst>
          </p:cNvPr>
          <p:cNvSpPr>
            <a:spLocks noGrp="1"/>
          </p:cNvSpPr>
          <p:nvPr>
            <p:ph type="title"/>
          </p:nvPr>
        </p:nvSpPr>
        <p:spPr/>
        <p:txBody>
          <a:bodyPr/>
          <a:lstStyle/>
          <a:p>
            <a:pPr algn="ctr"/>
            <a:r>
              <a:rPr lang="en-US" dirty="0"/>
              <a:t>Introduction</a:t>
            </a:r>
          </a:p>
        </p:txBody>
      </p:sp>
      <p:sp>
        <p:nvSpPr>
          <p:cNvPr id="3" name="Text Placeholder 2">
            <a:extLst>
              <a:ext uri="{FF2B5EF4-FFF2-40B4-BE49-F238E27FC236}">
                <a16:creationId xmlns:a16="http://schemas.microsoft.com/office/drawing/2014/main" id="{1947C71D-0E93-802A-94AE-2BC048573F55}"/>
              </a:ext>
            </a:extLst>
          </p:cNvPr>
          <p:cNvSpPr>
            <a:spLocks noGrp="1"/>
          </p:cNvSpPr>
          <p:nvPr>
            <p:ph type="body" idx="1"/>
          </p:nvPr>
        </p:nvSpPr>
        <p:spPr/>
        <p:txBody>
          <a:bodyPr/>
          <a:lstStyle/>
          <a:p>
            <a:r>
              <a:rPr lang="en-US" sz="1200" dirty="0">
                <a:effectLst/>
                <a:latin typeface="Verdana" panose="020B0604030504040204" pitchFamily="34" charset="0"/>
                <a:ea typeface="Times New Roman" panose="02020603050405020304" pitchFamily="18" charset="0"/>
                <a:cs typeface="Times New Roman" panose="02020603050405020304" pitchFamily="18" charset="0"/>
              </a:rPr>
              <a:t>The </a:t>
            </a:r>
            <a:r>
              <a:rPr lang="en-US" sz="1200" dirty="0">
                <a:latin typeface="Verdana" panose="020B0604030504040204" pitchFamily="34" charset="0"/>
                <a:ea typeface="Times New Roman" panose="02020603050405020304" pitchFamily="18" charset="0"/>
                <a:cs typeface="Times New Roman" panose="02020603050405020304" pitchFamily="18" charset="0"/>
              </a:rPr>
              <a:t>a</a:t>
            </a:r>
            <a:r>
              <a:rPr lang="en-US" sz="1200" dirty="0">
                <a:effectLst/>
                <a:latin typeface="Verdana" panose="020B0604030504040204" pitchFamily="34" charset="0"/>
                <a:ea typeface="Times New Roman" panose="02020603050405020304" pitchFamily="18" charset="0"/>
                <a:cs typeface="Times New Roman" panose="02020603050405020304" pitchFamily="18" charset="0"/>
              </a:rPr>
              <a:t>rtificial intelligence application is in diagnosis of medical images using advanced AI technologies in clinical practice</a:t>
            </a:r>
            <a:r>
              <a:rPr lang="en-US" sz="1200" dirty="0">
                <a:latin typeface="Verdana" panose="020B0604030504040204" pitchFamily="34" charset="0"/>
                <a:ea typeface="Times New Roman" panose="02020603050405020304" pitchFamily="18" charset="0"/>
                <a:cs typeface="Times New Roman" panose="02020603050405020304" pitchFamily="18" charset="0"/>
              </a:rPr>
              <a:t>.</a:t>
            </a:r>
          </a:p>
          <a:p>
            <a:r>
              <a:rPr lang="en-US" sz="1200" dirty="0">
                <a:latin typeface="Verdana" panose="020B0604030504040204" pitchFamily="34" charset="0"/>
                <a:ea typeface="Verdana" panose="020B0604030504040204" pitchFamily="34" charset="0"/>
                <a:cs typeface="Verdana" panose="020B0604030504040204" pitchFamily="34" charset="0"/>
              </a:rPr>
              <a:t>We use artificial intelligent (AI) for detection, assessment, and  prediction analysis of imaging with large data in radiology, dermatology, or cardiology for faster and precision service. </a:t>
            </a:r>
          </a:p>
          <a:p>
            <a:r>
              <a:rPr lang="en-US" sz="1200" dirty="0">
                <a:latin typeface="Verdana" panose="020B0604030504040204" pitchFamily="34" charset="0"/>
                <a:ea typeface="Verdana" panose="020B0604030504040204" pitchFamily="34" charset="0"/>
                <a:cs typeface="Verdana" panose="020B0604030504040204" pitchFamily="34" charset="0"/>
              </a:rPr>
              <a:t>AI helps radiologist, cardiologist, or dermatologist for better accuracy, faster diagnoses, reduce costs, and save lives.</a:t>
            </a:r>
          </a:p>
          <a:p>
            <a:r>
              <a:rPr lang="en-US" sz="1200" dirty="0">
                <a:latin typeface="Verdana" panose="020B0604030504040204" pitchFamily="34" charset="0"/>
                <a:ea typeface="Verdana" panose="020B0604030504040204" pitchFamily="34" charset="0"/>
                <a:cs typeface="Verdana" panose="020B0604030504040204" pitchFamily="34" charset="0"/>
              </a:rPr>
              <a:t>Introduction of AI application for analysis of imaging for breast cancer, oncology, neurosurgeon, and so forth making a big difference.</a:t>
            </a:r>
          </a:p>
          <a:p>
            <a:endParaRPr lang="en-US" sz="1200" dirty="0">
              <a:latin typeface="Verdana" panose="020B0604030504040204" pitchFamily="34" charset="0"/>
              <a:ea typeface="Times New Roman" panose="02020603050405020304" pitchFamily="18" charset="0"/>
              <a:cs typeface="Times New Roman" panose="02020603050405020304" pitchFamily="18" charset="0"/>
            </a:endParaRPr>
          </a:p>
          <a:p>
            <a:endParaRPr lang="en-US" sz="1800" dirty="0"/>
          </a:p>
        </p:txBody>
      </p:sp>
      <p:sp>
        <p:nvSpPr>
          <p:cNvPr id="4" name="Slide Number Placeholder 3">
            <a:extLst>
              <a:ext uri="{FF2B5EF4-FFF2-40B4-BE49-F238E27FC236}">
                <a16:creationId xmlns:a16="http://schemas.microsoft.com/office/drawing/2014/main" id="{2D9ECAD3-86EA-87D4-CB2D-5BB1D08199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5" name="Picture 4" descr="A diagram of a machine learning&#10;&#10;Description automatically generated">
            <a:extLst>
              <a:ext uri="{FF2B5EF4-FFF2-40B4-BE49-F238E27FC236}">
                <a16:creationId xmlns:a16="http://schemas.microsoft.com/office/drawing/2014/main" id="{50894625-F20E-F77D-4B1A-BDDCB398A292}"/>
              </a:ext>
            </a:extLst>
          </p:cNvPr>
          <p:cNvPicPr>
            <a:picLocks noChangeAspect="1"/>
          </p:cNvPicPr>
          <p:nvPr/>
        </p:nvPicPr>
        <p:blipFill>
          <a:blip r:embed="rId2"/>
          <a:stretch>
            <a:fillRect/>
          </a:stretch>
        </p:blipFill>
        <p:spPr>
          <a:xfrm>
            <a:off x="6853287" y="1955530"/>
            <a:ext cx="2142504" cy="2041436"/>
          </a:xfrm>
          <a:prstGeom prst="rect">
            <a:avLst/>
          </a:prstGeom>
        </p:spPr>
      </p:pic>
    </p:spTree>
    <p:extLst>
      <p:ext uri="{BB962C8B-B14F-4D97-AF65-F5344CB8AC3E}">
        <p14:creationId xmlns:p14="http://schemas.microsoft.com/office/powerpoint/2010/main" val="294305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Statement</a:t>
            </a:r>
          </a:p>
        </p:txBody>
      </p:sp>
      <p:sp>
        <p:nvSpPr>
          <p:cNvPr id="3" name="Text Placeholder 2"/>
          <p:cNvSpPr>
            <a:spLocks noGrp="1"/>
          </p:cNvSpPr>
          <p:nvPr>
            <p:ph type="body" idx="1"/>
          </p:nvPr>
        </p:nvSpPr>
        <p:spPr/>
        <p: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AI technologies advancement provides quicker diagnosis of diseases, and better patient outcomes. But it is a problem to have small dataset features .</a:t>
            </a:r>
          </a:p>
          <a:p>
            <a:r>
              <a:rPr lang="en-US" sz="1200" dirty="0">
                <a:effectLst/>
                <a:latin typeface="Verdana" panose="020B0604030504040204" pitchFamily="34" charset="0"/>
                <a:ea typeface="Times New Roman" panose="02020603050405020304" pitchFamily="18" charset="0"/>
                <a:cs typeface="Times New Roman" panose="02020603050405020304" pitchFamily="18" charset="0"/>
              </a:rPr>
              <a:t>This research proposes to determine how artificial intelligence impact on large dataset early detection of the different skin cancer types of images accurately</a:t>
            </a:r>
            <a:r>
              <a:rPr lang="en-US" sz="1200" dirty="0">
                <a:latin typeface="Verdana" panose="020B0604030504040204" pitchFamily="34" charset="0"/>
                <a:ea typeface="Times New Roman" panose="02020603050405020304" pitchFamily="18" charset="0"/>
                <a:cs typeface="Times New Roman" panose="02020603050405020304" pitchFamily="18" charset="0"/>
              </a:rPr>
              <a:t>.</a:t>
            </a:r>
            <a:endParaRPr lang="en-US" sz="1200" dirty="0">
              <a:effectLst/>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4" name="Picture 3" descr="A diagram of a machine learning process&#10;&#10;Description automatically generated">
            <a:extLst>
              <a:ext uri="{FF2B5EF4-FFF2-40B4-BE49-F238E27FC236}">
                <a16:creationId xmlns:a16="http://schemas.microsoft.com/office/drawing/2014/main" id="{B2FE6B2F-7253-DD91-2152-872D1239245E}"/>
              </a:ext>
            </a:extLst>
          </p:cNvPr>
          <p:cNvPicPr>
            <a:picLocks noChangeAspect="1"/>
          </p:cNvPicPr>
          <p:nvPr/>
        </p:nvPicPr>
        <p:blipFill>
          <a:blip r:embed="rId2"/>
          <a:stretch>
            <a:fillRect/>
          </a:stretch>
        </p:blipFill>
        <p:spPr>
          <a:xfrm>
            <a:off x="1894787" y="3535052"/>
            <a:ext cx="4977353" cy="1534788"/>
          </a:xfrm>
          <a:prstGeom prst="rect">
            <a:avLst/>
          </a:prstGeom>
        </p:spPr>
      </p:pic>
    </p:spTree>
    <p:extLst>
      <p:ext uri="{BB962C8B-B14F-4D97-AF65-F5344CB8AC3E}">
        <p14:creationId xmlns:p14="http://schemas.microsoft.com/office/powerpoint/2010/main" val="344337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9C29E-BED3-4601-E0F0-C1575B583F13}"/>
              </a:ext>
            </a:extLst>
          </p:cNvPr>
          <p:cNvSpPr>
            <a:spLocks noGrp="1"/>
          </p:cNvSpPr>
          <p:nvPr>
            <p:ph type="title"/>
          </p:nvPr>
        </p:nvSpPr>
        <p:spPr/>
        <p:txBody>
          <a:bodyPr/>
          <a:lstStyle/>
          <a:p>
            <a:pPr algn="ctr"/>
            <a:r>
              <a:rPr lang="en-US" dirty="0"/>
              <a:t>Motivation</a:t>
            </a:r>
          </a:p>
        </p:txBody>
      </p:sp>
      <p:sp>
        <p:nvSpPr>
          <p:cNvPr id="3" name="Text Placeholder 2">
            <a:extLst>
              <a:ext uri="{FF2B5EF4-FFF2-40B4-BE49-F238E27FC236}">
                <a16:creationId xmlns:a16="http://schemas.microsoft.com/office/drawing/2014/main" id="{F62C11DA-16C9-C760-80F7-CD9712FBDE82}"/>
              </a:ext>
            </a:extLst>
          </p:cNvPr>
          <p:cNvSpPr>
            <a:spLocks noGrp="1"/>
          </p:cNvSpPr>
          <p:nvPr>
            <p:ph type="body" idx="1"/>
          </p:nvPr>
        </p:nvSpPr>
        <p:spPr/>
        <p: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The objective of this project is to improve patient care by identifying skin cancer types in the early stages by using convolutional neural networks (CNN), </a:t>
            </a:r>
            <a:r>
              <a:rPr lang="en-US" sz="1200" dirty="0">
                <a:latin typeface="Verdana" panose="020B0604030504040204" pitchFamily="34" charset="0"/>
                <a:ea typeface="Verdana" panose="020B0604030504040204" pitchFamily="34" charset="0"/>
                <a:cs typeface="Verdana" panose="020B0604030504040204" pitchFamily="34" charset="0"/>
              </a:rPr>
              <a:t>deep learning</a:t>
            </a:r>
            <a:r>
              <a:rPr lang="en-US" sz="1200" dirty="0">
                <a:effectLst/>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DL</a:t>
            </a:r>
            <a:r>
              <a:rPr lang="en-US" sz="1200" dirty="0">
                <a:effectLst/>
                <a:latin typeface="Verdana" panose="020B0604030504040204" pitchFamily="34" charset="0"/>
                <a:ea typeface="Verdana" panose="020B0604030504040204" pitchFamily="34" charset="0"/>
                <a:cs typeface="Verdana" panose="020B0604030504040204" pitchFamily="34" charset="0"/>
              </a:rPr>
              <a:t>), and machine learning (ML).</a:t>
            </a:r>
          </a:p>
          <a:p>
            <a:r>
              <a:rPr lang="en-US" sz="1200" dirty="0">
                <a:latin typeface="Verdana" panose="020B0604030504040204" pitchFamily="34" charset="0"/>
                <a:ea typeface="Verdana" panose="020B0604030504040204" pitchFamily="34" charset="0"/>
                <a:cs typeface="Verdana" panose="020B0604030504040204" pitchFamily="34" charset="0"/>
              </a:rPr>
              <a:t>Predict diagnosis using artificial intelligence imaging </a:t>
            </a:r>
          </a:p>
          <a:p>
            <a:endParaRPr lang="en-US" sz="1200" dirty="0"/>
          </a:p>
        </p:txBody>
      </p:sp>
      <p:sp>
        <p:nvSpPr>
          <p:cNvPr id="4" name="Slide Number Placeholder 3">
            <a:extLst>
              <a:ext uri="{FF2B5EF4-FFF2-40B4-BE49-F238E27FC236}">
                <a16:creationId xmlns:a16="http://schemas.microsoft.com/office/drawing/2014/main" id="{DB24FDD2-1468-4A31-294B-64C5E02C56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30570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95DB-E4B4-E074-82DB-F5B13377A80D}"/>
              </a:ext>
            </a:extLst>
          </p:cNvPr>
          <p:cNvSpPr>
            <a:spLocks noGrp="1"/>
          </p:cNvSpPr>
          <p:nvPr>
            <p:ph type="title"/>
          </p:nvPr>
        </p:nvSpPr>
        <p:spPr/>
        <p:txBody>
          <a:bodyPr/>
          <a:lstStyle/>
          <a:p>
            <a:pPr algn="ctr"/>
            <a:r>
              <a:rPr lang="en-US" dirty="0"/>
              <a:t>Background</a:t>
            </a:r>
          </a:p>
        </p:txBody>
      </p:sp>
      <p:sp>
        <p:nvSpPr>
          <p:cNvPr id="3" name="Text Placeholder 2">
            <a:extLst>
              <a:ext uri="{FF2B5EF4-FFF2-40B4-BE49-F238E27FC236}">
                <a16:creationId xmlns:a16="http://schemas.microsoft.com/office/drawing/2014/main" id="{8F78E5B7-ABDF-C078-0F4F-FE1CD9BAD534}"/>
              </a:ext>
            </a:extLst>
          </p:cNvPr>
          <p:cNvSpPr>
            <a:spLocks noGrp="1"/>
          </p:cNvSpPr>
          <p:nvPr>
            <p:ph type="body" idx="1"/>
          </p:nvPr>
        </p:nvSpPr>
        <p:spPr/>
        <p:txBody>
          <a:bodyPr/>
          <a:lstStyle/>
          <a:p>
            <a:r>
              <a:rPr lang="en-US" sz="1200" dirty="0">
                <a:effectLst/>
                <a:latin typeface="Verdana" panose="020B0604030504040204" pitchFamily="34" charset="0"/>
                <a:ea typeface="Times New Roman" panose="02020603050405020304" pitchFamily="18" charset="0"/>
                <a:cs typeface="Times New Roman" panose="02020603050405020304" pitchFamily="18" charset="0"/>
              </a:rPr>
              <a:t>The term convolutional neural network (CNN) refers to a type of deep neural network.</a:t>
            </a:r>
          </a:p>
          <a:p>
            <a:r>
              <a:rPr lang="en-US" sz="1200" dirty="0">
                <a:latin typeface="Verdana" panose="020B0604030504040204" pitchFamily="34" charset="0"/>
                <a:ea typeface="Times New Roman" panose="02020603050405020304" pitchFamily="18" charset="0"/>
                <a:cs typeface="Times New Roman" panose="02020603050405020304" pitchFamily="18" charset="0"/>
              </a:rPr>
              <a:t>A</a:t>
            </a:r>
            <a:r>
              <a:rPr lang="en-US" sz="1200" dirty="0">
                <a:effectLst/>
                <a:latin typeface="Verdana" panose="020B0604030504040204" pitchFamily="34" charset="0"/>
                <a:ea typeface="Times New Roman" panose="02020603050405020304" pitchFamily="18" charset="0"/>
                <a:cs typeface="Times New Roman" panose="02020603050405020304" pitchFamily="18" charset="0"/>
              </a:rPr>
              <a:t>rtificial intelligence techniques are used in this research to detect objects and recognize images. </a:t>
            </a:r>
          </a:p>
          <a:p>
            <a:r>
              <a:rPr lang="en-US" sz="1200" dirty="0">
                <a:effectLst/>
                <a:latin typeface="Verdana" panose="020B0604030504040204" pitchFamily="34" charset="0"/>
                <a:ea typeface="Verdana" panose="020B0604030504040204" pitchFamily="34" charset="0"/>
                <a:cs typeface="Verdana" panose="020B0604030504040204" pitchFamily="34" charset="0"/>
              </a:rPr>
              <a:t>Filters in convolutional neural network are used to extract features from images and detect patterns.</a:t>
            </a:r>
          </a:p>
          <a:p>
            <a:r>
              <a:rPr lang="en-US" sz="1200" dirty="0">
                <a:effectLst/>
                <a:latin typeface="Verdana" panose="020B0604030504040204" pitchFamily="34" charset="0"/>
                <a:ea typeface="Times New Roman" panose="02020603050405020304" pitchFamily="18" charset="0"/>
                <a:cs typeface="Times New Roman" panose="02020603050405020304" pitchFamily="18" charset="0"/>
              </a:rPr>
              <a:t>AI techniques such as reduction of costs, high efficiency, and saving time for providers to focus on other cases.</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246C78C9-C0B2-56FB-B9A9-67ADF3577E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2251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14B4-62DC-6484-17FB-BE2A7E417A54}"/>
              </a:ext>
            </a:extLst>
          </p:cNvPr>
          <p:cNvSpPr>
            <a:spLocks noGrp="1"/>
          </p:cNvSpPr>
          <p:nvPr>
            <p:ph type="title"/>
          </p:nvPr>
        </p:nvSpPr>
        <p:spPr/>
        <p:txBody>
          <a:bodyPr/>
          <a:lstStyle/>
          <a:p>
            <a:pPr algn="ctr"/>
            <a:r>
              <a:rPr lang="en-US" dirty="0"/>
              <a:t>Related Work</a:t>
            </a:r>
          </a:p>
        </p:txBody>
      </p:sp>
      <p:sp>
        <p:nvSpPr>
          <p:cNvPr id="3" name="Text Placeholder 2">
            <a:extLst>
              <a:ext uri="{FF2B5EF4-FFF2-40B4-BE49-F238E27FC236}">
                <a16:creationId xmlns:a16="http://schemas.microsoft.com/office/drawing/2014/main" id="{F3C1015B-DA46-8666-876D-A25AAD580527}"/>
              </a:ext>
            </a:extLst>
          </p:cNvPr>
          <p:cNvSpPr>
            <a:spLocks noGrp="1"/>
          </p:cNvSpPr>
          <p:nvPr>
            <p:ph type="body" idx="1"/>
          </p:nvPr>
        </p:nvSpPr>
        <p:spPr/>
        <p:txBody>
          <a:bodyPr/>
          <a:lstStyle/>
          <a:p>
            <a:r>
              <a:rPr lang="en-US" sz="1200" dirty="0">
                <a:latin typeface="Verdana" panose="020B0604030504040204" pitchFamily="34" charset="0"/>
                <a:ea typeface="Verdana" panose="020B0604030504040204" pitchFamily="34" charset="0"/>
                <a:cs typeface="Verdana" panose="020B0604030504040204" pitchFamily="34" charset="0"/>
              </a:rPr>
              <a:t>Radiology, dermatology, or cardiology are one of the important parts of healthcare components.</a:t>
            </a:r>
          </a:p>
          <a:p>
            <a:r>
              <a:rPr lang="en-US" sz="1200" dirty="0">
                <a:effectLst/>
                <a:latin typeface="Verdana" panose="020B0604030504040204" pitchFamily="34" charset="0"/>
                <a:ea typeface="Verdana" panose="020B0604030504040204" pitchFamily="34" charset="0"/>
                <a:cs typeface="Verdana" panose="020B0604030504040204" pitchFamily="34" charset="0"/>
              </a:rPr>
              <a:t>Artificial intelligence (AI) technologies are advancing in the detection of diseases and solving problems quickly.</a:t>
            </a:r>
          </a:p>
          <a:p>
            <a:r>
              <a:rPr lang="en-US" sz="1200" dirty="0">
                <a:effectLst/>
                <a:latin typeface="Verdana" panose="020B0604030504040204" pitchFamily="34" charset="0"/>
                <a:ea typeface="Verdana" panose="020B0604030504040204" pitchFamily="34" charset="0"/>
                <a:cs typeface="Verdana" panose="020B0604030504040204" pitchFamily="34" charset="0"/>
              </a:rPr>
              <a:t>Artificial intelligence provides insights and patterns not visible to radiologists, cardiologists, or dermatologists to analyze complex medical imaging datasets.</a:t>
            </a:r>
          </a:p>
          <a:p>
            <a:r>
              <a:rPr lang="en-US" sz="1200" dirty="0">
                <a:effectLst/>
                <a:latin typeface="Verdana" panose="020B0604030504040204" pitchFamily="34" charset="0"/>
                <a:ea typeface="Verdana" panose="020B0604030504040204" pitchFamily="34" charset="0"/>
                <a:cs typeface="Verdana" panose="020B0604030504040204" pitchFamily="34" charset="0"/>
              </a:rPr>
              <a:t>AI is playing a role in prediction of diseases, timely treatment response, better cost savings, and better patient outcomes. </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539CF343-ACF3-E005-0FD2-DF952E85F4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51501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D88D-EE3B-FC5C-57B7-6F73C020F9AE}"/>
              </a:ext>
            </a:extLst>
          </p:cNvPr>
          <p:cNvSpPr>
            <a:spLocks noGrp="1"/>
          </p:cNvSpPr>
          <p:nvPr>
            <p:ph type="title"/>
          </p:nvPr>
        </p:nvSpPr>
        <p:spPr/>
        <p:txBody>
          <a:bodyPr/>
          <a:lstStyle/>
          <a:p>
            <a:pPr algn="ctr"/>
            <a:r>
              <a:rPr lang="en-US" dirty="0"/>
              <a:t>Literature Review </a:t>
            </a:r>
          </a:p>
        </p:txBody>
      </p:sp>
      <p:sp>
        <p:nvSpPr>
          <p:cNvPr id="3" name="Text Placeholder 2">
            <a:extLst>
              <a:ext uri="{FF2B5EF4-FFF2-40B4-BE49-F238E27FC236}">
                <a16:creationId xmlns:a16="http://schemas.microsoft.com/office/drawing/2014/main" id="{68B3CB6D-579B-724F-7392-1D007904A938}"/>
              </a:ext>
            </a:extLst>
          </p:cNvPr>
          <p:cNvSpPr>
            <a:spLocks noGrp="1"/>
          </p:cNvSpPr>
          <p:nvPr>
            <p:ph type="body" idx="1"/>
          </p:nvPr>
        </p:nvSpPr>
        <p:spPr/>
        <p: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A survey involving 24,000 members of the European Society of Radiology (ESR) in 2018 asked them about their expectations regarding artificial intelligence (AI) in the next five to ten years.</a:t>
            </a:r>
          </a:p>
          <a:p>
            <a:r>
              <a:rPr lang="en-US" sz="1200" dirty="0">
                <a:effectLst/>
                <a:latin typeface="Verdana" panose="020B0604030504040204" pitchFamily="34" charset="0"/>
                <a:ea typeface="Verdana" panose="020B0604030504040204" pitchFamily="34" charset="0"/>
                <a:cs typeface="Verdana" panose="020B0604030504040204" pitchFamily="34" charset="0"/>
              </a:rPr>
              <a:t>Computer scientists developed deep learning that contributed to improve the image quality of diagnostic computed tomography (CT), and magnetic resonance imaging (MRI). </a:t>
            </a:r>
          </a:p>
          <a:p>
            <a:r>
              <a:rPr lang="en-US" sz="1200" dirty="0">
                <a:effectLst/>
                <a:latin typeface="Verdana" panose="020B0604030504040204" pitchFamily="34" charset="0"/>
                <a:ea typeface="Verdana" panose="020B0604030504040204" pitchFamily="34" charset="0"/>
                <a:cs typeface="Verdana" panose="020B0604030504040204" pitchFamily="34" charset="0"/>
              </a:rPr>
              <a:t>Deep learning (DL) and machine learning (ML) are under the umbrella of artificial intelligent. </a:t>
            </a:r>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9A6556E6-A1A3-5958-9067-D8670B04C0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descr="A diagram of a machine learning&#10;&#10;Description automatically generated">
            <a:extLst>
              <a:ext uri="{FF2B5EF4-FFF2-40B4-BE49-F238E27FC236}">
                <a16:creationId xmlns:a16="http://schemas.microsoft.com/office/drawing/2014/main" id="{51D24EB1-D521-BB63-242D-A67E0DBE5C12}"/>
              </a:ext>
            </a:extLst>
          </p:cNvPr>
          <p:cNvPicPr>
            <a:picLocks noChangeAspect="1"/>
          </p:cNvPicPr>
          <p:nvPr/>
        </p:nvPicPr>
        <p:blipFill>
          <a:blip r:embed="rId2"/>
          <a:stretch>
            <a:fillRect/>
          </a:stretch>
        </p:blipFill>
        <p:spPr>
          <a:xfrm>
            <a:off x="1798320" y="3596640"/>
            <a:ext cx="3616960" cy="1546859"/>
          </a:xfrm>
          <a:prstGeom prst="rect">
            <a:avLst/>
          </a:prstGeom>
        </p:spPr>
      </p:pic>
      <p:pic>
        <p:nvPicPr>
          <p:cNvPr id="6" name="Picture 5">
            <a:extLst>
              <a:ext uri="{FF2B5EF4-FFF2-40B4-BE49-F238E27FC236}">
                <a16:creationId xmlns:a16="http://schemas.microsoft.com/office/drawing/2014/main" id="{EB8ED62B-3F09-E53D-FAEC-E666F98F9213}"/>
              </a:ext>
            </a:extLst>
          </p:cNvPr>
          <p:cNvPicPr>
            <a:picLocks noChangeAspect="1"/>
          </p:cNvPicPr>
          <p:nvPr/>
        </p:nvPicPr>
        <p:blipFill>
          <a:blip r:embed="rId3"/>
          <a:stretch>
            <a:fillRect/>
          </a:stretch>
        </p:blipFill>
        <p:spPr>
          <a:xfrm>
            <a:off x="6796726" y="2164080"/>
            <a:ext cx="2308674" cy="1686560"/>
          </a:xfrm>
          <a:prstGeom prst="rect">
            <a:avLst/>
          </a:prstGeom>
        </p:spPr>
      </p:pic>
    </p:spTree>
    <p:extLst>
      <p:ext uri="{BB962C8B-B14F-4D97-AF65-F5344CB8AC3E}">
        <p14:creationId xmlns:p14="http://schemas.microsoft.com/office/powerpoint/2010/main" val="364534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B309-0375-03B8-98C4-FDB2586FEFDD}"/>
              </a:ext>
            </a:extLst>
          </p:cNvPr>
          <p:cNvSpPr>
            <a:spLocks noGrp="1"/>
          </p:cNvSpPr>
          <p:nvPr>
            <p:ph type="title"/>
          </p:nvPr>
        </p:nvSpPr>
        <p:spPr/>
        <p:txBody>
          <a:bodyPr/>
          <a:lstStyle/>
          <a:p>
            <a:pPr algn="ctr"/>
            <a:r>
              <a:rPr lang="en-US" dirty="0"/>
              <a:t>Approach</a:t>
            </a:r>
          </a:p>
        </p:txBody>
      </p:sp>
      <p:sp>
        <p:nvSpPr>
          <p:cNvPr id="3" name="Text Placeholder 2">
            <a:extLst>
              <a:ext uri="{FF2B5EF4-FFF2-40B4-BE49-F238E27FC236}">
                <a16:creationId xmlns:a16="http://schemas.microsoft.com/office/drawing/2014/main" id="{B65C942B-67DD-EDA5-4261-D9E5DF4F0E29}"/>
              </a:ext>
            </a:extLst>
          </p:cNvPr>
          <p:cNvSpPr>
            <a:spLocks noGrp="1"/>
          </p:cNvSpPr>
          <p:nvPr>
            <p:ph type="body" idx="1"/>
          </p:nvPr>
        </p:nvSpPr>
        <p:spPr/>
        <p:txBody>
          <a:bodyPr/>
          <a:lstStyle/>
          <a:p>
            <a:r>
              <a:rPr lang="en-US" sz="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 dataset of more than 10000 images of darmtoscopic collected for a training set</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Histopathology which comprises of the diagnosis and study of diseases of the tissues used for most of pigmented lesion confirmation</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S</a:t>
            </a:r>
            <a:r>
              <a:rPr lang="en-US" sz="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even different features selected and used for diagnosis and prediction types of skin cancer.</a:t>
            </a:r>
            <a:endPar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sz="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 this project I selected HAM10000 (“Human Against Machine with 10000 Training Images”) to resolve issue of dataset size and increased the number of features</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CNN is used to take images as inputs, extracts, and learns the features of image and classifies them accurately</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1A51AC1A-8EF7-7F26-0261-FCC88127B1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5AB9C56B-CF90-0725-4330-2AF0102F25BD}"/>
              </a:ext>
            </a:extLst>
          </p:cNvPr>
          <p:cNvPicPr>
            <a:picLocks noChangeAspect="1"/>
          </p:cNvPicPr>
          <p:nvPr/>
        </p:nvPicPr>
        <p:blipFill>
          <a:blip r:embed="rId2"/>
          <a:stretch>
            <a:fillRect/>
          </a:stretch>
        </p:blipFill>
        <p:spPr>
          <a:xfrm>
            <a:off x="6872140" y="499185"/>
            <a:ext cx="2163180" cy="2240915"/>
          </a:xfrm>
          <a:prstGeom prst="rect">
            <a:avLst/>
          </a:prstGeom>
        </p:spPr>
      </p:pic>
    </p:spTree>
    <p:extLst>
      <p:ext uri="{BB962C8B-B14F-4D97-AF65-F5344CB8AC3E}">
        <p14:creationId xmlns:p14="http://schemas.microsoft.com/office/powerpoint/2010/main" val="1855832634"/>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1777</TotalTime>
  <Words>1933</Words>
  <Application>Microsoft Macintosh PowerPoint</Application>
  <PresentationFormat>On-screen Show (16:9)</PresentationFormat>
  <Paragraphs>118</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Arvo</vt:lpstr>
      <vt:lpstr>Roboto</vt:lpstr>
      <vt:lpstr>Roboto Condensed</vt:lpstr>
      <vt:lpstr>Roboto Condensed Light</vt:lpstr>
      <vt:lpstr>Verdana</vt:lpstr>
      <vt:lpstr>Salerio template</vt:lpstr>
      <vt:lpstr>The Use of Artificial Intelligence (AI) to Detect and Predict Skin Cancer Types </vt:lpstr>
      <vt:lpstr>Agenda</vt:lpstr>
      <vt:lpstr>Introduction</vt:lpstr>
      <vt:lpstr>Problem Statement</vt:lpstr>
      <vt:lpstr>Motivation</vt:lpstr>
      <vt:lpstr>Background</vt:lpstr>
      <vt:lpstr>Related Work</vt:lpstr>
      <vt:lpstr>Literature Review </vt:lpstr>
      <vt:lpstr>Approach</vt:lpstr>
      <vt:lpstr>Data Collection</vt:lpstr>
      <vt:lpstr>Data Analysis</vt:lpstr>
      <vt:lpstr>Finding</vt:lpstr>
      <vt:lpstr>Conclusion</vt:lpstr>
      <vt:lpstr>Future Work</vt:lpstr>
      <vt:lpstr>Key References</vt:lpstr>
      <vt:lpstr>Key References</vt:lpstr>
      <vt:lpstr>Key References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Karthik Dinakaran</dc:creator>
  <cp:lastModifiedBy>Jamel Jara</cp:lastModifiedBy>
  <cp:revision>31</cp:revision>
  <dcterms:modified xsi:type="dcterms:W3CDTF">2024-06-05T01:06:32Z</dcterms:modified>
</cp:coreProperties>
</file>