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261" r:id="rId5"/>
    <p:sldId id="262" r:id="rId6"/>
    <p:sldId id="287" r:id="rId7"/>
    <p:sldId id="292" r:id="rId8"/>
    <p:sldId id="293" r:id="rId9"/>
    <p:sldId id="319" r:id="rId10"/>
    <p:sldId id="316" r:id="rId11"/>
    <p:sldId id="289" r:id="rId12"/>
    <p:sldId id="302" r:id="rId13"/>
    <p:sldId id="320" r:id="rId14"/>
    <p:sldId id="297" r:id="rId15"/>
    <p:sldId id="322" r:id="rId16"/>
    <p:sldId id="323" r:id="rId17"/>
    <p:sldId id="324" r:id="rId18"/>
    <p:sldId id="325" r:id="rId19"/>
    <p:sldId id="327" r:id="rId20"/>
    <p:sldId id="321"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8"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4" d="100"/>
          <a:sy n="64" d="100"/>
        </p:scale>
        <p:origin x="672" y="48"/>
      </p:cViewPr>
      <p:guideLst>
        <p:guide orient="horz" pos="2078"/>
        <p:guide pos="37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6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977C3-5D49-4AE3-94A3-4A850F71867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3FDB9-DDE0-4054-8528-4EF247FF79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8922EB3-8BB3-4D7C-920D-99B3A498A38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8922EB3-8BB3-4D7C-920D-99B3A498A38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mc:Choice>
    <mc:Fallback>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8.png"/><Relationship Id="rId3" Type="http://schemas.openxmlformats.org/officeDocument/2006/relationships/image" Target="../media/image7.png"/><Relationship Id="rId2" Type="http://schemas.microsoft.com/office/2007/relationships/hdphoto" Target="../media/image10.wdp"/><Relationship Id="rId10"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7.png"/><Relationship Id="rId3" Type="http://schemas.microsoft.com/office/2007/relationships/hdphoto" Target="../media/image10.wdp"/><Relationship Id="rId2" Type="http://schemas.openxmlformats.org/officeDocument/2006/relationships/image" Target="../media/image9.png"/><Relationship Id="rId17" Type="http://schemas.openxmlformats.org/officeDocument/2006/relationships/slideLayout" Target="../slideLayouts/slideLayout2.xml"/><Relationship Id="rId16" Type="http://schemas.openxmlformats.org/officeDocument/2006/relationships/image" Target="../media/image33.png"/><Relationship Id="rId15" Type="http://schemas.openxmlformats.org/officeDocument/2006/relationships/image" Target="../media/image32.png"/><Relationship Id="rId14" Type="http://schemas.openxmlformats.org/officeDocument/2006/relationships/image" Target="../media/image31.png"/><Relationship Id="rId13" Type="http://schemas.openxmlformats.org/officeDocument/2006/relationships/image" Target="../media/image30.png"/><Relationship Id="rId12" Type="http://schemas.openxmlformats.org/officeDocument/2006/relationships/image" Target="../media/image29.png"/><Relationship Id="rId11" Type="http://schemas.openxmlformats.org/officeDocument/2006/relationships/image" Target="../media/image28.png"/><Relationship Id="rId10" Type="http://schemas.openxmlformats.org/officeDocument/2006/relationships/image" Target="../media/image27.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8.png"/><Relationship Id="rId4" Type="http://schemas.openxmlformats.org/officeDocument/2006/relationships/image" Target="../media/image7.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image" Target="../media/image40.png"/><Relationship Id="rId8" Type="http://schemas.openxmlformats.org/officeDocument/2006/relationships/image" Target="../media/image39.png"/><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8.png"/><Relationship Id="rId4" Type="http://schemas.openxmlformats.org/officeDocument/2006/relationships/image" Target="../media/image7.png"/><Relationship Id="rId3" Type="http://schemas.microsoft.com/office/2007/relationships/hdphoto" Target="../media/image10.wdp"/><Relationship Id="rId2" Type="http://schemas.openxmlformats.org/officeDocument/2006/relationships/image" Target="../media/image9.png"/><Relationship Id="rId14" Type="http://schemas.openxmlformats.org/officeDocument/2006/relationships/slideLayout" Target="../slideLayouts/slideLayout2.xml"/><Relationship Id="rId13" Type="http://schemas.openxmlformats.org/officeDocument/2006/relationships/image" Target="../media/image44.png"/><Relationship Id="rId12" Type="http://schemas.openxmlformats.org/officeDocument/2006/relationships/image" Target="../media/image43.png"/><Relationship Id="rId11" Type="http://schemas.openxmlformats.org/officeDocument/2006/relationships/image" Target="../media/image42.png"/><Relationship Id="rId10" Type="http://schemas.openxmlformats.org/officeDocument/2006/relationships/image" Target="../media/image41.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8.png"/><Relationship Id="rId4" Type="http://schemas.openxmlformats.org/officeDocument/2006/relationships/image" Target="../media/image7.png"/><Relationship Id="rId3" Type="http://schemas.microsoft.com/office/2007/relationships/hdphoto" Target="../media/image10.wdp"/><Relationship Id="rId2" Type="http://schemas.openxmlformats.org/officeDocument/2006/relationships/image" Target="../media/image9.png"/><Relationship Id="rId16" Type="http://schemas.openxmlformats.org/officeDocument/2006/relationships/slideLayout" Target="../slideLayouts/slideLayout2.xml"/><Relationship Id="rId15" Type="http://schemas.openxmlformats.org/officeDocument/2006/relationships/image" Target="../media/image45.png"/><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46.jpe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8.png"/><Relationship Id="rId3" Type="http://schemas.openxmlformats.org/officeDocument/2006/relationships/image" Target="../media/image7.png"/><Relationship Id="rId20" Type="http://schemas.openxmlformats.org/officeDocument/2006/relationships/slideLayout" Target="../slideLayouts/slideLayout2.xml"/><Relationship Id="rId2" Type="http://schemas.microsoft.com/office/2007/relationships/hdphoto" Target="../media/image10.wdp"/><Relationship Id="rId19" Type="http://schemas.openxmlformats.org/officeDocument/2006/relationships/image" Target="../media/image1.png"/><Relationship Id="rId18" Type="http://schemas.openxmlformats.org/officeDocument/2006/relationships/image" Target="../media/image15.jpeg"/><Relationship Id="rId17" Type="http://schemas.openxmlformats.org/officeDocument/2006/relationships/tags" Target="../tags/tag10.xml"/><Relationship Id="rId16" Type="http://schemas.openxmlformats.org/officeDocument/2006/relationships/tags" Target="../tags/tag9.xml"/><Relationship Id="rId15" Type="http://schemas.openxmlformats.org/officeDocument/2006/relationships/tags" Target="../tags/tag8.xml"/><Relationship Id="rId14" Type="http://schemas.openxmlformats.org/officeDocument/2006/relationships/image" Target="../media/image14.jpeg"/><Relationship Id="rId13" Type="http://schemas.openxmlformats.org/officeDocument/2006/relationships/image" Target="../media/image13.jpeg"/><Relationship Id="rId12" Type="http://schemas.openxmlformats.org/officeDocument/2006/relationships/image" Target="../media/image12.jpeg"/><Relationship Id="rId11" Type="http://schemas.openxmlformats.org/officeDocument/2006/relationships/image" Target="../media/image11.jpeg"/><Relationship Id="rId10" Type="http://schemas.openxmlformats.org/officeDocument/2006/relationships/tags" Target="../tags/tag7.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7.png"/><Relationship Id="rId3" Type="http://schemas.microsoft.com/office/2007/relationships/hdphoto" Target="../media/image10.wdp"/><Relationship Id="rId2" Type="http://schemas.openxmlformats.org/officeDocument/2006/relationships/image" Target="../media/image9.png"/><Relationship Id="rId14" Type="http://schemas.openxmlformats.org/officeDocument/2006/relationships/slideLayout" Target="../slideLayouts/slideLayout2.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microsoft.com/office/2007/relationships/hdphoto" Target="../media/image10.wdp"/><Relationship Id="rId8" Type="http://schemas.openxmlformats.org/officeDocument/2006/relationships/image" Target="../media/image9.png"/><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1" Type="http://schemas.openxmlformats.org/officeDocument/2006/relationships/slideLayout" Target="../slideLayouts/slideLayout2.xml"/><Relationship Id="rId30" Type="http://schemas.openxmlformats.org/officeDocument/2006/relationships/image" Target="../media/image16.png"/><Relationship Id="rId3" Type="http://schemas.openxmlformats.org/officeDocument/2006/relationships/tags" Target="../tags/tag20.xml"/><Relationship Id="rId29" Type="http://schemas.openxmlformats.org/officeDocument/2006/relationships/tags" Target="../tags/tag42.xml"/><Relationship Id="rId28" Type="http://schemas.openxmlformats.org/officeDocument/2006/relationships/tags" Target="../tags/tag41.xml"/><Relationship Id="rId27" Type="http://schemas.openxmlformats.org/officeDocument/2006/relationships/tags" Target="../tags/tag40.xml"/><Relationship Id="rId26" Type="http://schemas.openxmlformats.org/officeDocument/2006/relationships/tags" Target="../tags/tag39.xml"/><Relationship Id="rId25" Type="http://schemas.openxmlformats.org/officeDocument/2006/relationships/tags" Target="../tags/tag38.xml"/><Relationship Id="rId24" Type="http://schemas.openxmlformats.org/officeDocument/2006/relationships/tags" Target="../tags/tag37.xml"/><Relationship Id="rId23" Type="http://schemas.openxmlformats.org/officeDocument/2006/relationships/tags" Target="../tags/tag36.xml"/><Relationship Id="rId22" Type="http://schemas.openxmlformats.org/officeDocument/2006/relationships/tags" Target="../tags/tag35.xml"/><Relationship Id="rId21" Type="http://schemas.openxmlformats.org/officeDocument/2006/relationships/tags" Target="../tags/tag34.xml"/><Relationship Id="rId20" Type="http://schemas.openxmlformats.org/officeDocument/2006/relationships/tags" Target="../tags/tag33.xml"/><Relationship Id="rId2" Type="http://schemas.openxmlformats.org/officeDocument/2006/relationships/image" Target="../media/image1.png"/><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image" Target="../media/image8.png"/><Relationship Id="rId13" Type="http://schemas.openxmlformats.org/officeDocument/2006/relationships/tags" Target="../tags/tag27.xml"/><Relationship Id="rId12" Type="http://schemas.openxmlformats.org/officeDocument/2006/relationships/image" Target="../media/image7.png"/><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image" Target="../media/image8.png"/><Relationship Id="rId4" Type="http://schemas.openxmlformats.org/officeDocument/2006/relationships/image" Target="../media/image7.png"/><Relationship Id="rId3" Type="http://schemas.microsoft.com/office/2007/relationships/hdphoto" Target="../media/image10.wdp"/><Relationship Id="rId2" Type="http://schemas.openxmlformats.org/officeDocument/2006/relationships/image" Target="../media/image9.png"/><Relationship Id="rId15" Type="http://schemas.openxmlformats.org/officeDocument/2006/relationships/slideLayout" Target="../slideLayouts/slideLayout2.xml"/><Relationship Id="rId14" Type="http://schemas.openxmlformats.org/officeDocument/2006/relationships/tags" Target="../tags/tag51.xml"/><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764852" y="1350313"/>
            <a:ext cx="6117528" cy="6117528"/>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7863"/>
          <a:stretch>
            <a:fillRect/>
          </a:stretch>
        </p:blipFill>
        <p:spPr>
          <a:xfrm>
            <a:off x="191135" y="116840"/>
            <a:ext cx="11809095" cy="5835015"/>
          </a:xfrm>
          <a:prstGeom prst="rect">
            <a:avLst/>
          </a:prstGeom>
        </p:spPr>
      </p:pic>
      <p:sp>
        <p:nvSpPr>
          <p:cNvPr id="7" name="矩形 6"/>
          <p:cNvSpPr/>
          <p:nvPr/>
        </p:nvSpPr>
        <p:spPr>
          <a:xfrm>
            <a:off x="191135" y="116840"/>
            <a:ext cx="11809095" cy="5835015"/>
          </a:xfrm>
          <a:prstGeom prst="rect">
            <a:avLst/>
          </a:prstGeom>
          <a:solidFill>
            <a:srgbClr val="024282">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7" name="文本占位符 32"/>
          <p:cNvSpPr txBox="1"/>
          <p:nvPr/>
        </p:nvSpPr>
        <p:spPr>
          <a:xfrm>
            <a:off x="4519930" y="4712970"/>
            <a:ext cx="3152775" cy="7753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Tx/>
              <a:buNone/>
              <a:defRPr sz="1800"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defRPr/>
            </a:pPr>
            <a:r>
              <a:rPr kumimoji="0" lang="zh-CN" altLang="en-US"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电子信息工程学院</a:t>
            </a:r>
            <a:r>
              <a:rPr kumimoji="0" lang="en-US" altLang="zh-CN"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  </a:t>
            </a:r>
            <a:r>
              <a:rPr kumimoji="0" lang="zh-CN" altLang="en-US"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王玺宸</a:t>
            </a:r>
            <a:r>
              <a:rPr kumimoji="0" lang="en-US" altLang="zh-CN"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    </a:t>
            </a:r>
            <a:endParaRPr kumimoji="0" lang="en-US" altLang="zh-CN"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endParaRPr>
          </a:p>
          <a:p>
            <a:pPr marL="0" marR="0" lvl="0" indent="0" algn="ctr" defTabSz="914400" rtl="0" eaLnBrk="1" fontAlgn="auto" latinLnBrk="0" hangingPunct="1">
              <a:lnSpc>
                <a:spcPct val="90000"/>
              </a:lnSpc>
              <a:spcBef>
                <a:spcPts val="1000"/>
              </a:spcBef>
              <a:spcAft>
                <a:spcPts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  2025</a:t>
            </a:r>
            <a:r>
              <a:rPr kumimoji="0" lang="zh-CN" altLang="en-US"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年</a:t>
            </a:r>
            <a:r>
              <a:rPr kumimoji="0" lang="en-US" altLang="zh-CN"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5</a:t>
            </a:r>
            <a:r>
              <a:rPr kumimoji="0" lang="zh-CN" altLang="en-US"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月</a:t>
            </a:r>
            <a:r>
              <a:rPr kumimoji="0" lang="en-US" altLang="zh-CN"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30</a:t>
            </a:r>
            <a:r>
              <a:rPr kumimoji="0" lang="zh-CN" altLang="en-US"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日</a:t>
            </a:r>
            <a:endParaRPr kumimoji="0" lang="zh-CN" altLang="en-US"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endParaRPr>
          </a:p>
        </p:txBody>
      </p:sp>
      <p:sp>
        <p:nvSpPr>
          <p:cNvPr id="24" name="文本占位符 24"/>
          <p:cNvSpPr txBox="1"/>
          <p:nvPr/>
        </p:nvSpPr>
        <p:spPr>
          <a:xfrm>
            <a:off x="0" y="2430780"/>
            <a:ext cx="12192635" cy="19621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5400" b="1"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5000"/>
              </a:lnSpc>
              <a:spcBef>
                <a:spcPts val="1000"/>
              </a:spcBef>
              <a:spcAft>
                <a:spcPts val="0"/>
              </a:spcAft>
              <a:buClrTx/>
              <a:buSzTx/>
              <a:buFont typeface="Arial" panose="020B0604020202020204" pitchFamily="34" charset="0"/>
              <a:buNone/>
              <a:defRPr/>
            </a:pPr>
            <a:r>
              <a:rPr kumimoji="0" lang="zh-CN" altLang="en-US" sz="5000" b="1" i="0" u="none" strike="noStrike" kern="1200" cap="none" spc="0" normalizeH="0" baseline="0" noProof="0" dirty="0">
                <a:ln>
                  <a:noFill/>
                </a:ln>
                <a:solidFill>
                  <a:sysClr val="window" lastClr="FFFFFF"/>
                </a:solidFill>
                <a:effectLst/>
                <a:uLnTx/>
                <a:uFillTx/>
                <a:latin typeface="华文中宋" panose="02010600040101010101" charset="-122"/>
                <a:ea typeface="华文中宋" panose="02010600040101010101" charset="-122"/>
                <a:cs typeface="+mn-cs"/>
              </a:rPr>
              <a:t>大数据、个人信息保护和价格歧视</a:t>
            </a:r>
            <a:endParaRPr kumimoji="0" lang="zh-CN" altLang="en-US" sz="5000" b="1" i="0" u="none" strike="noStrike" kern="1200" cap="none" spc="0" normalizeH="0" baseline="0" noProof="0" dirty="0">
              <a:ln>
                <a:noFill/>
              </a:ln>
              <a:solidFill>
                <a:sysClr val="window" lastClr="FFFFFF"/>
              </a:solidFill>
              <a:effectLst/>
              <a:uLnTx/>
              <a:uFillTx/>
              <a:latin typeface="华文中宋" panose="02010600040101010101" charset="-122"/>
              <a:ea typeface="华文中宋" panose="02010600040101010101" charset="-122"/>
              <a:cs typeface="+mn-cs"/>
            </a:endParaRPr>
          </a:p>
          <a:p>
            <a:pPr marL="0" marR="0" lvl="0" indent="0" algn="ctr" defTabSz="914400" rtl="0" eaLnBrk="1" fontAlgn="auto" latinLnBrk="0" hangingPunct="1">
              <a:lnSpc>
                <a:spcPct val="125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ysClr val="window" lastClr="FFFFFF"/>
                </a:solidFill>
                <a:effectLst/>
                <a:uLnTx/>
                <a:uFillTx/>
                <a:latin typeface="华文中宋" panose="02010600040101010101" charset="-122"/>
                <a:ea typeface="华文中宋" panose="02010600040101010101" charset="-122"/>
                <a:cs typeface="+mn-cs"/>
              </a:rPr>
              <a:t>—— </a:t>
            </a:r>
            <a:r>
              <a:rPr kumimoji="0" lang="zh-CN" altLang="en-US" sz="3200" b="1" i="0" u="none" strike="noStrike" kern="1200" cap="none" spc="0" normalizeH="0" baseline="0" noProof="0" dirty="0">
                <a:ln>
                  <a:noFill/>
                </a:ln>
                <a:solidFill>
                  <a:sysClr val="window" lastClr="FFFFFF"/>
                </a:solidFill>
                <a:effectLst/>
                <a:uLnTx/>
                <a:uFillTx/>
                <a:latin typeface="华文中宋" panose="02010600040101010101" charset="-122"/>
                <a:ea typeface="华文中宋" panose="02010600040101010101" charset="-122"/>
                <a:cs typeface="+mn-cs"/>
              </a:rPr>
              <a:t>基于垂直差异化双寡头模型的</a:t>
            </a:r>
            <a:r>
              <a:rPr kumimoji="0" lang="zh-CN" altLang="en-US" sz="3200" b="1" i="0" u="none" strike="noStrike" kern="1200" cap="none" spc="0" normalizeH="0" baseline="0" noProof="0" dirty="0">
                <a:ln>
                  <a:noFill/>
                </a:ln>
                <a:solidFill>
                  <a:sysClr val="window" lastClr="FFFFFF"/>
                </a:solidFill>
                <a:effectLst/>
                <a:uLnTx/>
                <a:uFillTx/>
                <a:latin typeface="华文中宋" panose="02010600040101010101" charset="-122"/>
                <a:ea typeface="华文中宋" panose="02010600040101010101" charset="-122"/>
                <a:cs typeface="+mn-cs"/>
              </a:rPr>
              <a:t>分析</a:t>
            </a:r>
            <a:endParaRPr kumimoji="0" lang="zh-CN" altLang="en-US" sz="3200" b="1" i="0" u="none" strike="noStrike" kern="1200" cap="none" spc="0" normalizeH="0" baseline="0" noProof="0" dirty="0">
              <a:ln>
                <a:noFill/>
              </a:ln>
              <a:solidFill>
                <a:sysClr val="window" lastClr="FFFFFF"/>
              </a:solidFill>
              <a:effectLst/>
              <a:uLnTx/>
              <a:uFillTx/>
              <a:latin typeface="华文中宋" panose="02010600040101010101" charset="-122"/>
              <a:ea typeface="华文中宋" panose="02010600040101010101" charset="-122"/>
              <a:cs typeface="+mn-cs"/>
            </a:endParaRPr>
          </a:p>
        </p:txBody>
      </p:sp>
      <p:cxnSp>
        <p:nvCxnSpPr>
          <p:cNvPr id="31" name="直接连接符 30"/>
          <p:cNvCxnSpPr/>
          <p:nvPr/>
        </p:nvCxnSpPr>
        <p:spPr>
          <a:xfrm>
            <a:off x="2207568" y="4392452"/>
            <a:ext cx="763284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3879975" y="981574"/>
            <a:ext cx="4918925" cy="1253932"/>
            <a:chOff x="751446" y="486412"/>
            <a:chExt cx="4918925" cy="1253932"/>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51446" y="486412"/>
              <a:ext cx="1253932" cy="1253932"/>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960350" y="609785"/>
              <a:ext cx="3710021" cy="607920"/>
            </a:xfrm>
            <a:prstGeom prst="rect">
              <a:avLst/>
            </a:prstGeom>
          </p:spPr>
        </p:pic>
        <p:sp>
          <p:nvSpPr>
            <p:cNvPr id="23" name="矩形 22"/>
            <p:cNvSpPr/>
            <p:nvPr/>
          </p:nvSpPr>
          <p:spPr>
            <a:xfrm>
              <a:off x="2167394" y="1226892"/>
              <a:ext cx="3502977" cy="307777"/>
            </a:xfrm>
            <a:prstGeom prst="rect">
              <a:avLst/>
            </a:prstGeom>
          </p:spPr>
          <p:txBody>
            <a:bodyPr wrap="square">
              <a:spAutoFit/>
            </a:bodyPr>
            <a:lstStyle/>
            <a:p>
              <a:pPr lvl="0" algn="dist"/>
              <a:r>
                <a:rPr lang="en-US" altLang="zh-CN" sz="1400" b="1" dirty="0">
                  <a:solidFill>
                    <a:prstClr val="white"/>
                  </a:solidFill>
                </a:rPr>
                <a:t>BEIHANG UNIVERSITY</a:t>
              </a:r>
              <a:endParaRPr kumimoji="0" lang="zh-CN" altLang="en-US"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5361" y="116633"/>
            <a:ext cx="629872" cy="612768"/>
            <a:chOff x="3070727" y="196457"/>
            <a:chExt cx="692047" cy="673255"/>
          </a:xfrm>
        </p:grpSpPr>
        <p:sp>
          <p:nvSpPr>
            <p:cNvPr id="5" name="平行四边形 4"/>
            <p:cNvSpPr/>
            <p:nvPr/>
          </p:nvSpPr>
          <p:spPr>
            <a:xfrm>
              <a:off x="3070727" y="196457"/>
              <a:ext cx="629587" cy="612775"/>
            </a:xfrm>
            <a:prstGeom prst="parallelogram">
              <a:avLst/>
            </a:prstGeom>
            <a:solidFill>
              <a:srgbClr val="024282"/>
            </a:solid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133187" y="256937"/>
              <a:ext cx="629587" cy="612775"/>
            </a:xfrm>
            <a:prstGeom prst="parallelogram">
              <a:avLst/>
            </a:prstGeom>
            <a:no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pic>
        <p:nvPicPr>
          <p:cNvPr id="52" name="图片 51"/>
          <p:cNvPicPr>
            <a:picLocks noChangeAspect="1"/>
          </p:cNvPicPr>
          <p:nvPr/>
        </p:nvPicPr>
        <p:blipFill>
          <a:blip r:embed="rId1">
            <a:extLst>
              <a:ext uri="{BEBA8EAE-BF5A-486C-A8C5-ECC9F3942E4B}">
                <a14:imgProps xmlns:a14="http://schemas.microsoft.com/office/drawing/2010/main">
                  <a14:imgLayer r:embed="rId2">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a:xfrm>
            <a:off x="285270" y="6444305"/>
            <a:ext cx="2117266" cy="338296"/>
          </a:xfrm>
          <a:prstGeom prst="rect">
            <a:avLst/>
          </a:prstGeom>
        </p:spPr>
      </p:pic>
      <p:grpSp>
        <p:nvGrpSpPr>
          <p:cNvPr id="43" name="组合 42"/>
          <p:cNvGrpSpPr/>
          <p:nvPr/>
        </p:nvGrpSpPr>
        <p:grpSpPr>
          <a:xfrm>
            <a:off x="9154205" y="116633"/>
            <a:ext cx="2764918" cy="612776"/>
            <a:chOff x="1018596" y="583069"/>
            <a:chExt cx="4663274" cy="1033500"/>
          </a:xfrm>
        </p:grpSpPr>
        <p:pic>
          <p:nvPicPr>
            <p:cNvPr id="44" name="图片 4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8596" y="583069"/>
              <a:ext cx="1033500" cy="1033500"/>
            </a:xfrm>
            <a:prstGeom prst="rect">
              <a:avLst/>
            </a:prstGeom>
          </p:spPr>
        </p:pic>
        <p:pic>
          <p:nvPicPr>
            <p:cNvPr id="45" name="图片 4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46" name="矩形 45"/>
            <p:cNvSpPr/>
            <p:nvPr/>
          </p:nvSpPr>
          <p:spPr>
            <a:xfrm>
              <a:off x="2085463" y="1172848"/>
              <a:ext cx="3596407" cy="36336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BEIHANG UNIVERSITY</a:t>
              </a:r>
              <a:endPar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sp>
        <p:nvSpPr>
          <p:cNvPr id="23" name="箭头: 五边形 22"/>
          <p:cNvSpPr/>
          <p:nvPr/>
        </p:nvSpPr>
        <p:spPr>
          <a:xfrm>
            <a:off x="11084841" y="1064413"/>
            <a:ext cx="720080" cy="1479532"/>
          </a:xfrm>
          <a:prstGeom prst="homePlate">
            <a:avLst>
              <a:gd name="adj" fmla="val 79183"/>
            </a:avLst>
          </a:prstGeom>
          <a:gradFill flip="none" rotWithShape="1">
            <a:gsLst>
              <a:gs pos="50000">
                <a:schemeClr val="accent1"/>
              </a:gs>
              <a:gs pos="0">
                <a:schemeClr val="accent1">
                  <a:lumMod val="25000"/>
                  <a:lumOff val="75000"/>
                </a:schemeClr>
              </a:gs>
              <a:gs pos="100000">
                <a:schemeClr val="accent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五边形 23"/>
          <p:cNvSpPr/>
          <p:nvPr/>
        </p:nvSpPr>
        <p:spPr>
          <a:xfrm flipH="1">
            <a:off x="429657" y="1064435"/>
            <a:ext cx="720080" cy="1479532"/>
          </a:xfrm>
          <a:prstGeom prst="homePlate">
            <a:avLst>
              <a:gd name="adj" fmla="val 79183"/>
            </a:avLst>
          </a:prstGeom>
          <a:gradFill flip="none" rotWithShape="1">
            <a:gsLst>
              <a:gs pos="50000">
                <a:schemeClr val="accent1"/>
              </a:gs>
              <a:gs pos="0">
                <a:schemeClr val="accent1">
                  <a:lumMod val="25000"/>
                  <a:lumOff val="75000"/>
                </a:schemeClr>
              </a:gs>
              <a:gs pos="100000">
                <a:schemeClr val="accent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5"/>
          <p:cNvSpPr txBox="1"/>
          <p:nvPr/>
        </p:nvSpPr>
        <p:spPr>
          <a:xfrm>
            <a:off x="1127448" y="193957"/>
            <a:ext cx="5040313"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博弈时序和社会</a:t>
            </a:r>
            <a:r>
              <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最优分析</a:t>
            </a:r>
            <a:endPar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p:txBody>
      </p:sp>
      <p:sp>
        <p:nvSpPr>
          <p:cNvPr id="9" name="文本框 8"/>
          <p:cNvSpPr txBox="1"/>
          <p:nvPr/>
        </p:nvSpPr>
        <p:spPr>
          <a:xfrm>
            <a:off x="568960" y="937260"/>
            <a:ext cx="10845165" cy="368300"/>
          </a:xfrm>
          <a:prstGeom prst="rect">
            <a:avLst/>
          </a:prstGeom>
          <a:noFill/>
        </p:spPr>
        <p:txBody>
          <a:bodyPr wrap="square" rtlCol="0">
            <a:spAutoFit/>
          </a:bodyPr>
          <a:p>
            <a:pPr algn="ctr"/>
            <a:r>
              <a:rPr lang="zh-CN" altLang="en-US">
                <a:latin typeface="楷体" panose="02010609060101010101" charset="-122"/>
                <a:ea typeface="楷体" panose="02010609060101010101" charset="-122"/>
                <a:cs typeface="楷体" panose="02010609060101010101" charset="-122"/>
              </a:rPr>
              <a:t>博弈时</a:t>
            </a:r>
            <a:r>
              <a:rPr lang="zh-CN" altLang="en-US">
                <a:latin typeface="楷体" panose="02010609060101010101" charset="-122"/>
                <a:ea typeface="楷体" panose="02010609060101010101" charset="-122"/>
                <a:cs typeface="楷体" panose="02010609060101010101" charset="-122"/>
              </a:rPr>
              <a:t>序</a:t>
            </a:r>
            <a:endParaRPr lang="zh-CN" altLang="en-US">
              <a:latin typeface="楷体" panose="02010609060101010101" charset="-122"/>
              <a:ea typeface="楷体" panose="02010609060101010101" charset="-122"/>
              <a:cs typeface="楷体" panose="02010609060101010101" charset="-122"/>
            </a:endParaRPr>
          </a:p>
        </p:txBody>
      </p:sp>
      <p:sp>
        <p:nvSpPr>
          <p:cNvPr id="25" name="文本框 24"/>
          <p:cNvSpPr txBox="1"/>
          <p:nvPr/>
        </p:nvSpPr>
        <p:spPr>
          <a:xfrm>
            <a:off x="1263650" y="1344930"/>
            <a:ext cx="9677400" cy="1198880"/>
          </a:xfrm>
          <a:prstGeom prst="rect">
            <a:avLst/>
          </a:prstGeom>
          <a:noFill/>
        </p:spPr>
        <p:txBody>
          <a:bodyPr wrap="square" rtlCol="0">
            <a:spAutoFit/>
          </a:bodyPr>
          <a:p>
            <a:r>
              <a:rPr lang="en-US" altLang="zh-CN">
                <a:latin typeface="楷体" panose="02010609060101010101" charset="-122"/>
                <a:ea typeface="楷体" panose="02010609060101010101" charset="-122"/>
                <a:cs typeface="楷体" panose="02010609060101010101" charset="-122"/>
              </a:rPr>
              <a:t>1</a:t>
            </a:r>
            <a:r>
              <a:rPr lang="zh-CN" altLang="en-US">
                <a:latin typeface="楷体" panose="02010609060101010101" charset="-122"/>
                <a:ea typeface="楷体" panose="02010609060101010101" charset="-122"/>
                <a:cs typeface="楷体" panose="02010609060101010101" charset="-122"/>
              </a:rPr>
              <a:t>．</a:t>
            </a: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政府设定个人信息保护政策</a:t>
            </a:r>
            <a:endParaRPr lang="zh-CN" altLang="en-US">
              <a:latin typeface="楷体" panose="02010609060101010101" charset="-122"/>
              <a:ea typeface="楷体" panose="02010609060101010101" charset="-122"/>
              <a:cs typeface="楷体" panose="02010609060101010101" charset="-122"/>
            </a:endParaRPr>
          </a:p>
          <a:p>
            <a:r>
              <a:rPr lang="en-US" altLang="zh-CN">
                <a:latin typeface="楷体" panose="02010609060101010101" charset="-122"/>
                <a:ea typeface="楷体" panose="02010609060101010101" charset="-122"/>
                <a:cs typeface="楷体" panose="02010609060101010101" charset="-122"/>
              </a:rPr>
              <a:t>2</a:t>
            </a:r>
            <a:r>
              <a:rPr lang="zh-CN" altLang="en-US">
                <a:latin typeface="楷体" panose="02010609060101010101" charset="-122"/>
                <a:ea typeface="楷体" panose="02010609060101010101" charset="-122"/>
                <a:cs typeface="楷体" panose="02010609060101010101" charset="-122"/>
              </a:rPr>
              <a:t>．</a:t>
            </a: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消费者选择是否向厂商披露信息（</a:t>
            </a:r>
            <a:r>
              <a:rPr lang="zh-CN" altLang="en-US">
                <a:latin typeface="楷体" panose="02010609060101010101" charset="-122"/>
                <a:ea typeface="楷体" panose="02010609060101010101" charset="-122"/>
                <a:cs typeface="楷体" panose="02010609060101010101" charset="-122"/>
                <a:sym typeface="+mn-ea"/>
              </a:rPr>
              <a:t>若政府选择自愿性个人信息保护政策）</a:t>
            </a:r>
            <a:endParaRPr lang="zh-CN" altLang="en-US">
              <a:latin typeface="楷体" panose="02010609060101010101" charset="-122"/>
              <a:ea typeface="楷体" panose="02010609060101010101" charset="-122"/>
              <a:cs typeface="楷体" panose="02010609060101010101" charset="-122"/>
            </a:endParaRPr>
          </a:p>
          <a:p>
            <a:r>
              <a:rPr lang="en-US" altLang="zh-CN">
                <a:latin typeface="楷体" panose="02010609060101010101" charset="-122"/>
                <a:ea typeface="楷体" panose="02010609060101010101" charset="-122"/>
                <a:cs typeface="楷体" panose="02010609060101010101" charset="-122"/>
              </a:rPr>
              <a:t>3</a:t>
            </a:r>
            <a:r>
              <a:rPr lang="zh-CN" altLang="en-US">
                <a:latin typeface="楷体" panose="02010609060101010101" charset="-122"/>
                <a:ea typeface="楷体" panose="02010609060101010101" charset="-122"/>
                <a:cs typeface="楷体" panose="02010609060101010101" charset="-122"/>
              </a:rPr>
              <a:t>．</a:t>
            </a: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厂商根据自己掌握的消费者信息进行定价</a:t>
            </a:r>
            <a:endParaRPr lang="zh-CN" altLang="en-US">
              <a:latin typeface="楷体" panose="02010609060101010101" charset="-122"/>
              <a:ea typeface="楷体" panose="02010609060101010101" charset="-122"/>
              <a:cs typeface="楷体" panose="02010609060101010101" charset="-122"/>
            </a:endParaRPr>
          </a:p>
          <a:p>
            <a:r>
              <a:rPr lang="en-US" altLang="zh-CN">
                <a:latin typeface="楷体" panose="02010609060101010101" charset="-122"/>
                <a:ea typeface="楷体" panose="02010609060101010101" charset="-122"/>
                <a:cs typeface="楷体" panose="02010609060101010101" charset="-122"/>
              </a:rPr>
              <a:t>4</a:t>
            </a:r>
            <a:r>
              <a:rPr lang="zh-CN" altLang="en-US">
                <a:latin typeface="楷体" panose="02010609060101010101" charset="-122"/>
                <a:ea typeface="楷体" panose="02010609060101010101" charset="-122"/>
                <a:cs typeface="楷体" panose="02010609060101010101" charset="-122"/>
              </a:rPr>
              <a:t>．</a:t>
            </a: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消费者进行购买决策</a:t>
            </a:r>
            <a:endParaRPr lang="zh-CN" altLang="en-US">
              <a:latin typeface="楷体" panose="02010609060101010101" charset="-122"/>
              <a:ea typeface="楷体" panose="02010609060101010101" charset="-122"/>
              <a:cs typeface="楷体" panose="02010609060101010101" charset="-122"/>
            </a:endParaRPr>
          </a:p>
        </p:txBody>
      </p:sp>
      <p:pic>
        <p:nvPicPr>
          <p:cNvPr id="8" name="图片 7"/>
          <p:cNvPicPr>
            <a:picLocks noChangeAspect="1"/>
          </p:cNvPicPr>
          <p:nvPr/>
        </p:nvPicPr>
        <p:blipFill>
          <a:blip r:embed="rId5"/>
          <a:stretch>
            <a:fillRect/>
          </a:stretch>
        </p:blipFill>
        <p:spPr>
          <a:xfrm>
            <a:off x="568960" y="2897505"/>
            <a:ext cx="10877550" cy="175641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612140" y="4776470"/>
                <a:ext cx="10834370" cy="1213485"/>
              </a:xfrm>
              <a:prstGeom prst="rect">
                <a:avLst/>
              </a:prstGeom>
            </p:spPr>
            <p:txBody>
              <a:bodyPr wrap="square">
                <a:spAutoFit/>
              </a:bodyPr>
              <a:p>
                <a:r>
                  <a:rPr lang="zh-CN" altLang="en-US" sz="1600">
                    <a:solidFill>
                      <a:srgbClr val="000000"/>
                    </a:solidFill>
                    <a:latin typeface="+mn-ea"/>
                    <a:cs typeface="+mn-ea"/>
                  </a:rPr>
                  <a:t>其中，</a:t>
                </a:r>
                <a:r>
                  <a:rPr lang="en-US" altLang="zh-CN" sz="1600">
                    <a:solidFill>
                      <a:srgbClr val="000000"/>
                    </a:solidFill>
                    <a:latin typeface="+mn-ea"/>
                    <a:cs typeface="+mn-ea"/>
                  </a:rPr>
                  <a:t>Δc = c</a:t>
                </a:r>
                <a:r>
                  <a:rPr lang="en-US" altLang="zh-CN" sz="1600" baseline="-25000">
                    <a:solidFill>
                      <a:srgbClr val="000000"/>
                    </a:solidFill>
                    <a:latin typeface="+mn-ea"/>
                    <a:cs typeface="+mn-ea"/>
                  </a:rPr>
                  <a:t>2</a:t>
                </a:r>
                <a:r>
                  <a:rPr lang="en-US" altLang="zh-CN" sz="1600">
                    <a:solidFill>
                      <a:srgbClr val="000000"/>
                    </a:solidFill>
                    <a:latin typeface="+mn-ea"/>
                    <a:cs typeface="+mn-ea"/>
                  </a:rPr>
                  <a:t> </a:t>
                </a:r>
                <a:r>
                  <a:rPr lang="zh-CN" altLang="en-US" sz="1600">
                    <a:solidFill>
                      <a:srgbClr val="000000"/>
                    </a:solidFill>
                    <a:latin typeface="+mn-ea"/>
                    <a:cs typeface="+mn-ea"/>
                  </a:rPr>
                  <a:t>－ </a:t>
                </a:r>
                <a:r>
                  <a:rPr lang="en-US" altLang="zh-CN" sz="1600">
                    <a:solidFill>
                      <a:srgbClr val="000000"/>
                    </a:solidFill>
                    <a:latin typeface="+mn-ea"/>
                    <a:cs typeface="+mn-ea"/>
                  </a:rPr>
                  <a:t>c</a:t>
                </a:r>
                <a:r>
                  <a:rPr lang="en-US" altLang="zh-CN" sz="1600" baseline="-25000">
                    <a:solidFill>
                      <a:srgbClr val="000000"/>
                    </a:solidFill>
                    <a:latin typeface="+mn-ea"/>
                    <a:cs typeface="+mn-ea"/>
                  </a:rPr>
                  <a:t>1</a:t>
                </a:r>
                <a:r>
                  <a:rPr lang="zh-CN" altLang="en-US" sz="1600">
                    <a:solidFill>
                      <a:srgbClr val="000000"/>
                    </a:solidFill>
                    <a:latin typeface="+mn-ea"/>
                    <a:cs typeface="+mn-ea"/>
                  </a:rPr>
                  <a:t>（产品成本差异），</a:t>
                </a:r>
                <a:r>
                  <a:rPr lang="en-US" altLang="zh-CN" sz="1600">
                    <a:solidFill>
                      <a:srgbClr val="000000"/>
                    </a:solidFill>
                    <a:latin typeface="+mn-ea"/>
                    <a:cs typeface="+mn-ea"/>
                  </a:rPr>
                  <a:t>Δq = q</a:t>
                </a:r>
                <a:r>
                  <a:rPr lang="en-US" altLang="zh-CN" sz="1600" baseline="-25000">
                    <a:solidFill>
                      <a:srgbClr val="000000"/>
                    </a:solidFill>
                    <a:latin typeface="+mn-ea"/>
                    <a:cs typeface="+mn-ea"/>
                  </a:rPr>
                  <a:t>2</a:t>
                </a:r>
                <a:r>
                  <a:rPr lang="en-US" altLang="zh-CN" sz="1600">
                    <a:solidFill>
                      <a:srgbClr val="000000"/>
                    </a:solidFill>
                    <a:latin typeface="+mn-ea"/>
                    <a:cs typeface="+mn-ea"/>
                  </a:rPr>
                  <a:t> </a:t>
                </a:r>
                <a:r>
                  <a:rPr lang="zh-CN" altLang="en-US" sz="1600">
                    <a:solidFill>
                      <a:srgbClr val="000000"/>
                    </a:solidFill>
                    <a:latin typeface="+mn-ea"/>
                    <a:cs typeface="+mn-ea"/>
                  </a:rPr>
                  <a:t>－ </a:t>
                </a:r>
                <a:r>
                  <a:rPr lang="en-US" altLang="zh-CN" sz="1600">
                    <a:solidFill>
                      <a:srgbClr val="000000"/>
                    </a:solidFill>
                    <a:latin typeface="+mn-ea"/>
                    <a:cs typeface="+mn-ea"/>
                  </a:rPr>
                  <a:t>q</a:t>
                </a:r>
                <a:r>
                  <a:rPr lang="en-US" altLang="zh-CN" sz="1600" baseline="-25000">
                    <a:solidFill>
                      <a:srgbClr val="000000"/>
                    </a:solidFill>
                    <a:latin typeface="+mn-ea"/>
                    <a:cs typeface="+mn-ea"/>
                  </a:rPr>
                  <a:t>1</a:t>
                </a:r>
                <a:r>
                  <a:rPr lang="zh-CN" altLang="en-US" sz="1600">
                    <a:solidFill>
                      <a:srgbClr val="000000"/>
                    </a:solidFill>
                    <a:latin typeface="+mn-ea"/>
                    <a:cs typeface="+mn-ea"/>
                  </a:rPr>
                  <a:t>（产品质量差异）</a:t>
                </a:r>
                <a:endParaRPr lang="zh-CN" altLang="en-US" sz="1600">
                  <a:solidFill>
                    <a:srgbClr val="000000"/>
                  </a:solidFill>
                  <a:latin typeface="+mn-ea"/>
                  <a:cs typeface="+mn-ea"/>
                </a:endParaRPr>
              </a:p>
              <a:p>
                <a:pPr>
                  <a:lnSpc>
                    <a:spcPct val="130000"/>
                  </a:lnSpc>
                </a:pPr>
                <a14:m>
                  <m:oMath xmlns:m="http://schemas.openxmlformats.org/officeDocument/2006/math">
                    <m:f>
                      <m:fPr>
                        <m:ctrlPr>
                          <a:rPr lang="en-US" altLang="zh-CN" sz="1600" i="1">
                            <a:solidFill>
                              <a:srgbClr val="000000"/>
                            </a:solidFill>
                            <a:latin typeface="Cambria Math" panose="02040503050406030204" charset="0"/>
                            <a:cs typeface="Cambria Math" panose="02040503050406030204" charset="0"/>
                          </a:rPr>
                        </m:ctrlPr>
                      </m:fPr>
                      <m:num>
                        <m:r>
                          <a:rPr lang="en-US" altLang="zh-CN" sz="1600">
                            <a:solidFill>
                              <a:srgbClr val="000000"/>
                            </a:solidFill>
                            <a:latin typeface="+mn-ea"/>
                            <a:cs typeface="+mn-ea"/>
                            <a:sym typeface="+mn-ea"/>
                          </a:rPr>
                          <m:t>𝛥</m:t>
                        </m:r>
                        <m:r>
                          <a:rPr lang="en-US" altLang="zh-CN" sz="1600">
                            <a:solidFill>
                              <a:srgbClr val="000000"/>
                            </a:solidFill>
                            <a:latin typeface="+mn-ea"/>
                            <a:cs typeface="+mn-ea"/>
                            <a:sym typeface="+mn-ea"/>
                          </a:rPr>
                          <m:t>𝑐</m:t>
                        </m:r>
                      </m:num>
                      <m:den>
                        <m:r>
                          <a:rPr lang="en-US" altLang="zh-CN" sz="1600">
                            <a:solidFill>
                              <a:srgbClr val="000000"/>
                            </a:solidFill>
                            <a:latin typeface="+mn-ea"/>
                            <a:cs typeface="+mn-ea"/>
                            <a:sym typeface="+mn-ea"/>
                          </a:rPr>
                          <m:t>𝛥</m:t>
                        </m:r>
                        <m:r>
                          <a:rPr lang="en-US" altLang="zh-CN" sz="1600">
                            <a:solidFill>
                              <a:srgbClr val="000000"/>
                            </a:solidFill>
                            <a:latin typeface="+mn-ea"/>
                            <a:cs typeface="+mn-ea"/>
                            <a:sym typeface="+mn-ea"/>
                          </a:rPr>
                          <m:t>𝑞</m:t>
                        </m:r>
                      </m:den>
                    </m:f>
                  </m:oMath>
                </a14:m>
                <a:r>
                  <a:rPr lang="en-US" altLang="zh-CN" sz="1600">
                    <a:solidFill>
                      <a:srgbClr val="000000"/>
                    </a:solidFill>
                    <a:latin typeface="+mn-ea"/>
                    <a:cs typeface="+mn-ea"/>
                  </a:rPr>
                  <a:t> </a:t>
                </a:r>
                <a:r>
                  <a:rPr lang="zh-CN" altLang="en-US" sz="1600">
                    <a:solidFill>
                      <a:srgbClr val="000000"/>
                    </a:solidFill>
                    <a:latin typeface="+mn-ea"/>
                    <a:cs typeface="+mn-ea"/>
                  </a:rPr>
                  <a:t>可表示产品相对质量差异，也是消费者</a:t>
                </a:r>
                <a:r>
                  <a:rPr lang="zh-CN" altLang="en-US" sz="1600">
                    <a:solidFill>
                      <a:srgbClr val="000000"/>
                    </a:solidFill>
                    <a:latin typeface="+mn-ea"/>
                    <a:cs typeface="+mn-ea"/>
                  </a:rPr>
                  <a:t>消费低质量</a:t>
                </a:r>
                <a:r>
                  <a:rPr lang="zh-CN" altLang="en-US" sz="1600">
                    <a:solidFill>
                      <a:srgbClr val="000000"/>
                    </a:solidFill>
                    <a:latin typeface="+mn-ea"/>
                    <a:cs typeface="+mn-ea"/>
                  </a:rPr>
                  <a:t>或高质量产品的分界点（本文假定其小于</a:t>
                </a:r>
                <a:r>
                  <a:rPr lang="en-US" altLang="zh-CN" sz="1600">
                    <a:solidFill>
                      <a:srgbClr val="000000"/>
                    </a:solidFill>
                    <a:latin typeface="+mn-ea"/>
                    <a:cs typeface="+mn-ea"/>
                  </a:rPr>
                  <a:t>1</a:t>
                </a:r>
                <a:r>
                  <a:rPr lang="zh-CN" altLang="en-US" sz="1600">
                    <a:solidFill>
                      <a:srgbClr val="000000"/>
                    </a:solidFill>
                    <a:latin typeface="+mn-ea"/>
                    <a:cs typeface="+mn-ea"/>
                  </a:rPr>
                  <a:t>）</a:t>
                </a:r>
                <a:endParaRPr lang="zh-CN" altLang="en-US" sz="1600">
                  <a:solidFill>
                    <a:srgbClr val="000000"/>
                  </a:solidFill>
                  <a:latin typeface="+mn-ea"/>
                  <a:cs typeface="+mn-ea"/>
                </a:endParaRPr>
              </a:p>
              <a:p>
                <a:pPr>
                  <a:lnSpc>
                    <a:spcPct val="160000"/>
                  </a:lnSpc>
                </a:pPr>
                <a:r>
                  <a:rPr lang="zh-CN" altLang="en-US" sz="1600">
                    <a:solidFill>
                      <a:srgbClr val="000000"/>
                    </a:solidFill>
                    <a:latin typeface="+mn-ea"/>
                    <a:cs typeface="+mn-ea"/>
                  </a:rPr>
                  <a:t>位于</a:t>
                </a:r>
                <a:r>
                  <a:rPr lang="en-US" altLang="zh-CN" sz="1600">
                    <a:solidFill>
                      <a:srgbClr val="000000"/>
                    </a:solidFill>
                    <a:latin typeface="+mn-ea"/>
                    <a:cs typeface="+mn-ea"/>
                  </a:rPr>
                  <a:t>        </a:t>
                </a:r>
                <a:r>
                  <a:rPr lang="zh-CN" altLang="en-US" sz="1600">
                    <a:solidFill>
                      <a:srgbClr val="000000"/>
                    </a:solidFill>
                    <a:latin typeface="+mn-ea"/>
                    <a:cs typeface="+mn-ea"/>
                  </a:rPr>
                  <a:t>上的消费者消费低质量产品；位于</a:t>
                </a:r>
                <a:r>
                  <a:rPr lang="en-US" altLang="zh-CN" sz="1600">
                    <a:solidFill>
                      <a:srgbClr val="000000"/>
                    </a:solidFill>
                    <a:latin typeface="+mn-ea"/>
                    <a:cs typeface="+mn-ea"/>
                  </a:rPr>
                  <a:t>        </a:t>
                </a:r>
                <a:r>
                  <a:rPr lang="zh-CN" altLang="en-US" sz="1600">
                    <a:solidFill>
                      <a:srgbClr val="000000"/>
                    </a:solidFill>
                    <a:latin typeface="+mn-ea"/>
                    <a:cs typeface="+mn-ea"/>
                  </a:rPr>
                  <a:t>上的消费者消费高质量产品</a:t>
                </a:r>
                <a:r>
                  <a:rPr lang="en-US" altLang="zh-CN" sz="1600">
                    <a:solidFill>
                      <a:srgbClr val="000000"/>
                    </a:solidFill>
                    <a:latin typeface="+mn-ea"/>
                    <a:cs typeface="+mn-ea"/>
                  </a:rPr>
                  <a:t> → </a:t>
                </a:r>
                <a:r>
                  <a:rPr lang="zh-CN" altLang="en-US" sz="1600" b="1">
                    <a:solidFill>
                      <a:schemeClr val="accent6">
                        <a:lumMod val="75000"/>
                      </a:schemeClr>
                    </a:solidFill>
                    <a:effectLst>
                      <a:outerShdw blurRad="38100" dist="38100" dir="2700000" algn="tl">
                        <a:srgbClr val="000000">
                          <a:alpha val="43137"/>
                        </a:srgbClr>
                      </a:outerShdw>
                    </a:effectLst>
                    <a:latin typeface="+mn-ea"/>
                    <a:cs typeface="+mn-ea"/>
                  </a:rPr>
                  <a:t>均衡比较基准</a:t>
                </a:r>
                <a:endParaRPr lang="zh-CN" altLang="en-US" sz="1600" b="1">
                  <a:solidFill>
                    <a:schemeClr val="accent6">
                      <a:lumMod val="75000"/>
                    </a:schemeClr>
                  </a:solidFill>
                  <a:effectLst>
                    <a:outerShdw blurRad="38100" dist="38100" dir="2700000" algn="tl">
                      <a:srgbClr val="000000">
                        <a:alpha val="43137"/>
                      </a:srgbClr>
                    </a:outerShdw>
                  </a:effectLst>
                  <a:latin typeface="+mn-ea"/>
                  <a:cs typeface="+mn-ea"/>
                </a:endParaRPr>
              </a:p>
            </p:txBody>
          </p:sp>
        </mc:Choice>
        <mc:Fallback>
          <p:sp>
            <p:nvSpPr>
              <p:cNvPr id="10" name="文本框 9"/>
              <p:cNvSpPr txBox="1">
                <a:spLocks noRot="1" noChangeAspect="1" noMove="1" noResize="1" noEditPoints="1" noAdjustHandles="1" noChangeArrowheads="1" noChangeShapeType="1" noTextEdit="1"/>
              </p:cNvSpPr>
              <p:nvPr/>
            </p:nvSpPr>
            <p:spPr>
              <a:xfrm>
                <a:off x="612140" y="4776470"/>
                <a:ext cx="10834370" cy="1213485"/>
              </a:xfrm>
              <a:prstGeom prst="rect">
                <a:avLst/>
              </a:prstGeom>
              <a:blipFill rotWithShape="1">
                <a:blip r:embed="rId6"/>
                <a:stretch>
                  <a:fillRect/>
                </a:stretch>
              </a:blipFill>
            </p:spPr>
            <p:txBody>
              <a:bodyPr/>
              <a:lstStyle/>
              <a:p>
                <a:r>
                  <a:rPr lang="zh-CN" altLang="en-US">
                    <a:noFill/>
                  </a:rPr>
                  <a:t> </a:t>
                </a:r>
              </a:p>
            </p:txBody>
          </p:sp>
        </mc:Fallback>
      </mc:AlternateContent>
      <p:pic>
        <p:nvPicPr>
          <p:cNvPr id="11" name="图片 10"/>
          <p:cNvPicPr>
            <a:picLocks noChangeAspect="1"/>
          </p:cNvPicPr>
          <p:nvPr/>
        </p:nvPicPr>
        <p:blipFill>
          <a:blip r:embed="rId7"/>
          <a:stretch>
            <a:fillRect/>
          </a:stretch>
        </p:blipFill>
        <p:spPr>
          <a:xfrm>
            <a:off x="1097915" y="5629275"/>
            <a:ext cx="694690" cy="347345"/>
          </a:xfrm>
          <a:prstGeom prst="rect">
            <a:avLst/>
          </a:prstGeom>
        </p:spPr>
      </p:pic>
      <p:pic>
        <p:nvPicPr>
          <p:cNvPr id="14" name="图片 13"/>
          <p:cNvPicPr>
            <a:picLocks noChangeAspect="1"/>
          </p:cNvPicPr>
          <p:nvPr/>
        </p:nvPicPr>
        <p:blipFill>
          <a:blip r:embed="rId8"/>
          <a:stretch>
            <a:fillRect/>
          </a:stretch>
        </p:blipFill>
        <p:spPr>
          <a:xfrm>
            <a:off x="5020310" y="5599430"/>
            <a:ext cx="695325" cy="377190"/>
          </a:xfrm>
          <a:prstGeom prst="rect">
            <a:avLst/>
          </a:prstGeom>
        </p:spPr>
      </p:pic>
      <p:pic>
        <p:nvPicPr>
          <p:cNvPr id="34" name="图片 3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a:xfrm>
            <a:off x="6096000" y="934641"/>
            <a:ext cx="6049548" cy="60495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717529" y="140750"/>
            <a:ext cx="7019929" cy="7019929"/>
          </a:xfrm>
          <a:prstGeom prst="rect">
            <a:avLst/>
          </a:prstGeom>
        </p:spPr>
      </p:pic>
      <p:sp>
        <p:nvSpPr>
          <p:cNvPr id="2" name="文本占位符 3"/>
          <p:cNvSpPr txBox="1"/>
          <p:nvPr/>
        </p:nvSpPr>
        <p:spPr>
          <a:xfrm>
            <a:off x="6436079" y="779207"/>
            <a:ext cx="4256684" cy="16129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6000" b="1" kern="1200">
                <a:gradFill>
                  <a:gsLst>
                    <a:gs pos="36000">
                      <a:srgbClr val="024282"/>
                    </a:gs>
                    <a:gs pos="100000">
                      <a:srgbClr val="2764A7">
                        <a:lumMod val="15000"/>
                        <a:lumOff val="85000"/>
                        <a:alpha val="27000"/>
                      </a:srgbClr>
                    </a:gs>
                  </a:gsLst>
                  <a:lin ang="5400000" scaled="0"/>
                </a:gra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9900" b="1" i="0" u="none" strike="noStrike" kern="1200" cap="none" spc="0" normalizeH="0" baseline="0" noProof="0" dirty="0">
                <a:ln>
                  <a:noFill/>
                </a:ln>
                <a:gradFill>
                  <a:gsLst>
                    <a:gs pos="36000">
                      <a:srgbClr val="024282"/>
                    </a:gs>
                    <a:gs pos="100000">
                      <a:srgbClr val="2764A7">
                        <a:lumMod val="15000"/>
                        <a:lumOff val="85000"/>
                        <a:alpha val="27000"/>
                      </a:srgbClr>
                    </a:gs>
                  </a:gsLst>
                  <a:lin ang="5400000" scaled="0"/>
                </a:gradFill>
                <a:effectLst/>
                <a:uLnTx/>
                <a:uFillTx/>
                <a:latin typeface="Arial Black" panose="020B0A04020102020204" pitchFamily="34" charset="0"/>
                <a:ea typeface="微软雅黑" panose="020B0503020204020204" pitchFamily="34" charset="-122"/>
                <a:cs typeface="+mn-cs"/>
              </a:rPr>
              <a:t>03</a:t>
            </a:r>
            <a:endParaRPr kumimoji="0" lang="zh-CN" altLang="en-US" sz="19900" b="1" i="0" u="none" strike="noStrike" kern="1200" cap="none" spc="0" normalizeH="0" baseline="0" noProof="0" dirty="0">
              <a:ln>
                <a:noFill/>
              </a:ln>
              <a:gradFill>
                <a:gsLst>
                  <a:gs pos="36000">
                    <a:srgbClr val="024282"/>
                  </a:gs>
                  <a:gs pos="100000">
                    <a:srgbClr val="2764A7">
                      <a:lumMod val="15000"/>
                      <a:lumOff val="85000"/>
                      <a:alpha val="27000"/>
                    </a:srgbClr>
                  </a:gs>
                </a:gsLst>
                <a:lin ang="5400000" scaled="0"/>
              </a:gradFill>
              <a:effectLst/>
              <a:uLnTx/>
              <a:uFillTx/>
              <a:latin typeface="Arial Black" panose="020B0A04020102020204" pitchFamily="34" charset="0"/>
              <a:ea typeface="微软雅黑" panose="020B0503020204020204" pitchFamily="34" charset="-122"/>
              <a:cs typeface="+mn-cs"/>
            </a:endParaRPr>
          </a:p>
        </p:txBody>
      </p:sp>
      <p:sp>
        <p:nvSpPr>
          <p:cNvPr id="3" name="文本占位符 4"/>
          <p:cNvSpPr txBox="1"/>
          <p:nvPr/>
        </p:nvSpPr>
        <p:spPr>
          <a:xfrm>
            <a:off x="1852930" y="3410585"/>
            <a:ext cx="7303135" cy="8382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44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54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均衡分析</a:t>
            </a:r>
            <a:endParaRPr kumimoji="0" lang="zh-CN" altLang="en-US" sz="54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p:txBody>
      </p:sp>
      <p:grpSp>
        <p:nvGrpSpPr>
          <p:cNvPr id="4" name="组合 3"/>
          <p:cNvGrpSpPr/>
          <p:nvPr/>
        </p:nvGrpSpPr>
        <p:grpSpPr>
          <a:xfrm>
            <a:off x="-3049556" y="-2033814"/>
            <a:ext cx="7489372" cy="4795157"/>
            <a:chOff x="-3802743" y="-2148114"/>
            <a:chExt cx="7489372" cy="4795157"/>
          </a:xfrm>
        </p:grpSpPr>
        <p:sp>
          <p:nvSpPr>
            <p:cNvPr id="5" name="平行四边形 4"/>
            <p:cNvSpPr/>
            <p:nvPr/>
          </p:nvSpPr>
          <p:spPr>
            <a:xfrm>
              <a:off x="-3802743" y="-2148114"/>
              <a:ext cx="7489372" cy="4795157"/>
            </a:xfrm>
            <a:prstGeom prst="parallelogram">
              <a:avLst/>
            </a:prstGeom>
            <a:solidFill>
              <a:srgbClr val="024282">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483429" y="-1482271"/>
              <a:ext cx="6429829" cy="3628571"/>
            </a:xfrm>
            <a:prstGeom prst="parallelogram">
              <a:avLst/>
            </a:prstGeom>
            <a:solidFill>
              <a:srgbClr val="024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7" name="组合 6"/>
          <p:cNvGrpSpPr/>
          <p:nvPr/>
        </p:nvGrpSpPr>
        <p:grpSpPr>
          <a:xfrm flipH="1" flipV="1">
            <a:off x="7824192" y="4149080"/>
            <a:ext cx="7489372" cy="4651141"/>
            <a:chOff x="-3802743" y="-2004098"/>
            <a:chExt cx="7489372" cy="4651141"/>
          </a:xfrm>
        </p:grpSpPr>
        <p:sp>
          <p:nvSpPr>
            <p:cNvPr id="8" name="平行四边形 7"/>
            <p:cNvSpPr/>
            <p:nvPr/>
          </p:nvSpPr>
          <p:spPr>
            <a:xfrm>
              <a:off x="-3802743" y="-2004098"/>
              <a:ext cx="7489372" cy="4651141"/>
            </a:xfrm>
            <a:prstGeom prst="parallelogram">
              <a:avLst/>
            </a:prstGeom>
            <a:solidFill>
              <a:srgbClr val="024282">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平行四边形 8"/>
            <p:cNvSpPr/>
            <p:nvPr/>
          </p:nvSpPr>
          <p:spPr>
            <a:xfrm>
              <a:off x="-3483429" y="-1482271"/>
              <a:ext cx="6429829" cy="3628571"/>
            </a:xfrm>
            <a:prstGeom prst="parallelogram">
              <a:avLst/>
            </a:prstGeom>
            <a:solidFill>
              <a:srgbClr val="024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16" name="直接连接符 15"/>
          <p:cNvCxnSpPr/>
          <p:nvPr/>
        </p:nvCxnSpPr>
        <p:spPr>
          <a:xfrm>
            <a:off x="2156111" y="4293096"/>
            <a:ext cx="6696744" cy="0"/>
          </a:xfrm>
          <a:prstGeom prst="line">
            <a:avLst/>
          </a:prstGeom>
          <a:ln w="28575">
            <a:solidFill>
              <a:srgbClr val="024282"/>
            </a:solidFill>
          </a:ln>
        </p:spPr>
        <p:style>
          <a:lnRef idx="1">
            <a:schemeClr val="accent1"/>
          </a:lnRef>
          <a:fillRef idx="0">
            <a:schemeClr val="accent1"/>
          </a:fillRef>
          <a:effectRef idx="0">
            <a:schemeClr val="accent1"/>
          </a:effectRef>
          <a:fontRef idx="minor">
            <a:schemeClr val="tx1"/>
          </a:fontRef>
        </p:style>
      </p:cxnSp>
      <p:sp>
        <p:nvSpPr>
          <p:cNvPr id="17" name="矩形 16" descr="7b0a202020202262756c6c6574223a20227b5c2263617465676f727949645c223a5c225c222c5c2274656d706c61746549645c223a32303233313635377d220a7d0a"/>
          <p:cNvSpPr/>
          <p:nvPr/>
        </p:nvSpPr>
        <p:spPr>
          <a:xfrm>
            <a:off x="2156111" y="4424107"/>
            <a:ext cx="6088996" cy="1364615"/>
          </a:xfrm>
          <a:prstGeom prst="rect">
            <a:avLst/>
          </a:prstGeom>
        </p:spPr>
        <p:txBody>
          <a:bodyPr wrap="square">
            <a:spAutoFit/>
          </a:bodyPr>
          <a:lstStyle/>
          <a:p>
            <a:pPr marL="285750" marR="0" lvl="0" indent="-28575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24282"/>
                </a:solidFill>
                <a:effectLst/>
                <a:uLnTx/>
                <a:uFillTx/>
                <a:latin typeface="+mn-ea"/>
                <a:cs typeface="+mn-cs"/>
              </a:rPr>
              <a:t>三种个人信息保护政策下：</a:t>
            </a:r>
            <a:endParaRPr kumimoji="0" lang="zh-CN" altLang="en-US" sz="1800" b="0" i="0" u="none" strike="noStrike" kern="1200" cap="none" spc="0" normalizeH="0" baseline="0" noProof="0" dirty="0">
              <a:ln>
                <a:noFill/>
              </a:ln>
              <a:solidFill>
                <a:srgbClr val="024282"/>
              </a:solidFill>
              <a:effectLst/>
              <a:uLnTx/>
              <a:uFillTx/>
              <a:latin typeface="+mn-ea"/>
              <a:cs typeface="+mn-cs"/>
            </a:endParaRPr>
          </a:p>
          <a:p>
            <a:pPr marL="742950" marR="0" lvl="1" indent="-285750" algn="just" defTabSz="914400" rtl="0" eaLnBrk="1" fontAlgn="base" latinLnBrk="0" hangingPunct="1">
              <a:lnSpc>
                <a:spcPct val="120000"/>
              </a:lnSpc>
              <a:spcBef>
                <a:spcPct val="0"/>
              </a:spcBef>
              <a:spcAft>
                <a:spcPct val="0"/>
              </a:spcAft>
              <a:buClrTx/>
              <a:buSzTx/>
              <a:buFont typeface="Wingdings" panose="05000000000000000000" charset="0"/>
              <a:buBlip>
                <a:blip r:embed="rId2">
                  <a:extLst>
                    <a:ext uri="{96DAC541-7B7A-43D3-8B79-37D633B846F1}">
                      <asvg:svgBlip xmlns:asvg="http://schemas.microsoft.com/office/drawing/2016/SVG/main" r:embed="rId3"/>
                    </a:ext>
                  </a:extLst>
                </a:blip>
              </a:buBlip>
              <a:defRPr/>
            </a:pPr>
            <a:r>
              <a:rPr kumimoji="0" lang="zh-CN" altLang="en-US" sz="1800" b="0" i="0" u="none" strike="noStrike" kern="1200" cap="none" spc="0" normalizeH="0" baseline="0" noProof="0" dirty="0">
                <a:ln>
                  <a:noFill/>
                </a:ln>
                <a:solidFill>
                  <a:srgbClr val="024282"/>
                </a:solidFill>
                <a:effectLst/>
                <a:uLnTx/>
                <a:uFillTx/>
                <a:latin typeface="+mn-ea"/>
                <a:cs typeface="+mn-cs"/>
              </a:rPr>
              <a:t>厂商定价策略</a:t>
            </a:r>
            <a:r>
              <a:rPr kumimoji="0" lang="zh-CN" altLang="en-US" sz="1800" b="0" i="0" u="none" strike="noStrike" kern="1200" cap="none" spc="0" normalizeH="0" baseline="0" noProof="0" dirty="0">
                <a:ln>
                  <a:noFill/>
                </a:ln>
                <a:solidFill>
                  <a:srgbClr val="024282"/>
                </a:solidFill>
                <a:effectLst/>
                <a:uLnTx/>
                <a:uFillTx/>
                <a:latin typeface="+mn-ea"/>
                <a:cs typeface="+mn-cs"/>
              </a:rPr>
              <a:t>求解</a:t>
            </a:r>
            <a:endParaRPr kumimoji="0" lang="zh-CN" altLang="en-US" sz="1800" b="0" i="0" u="none" strike="noStrike" kern="1200" cap="none" spc="0" normalizeH="0" baseline="0" noProof="0" dirty="0">
              <a:ln>
                <a:noFill/>
              </a:ln>
              <a:solidFill>
                <a:srgbClr val="024282"/>
              </a:solidFill>
              <a:effectLst/>
              <a:uLnTx/>
              <a:uFillTx/>
              <a:latin typeface="+mn-ea"/>
              <a:cs typeface="+mn-cs"/>
            </a:endParaRPr>
          </a:p>
          <a:p>
            <a:pPr marL="742950" marR="0" lvl="1" indent="-285750" algn="just" defTabSz="914400" rtl="0" eaLnBrk="1" fontAlgn="base" latinLnBrk="0" hangingPunct="1">
              <a:lnSpc>
                <a:spcPct val="120000"/>
              </a:lnSpc>
              <a:spcBef>
                <a:spcPct val="0"/>
              </a:spcBef>
              <a:spcAft>
                <a:spcPct val="0"/>
              </a:spcAft>
              <a:buClrTx/>
              <a:buSzTx/>
              <a:buFont typeface="Wingdings" panose="05000000000000000000" charset="0"/>
              <a:buBlip>
                <a:blip r:embed="rId2">
                  <a:extLst>
                    <a:ext uri="{96DAC541-7B7A-43D3-8B79-37D633B846F1}">
                      <asvg:svgBlip xmlns:asvg="http://schemas.microsoft.com/office/drawing/2016/SVG/main" r:embed="rId3"/>
                    </a:ext>
                  </a:extLst>
                </a:blip>
              </a:buBlip>
              <a:defRPr/>
            </a:pPr>
            <a:r>
              <a:rPr kumimoji="0" lang="zh-CN" altLang="en-US" sz="1800" b="0" i="0" u="none" strike="noStrike" kern="1200" cap="none" spc="0" normalizeH="0" baseline="0" noProof="0" dirty="0">
                <a:ln>
                  <a:noFill/>
                </a:ln>
                <a:solidFill>
                  <a:srgbClr val="024282"/>
                </a:solidFill>
                <a:effectLst/>
                <a:uLnTx/>
                <a:uFillTx/>
                <a:latin typeface="+mn-ea"/>
                <a:cs typeface="+mn-cs"/>
              </a:rPr>
              <a:t>消费者购买行为</a:t>
            </a:r>
            <a:r>
              <a:rPr kumimoji="0" lang="zh-CN" altLang="en-US" sz="1800" b="0" i="0" u="none" strike="noStrike" kern="1200" cap="none" spc="0" normalizeH="0" baseline="0" noProof="0" dirty="0">
                <a:ln>
                  <a:noFill/>
                </a:ln>
                <a:solidFill>
                  <a:srgbClr val="024282"/>
                </a:solidFill>
                <a:effectLst/>
                <a:uLnTx/>
                <a:uFillTx/>
                <a:latin typeface="+mn-ea"/>
                <a:cs typeface="+mn-cs"/>
              </a:rPr>
              <a:t>刻画</a:t>
            </a:r>
            <a:endParaRPr kumimoji="0" lang="zh-CN" altLang="en-US" sz="1800" b="0" i="0" u="none" strike="noStrike" kern="1200" cap="none" spc="0" normalizeH="0" baseline="0" noProof="0" dirty="0">
              <a:ln>
                <a:noFill/>
              </a:ln>
              <a:solidFill>
                <a:srgbClr val="024282"/>
              </a:solidFill>
              <a:effectLst/>
              <a:uLnTx/>
              <a:uFillTx/>
              <a:latin typeface="+mn-ea"/>
              <a:cs typeface="+mn-cs"/>
            </a:endParaRPr>
          </a:p>
          <a:p>
            <a:pPr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024282"/>
              </a:solidFill>
              <a:effectLst/>
              <a:uLnTx/>
              <a:uFillTx/>
              <a:latin typeface="+mn-ea"/>
              <a:cs typeface="+mn-cs"/>
            </a:endParaRPr>
          </a:p>
        </p:txBody>
      </p:sp>
      <p:pic>
        <p:nvPicPr>
          <p:cNvPr id="22" name="图片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60134" y="6274257"/>
            <a:ext cx="2583927" cy="412859"/>
          </a:xfrm>
          <a:prstGeom prst="rect">
            <a:avLst/>
          </a:prstGeom>
        </p:spPr>
      </p:pic>
      <p:grpSp>
        <p:nvGrpSpPr>
          <p:cNvPr id="23" name="组合 22"/>
          <p:cNvGrpSpPr/>
          <p:nvPr/>
        </p:nvGrpSpPr>
        <p:grpSpPr>
          <a:xfrm>
            <a:off x="9114765" y="102733"/>
            <a:ext cx="2879308" cy="743473"/>
            <a:chOff x="825667" y="458497"/>
            <a:chExt cx="4856203" cy="1253932"/>
          </a:xfrm>
        </p:grpSpPr>
        <p:pic>
          <p:nvPicPr>
            <p:cNvPr id="24" name="图片 2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825667" y="458497"/>
              <a:ext cx="1253932" cy="1253932"/>
            </a:xfrm>
            <a:prstGeom prst="rect">
              <a:avLst/>
            </a:prstGeom>
          </p:spPr>
        </p:pic>
        <p:pic>
          <p:nvPicPr>
            <p:cNvPr id="25" name="图片 2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26" name="矩形 25"/>
            <p:cNvSpPr/>
            <p:nvPr/>
          </p:nvSpPr>
          <p:spPr>
            <a:xfrm>
              <a:off x="2085463" y="1172848"/>
              <a:ext cx="3596407" cy="363365"/>
            </a:xfrm>
            <a:prstGeom prst="rect">
              <a:avLst/>
            </a:prstGeom>
          </p:spPr>
          <p:txBody>
            <a:bodyPr wrap="square">
              <a:spAutoFit/>
            </a:bodyPr>
            <a:lstStyle/>
            <a:p>
              <a:pPr lvl="0" algn="dist">
                <a:defRPr/>
              </a:pPr>
              <a:r>
                <a:rPr lang="en-US" altLang="zh-CN" sz="800" b="1" dirty="0">
                  <a:solidFill>
                    <a:prstClr val="black"/>
                  </a:solidFill>
                </a:rPr>
                <a:t>BEIHANG UNIVERSITY</a:t>
              </a:r>
              <a:endParaRPr lang="en-US" altLang="zh-CN" sz="800" b="1" dirty="0">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096000" y="934641"/>
            <a:ext cx="6049548" cy="6049548"/>
          </a:xfrm>
          <a:prstGeom prst="rect">
            <a:avLst/>
          </a:prstGeom>
        </p:spPr>
      </p:pic>
      <p:grpSp>
        <p:nvGrpSpPr>
          <p:cNvPr id="4" name="组合 3"/>
          <p:cNvGrpSpPr/>
          <p:nvPr/>
        </p:nvGrpSpPr>
        <p:grpSpPr>
          <a:xfrm>
            <a:off x="335361" y="116633"/>
            <a:ext cx="629872" cy="612768"/>
            <a:chOff x="3070727" y="196457"/>
            <a:chExt cx="692047" cy="673255"/>
          </a:xfrm>
        </p:grpSpPr>
        <p:sp>
          <p:nvSpPr>
            <p:cNvPr id="5" name="平行四边形 4"/>
            <p:cNvSpPr/>
            <p:nvPr/>
          </p:nvSpPr>
          <p:spPr>
            <a:xfrm>
              <a:off x="3070727" y="196457"/>
              <a:ext cx="629587" cy="612775"/>
            </a:xfrm>
            <a:prstGeom prst="parallelogram">
              <a:avLst/>
            </a:prstGeom>
            <a:solidFill>
              <a:srgbClr val="024282"/>
            </a:solid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133187" y="256937"/>
              <a:ext cx="629587" cy="612775"/>
            </a:xfrm>
            <a:prstGeom prst="parallelogram">
              <a:avLst/>
            </a:prstGeom>
            <a:no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pic>
        <p:nvPicPr>
          <p:cNvPr id="52" name="图片 51"/>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a:xfrm>
            <a:off x="285270" y="6444305"/>
            <a:ext cx="2117266" cy="338296"/>
          </a:xfrm>
          <a:prstGeom prst="rect">
            <a:avLst/>
          </a:prstGeom>
        </p:spPr>
      </p:pic>
      <p:grpSp>
        <p:nvGrpSpPr>
          <p:cNvPr id="43" name="组合 42"/>
          <p:cNvGrpSpPr/>
          <p:nvPr/>
        </p:nvGrpSpPr>
        <p:grpSpPr>
          <a:xfrm>
            <a:off x="9154205" y="116633"/>
            <a:ext cx="2764918" cy="612776"/>
            <a:chOff x="1018596" y="583069"/>
            <a:chExt cx="4663274" cy="1033500"/>
          </a:xfrm>
        </p:grpSpPr>
        <p:pic>
          <p:nvPicPr>
            <p:cNvPr id="44" name="图片 4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18596" y="583069"/>
              <a:ext cx="1033500" cy="1033500"/>
            </a:xfrm>
            <a:prstGeom prst="rect">
              <a:avLst/>
            </a:prstGeom>
          </p:spPr>
        </p:pic>
        <p:pic>
          <p:nvPicPr>
            <p:cNvPr id="45" name="图片 4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46" name="矩形 45"/>
            <p:cNvSpPr/>
            <p:nvPr/>
          </p:nvSpPr>
          <p:spPr>
            <a:xfrm>
              <a:off x="2085463" y="1172848"/>
              <a:ext cx="3596407" cy="36336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BEIHANG UNIVERSITY</a:t>
              </a:r>
              <a:endPar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sp>
        <p:nvSpPr>
          <p:cNvPr id="2" name="文本占位符 5"/>
          <p:cNvSpPr txBox="1"/>
          <p:nvPr/>
        </p:nvSpPr>
        <p:spPr>
          <a:xfrm>
            <a:off x="1127448" y="193957"/>
            <a:ext cx="5040313"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强制性个人信息保护</a:t>
            </a:r>
            <a:r>
              <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政策</a:t>
            </a:r>
            <a:endPar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p:txBody>
      </p:sp>
      <p:sp>
        <p:nvSpPr>
          <p:cNvPr id="17" name="矩形 16"/>
          <p:cNvSpPr/>
          <p:nvPr/>
        </p:nvSpPr>
        <p:spPr>
          <a:xfrm>
            <a:off x="392430" y="1002665"/>
            <a:ext cx="10889615" cy="5325110"/>
          </a:xfrm>
          <a:prstGeom prst="rect">
            <a:avLst/>
          </a:prstGeom>
        </p:spPr>
        <p:txBody>
          <a:bodyPr wrap="square">
            <a:noAutofit/>
          </a:bodyPr>
          <a:p>
            <a:pPr indent="0" algn="l">
              <a:lnSpc>
                <a:spcPct val="9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所有消费者信息不被识别</a:t>
            </a:r>
            <a:r>
              <a:rPr lang="en-US" altLang="zh-CN" noProof="0" dirty="0">
                <a:ln>
                  <a:noFill/>
                </a:ln>
                <a:solidFill>
                  <a:srgbClr val="024282"/>
                </a:solidFill>
                <a:effectLst/>
                <a:uLnTx/>
                <a:uFillTx/>
                <a:latin typeface="楷体" panose="02010609060101010101" charset="-122"/>
                <a:ea typeface="楷体" panose="02010609060101010101" charset="-122"/>
              </a:rPr>
              <a:t> </a:t>
            </a:r>
            <a:r>
              <a:rPr lang="en-US" altLang="en-US" noProof="0" dirty="0">
                <a:ln>
                  <a:noFill/>
                </a:ln>
                <a:solidFill>
                  <a:srgbClr val="024282"/>
                </a:solidFill>
                <a:effectLst/>
                <a:uLnTx/>
                <a:uFillTx/>
                <a:latin typeface="楷体" panose="02010609060101010101" charset="-122"/>
                <a:ea typeface="楷体" panose="02010609060101010101" charset="-122"/>
              </a:rPr>
              <a:t>→</a:t>
            </a:r>
            <a:r>
              <a:rPr lang="en-US" altLang="zh-CN" noProof="0" dirty="0">
                <a:ln>
                  <a:noFill/>
                </a:ln>
                <a:solidFill>
                  <a:srgbClr val="024282"/>
                </a:solidFill>
                <a:effectLst/>
                <a:uLnTx/>
                <a:uFillTx/>
                <a:latin typeface="楷体" panose="02010609060101010101" charset="-122"/>
                <a:ea typeface="楷体" panose="02010609060101010101" charset="-122"/>
              </a:rPr>
              <a:t> </a:t>
            </a:r>
            <a:r>
              <a:rPr lang="zh-CN" altLang="en-US" noProof="0" dirty="0">
                <a:ln>
                  <a:noFill/>
                </a:ln>
                <a:solidFill>
                  <a:srgbClr val="024282"/>
                </a:solidFill>
                <a:effectLst/>
                <a:uLnTx/>
                <a:uFillTx/>
                <a:latin typeface="楷体" panose="02010609060101010101" charset="-122"/>
                <a:ea typeface="楷体" panose="02010609060101010101" charset="-122"/>
              </a:rPr>
              <a:t>禁止厂商进行</a:t>
            </a:r>
            <a:r>
              <a:rPr lang="zh-CN" altLang="en-US" noProof="0" dirty="0">
                <a:ln>
                  <a:noFill/>
                </a:ln>
                <a:solidFill>
                  <a:srgbClr val="024282"/>
                </a:solidFill>
                <a:effectLst/>
                <a:uLnTx/>
                <a:uFillTx/>
                <a:latin typeface="楷体" panose="02010609060101010101" charset="-122"/>
                <a:ea typeface="楷体" panose="02010609060101010101" charset="-122"/>
              </a:rPr>
              <a:t>价格歧视，采用统一价格</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endParaRPr lang="zh-CN" altLang="en-US" b="1" noProof="0" dirty="0">
              <a:ln>
                <a:noFill/>
              </a:ln>
              <a:solidFill>
                <a:schemeClr val="tx1"/>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存在一个临界消费者，购买两种产品无差异，即</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5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求解得              </a:t>
            </a:r>
            <a:r>
              <a:rPr lang="zh-CN" altLang="en-US" noProof="0" dirty="0">
                <a:ln>
                  <a:noFill/>
                </a:ln>
                <a:solidFill>
                  <a:srgbClr val="024282"/>
                </a:solidFill>
                <a:effectLst/>
                <a:uLnTx/>
                <a:uFillTx/>
                <a:latin typeface="楷体" panose="02010609060101010101" charset="-122"/>
                <a:ea typeface="楷体" panose="02010609060101010101" charset="-122"/>
                <a:sym typeface="+mn-ea"/>
              </a:rPr>
              <a:t>→</a:t>
            </a:r>
            <a:r>
              <a:rPr lang="zh-CN" altLang="en-US" noProof="0" dirty="0">
                <a:ln>
                  <a:noFill/>
                </a:ln>
                <a:solidFill>
                  <a:srgbClr val="024282"/>
                </a:solidFill>
                <a:effectLst/>
                <a:uLnTx/>
                <a:uFillTx/>
                <a:latin typeface="楷体" panose="02010609060101010101" charset="-122"/>
                <a:ea typeface="楷体" panose="02010609060101010101" charset="-122"/>
              </a:rPr>
              <a:t> </a:t>
            </a:r>
            <a:r>
              <a:rPr lang="zh-CN" altLang="en-US" noProof="0" dirty="0">
                <a:ln>
                  <a:noFill/>
                </a:ln>
                <a:solidFill>
                  <a:srgbClr val="024282"/>
                </a:solidFill>
                <a:effectLst/>
                <a:uLnTx/>
                <a:uFillTx/>
                <a:latin typeface="楷体" panose="02010609060101010101" charset="-122"/>
                <a:ea typeface="楷体" panose="02010609060101010101" charset="-122"/>
                <a:sym typeface="+mn-ea"/>
              </a:rPr>
              <a:t>位于   左侧得消费者消费低质量产品；位于   右侧的消费者消费高质量产品</a:t>
            </a:r>
            <a:endParaRPr lang="zh-CN" altLang="en-US" noProof="0" dirty="0">
              <a:ln>
                <a:noFill/>
              </a:ln>
              <a:solidFill>
                <a:srgbClr val="024282"/>
              </a:solidFill>
              <a:effectLst/>
              <a:uLnTx/>
              <a:uFillTx/>
              <a:latin typeface="楷体" panose="02010609060101010101" charset="-122"/>
              <a:ea typeface="楷体" panose="02010609060101010101" charset="-122"/>
              <a:sym typeface="+mn-ea"/>
            </a:endParaRPr>
          </a:p>
          <a:p>
            <a:pPr indent="0" algn="l">
              <a:lnSpc>
                <a:spcPct val="15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sym typeface="+mn-ea"/>
              </a:rPr>
              <a:t>由此两家厂商的利润函数：</a:t>
            </a:r>
            <a:endParaRPr lang="zh-CN" altLang="en-US" noProof="0" dirty="0">
              <a:ln>
                <a:noFill/>
              </a:ln>
              <a:solidFill>
                <a:srgbClr val="024282"/>
              </a:solidFill>
              <a:effectLst/>
              <a:uLnTx/>
              <a:uFillTx/>
              <a:latin typeface="楷体" panose="02010609060101010101" charset="-122"/>
              <a:ea typeface="楷体" panose="02010609060101010101" charset="-122"/>
              <a:sym typeface="+mn-ea"/>
            </a:endParaRPr>
          </a:p>
          <a:p>
            <a:pPr indent="0" algn="l">
              <a:lnSpc>
                <a:spcPct val="15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sym typeface="+mn-ea"/>
              </a:rPr>
              <a:t>根据利润最大化的一阶条件求出均衡时两厂商定价：</a:t>
            </a:r>
            <a:r>
              <a:rPr lang="en-US" altLang="zh-CN" noProof="0" dirty="0">
                <a:ln>
                  <a:noFill/>
                </a:ln>
                <a:solidFill>
                  <a:srgbClr val="024282"/>
                </a:solidFill>
                <a:effectLst/>
                <a:uLnTx/>
                <a:uFillTx/>
                <a:latin typeface="楷体" panose="02010609060101010101" charset="-122"/>
                <a:ea typeface="楷体" panose="02010609060101010101" charset="-122"/>
                <a:sym typeface="+mn-ea"/>
              </a:rPr>
              <a:t> </a:t>
            </a:r>
            <a:endParaRPr lang="en-US" altLang="zh-CN" noProof="0" dirty="0">
              <a:ln>
                <a:noFill/>
              </a:ln>
              <a:solidFill>
                <a:srgbClr val="024282"/>
              </a:solidFill>
              <a:effectLst/>
              <a:uLnTx/>
              <a:uFillTx/>
              <a:latin typeface="楷体" panose="02010609060101010101" charset="-122"/>
              <a:ea typeface="楷体" panose="02010609060101010101" charset="-122"/>
              <a:sym typeface="+mn-ea"/>
            </a:endParaRPr>
          </a:p>
          <a:p>
            <a:pPr indent="0" algn="l">
              <a:lnSpc>
                <a:spcPct val="23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边际消费者：</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5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此时，消费者的购买决策并不是社会最优的</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4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即         </a:t>
            </a:r>
            <a:r>
              <a:rPr lang="zh-CN" altLang="en-US" noProof="0" dirty="0">
                <a:ln>
                  <a:noFill/>
                </a:ln>
                <a:solidFill>
                  <a:srgbClr val="024282"/>
                </a:solidFill>
                <a:effectLst/>
                <a:uLnTx/>
                <a:uFillTx/>
                <a:latin typeface="楷体" panose="02010609060101010101" charset="-122"/>
                <a:ea typeface="楷体" panose="02010609060101010101" charset="-122"/>
                <a:sym typeface="+mn-ea"/>
              </a:rPr>
              <a:t>→ </a:t>
            </a:r>
            <a:r>
              <a:rPr lang="en-US" altLang="zh-CN" noProof="0" dirty="0">
                <a:ln>
                  <a:noFill/>
                </a:ln>
                <a:solidFill>
                  <a:srgbClr val="024282"/>
                </a:solidFill>
                <a:effectLst/>
                <a:uLnTx/>
                <a:uFillTx/>
                <a:latin typeface="楷体" panose="02010609060101010101" charset="-122"/>
                <a:ea typeface="楷体" panose="02010609060101010101" charset="-122"/>
                <a:sym typeface="+mn-ea"/>
              </a:rPr>
              <a:t>                         </a:t>
            </a:r>
            <a:r>
              <a:rPr lang="zh-CN" altLang="en-US" noProof="0" dirty="0">
                <a:ln>
                  <a:noFill/>
                </a:ln>
                <a:solidFill>
                  <a:srgbClr val="024282"/>
                </a:solidFill>
                <a:effectLst/>
                <a:uLnTx/>
                <a:uFillTx/>
                <a:latin typeface="楷体" panose="02010609060101010101" charset="-122"/>
                <a:ea typeface="楷体" panose="02010609060101010101" charset="-122"/>
                <a:sym typeface="+mn-ea"/>
              </a:rPr>
              <a:t>；</a:t>
            </a:r>
            <a:endParaRPr lang="zh-CN" altLang="en-US" noProof="0" dirty="0">
              <a:ln>
                <a:noFill/>
              </a:ln>
              <a:solidFill>
                <a:srgbClr val="024282"/>
              </a:solidFill>
              <a:effectLst/>
              <a:uLnTx/>
              <a:uFillTx/>
              <a:latin typeface="楷体" panose="02010609060101010101" charset="-122"/>
              <a:ea typeface="楷体" panose="02010609060101010101" charset="-122"/>
              <a:sym typeface="+mn-ea"/>
            </a:endParaRPr>
          </a:p>
          <a:p>
            <a:pPr indent="0" algn="l">
              <a:lnSpc>
                <a:spcPct val="200000"/>
              </a:lnSpc>
              <a:spcBef>
                <a:spcPts val="1000"/>
              </a:spcBef>
              <a:spcAft>
                <a:spcPts val="0"/>
              </a:spcAft>
              <a:buClrTx/>
              <a:buSzTx/>
              <a:buFont typeface="Arial" panose="020B0604020202020204" pitchFamily="34" charset="0"/>
              <a:buNone/>
              <a:defRPr/>
            </a:pPr>
            <a:r>
              <a:rPr lang="zh-CN" altLang="en-US" b="1" noProof="0" dirty="0">
                <a:ln>
                  <a:noFill/>
                </a:ln>
                <a:solidFill>
                  <a:srgbClr val="024282"/>
                </a:solidFill>
                <a:effectLst/>
                <a:uLnTx/>
                <a:uFillTx/>
                <a:latin typeface="楷体" panose="02010609060101010101" charset="-122"/>
                <a:ea typeface="楷体" panose="02010609060101010101" charset="-122"/>
                <a:sym typeface="+mn-ea"/>
              </a:rPr>
              <a:t>结论：禁止价格歧视会带来产品的无效分配（与产品间相对质量差异</a:t>
            </a:r>
            <a:r>
              <a:rPr lang="zh-CN" altLang="en-US" b="1" noProof="0" dirty="0">
                <a:ln>
                  <a:noFill/>
                </a:ln>
                <a:solidFill>
                  <a:srgbClr val="024282"/>
                </a:solidFill>
                <a:effectLst/>
                <a:uLnTx/>
                <a:uFillTx/>
                <a:latin typeface="楷体" panose="02010609060101010101" charset="-122"/>
                <a:ea typeface="楷体" panose="02010609060101010101" charset="-122"/>
                <a:sym typeface="+mn-ea"/>
              </a:rPr>
              <a:t>有关）</a:t>
            </a:r>
            <a:r>
              <a:rPr lang="zh-CN" altLang="en-US" noProof="0" dirty="0">
                <a:ln>
                  <a:noFill/>
                </a:ln>
                <a:solidFill>
                  <a:srgbClr val="024282"/>
                </a:solidFill>
                <a:effectLst/>
                <a:uLnTx/>
                <a:uFillTx/>
                <a:latin typeface="楷体" panose="02010609060101010101" charset="-122"/>
                <a:ea typeface="楷体" panose="02010609060101010101" charset="-122"/>
              </a:rPr>
              <a:t> </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r>
              <a:rPr lang="en-US" altLang="zh-CN" b="1" noProof="0" dirty="0">
                <a:ln>
                  <a:noFill/>
                </a:ln>
                <a:solidFill>
                  <a:schemeClr val="tx1"/>
                </a:solidFill>
                <a:effectLst/>
                <a:uLnTx/>
                <a:uFillTx/>
                <a:latin typeface="楷体" panose="02010609060101010101" charset="-122"/>
                <a:ea typeface="楷体" panose="02010609060101010101" charset="-122"/>
              </a:rPr>
              <a:t>                  </a:t>
            </a:r>
            <a:endParaRPr lang="en-US" altLang="zh-CN" b="1" noProof="0" dirty="0">
              <a:ln>
                <a:noFill/>
              </a:ln>
              <a:solidFill>
                <a:schemeClr val="tx1"/>
              </a:solidFill>
              <a:effectLst/>
              <a:uLnTx/>
              <a:uFillTx/>
              <a:latin typeface="楷体" panose="02010609060101010101" charset="-122"/>
              <a:ea typeface="楷体" panose="02010609060101010101" charset="-122"/>
            </a:endParaRPr>
          </a:p>
        </p:txBody>
      </p:sp>
      <p:pic>
        <p:nvPicPr>
          <p:cNvPr id="9" name="图片 8"/>
          <p:cNvPicPr>
            <a:picLocks noChangeAspect="1"/>
          </p:cNvPicPr>
          <p:nvPr/>
        </p:nvPicPr>
        <p:blipFill>
          <a:blip r:embed="rId6"/>
          <a:stretch>
            <a:fillRect/>
          </a:stretch>
        </p:blipFill>
        <p:spPr>
          <a:xfrm>
            <a:off x="5498465" y="1697355"/>
            <a:ext cx="3228975" cy="419100"/>
          </a:xfrm>
          <a:prstGeom prst="rect">
            <a:avLst/>
          </a:prstGeom>
        </p:spPr>
      </p:pic>
      <p:pic>
        <p:nvPicPr>
          <p:cNvPr id="10" name="图片 9"/>
          <p:cNvPicPr>
            <a:picLocks noChangeAspect="1"/>
          </p:cNvPicPr>
          <p:nvPr/>
        </p:nvPicPr>
        <p:blipFill>
          <a:blip r:embed="rId7"/>
          <a:stretch>
            <a:fillRect/>
          </a:stretch>
        </p:blipFill>
        <p:spPr>
          <a:xfrm>
            <a:off x="1273175" y="2162175"/>
            <a:ext cx="1361440" cy="583565"/>
          </a:xfrm>
          <a:prstGeom prst="rect">
            <a:avLst/>
          </a:prstGeom>
        </p:spPr>
      </p:pic>
      <p:pic>
        <p:nvPicPr>
          <p:cNvPr id="11" name="图片 10"/>
          <p:cNvPicPr>
            <a:picLocks noChangeAspect="1"/>
          </p:cNvPicPr>
          <p:nvPr/>
        </p:nvPicPr>
        <p:blipFill>
          <a:blip r:embed="rId8"/>
          <a:stretch>
            <a:fillRect/>
          </a:stretch>
        </p:blipFill>
        <p:spPr>
          <a:xfrm>
            <a:off x="3538855" y="2272030"/>
            <a:ext cx="309245" cy="285750"/>
          </a:xfrm>
          <a:prstGeom prst="rect">
            <a:avLst/>
          </a:prstGeom>
        </p:spPr>
      </p:pic>
      <p:pic>
        <p:nvPicPr>
          <p:cNvPr id="12" name="图片 11"/>
          <p:cNvPicPr>
            <a:picLocks noChangeAspect="1"/>
          </p:cNvPicPr>
          <p:nvPr/>
        </p:nvPicPr>
        <p:blipFill>
          <a:blip r:embed="rId8"/>
          <a:stretch>
            <a:fillRect/>
          </a:stretch>
        </p:blipFill>
        <p:spPr>
          <a:xfrm>
            <a:off x="7583805" y="2272030"/>
            <a:ext cx="309245" cy="285750"/>
          </a:xfrm>
          <a:prstGeom prst="rect">
            <a:avLst/>
          </a:prstGeom>
        </p:spPr>
      </p:pic>
      <p:pic>
        <p:nvPicPr>
          <p:cNvPr id="26" name="图片 25"/>
          <p:cNvPicPr>
            <a:picLocks noChangeAspect="1"/>
          </p:cNvPicPr>
          <p:nvPr/>
        </p:nvPicPr>
        <p:blipFill>
          <a:blip r:embed="rId9"/>
          <a:stretch>
            <a:fillRect/>
          </a:stretch>
        </p:blipFill>
        <p:spPr>
          <a:xfrm>
            <a:off x="3104515" y="2679065"/>
            <a:ext cx="5143500" cy="419100"/>
          </a:xfrm>
          <a:prstGeom prst="rect">
            <a:avLst/>
          </a:prstGeom>
        </p:spPr>
      </p:pic>
      <p:pic>
        <p:nvPicPr>
          <p:cNvPr id="28" name="图片 27"/>
          <p:cNvPicPr>
            <a:picLocks noChangeAspect="1"/>
          </p:cNvPicPr>
          <p:nvPr/>
        </p:nvPicPr>
        <p:blipFill>
          <a:blip r:embed="rId10"/>
          <a:stretch>
            <a:fillRect/>
          </a:stretch>
        </p:blipFill>
        <p:spPr>
          <a:xfrm>
            <a:off x="5741670" y="3157855"/>
            <a:ext cx="4074795" cy="605155"/>
          </a:xfrm>
          <a:prstGeom prst="rect">
            <a:avLst/>
          </a:prstGeom>
        </p:spPr>
      </p:pic>
      <p:pic>
        <p:nvPicPr>
          <p:cNvPr id="29" name="图片 28"/>
          <p:cNvPicPr>
            <a:picLocks noChangeAspect="1"/>
          </p:cNvPicPr>
          <p:nvPr/>
        </p:nvPicPr>
        <p:blipFill>
          <a:blip r:embed="rId11"/>
          <a:stretch>
            <a:fillRect/>
          </a:stretch>
        </p:blipFill>
        <p:spPr>
          <a:xfrm>
            <a:off x="1871980" y="3925570"/>
            <a:ext cx="5711825" cy="568325"/>
          </a:xfrm>
          <a:prstGeom prst="rect">
            <a:avLst/>
          </a:prstGeom>
        </p:spPr>
      </p:pic>
      <p:pic>
        <p:nvPicPr>
          <p:cNvPr id="30" name="图片 29"/>
          <p:cNvPicPr>
            <a:picLocks noChangeAspect="1"/>
          </p:cNvPicPr>
          <p:nvPr/>
        </p:nvPicPr>
        <p:blipFill>
          <a:blip r:embed="rId12"/>
          <a:stretch>
            <a:fillRect/>
          </a:stretch>
        </p:blipFill>
        <p:spPr>
          <a:xfrm>
            <a:off x="7700010" y="3925570"/>
            <a:ext cx="1696720" cy="573405"/>
          </a:xfrm>
          <a:prstGeom prst="rect">
            <a:avLst/>
          </a:prstGeom>
        </p:spPr>
      </p:pic>
      <p:pic>
        <p:nvPicPr>
          <p:cNvPr id="32" name="图片 31"/>
          <p:cNvPicPr>
            <a:picLocks noChangeAspect="1"/>
          </p:cNvPicPr>
          <p:nvPr/>
        </p:nvPicPr>
        <p:blipFill>
          <a:blip r:embed="rId13"/>
          <a:srcRect l="24035" t="-2128"/>
          <a:stretch>
            <a:fillRect/>
          </a:stretch>
        </p:blipFill>
        <p:spPr>
          <a:xfrm>
            <a:off x="828675" y="5087620"/>
            <a:ext cx="824865" cy="457200"/>
          </a:xfrm>
          <a:prstGeom prst="rect">
            <a:avLst/>
          </a:prstGeom>
        </p:spPr>
      </p:pic>
      <p:pic>
        <p:nvPicPr>
          <p:cNvPr id="33" name="图片 32"/>
          <p:cNvPicPr>
            <a:picLocks noChangeAspect="1"/>
          </p:cNvPicPr>
          <p:nvPr/>
        </p:nvPicPr>
        <p:blipFill>
          <a:blip r:embed="rId14"/>
          <a:stretch>
            <a:fillRect/>
          </a:stretch>
        </p:blipFill>
        <p:spPr>
          <a:xfrm>
            <a:off x="2172970" y="5087620"/>
            <a:ext cx="2619375" cy="542925"/>
          </a:xfrm>
          <a:prstGeom prst="rect">
            <a:avLst/>
          </a:prstGeom>
        </p:spPr>
      </p:pic>
      <p:pic>
        <p:nvPicPr>
          <p:cNvPr id="35" name="图片 34"/>
          <p:cNvPicPr>
            <a:picLocks noChangeAspect="1"/>
          </p:cNvPicPr>
          <p:nvPr/>
        </p:nvPicPr>
        <p:blipFill>
          <a:blip r:embed="rId15"/>
          <a:stretch>
            <a:fillRect/>
          </a:stretch>
        </p:blipFill>
        <p:spPr>
          <a:xfrm>
            <a:off x="5246370" y="5042535"/>
            <a:ext cx="1057275" cy="547370"/>
          </a:xfrm>
          <a:prstGeom prst="rect">
            <a:avLst/>
          </a:prstGeom>
        </p:spPr>
      </p:pic>
      <p:pic>
        <p:nvPicPr>
          <p:cNvPr id="36" name="图片 35"/>
          <p:cNvPicPr>
            <a:picLocks noChangeAspect="1"/>
          </p:cNvPicPr>
          <p:nvPr/>
        </p:nvPicPr>
        <p:blipFill>
          <a:blip r:embed="rId16"/>
          <a:stretch>
            <a:fillRect/>
          </a:stretch>
        </p:blipFill>
        <p:spPr>
          <a:xfrm>
            <a:off x="6303645" y="5087620"/>
            <a:ext cx="1543050" cy="400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096000" y="934641"/>
            <a:ext cx="6049548" cy="6049548"/>
          </a:xfrm>
          <a:prstGeom prst="rect">
            <a:avLst/>
          </a:prstGeom>
        </p:spPr>
      </p:pic>
      <p:grpSp>
        <p:nvGrpSpPr>
          <p:cNvPr id="4" name="组合 3"/>
          <p:cNvGrpSpPr/>
          <p:nvPr/>
        </p:nvGrpSpPr>
        <p:grpSpPr>
          <a:xfrm>
            <a:off x="335361" y="116633"/>
            <a:ext cx="629872" cy="612768"/>
            <a:chOff x="3070727" y="196457"/>
            <a:chExt cx="692047" cy="673255"/>
          </a:xfrm>
        </p:grpSpPr>
        <p:sp>
          <p:nvSpPr>
            <p:cNvPr id="5" name="平行四边形 4"/>
            <p:cNvSpPr/>
            <p:nvPr/>
          </p:nvSpPr>
          <p:spPr>
            <a:xfrm>
              <a:off x="3070727" y="196457"/>
              <a:ext cx="629587" cy="612775"/>
            </a:xfrm>
            <a:prstGeom prst="parallelogram">
              <a:avLst/>
            </a:prstGeom>
            <a:solidFill>
              <a:srgbClr val="024282"/>
            </a:solid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133187" y="256937"/>
              <a:ext cx="629587" cy="612775"/>
            </a:xfrm>
            <a:prstGeom prst="parallelogram">
              <a:avLst/>
            </a:prstGeom>
            <a:no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pic>
        <p:nvPicPr>
          <p:cNvPr id="52" name="图片 51"/>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a:xfrm>
            <a:off x="285270" y="6444305"/>
            <a:ext cx="2117266" cy="338296"/>
          </a:xfrm>
          <a:prstGeom prst="rect">
            <a:avLst/>
          </a:prstGeom>
        </p:spPr>
      </p:pic>
      <p:grpSp>
        <p:nvGrpSpPr>
          <p:cNvPr id="43" name="组合 42"/>
          <p:cNvGrpSpPr/>
          <p:nvPr/>
        </p:nvGrpSpPr>
        <p:grpSpPr>
          <a:xfrm>
            <a:off x="9154205" y="116633"/>
            <a:ext cx="2764918" cy="612776"/>
            <a:chOff x="1018596" y="583069"/>
            <a:chExt cx="4663274" cy="1033500"/>
          </a:xfrm>
        </p:grpSpPr>
        <p:pic>
          <p:nvPicPr>
            <p:cNvPr id="44" name="图片 4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18596" y="583069"/>
              <a:ext cx="1033500" cy="1033500"/>
            </a:xfrm>
            <a:prstGeom prst="rect">
              <a:avLst/>
            </a:prstGeom>
          </p:spPr>
        </p:pic>
        <p:pic>
          <p:nvPicPr>
            <p:cNvPr id="45" name="图片 4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46" name="矩形 45"/>
            <p:cNvSpPr/>
            <p:nvPr/>
          </p:nvSpPr>
          <p:spPr>
            <a:xfrm>
              <a:off x="2085463" y="1172848"/>
              <a:ext cx="3596407" cy="36336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BEIHANG UNIVERSITY</a:t>
              </a:r>
              <a:endPar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sp>
        <p:nvSpPr>
          <p:cNvPr id="2" name="文本占位符 5"/>
          <p:cNvSpPr txBox="1"/>
          <p:nvPr/>
        </p:nvSpPr>
        <p:spPr>
          <a:xfrm>
            <a:off x="1127448" y="193957"/>
            <a:ext cx="5040313"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无个人信息保护</a:t>
            </a:r>
            <a:r>
              <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政策</a:t>
            </a:r>
            <a:endPar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p:txBody>
      </p:sp>
      <p:sp>
        <p:nvSpPr>
          <p:cNvPr id="17" name="矩形 16"/>
          <p:cNvSpPr/>
          <p:nvPr/>
        </p:nvSpPr>
        <p:spPr>
          <a:xfrm>
            <a:off x="392430" y="1002665"/>
            <a:ext cx="11464290" cy="5325110"/>
          </a:xfrm>
          <a:prstGeom prst="rect">
            <a:avLst/>
          </a:prstGeom>
        </p:spPr>
        <p:txBody>
          <a:bodyPr wrap="square">
            <a:noAutofit/>
          </a:bodyPr>
          <a:p>
            <a:pPr indent="0" algn="l">
              <a:lnSpc>
                <a:spcPct val="9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厂商可以无成本收集消费者信息</a:t>
            </a:r>
            <a:r>
              <a:rPr lang="en-US" altLang="zh-CN" noProof="0" dirty="0">
                <a:ln>
                  <a:noFill/>
                </a:ln>
                <a:solidFill>
                  <a:srgbClr val="024282"/>
                </a:solidFill>
                <a:effectLst/>
                <a:uLnTx/>
                <a:uFillTx/>
                <a:latin typeface="楷体" panose="02010609060101010101" charset="-122"/>
                <a:ea typeface="楷体" panose="02010609060101010101" charset="-122"/>
              </a:rPr>
              <a:t> </a:t>
            </a:r>
            <a:r>
              <a:rPr lang="en-US" altLang="en-US" noProof="0" dirty="0">
                <a:ln>
                  <a:noFill/>
                </a:ln>
                <a:solidFill>
                  <a:srgbClr val="024282"/>
                </a:solidFill>
                <a:effectLst/>
                <a:uLnTx/>
                <a:uFillTx/>
                <a:latin typeface="楷体" panose="02010609060101010101" charset="-122"/>
                <a:ea typeface="楷体" panose="02010609060101010101" charset="-122"/>
              </a:rPr>
              <a:t>→</a:t>
            </a:r>
            <a:r>
              <a:rPr lang="en-US" altLang="zh-CN" noProof="0" dirty="0">
                <a:ln>
                  <a:noFill/>
                </a:ln>
                <a:solidFill>
                  <a:srgbClr val="024282"/>
                </a:solidFill>
                <a:effectLst/>
                <a:uLnTx/>
                <a:uFillTx/>
                <a:latin typeface="楷体" panose="02010609060101010101" charset="-122"/>
                <a:ea typeface="楷体" panose="02010609060101010101" charset="-122"/>
              </a:rPr>
              <a:t> </a:t>
            </a:r>
            <a:r>
              <a:rPr lang="zh-CN" altLang="en-US" noProof="0" dirty="0">
                <a:ln>
                  <a:noFill/>
                </a:ln>
                <a:solidFill>
                  <a:srgbClr val="024282"/>
                </a:solidFill>
                <a:effectLst/>
                <a:uLnTx/>
                <a:uFillTx/>
                <a:latin typeface="楷体" panose="02010609060101010101" charset="-122"/>
                <a:ea typeface="楷体" panose="02010609060101010101" charset="-122"/>
              </a:rPr>
              <a:t>可以准确估计出老消费者对质量的边际支付意愿</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对新消费者（匿名市场，厂商未拥有信息）：厂商只能进行统一定价，均衡情况和强制性</a:t>
            </a:r>
            <a:r>
              <a:rPr lang="zh-CN" altLang="en-US" noProof="0" dirty="0">
                <a:ln>
                  <a:noFill/>
                </a:ln>
                <a:solidFill>
                  <a:srgbClr val="024282"/>
                </a:solidFill>
                <a:effectLst/>
                <a:uLnTx/>
                <a:uFillTx/>
                <a:latin typeface="楷体" panose="02010609060101010101" charset="-122"/>
                <a:ea typeface="楷体" panose="02010609060101010101" charset="-122"/>
              </a:rPr>
              <a:t>个人信息保护</a:t>
            </a:r>
            <a:r>
              <a:rPr lang="zh-CN" altLang="en-US" noProof="0" dirty="0">
                <a:ln>
                  <a:noFill/>
                </a:ln>
                <a:solidFill>
                  <a:srgbClr val="024282"/>
                </a:solidFill>
                <a:effectLst/>
                <a:uLnTx/>
                <a:uFillTx/>
                <a:latin typeface="楷体" panose="02010609060101010101" charset="-122"/>
                <a:ea typeface="楷体" panose="02010609060101010101" charset="-122"/>
              </a:rPr>
              <a:t>政策一致</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对老消费者（个性化市场，厂商拥有信息），则均衡时，</a:t>
            </a:r>
            <a:r>
              <a:rPr lang="zh-CN" altLang="en-US" noProof="0" dirty="0">
                <a:ln>
                  <a:noFill/>
                </a:ln>
                <a:solidFill>
                  <a:srgbClr val="024282"/>
                </a:solidFill>
                <a:effectLst/>
                <a:uLnTx/>
                <a:uFillTx/>
                <a:latin typeface="楷体" panose="02010609060101010101" charset="-122"/>
                <a:ea typeface="楷体" panose="02010609060101010101" charset="-122"/>
              </a:rPr>
              <a:t>有：</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5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则可</a:t>
            </a:r>
            <a:r>
              <a:rPr lang="zh-CN" altLang="en-US" noProof="0" dirty="0">
                <a:ln>
                  <a:noFill/>
                </a:ln>
                <a:solidFill>
                  <a:srgbClr val="024282"/>
                </a:solidFill>
                <a:effectLst/>
                <a:uLnTx/>
                <a:uFillTx/>
                <a:latin typeface="楷体" panose="02010609060101010101" charset="-122"/>
                <a:ea typeface="楷体" panose="02010609060101010101" charset="-122"/>
              </a:rPr>
              <a:t>证得：以上为唯一不会被偏离的价格组合（均衡</a:t>
            </a:r>
            <a:r>
              <a:rPr lang="zh-CN" altLang="en-US" noProof="0" dirty="0">
                <a:ln>
                  <a:noFill/>
                </a:ln>
                <a:solidFill>
                  <a:srgbClr val="024282"/>
                </a:solidFill>
                <a:effectLst/>
                <a:uLnTx/>
                <a:uFillTx/>
                <a:latin typeface="楷体" panose="02010609060101010101" charset="-122"/>
                <a:ea typeface="楷体" panose="02010609060101010101" charset="-122"/>
              </a:rPr>
              <a:t>情况）</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7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那么，相比统一定价的情形而言，企业采取个性化定价到底增加还是降低了消费者的支付价格及其净福利</a:t>
            </a:r>
            <a:r>
              <a:rPr lang="en-US" altLang="zh-CN" noProof="0" dirty="0">
                <a:ln>
                  <a:noFill/>
                </a:ln>
                <a:solidFill>
                  <a:srgbClr val="024282"/>
                </a:solidFill>
                <a:effectLst/>
                <a:uLnTx/>
                <a:uFillTx/>
                <a:latin typeface="楷体" panose="02010609060101010101" charset="-122"/>
                <a:ea typeface="楷体" panose="02010609060101010101" charset="-122"/>
              </a:rPr>
              <a:t>?</a:t>
            </a:r>
            <a:endParaRPr lang="en-US" altLang="zh-CN" noProof="0" dirty="0">
              <a:ln>
                <a:noFill/>
              </a:ln>
              <a:solidFill>
                <a:srgbClr val="024282"/>
              </a:solidFill>
              <a:effectLst/>
              <a:uLnTx/>
              <a:uFillTx/>
              <a:latin typeface="楷体" panose="02010609060101010101" charset="-122"/>
              <a:ea typeface="楷体" panose="02010609060101010101" charset="-122"/>
            </a:endParaRPr>
          </a:p>
          <a:p>
            <a:pPr indent="0" algn="l">
              <a:lnSpc>
                <a:spcPct val="70000"/>
              </a:lnSpc>
              <a:spcBef>
                <a:spcPts val="1000"/>
              </a:spcBef>
              <a:spcAft>
                <a:spcPts val="0"/>
              </a:spcAft>
              <a:buClrTx/>
              <a:buSzTx/>
              <a:buFont typeface="Arial" panose="020B0604020202020204" pitchFamily="34" charset="0"/>
              <a:buNone/>
              <a:defRPr/>
            </a:pPr>
            <a:endParaRPr lang="en-US" altLang="zh-CN" noProof="0" dirty="0">
              <a:ln>
                <a:noFill/>
              </a:ln>
              <a:solidFill>
                <a:srgbClr val="024282"/>
              </a:solidFill>
              <a:effectLst/>
              <a:uLnTx/>
              <a:uFillTx/>
              <a:latin typeface="楷体" panose="02010609060101010101" charset="-122"/>
              <a:ea typeface="楷体" panose="02010609060101010101" charset="-122"/>
            </a:endParaRPr>
          </a:p>
          <a:p>
            <a:pPr indent="0" algn="l">
              <a:lnSpc>
                <a:spcPct val="70000"/>
              </a:lnSpc>
              <a:spcBef>
                <a:spcPts val="1000"/>
              </a:spcBef>
              <a:spcAft>
                <a:spcPts val="0"/>
              </a:spcAft>
              <a:buClrTx/>
              <a:buSzTx/>
              <a:buFont typeface="Arial" panose="020B0604020202020204" pitchFamily="34" charset="0"/>
              <a:buNone/>
              <a:defRPr/>
            </a:pPr>
            <a:endParaRPr lang="en-US" altLang="zh-CN" noProof="0" dirty="0">
              <a:ln>
                <a:noFill/>
              </a:ln>
              <a:solidFill>
                <a:srgbClr val="024282"/>
              </a:solidFill>
              <a:effectLst/>
              <a:uLnTx/>
              <a:uFillTx/>
              <a:latin typeface="楷体" panose="02010609060101010101" charset="-122"/>
              <a:ea typeface="楷体" panose="02010609060101010101" charset="-122"/>
            </a:endParaRPr>
          </a:p>
          <a:p>
            <a:pPr indent="0" algn="l">
              <a:lnSpc>
                <a:spcPct val="70000"/>
              </a:lnSpc>
              <a:spcBef>
                <a:spcPts val="1000"/>
              </a:spcBef>
              <a:spcAft>
                <a:spcPts val="0"/>
              </a:spcAft>
              <a:buClrTx/>
              <a:buSzTx/>
              <a:buFont typeface="Arial" panose="020B0604020202020204" pitchFamily="34" charset="0"/>
              <a:buNone/>
              <a:defRPr/>
            </a:pPr>
            <a:endParaRPr lang="en-US" altLang="zh-CN" noProof="0" dirty="0">
              <a:ln>
                <a:noFill/>
              </a:ln>
              <a:solidFill>
                <a:srgbClr val="024282"/>
              </a:solidFill>
              <a:effectLst/>
              <a:uLnTx/>
              <a:uFillTx/>
              <a:latin typeface="楷体" panose="02010609060101010101" charset="-122"/>
              <a:ea typeface="楷体" panose="02010609060101010101" charset="-122"/>
            </a:endParaRPr>
          </a:p>
          <a:p>
            <a:pPr indent="0" algn="l">
              <a:lnSpc>
                <a:spcPct val="70000"/>
              </a:lnSpc>
              <a:spcBef>
                <a:spcPts val="1000"/>
              </a:spcBef>
              <a:spcAft>
                <a:spcPts val="0"/>
              </a:spcAft>
              <a:buClrTx/>
              <a:buSzTx/>
              <a:buFont typeface="Arial" panose="020B0604020202020204" pitchFamily="34" charset="0"/>
              <a:buNone/>
              <a:defRPr/>
            </a:pPr>
            <a:endParaRPr lang="en-US" altLang="zh-CN" noProof="0" dirty="0">
              <a:ln>
                <a:noFill/>
              </a:ln>
              <a:solidFill>
                <a:srgbClr val="024282"/>
              </a:solidFill>
              <a:effectLst/>
              <a:uLnTx/>
              <a:uFillTx/>
              <a:latin typeface="楷体" panose="02010609060101010101" charset="-122"/>
              <a:ea typeface="楷体" panose="02010609060101010101" charset="-122"/>
            </a:endParaRPr>
          </a:p>
          <a:p>
            <a:pPr indent="0" algn="l">
              <a:lnSpc>
                <a:spcPct val="70000"/>
              </a:lnSpc>
              <a:spcBef>
                <a:spcPts val="1000"/>
              </a:spcBef>
              <a:spcAft>
                <a:spcPts val="0"/>
              </a:spcAft>
              <a:buClrTx/>
              <a:buSzTx/>
              <a:buFont typeface="Arial" panose="020B0604020202020204" pitchFamily="34" charset="0"/>
              <a:buNone/>
              <a:defRPr/>
            </a:pPr>
            <a:endParaRPr lang="en-US" altLang="zh-CN" noProof="0" dirty="0">
              <a:ln>
                <a:noFill/>
              </a:ln>
              <a:solidFill>
                <a:srgbClr val="024282"/>
              </a:solidFill>
              <a:effectLst/>
              <a:uLnTx/>
              <a:uFillTx/>
              <a:latin typeface="楷体" panose="02010609060101010101" charset="-122"/>
              <a:ea typeface="楷体" panose="02010609060101010101" charset="-122"/>
            </a:endParaRPr>
          </a:p>
          <a:p>
            <a:pPr indent="0" algn="l">
              <a:lnSpc>
                <a:spcPct val="70000"/>
              </a:lnSpc>
              <a:spcBef>
                <a:spcPts val="1000"/>
              </a:spcBef>
              <a:spcAft>
                <a:spcPts val="0"/>
              </a:spcAft>
              <a:buClrTx/>
              <a:buSzTx/>
              <a:buFont typeface="Arial" panose="020B0604020202020204" pitchFamily="34" charset="0"/>
              <a:buNone/>
              <a:defRPr/>
            </a:pPr>
            <a:endParaRPr lang="en-US" altLang="zh-CN" noProof="0" dirty="0">
              <a:ln>
                <a:noFill/>
              </a:ln>
              <a:solidFill>
                <a:srgbClr val="024282"/>
              </a:solidFill>
              <a:effectLst/>
              <a:uLnTx/>
              <a:uFillTx/>
              <a:latin typeface="楷体" panose="02010609060101010101" charset="-122"/>
              <a:ea typeface="楷体" panose="02010609060101010101" charset="-122"/>
            </a:endParaRPr>
          </a:p>
          <a:p>
            <a:pPr indent="0" algn="l">
              <a:lnSpc>
                <a:spcPct val="70000"/>
              </a:lnSpc>
              <a:spcBef>
                <a:spcPts val="1000"/>
              </a:spcBef>
              <a:spcAft>
                <a:spcPts val="0"/>
              </a:spcAft>
              <a:buClrTx/>
              <a:buSzTx/>
              <a:buFont typeface="Arial" panose="020B0604020202020204" pitchFamily="34" charset="0"/>
              <a:buNone/>
              <a:defRPr/>
            </a:pPr>
            <a:endParaRPr lang="en-US" altLang="zh-CN" noProof="0" dirty="0">
              <a:ln>
                <a:noFill/>
              </a:ln>
              <a:solidFill>
                <a:srgbClr val="024282"/>
              </a:solidFill>
              <a:effectLst/>
              <a:uLnTx/>
              <a:uFillTx/>
              <a:latin typeface="楷体" panose="02010609060101010101" charset="-122"/>
              <a:ea typeface="楷体" panose="02010609060101010101" charset="-122"/>
            </a:endParaRPr>
          </a:p>
          <a:p>
            <a:pPr indent="0" algn="l">
              <a:lnSpc>
                <a:spcPct val="70000"/>
              </a:lnSpc>
              <a:spcBef>
                <a:spcPts val="1000"/>
              </a:spcBef>
              <a:spcAft>
                <a:spcPts val="0"/>
              </a:spcAft>
              <a:buClrTx/>
              <a:buSzTx/>
              <a:buFont typeface="Arial" panose="020B0604020202020204" pitchFamily="34" charset="0"/>
              <a:buNone/>
              <a:defRPr/>
            </a:pPr>
            <a:r>
              <a:rPr lang="zh-CN" altLang="en-US" b="1" noProof="0" dirty="0">
                <a:ln>
                  <a:noFill/>
                </a:ln>
                <a:solidFill>
                  <a:srgbClr val="024282"/>
                </a:solidFill>
                <a:effectLst/>
                <a:uLnTx/>
                <a:uFillTx/>
                <a:latin typeface="楷体" panose="02010609060101010101" charset="-122"/>
                <a:ea typeface="楷体" panose="02010609060101010101" charset="-122"/>
              </a:rPr>
              <a:t>结论：个性化市场</a:t>
            </a:r>
            <a:r>
              <a:rPr lang="zh-CN" altLang="en-US" b="1" noProof="0" dirty="0">
                <a:ln>
                  <a:noFill/>
                </a:ln>
                <a:solidFill>
                  <a:srgbClr val="024282"/>
                </a:solidFill>
                <a:effectLst/>
                <a:uLnTx/>
                <a:uFillTx/>
                <a:latin typeface="楷体" panose="02010609060101010101" charset="-122"/>
                <a:ea typeface="楷体" panose="02010609060101010101" charset="-122"/>
              </a:rPr>
              <a:t>中，厂商通过价格竞争实现了与社会最优完全一致的匹配</a:t>
            </a:r>
            <a:endParaRPr lang="zh-CN" altLang="en-US" b="1" noProof="0" dirty="0">
              <a:ln>
                <a:noFill/>
              </a:ln>
              <a:solidFill>
                <a:srgbClr val="024282"/>
              </a:solidFill>
              <a:effectLst/>
              <a:uLnTx/>
              <a:uFillTx/>
              <a:latin typeface="楷体" panose="02010609060101010101" charset="-122"/>
              <a:ea typeface="楷体" panose="02010609060101010101" charset="-122"/>
            </a:endParaRPr>
          </a:p>
          <a:p>
            <a:pPr indent="0" algn="l">
              <a:lnSpc>
                <a:spcPct val="150000"/>
              </a:lnSpc>
              <a:spcBef>
                <a:spcPts val="1000"/>
              </a:spcBef>
              <a:spcAft>
                <a:spcPts val="0"/>
              </a:spcAft>
              <a:buClrTx/>
              <a:buSzTx/>
              <a:buFont typeface="Arial" panose="020B0604020202020204" pitchFamily="34" charset="0"/>
              <a:buNone/>
              <a:defRPr/>
            </a:pP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endParaRPr lang="zh-CN" altLang="en-US" b="1" noProof="0" dirty="0">
              <a:ln>
                <a:noFill/>
              </a:ln>
              <a:solidFill>
                <a:schemeClr val="tx1"/>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 </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r>
              <a:rPr lang="en-US" altLang="zh-CN" b="1" noProof="0" dirty="0">
                <a:ln>
                  <a:noFill/>
                </a:ln>
                <a:solidFill>
                  <a:schemeClr val="tx1"/>
                </a:solidFill>
                <a:effectLst/>
                <a:uLnTx/>
                <a:uFillTx/>
                <a:latin typeface="楷体" panose="02010609060101010101" charset="-122"/>
                <a:ea typeface="楷体" panose="02010609060101010101" charset="-122"/>
              </a:rPr>
              <a:t>                  </a:t>
            </a:r>
            <a:endParaRPr lang="en-US" altLang="zh-CN" b="1" noProof="0" dirty="0">
              <a:ln>
                <a:noFill/>
              </a:ln>
              <a:solidFill>
                <a:schemeClr val="tx1"/>
              </a:solidFill>
              <a:effectLst/>
              <a:uLnTx/>
              <a:uFillTx/>
              <a:latin typeface="楷体" panose="02010609060101010101" charset="-122"/>
              <a:ea typeface="楷体" panose="02010609060101010101" charset="-122"/>
            </a:endParaRPr>
          </a:p>
        </p:txBody>
      </p:sp>
      <p:pic>
        <p:nvPicPr>
          <p:cNvPr id="3" name="图片 2"/>
          <p:cNvPicPr>
            <a:picLocks noChangeAspect="1"/>
          </p:cNvPicPr>
          <p:nvPr/>
        </p:nvPicPr>
        <p:blipFill>
          <a:blip r:embed="rId6"/>
          <a:stretch>
            <a:fillRect/>
          </a:stretch>
        </p:blipFill>
        <p:spPr>
          <a:xfrm>
            <a:off x="392430" y="2099945"/>
            <a:ext cx="7645400" cy="781050"/>
          </a:xfrm>
          <a:prstGeom prst="rect">
            <a:avLst/>
          </a:prstGeom>
        </p:spPr>
      </p:pic>
      <p:cxnSp>
        <p:nvCxnSpPr>
          <p:cNvPr id="13" name="直接箭头连接符 12"/>
          <p:cNvCxnSpPr/>
          <p:nvPr/>
        </p:nvCxnSpPr>
        <p:spPr>
          <a:xfrm flipV="1">
            <a:off x="8023860" y="2163445"/>
            <a:ext cx="434975" cy="158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4" name="文本框 13"/>
          <p:cNvSpPr txBox="1"/>
          <p:nvPr/>
        </p:nvSpPr>
        <p:spPr>
          <a:xfrm>
            <a:off x="8437245" y="1820545"/>
            <a:ext cx="3532505" cy="1174115"/>
          </a:xfrm>
          <a:prstGeom prst="rect">
            <a:avLst/>
          </a:prstGeom>
          <a:noFill/>
        </p:spPr>
        <p:txBody>
          <a:bodyPr wrap="square" rtlCol="0">
            <a:spAutoFit/>
          </a:bodyPr>
          <a:p>
            <a:r>
              <a:rPr lang="zh-CN" altLang="en-US" sz="1600">
                <a:latin typeface="+mn-ea"/>
              </a:rPr>
              <a:t>可用</a:t>
            </a:r>
            <a:r>
              <a:rPr lang="zh-CN" altLang="en-US" sz="1600" b="1" u="sng">
                <a:latin typeface="+mn-ea"/>
              </a:rPr>
              <a:t>反证法</a:t>
            </a:r>
            <a:r>
              <a:rPr lang="zh-CN" altLang="en-US" sz="1600">
                <a:latin typeface="+mn-ea"/>
              </a:rPr>
              <a:t>证明（假设</a:t>
            </a:r>
            <a:r>
              <a:rPr lang="en-US" altLang="zh-CN" sz="1600">
                <a:latin typeface="+mn-ea"/>
              </a:rPr>
              <a:t>           </a:t>
            </a:r>
            <a:r>
              <a:rPr lang="zh-CN" altLang="en-US" sz="1600">
                <a:latin typeface="+mn-ea"/>
              </a:rPr>
              <a:t>）</a:t>
            </a:r>
            <a:endParaRPr lang="zh-CN" altLang="en-US" sz="1600">
              <a:latin typeface="+mn-ea"/>
            </a:endParaRPr>
          </a:p>
          <a:p>
            <a:pPr algn="l"/>
            <a:r>
              <a:rPr lang="zh-CN" altLang="en-US" sz="1600">
                <a:latin typeface="+mn-ea"/>
              </a:rPr>
              <a:t>无论是消费者倾向于企业</a:t>
            </a:r>
            <a:r>
              <a:rPr lang="en-US" altLang="zh-CN" sz="1600">
                <a:latin typeface="+mn-ea"/>
              </a:rPr>
              <a:t>1</a:t>
            </a:r>
            <a:r>
              <a:rPr lang="zh-CN" altLang="en-US" sz="1600">
                <a:latin typeface="+mn-ea"/>
              </a:rPr>
              <a:t>或企业</a:t>
            </a:r>
            <a:r>
              <a:rPr lang="en-US" altLang="zh-CN" sz="1600">
                <a:latin typeface="+mn-ea"/>
              </a:rPr>
              <a:t>2</a:t>
            </a:r>
            <a:r>
              <a:rPr lang="zh-CN" altLang="en-US" sz="1600">
                <a:latin typeface="+mn-ea"/>
              </a:rPr>
              <a:t>或无差异，均不可能构成</a:t>
            </a:r>
            <a:r>
              <a:rPr lang="zh-CN" altLang="en-US" sz="1600">
                <a:latin typeface="+mn-ea"/>
              </a:rPr>
              <a:t>均衡</a:t>
            </a:r>
            <a:endParaRPr lang="zh-CN" altLang="en-US" sz="1600">
              <a:latin typeface="+mn-ea"/>
            </a:endParaRPr>
          </a:p>
          <a:p>
            <a:pPr algn="l">
              <a:lnSpc>
                <a:spcPct val="140000"/>
              </a:lnSpc>
            </a:pPr>
            <a:r>
              <a:rPr lang="zh-CN" altLang="en-US" sz="1600">
                <a:latin typeface="+mn-ea"/>
              </a:rPr>
              <a:t>第二种情况同理</a:t>
            </a:r>
            <a:r>
              <a:rPr lang="zh-CN" altLang="en-US" sz="1600">
                <a:latin typeface="+mn-ea"/>
              </a:rPr>
              <a:t>可证</a:t>
            </a:r>
            <a:endParaRPr lang="zh-CN" altLang="en-US" sz="1600">
              <a:latin typeface="+mn-ea"/>
            </a:endParaRPr>
          </a:p>
        </p:txBody>
      </p:sp>
      <p:pic>
        <p:nvPicPr>
          <p:cNvPr id="15" name="图片 14"/>
          <p:cNvPicPr>
            <a:picLocks noChangeAspect="1"/>
          </p:cNvPicPr>
          <p:nvPr/>
        </p:nvPicPr>
        <p:blipFill>
          <a:blip r:embed="rId7"/>
          <a:stretch>
            <a:fillRect/>
          </a:stretch>
        </p:blipFill>
        <p:spPr>
          <a:xfrm>
            <a:off x="10588625" y="1831340"/>
            <a:ext cx="1091565" cy="268605"/>
          </a:xfrm>
          <a:prstGeom prst="rect">
            <a:avLst/>
          </a:prstGeom>
        </p:spPr>
      </p:pic>
      <p:cxnSp>
        <p:nvCxnSpPr>
          <p:cNvPr id="16" name="直接箭头连接符 15"/>
          <p:cNvCxnSpPr/>
          <p:nvPr/>
        </p:nvCxnSpPr>
        <p:spPr>
          <a:xfrm>
            <a:off x="8038465" y="2741295"/>
            <a:ext cx="408305" cy="34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8" name="图片 17"/>
          <p:cNvPicPr>
            <a:picLocks noChangeAspect="1"/>
          </p:cNvPicPr>
          <p:nvPr/>
        </p:nvPicPr>
        <p:blipFill>
          <a:blip r:embed="rId8"/>
          <a:stretch>
            <a:fillRect/>
          </a:stretch>
        </p:blipFill>
        <p:spPr>
          <a:xfrm>
            <a:off x="455930" y="3813810"/>
            <a:ext cx="9234805" cy="1921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096000" y="934641"/>
            <a:ext cx="6049548" cy="6049548"/>
          </a:xfrm>
          <a:prstGeom prst="rect">
            <a:avLst/>
          </a:prstGeom>
        </p:spPr>
      </p:pic>
      <p:grpSp>
        <p:nvGrpSpPr>
          <p:cNvPr id="4" name="组合 3"/>
          <p:cNvGrpSpPr/>
          <p:nvPr/>
        </p:nvGrpSpPr>
        <p:grpSpPr>
          <a:xfrm>
            <a:off x="335361" y="116633"/>
            <a:ext cx="629872" cy="612768"/>
            <a:chOff x="3070727" y="196457"/>
            <a:chExt cx="692047" cy="673255"/>
          </a:xfrm>
        </p:grpSpPr>
        <p:sp>
          <p:nvSpPr>
            <p:cNvPr id="5" name="平行四边形 4"/>
            <p:cNvSpPr/>
            <p:nvPr/>
          </p:nvSpPr>
          <p:spPr>
            <a:xfrm>
              <a:off x="3070727" y="196457"/>
              <a:ext cx="629587" cy="612775"/>
            </a:xfrm>
            <a:prstGeom prst="parallelogram">
              <a:avLst/>
            </a:prstGeom>
            <a:solidFill>
              <a:srgbClr val="024282"/>
            </a:solid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133187" y="256937"/>
              <a:ext cx="629587" cy="612775"/>
            </a:xfrm>
            <a:prstGeom prst="parallelogram">
              <a:avLst/>
            </a:prstGeom>
            <a:no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pic>
        <p:nvPicPr>
          <p:cNvPr id="52" name="图片 51"/>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a:xfrm>
            <a:off x="285270" y="6444305"/>
            <a:ext cx="2117266" cy="338296"/>
          </a:xfrm>
          <a:prstGeom prst="rect">
            <a:avLst/>
          </a:prstGeom>
        </p:spPr>
      </p:pic>
      <p:grpSp>
        <p:nvGrpSpPr>
          <p:cNvPr id="43" name="组合 42"/>
          <p:cNvGrpSpPr/>
          <p:nvPr/>
        </p:nvGrpSpPr>
        <p:grpSpPr>
          <a:xfrm>
            <a:off x="9154205" y="116633"/>
            <a:ext cx="2764918" cy="612776"/>
            <a:chOff x="1018596" y="583069"/>
            <a:chExt cx="4663274" cy="1033500"/>
          </a:xfrm>
        </p:grpSpPr>
        <p:pic>
          <p:nvPicPr>
            <p:cNvPr id="44" name="图片 4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18596" y="583069"/>
              <a:ext cx="1033500" cy="1033500"/>
            </a:xfrm>
            <a:prstGeom prst="rect">
              <a:avLst/>
            </a:prstGeom>
          </p:spPr>
        </p:pic>
        <p:pic>
          <p:nvPicPr>
            <p:cNvPr id="45" name="图片 4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46" name="矩形 45"/>
            <p:cNvSpPr/>
            <p:nvPr/>
          </p:nvSpPr>
          <p:spPr>
            <a:xfrm>
              <a:off x="2085463" y="1172848"/>
              <a:ext cx="3596407" cy="36336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BEIHANG UNIVERSITY</a:t>
              </a:r>
              <a:endPar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sp>
        <p:nvSpPr>
          <p:cNvPr id="2" name="文本占位符 5"/>
          <p:cNvSpPr txBox="1"/>
          <p:nvPr/>
        </p:nvSpPr>
        <p:spPr>
          <a:xfrm>
            <a:off x="1127448" y="193957"/>
            <a:ext cx="5040313"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自愿性个人信息保护</a:t>
            </a:r>
            <a:r>
              <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政策</a:t>
            </a:r>
            <a:endPar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p:txBody>
      </p:sp>
      <p:sp>
        <p:nvSpPr>
          <p:cNvPr id="17" name="矩形 16"/>
          <p:cNvSpPr/>
          <p:nvPr/>
        </p:nvSpPr>
        <p:spPr>
          <a:xfrm>
            <a:off x="392430" y="1002665"/>
            <a:ext cx="10889615" cy="5325110"/>
          </a:xfrm>
          <a:prstGeom prst="rect">
            <a:avLst/>
          </a:prstGeom>
        </p:spPr>
        <p:txBody>
          <a:bodyPr wrap="square">
            <a:noAutofit/>
          </a:bodyPr>
          <a:p>
            <a:pPr indent="0" algn="l">
              <a:lnSpc>
                <a:spcPct val="9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sym typeface="+mn-ea"/>
              </a:rPr>
              <a:t>老消费者可以自由选择是否将自己的信息</a:t>
            </a:r>
            <a:r>
              <a:rPr lang="en-US" altLang="zh-CN" noProof="0" dirty="0">
                <a:ln>
                  <a:noFill/>
                </a:ln>
                <a:solidFill>
                  <a:srgbClr val="024282"/>
                </a:solidFill>
                <a:effectLst/>
                <a:uLnTx/>
                <a:uFillTx/>
                <a:latin typeface="楷体" panose="02010609060101010101" charset="-122"/>
                <a:ea typeface="楷体" panose="02010609060101010101" charset="-122"/>
                <a:sym typeface="+mn-ea"/>
              </a:rPr>
              <a:t>θ</a:t>
            </a:r>
            <a:r>
              <a:rPr lang="zh-CN" altLang="en-US" noProof="0" dirty="0">
                <a:ln>
                  <a:noFill/>
                </a:ln>
                <a:solidFill>
                  <a:srgbClr val="024282"/>
                </a:solidFill>
                <a:effectLst/>
                <a:uLnTx/>
                <a:uFillTx/>
                <a:latin typeface="楷体" panose="02010609060101010101" charset="-122"/>
                <a:ea typeface="楷体" panose="02010609060101010101" charset="-122"/>
                <a:sym typeface="+mn-ea"/>
              </a:rPr>
              <a:t>披露给企业</a:t>
            </a:r>
            <a:r>
              <a:rPr lang="en-US" altLang="zh-CN" noProof="0" dirty="0">
                <a:ln>
                  <a:noFill/>
                </a:ln>
                <a:solidFill>
                  <a:srgbClr val="024282"/>
                </a:solidFill>
                <a:effectLst/>
                <a:uLnTx/>
                <a:uFillTx/>
                <a:latin typeface="楷体" panose="02010609060101010101" charset="-122"/>
                <a:ea typeface="楷体" panose="02010609060101010101" charset="-122"/>
                <a:sym typeface="+mn-ea"/>
              </a:rPr>
              <a:t>  </a:t>
            </a:r>
            <a:r>
              <a:rPr lang="en-US" altLang="en-US" noProof="0" dirty="0">
                <a:ln>
                  <a:noFill/>
                </a:ln>
                <a:solidFill>
                  <a:srgbClr val="024282"/>
                </a:solidFill>
                <a:effectLst/>
                <a:uLnTx/>
                <a:uFillTx/>
                <a:latin typeface="楷体" panose="02010609060101010101" charset="-122"/>
                <a:ea typeface="楷体" panose="02010609060101010101" charset="-122"/>
                <a:sym typeface="+mn-ea"/>
              </a:rPr>
              <a:t>→ </a:t>
            </a:r>
            <a:r>
              <a:rPr lang="zh-CN" altLang="en-US" noProof="0" dirty="0">
                <a:ln>
                  <a:noFill/>
                </a:ln>
                <a:solidFill>
                  <a:srgbClr val="024282"/>
                </a:solidFill>
                <a:effectLst/>
                <a:uLnTx/>
                <a:uFillTx/>
                <a:latin typeface="楷体" panose="02010609060101010101" charset="-122"/>
                <a:ea typeface="楷体" panose="02010609060101010101" charset="-122"/>
                <a:sym typeface="+mn-ea"/>
              </a:rPr>
              <a:t>自行选择进入匿名市场或个性化市场消费</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新消费者仍处于匿名市场中（但老消费者的自我选择改变了匿名市场的消费者分布）</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3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个性化市场厂商定价策略与无个人信息保护政策</a:t>
            </a:r>
            <a:r>
              <a:rPr lang="zh-CN" altLang="en-US" noProof="0" dirty="0">
                <a:ln>
                  <a:noFill/>
                </a:ln>
                <a:solidFill>
                  <a:srgbClr val="024282"/>
                </a:solidFill>
                <a:effectLst/>
                <a:uLnTx/>
                <a:uFillTx/>
                <a:latin typeface="楷体" panose="02010609060101010101" charset="-122"/>
                <a:ea typeface="楷体" panose="02010609060101010101" charset="-122"/>
              </a:rPr>
              <a:t>一致，但匿名市场的均衡定价策略有所</a:t>
            </a:r>
            <a:r>
              <a:rPr lang="zh-CN" altLang="en-US" noProof="0" dirty="0">
                <a:ln>
                  <a:noFill/>
                </a:ln>
                <a:solidFill>
                  <a:srgbClr val="024282"/>
                </a:solidFill>
                <a:effectLst/>
                <a:uLnTx/>
                <a:uFillTx/>
                <a:latin typeface="楷体" panose="02010609060101010101" charset="-122"/>
                <a:ea typeface="楷体" panose="02010609060101010101" charset="-122"/>
              </a:rPr>
              <a:t>变化：</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30000"/>
              </a:lnSpc>
              <a:spcBef>
                <a:spcPts val="1000"/>
              </a:spcBef>
              <a:spcAft>
                <a:spcPts val="0"/>
              </a:spcAft>
              <a:buClrTx/>
              <a:buSzTx/>
              <a:buFont typeface="Arial" panose="020B0604020202020204" pitchFamily="34" charset="0"/>
              <a:buNone/>
              <a:defRPr/>
            </a:pP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30000"/>
              </a:lnSpc>
              <a:spcBef>
                <a:spcPts val="1000"/>
              </a:spcBef>
              <a:spcAft>
                <a:spcPts val="0"/>
              </a:spcAft>
              <a:buClrTx/>
              <a:buSzTx/>
              <a:buFont typeface="Arial" panose="020B0604020202020204" pitchFamily="34" charset="0"/>
              <a:buNone/>
              <a:defRPr/>
            </a:pP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30000"/>
              </a:lnSpc>
              <a:spcBef>
                <a:spcPts val="1000"/>
              </a:spcBef>
              <a:spcAft>
                <a:spcPts val="0"/>
              </a:spcAft>
              <a:buClrTx/>
              <a:buSzTx/>
              <a:buFont typeface="Arial" panose="020B0604020202020204" pitchFamily="34" charset="0"/>
              <a:buNone/>
              <a:defRPr/>
            </a:pP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30000"/>
              </a:lnSpc>
              <a:spcBef>
                <a:spcPts val="1000"/>
              </a:spcBef>
              <a:spcAft>
                <a:spcPts val="0"/>
              </a:spcAft>
              <a:buClrTx/>
              <a:buSzTx/>
              <a:buFont typeface="Arial" panose="020B0604020202020204" pitchFamily="34" charset="0"/>
              <a:buNone/>
              <a:defRPr/>
            </a:pP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30000"/>
              </a:lnSpc>
              <a:spcBef>
                <a:spcPts val="1000"/>
              </a:spcBef>
              <a:spcAft>
                <a:spcPts val="0"/>
              </a:spcAft>
              <a:buClrTx/>
              <a:buSzTx/>
              <a:buFont typeface="Arial" panose="020B0604020202020204" pitchFamily="34" charset="0"/>
              <a:buNone/>
              <a:defRPr/>
            </a:pP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30000"/>
              </a:lnSpc>
              <a:spcBef>
                <a:spcPts val="1000"/>
              </a:spcBef>
              <a:spcAft>
                <a:spcPts val="0"/>
              </a:spcAft>
              <a:buClrTx/>
              <a:buSzTx/>
              <a:buFont typeface="Arial" panose="020B0604020202020204" pitchFamily="34" charset="0"/>
              <a:buNone/>
              <a:defRPr/>
            </a:pP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30000"/>
              </a:lnSpc>
              <a:spcBef>
                <a:spcPts val="1000"/>
              </a:spcBef>
              <a:spcAft>
                <a:spcPts val="0"/>
              </a:spcAft>
              <a:buClrTx/>
              <a:buSzTx/>
              <a:buFont typeface="Arial" panose="020B0604020202020204" pitchFamily="34" charset="0"/>
              <a:buNone/>
              <a:defRPr/>
            </a:pP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80000"/>
              </a:lnSpc>
              <a:spcBef>
                <a:spcPts val="1000"/>
              </a:spcBef>
              <a:spcAft>
                <a:spcPts val="0"/>
              </a:spcAft>
              <a:buClrTx/>
              <a:buSzTx/>
              <a:buFont typeface="Arial" panose="020B0604020202020204" pitchFamily="34" charset="0"/>
              <a:buNone/>
              <a:defRPr/>
            </a:pPr>
            <a:r>
              <a:rPr lang="zh-CN" altLang="en-US" b="1" noProof="0" dirty="0">
                <a:ln>
                  <a:noFill/>
                </a:ln>
                <a:solidFill>
                  <a:srgbClr val="024282"/>
                </a:solidFill>
                <a:effectLst/>
                <a:uLnTx/>
                <a:uFillTx/>
                <a:latin typeface="楷体" panose="02010609060101010101" charset="-122"/>
                <a:ea typeface="楷体" panose="02010609060101010101" charset="-122"/>
              </a:rPr>
              <a:t>结论：禁止价格歧视会带来产品的</a:t>
            </a:r>
            <a:r>
              <a:rPr lang="zh-CN" altLang="en-US" b="1" noProof="0" dirty="0">
                <a:ln>
                  <a:noFill/>
                </a:ln>
                <a:solidFill>
                  <a:srgbClr val="024282"/>
                </a:solidFill>
                <a:effectLst/>
                <a:uLnTx/>
                <a:uFillTx/>
                <a:latin typeface="楷体" panose="02010609060101010101" charset="-122"/>
                <a:ea typeface="楷体" panose="02010609060101010101" charset="-122"/>
              </a:rPr>
              <a:t>无效分配，无效分配程度更加严重</a:t>
            </a:r>
            <a:endParaRPr lang="zh-CN" altLang="en-US" b="1"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endParaRPr lang="zh-CN" altLang="en-US" b="1" noProof="0" dirty="0">
              <a:ln>
                <a:noFill/>
              </a:ln>
              <a:solidFill>
                <a:schemeClr val="tx1"/>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r>
              <a:rPr lang="zh-CN" altLang="en-US" noProof="0" dirty="0">
                <a:ln>
                  <a:noFill/>
                </a:ln>
                <a:solidFill>
                  <a:srgbClr val="024282"/>
                </a:solidFill>
                <a:effectLst/>
                <a:uLnTx/>
                <a:uFillTx/>
                <a:latin typeface="楷体" panose="02010609060101010101" charset="-122"/>
                <a:ea typeface="楷体" panose="02010609060101010101" charset="-122"/>
              </a:rPr>
              <a:t> </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r>
              <a:rPr lang="en-US" altLang="zh-CN" b="1" noProof="0" dirty="0">
                <a:ln>
                  <a:noFill/>
                </a:ln>
                <a:solidFill>
                  <a:schemeClr val="tx1"/>
                </a:solidFill>
                <a:effectLst/>
                <a:uLnTx/>
                <a:uFillTx/>
                <a:latin typeface="楷体" panose="02010609060101010101" charset="-122"/>
                <a:ea typeface="楷体" panose="02010609060101010101" charset="-122"/>
              </a:rPr>
              <a:t>                  </a:t>
            </a:r>
            <a:endParaRPr lang="en-US" altLang="zh-CN" b="1" noProof="0" dirty="0">
              <a:ln>
                <a:noFill/>
              </a:ln>
              <a:solidFill>
                <a:schemeClr val="tx1"/>
              </a:solidFill>
              <a:effectLst/>
              <a:uLnTx/>
              <a:uFillTx/>
              <a:latin typeface="楷体" panose="02010609060101010101" charset="-122"/>
              <a:ea typeface="楷体" panose="02010609060101010101" charset="-122"/>
            </a:endParaRPr>
          </a:p>
        </p:txBody>
      </p:sp>
      <p:pic>
        <p:nvPicPr>
          <p:cNvPr id="3" name="图片 2"/>
          <p:cNvPicPr>
            <a:picLocks noChangeAspect="1"/>
          </p:cNvPicPr>
          <p:nvPr/>
        </p:nvPicPr>
        <p:blipFill>
          <a:blip r:embed="rId6"/>
          <a:stretch>
            <a:fillRect/>
          </a:stretch>
        </p:blipFill>
        <p:spPr>
          <a:xfrm>
            <a:off x="508000" y="2220595"/>
            <a:ext cx="5901690" cy="454025"/>
          </a:xfrm>
          <a:prstGeom prst="rect">
            <a:avLst/>
          </a:prstGeom>
        </p:spPr>
      </p:pic>
      <p:pic>
        <p:nvPicPr>
          <p:cNvPr id="9" name="图片 8"/>
          <p:cNvPicPr>
            <a:picLocks noChangeAspect="1"/>
          </p:cNvPicPr>
          <p:nvPr/>
        </p:nvPicPr>
        <p:blipFill>
          <a:blip r:embed="rId7"/>
          <a:stretch>
            <a:fillRect/>
          </a:stretch>
        </p:blipFill>
        <p:spPr>
          <a:xfrm>
            <a:off x="2030095" y="2753995"/>
            <a:ext cx="4130040" cy="330835"/>
          </a:xfrm>
          <a:prstGeom prst="rect">
            <a:avLst/>
          </a:prstGeom>
        </p:spPr>
      </p:pic>
      <p:pic>
        <p:nvPicPr>
          <p:cNvPr id="8" name="图片 7"/>
          <p:cNvPicPr>
            <a:picLocks noChangeAspect="1"/>
          </p:cNvPicPr>
          <p:nvPr/>
        </p:nvPicPr>
        <p:blipFill>
          <a:blip r:embed="rId8"/>
          <a:stretch>
            <a:fillRect/>
          </a:stretch>
        </p:blipFill>
        <p:spPr>
          <a:xfrm>
            <a:off x="508000" y="2753995"/>
            <a:ext cx="1607820" cy="471170"/>
          </a:xfrm>
          <a:prstGeom prst="rect">
            <a:avLst/>
          </a:prstGeom>
        </p:spPr>
      </p:pic>
      <p:pic>
        <p:nvPicPr>
          <p:cNvPr id="11" name="图片 10"/>
          <p:cNvPicPr>
            <a:picLocks noChangeAspect="1"/>
          </p:cNvPicPr>
          <p:nvPr/>
        </p:nvPicPr>
        <p:blipFill>
          <a:blip r:embed="rId9"/>
          <a:stretch>
            <a:fillRect/>
          </a:stretch>
        </p:blipFill>
        <p:spPr>
          <a:xfrm>
            <a:off x="509270" y="3935730"/>
            <a:ext cx="8605520" cy="589915"/>
          </a:xfrm>
          <a:prstGeom prst="rect">
            <a:avLst/>
          </a:prstGeom>
        </p:spPr>
      </p:pic>
      <p:pic>
        <p:nvPicPr>
          <p:cNvPr id="12" name="图片 11"/>
          <p:cNvPicPr>
            <a:picLocks noChangeAspect="1"/>
          </p:cNvPicPr>
          <p:nvPr/>
        </p:nvPicPr>
        <p:blipFill>
          <a:blip r:embed="rId10"/>
          <a:stretch>
            <a:fillRect/>
          </a:stretch>
        </p:blipFill>
        <p:spPr>
          <a:xfrm>
            <a:off x="468630" y="4618990"/>
            <a:ext cx="8645525" cy="619125"/>
          </a:xfrm>
          <a:prstGeom prst="rect">
            <a:avLst/>
          </a:prstGeom>
        </p:spPr>
      </p:pic>
      <p:pic>
        <p:nvPicPr>
          <p:cNvPr id="13" name="图片 12"/>
          <p:cNvPicPr>
            <a:picLocks noChangeAspect="1"/>
          </p:cNvPicPr>
          <p:nvPr/>
        </p:nvPicPr>
        <p:blipFill>
          <a:blip r:embed="rId11"/>
          <a:stretch>
            <a:fillRect/>
          </a:stretch>
        </p:blipFill>
        <p:spPr>
          <a:xfrm>
            <a:off x="468630" y="3303905"/>
            <a:ext cx="8646160" cy="633730"/>
          </a:xfrm>
          <a:prstGeom prst="rect">
            <a:avLst/>
          </a:prstGeom>
        </p:spPr>
      </p:pic>
      <p:pic>
        <p:nvPicPr>
          <p:cNvPr id="14" name="图片 13"/>
          <p:cNvPicPr>
            <a:picLocks noChangeAspect="1"/>
          </p:cNvPicPr>
          <p:nvPr/>
        </p:nvPicPr>
        <p:blipFill>
          <a:blip r:embed="rId12"/>
          <a:stretch>
            <a:fillRect/>
          </a:stretch>
        </p:blipFill>
        <p:spPr>
          <a:xfrm>
            <a:off x="603250" y="5238115"/>
            <a:ext cx="7317105" cy="450215"/>
          </a:xfrm>
          <a:prstGeom prst="rect">
            <a:avLst/>
          </a:prstGeom>
        </p:spPr>
      </p:pic>
      <p:sp>
        <p:nvSpPr>
          <p:cNvPr id="15" name="文本框 14"/>
          <p:cNvSpPr txBox="1"/>
          <p:nvPr/>
        </p:nvSpPr>
        <p:spPr>
          <a:xfrm>
            <a:off x="6742430" y="2301240"/>
            <a:ext cx="5029200" cy="922020"/>
          </a:xfrm>
          <a:prstGeom prst="rect">
            <a:avLst/>
          </a:prstGeom>
          <a:noFill/>
        </p:spPr>
        <p:txBody>
          <a:bodyPr wrap="square" rtlCol="0">
            <a:spAutoFit/>
          </a:bodyPr>
          <a:p>
            <a:pPr algn="ctr"/>
            <a:r>
              <a:rPr lang="zh-CN" altLang="en-US" b="1">
                <a:solidFill>
                  <a:schemeClr val="accent6">
                    <a:lumMod val="75000"/>
                  </a:schemeClr>
                </a:solidFill>
              </a:rPr>
              <a:t>无论是对质量高支付意愿还是低支付意愿的老消费者进入匿名市场，匿名市场的均衡价格均高于无个人信息保护下的匿名市场价格</a:t>
            </a:r>
            <a:endParaRPr lang="zh-CN" altLang="en-US" b="1">
              <a:solidFill>
                <a:schemeClr val="accent6">
                  <a:lumMod val="75000"/>
                </a:schemeClr>
              </a:solidFill>
            </a:endParaRPr>
          </a:p>
        </p:txBody>
      </p:sp>
      <p:sp>
        <p:nvSpPr>
          <p:cNvPr id="18" name="直角双向箭头 17"/>
          <p:cNvSpPr/>
          <p:nvPr/>
        </p:nvSpPr>
        <p:spPr>
          <a:xfrm>
            <a:off x="9342755" y="3432810"/>
            <a:ext cx="1027430" cy="1052195"/>
          </a:xfrm>
          <a:prstGeom prst="leftUp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p:cNvPicPr>
            <a:picLocks noChangeAspect="1"/>
          </p:cNvPicPr>
          <p:nvPr/>
        </p:nvPicPr>
        <p:blipFill>
          <a:blip r:embed="rId13"/>
          <a:stretch>
            <a:fillRect/>
          </a:stretch>
        </p:blipFill>
        <p:spPr>
          <a:xfrm>
            <a:off x="9559925" y="4681220"/>
            <a:ext cx="1713865" cy="875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717529" y="140750"/>
            <a:ext cx="7019929" cy="7019929"/>
          </a:xfrm>
          <a:prstGeom prst="rect">
            <a:avLst/>
          </a:prstGeom>
        </p:spPr>
      </p:pic>
      <p:sp>
        <p:nvSpPr>
          <p:cNvPr id="2" name="文本占位符 3"/>
          <p:cNvSpPr txBox="1"/>
          <p:nvPr/>
        </p:nvSpPr>
        <p:spPr>
          <a:xfrm>
            <a:off x="6436079" y="779207"/>
            <a:ext cx="4256684" cy="16129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6000" b="1" kern="1200">
                <a:gradFill>
                  <a:gsLst>
                    <a:gs pos="36000">
                      <a:srgbClr val="024282"/>
                    </a:gs>
                    <a:gs pos="100000">
                      <a:srgbClr val="2764A7">
                        <a:lumMod val="15000"/>
                        <a:lumOff val="85000"/>
                        <a:alpha val="27000"/>
                      </a:srgbClr>
                    </a:gs>
                  </a:gsLst>
                  <a:lin ang="5400000" scaled="0"/>
                </a:gra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9900" b="1" i="0" u="none" strike="noStrike" kern="1200" cap="none" spc="0" normalizeH="0" baseline="0" noProof="0" dirty="0">
                <a:ln>
                  <a:noFill/>
                </a:ln>
                <a:gradFill>
                  <a:gsLst>
                    <a:gs pos="36000">
                      <a:srgbClr val="024282"/>
                    </a:gs>
                    <a:gs pos="100000">
                      <a:srgbClr val="2764A7">
                        <a:lumMod val="15000"/>
                        <a:lumOff val="85000"/>
                        <a:alpha val="27000"/>
                      </a:srgbClr>
                    </a:gs>
                  </a:gsLst>
                  <a:lin ang="5400000" scaled="0"/>
                </a:gradFill>
                <a:effectLst/>
                <a:uLnTx/>
                <a:uFillTx/>
                <a:latin typeface="Arial Black" panose="020B0A04020102020204" pitchFamily="34" charset="0"/>
                <a:ea typeface="微软雅黑" panose="020B0503020204020204" pitchFamily="34" charset="-122"/>
                <a:cs typeface="+mn-cs"/>
              </a:rPr>
              <a:t>04</a:t>
            </a:r>
            <a:endParaRPr kumimoji="0" lang="zh-CN" altLang="en-US" sz="19900" b="1" i="0" u="none" strike="noStrike" kern="1200" cap="none" spc="0" normalizeH="0" baseline="0" noProof="0" dirty="0">
              <a:ln>
                <a:noFill/>
              </a:ln>
              <a:gradFill>
                <a:gsLst>
                  <a:gs pos="36000">
                    <a:srgbClr val="024282"/>
                  </a:gs>
                  <a:gs pos="100000">
                    <a:srgbClr val="2764A7">
                      <a:lumMod val="15000"/>
                      <a:lumOff val="85000"/>
                      <a:alpha val="27000"/>
                    </a:srgbClr>
                  </a:gs>
                </a:gsLst>
                <a:lin ang="5400000" scaled="0"/>
              </a:gradFill>
              <a:effectLst/>
              <a:uLnTx/>
              <a:uFillTx/>
              <a:latin typeface="Arial Black" panose="020B0A04020102020204" pitchFamily="34" charset="0"/>
              <a:ea typeface="微软雅黑" panose="020B0503020204020204" pitchFamily="34" charset="-122"/>
              <a:cs typeface="+mn-cs"/>
            </a:endParaRPr>
          </a:p>
        </p:txBody>
      </p:sp>
      <p:sp>
        <p:nvSpPr>
          <p:cNvPr id="3" name="文本占位符 4"/>
          <p:cNvSpPr txBox="1"/>
          <p:nvPr/>
        </p:nvSpPr>
        <p:spPr>
          <a:xfrm>
            <a:off x="1852930" y="3410585"/>
            <a:ext cx="7303135" cy="8382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44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sz="5400" noProof="0" dirty="0">
                <a:ln>
                  <a:noFill/>
                </a:ln>
                <a:effectLst/>
                <a:uLnTx/>
                <a:uFillTx/>
                <a:latin typeface="华文中宋" panose="02010600040101010101" charset="-122"/>
                <a:ea typeface="华文中宋" panose="02010600040101010101" charset="-122"/>
                <a:sym typeface="+mn-ea"/>
              </a:rPr>
              <a:t> </a:t>
            </a:r>
            <a:r>
              <a:rPr lang="zh-CN" altLang="en-US" sz="5400" noProof="0" dirty="0">
                <a:ln>
                  <a:noFill/>
                </a:ln>
                <a:effectLst/>
                <a:uLnTx/>
                <a:uFillTx/>
                <a:latin typeface="华文中宋" panose="02010600040101010101" charset="-122"/>
                <a:ea typeface="华文中宋" panose="02010600040101010101" charset="-122"/>
                <a:sym typeface="+mn-ea"/>
              </a:rPr>
              <a:t>福利比较和政策建议</a:t>
            </a:r>
            <a:endParaRPr kumimoji="0" lang="zh-CN" altLang="en-US" sz="54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p:txBody>
      </p:sp>
      <p:grpSp>
        <p:nvGrpSpPr>
          <p:cNvPr id="4" name="组合 3"/>
          <p:cNvGrpSpPr/>
          <p:nvPr/>
        </p:nvGrpSpPr>
        <p:grpSpPr>
          <a:xfrm>
            <a:off x="-3049556" y="-2033814"/>
            <a:ext cx="7489372" cy="4795157"/>
            <a:chOff x="-3802743" y="-2148114"/>
            <a:chExt cx="7489372" cy="4795157"/>
          </a:xfrm>
        </p:grpSpPr>
        <p:sp>
          <p:nvSpPr>
            <p:cNvPr id="5" name="平行四边形 4"/>
            <p:cNvSpPr/>
            <p:nvPr/>
          </p:nvSpPr>
          <p:spPr>
            <a:xfrm>
              <a:off x="-3802743" y="-2148114"/>
              <a:ext cx="7489372" cy="4795157"/>
            </a:xfrm>
            <a:prstGeom prst="parallelogram">
              <a:avLst/>
            </a:prstGeom>
            <a:solidFill>
              <a:srgbClr val="024282">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483429" y="-1482271"/>
              <a:ext cx="6429829" cy="3628571"/>
            </a:xfrm>
            <a:prstGeom prst="parallelogram">
              <a:avLst/>
            </a:prstGeom>
            <a:solidFill>
              <a:srgbClr val="024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7" name="组合 6"/>
          <p:cNvGrpSpPr/>
          <p:nvPr/>
        </p:nvGrpSpPr>
        <p:grpSpPr>
          <a:xfrm flipH="1" flipV="1">
            <a:off x="7824192" y="4149080"/>
            <a:ext cx="7489372" cy="4651141"/>
            <a:chOff x="-3802743" y="-2004098"/>
            <a:chExt cx="7489372" cy="4651141"/>
          </a:xfrm>
        </p:grpSpPr>
        <p:sp>
          <p:nvSpPr>
            <p:cNvPr id="8" name="平行四边形 7"/>
            <p:cNvSpPr/>
            <p:nvPr/>
          </p:nvSpPr>
          <p:spPr>
            <a:xfrm>
              <a:off x="-3802743" y="-2004098"/>
              <a:ext cx="7489372" cy="4651141"/>
            </a:xfrm>
            <a:prstGeom prst="parallelogram">
              <a:avLst/>
            </a:prstGeom>
            <a:solidFill>
              <a:srgbClr val="024282">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平行四边形 8"/>
            <p:cNvSpPr/>
            <p:nvPr/>
          </p:nvSpPr>
          <p:spPr>
            <a:xfrm>
              <a:off x="-3483429" y="-1482271"/>
              <a:ext cx="6429829" cy="3628571"/>
            </a:xfrm>
            <a:prstGeom prst="parallelogram">
              <a:avLst/>
            </a:prstGeom>
            <a:solidFill>
              <a:srgbClr val="024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16" name="直接连接符 15"/>
          <p:cNvCxnSpPr/>
          <p:nvPr/>
        </p:nvCxnSpPr>
        <p:spPr>
          <a:xfrm>
            <a:off x="2156111" y="4293096"/>
            <a:ext cx="6696744" cy="0"/>
          </a:xfrm>
          <a:prstGeom prst="line">
            <a:avLst/>
          </a:prstGeom>
          <a:ln w="28575">
            <a:solidFill>
              <a:srgbClr val="024282"/>
            </a:solidFill>
          </a:ln>
        </p:spPr>
        <p:style>
          <a:lnRef idx="1">
            <a:schemeClr val="accent1"/>
          </a:lnRef>
          <a:fillRef idx="0">
            <a:schemeClr val="accent1"/>
          </a:fillRef>
          <a:effectRef idx="0">
            <a:schemeClr val="accent1"/>
          </a:effectRef>
          <a:fontRef idx="minor">
            <a:schemeClr val="tx1"/>
          </a:fontRef>
        </p:style>
      </p:cxnSp>
      <p:sp>
        <p:nvSpPr>
          <p:cNvPr id="17" name="矩形 16" descr="7b0a202020202262756c6c6574223a20227b5c2263617465676f727949645c223a5c225c222c5c2274656d706c61746549645c223a32303233313635377d220a7d0a"/>
          <p:cNvSpPr/>
          <p:nvPr/>
        </p:nvSpPr>
        <p:spPr>
          <a:xfrm>
            <a:off x="2156111" y="4424107"/>
            <a:ext cx="6088996" cy="755650"/>
          </a:xfrm>
          <a:prstGeom prst="rect">
            <a:avLst/>
          </a:prstGeom>
        </p:spPr>
        <p:txBody>
          <a:bodyPr wrap="square">
            <a:spAutoFit/>
          </a:bodyPr>
          <a:lstStyle/>
          <a:p>
            <a:pPr marL="285750" marR="0" lvl="0" indent="-28575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24282"/>
                </a:solidFill>
                <a:effectLst/>
                <a:uLnTx/>
                <a:uFillTx/>
                <a:latin typeface="+mn-ea"/>
                <a:cs typeface="+mn-cs"/>
              </a:rPr>
              <a:t>三种政策下社会总福利、消费者剩余和生产者剩余</a:t>
            </a:r>
            <a:r>
              <a:rPr kumimoji="0" lang="zh-CN" altLang="en-US" sz="1800" b="0" i="0" u="none" strike="noStrike" kern="1200" cap="none" spc="0" normalizeH="0" baseline="0" noProof="0" dirty="0">
                <a:ln>
                  <a:noFill/>
                </a:ln>
                <a:solidFill>
                  <a:srgbClr val="024282"/>
                </a:solidFill>
                <a:effectLst/>
                <a:uLnTx/>
                <a:uFillTx/>
                <a:latin typeface="+mn-ea"/>
                <a:cs typeface="+mn-cs"/>
              </a:rPr>
              <a:t>比较</a:t>
            </a:r>
            <a:endParaRPr kumimoji="0" lang="zh-CN" altLang="en-US" sz="1800" b="0" i="0" u="none" strike="noStrike" kern="1200" cap="none" spc="0" normalizeH="0" baseline="0" noProof="0" dirty="0">
              <a:ln>
                <a:noFill/>
              </a:ln>
              <a:solidFill>
                <a:srgbClr val="024282"/>
              </a:solidFill>
              <a:effectLst/>
              <a:uLnTx/>
              <a:uFillTx/>
              <a:latin typeface="+mn-ea"/>
              <a:cs typeface="+mn-cs"/>
            </a:endParaRPr>
          </a:p>
          <a:p>
            <a:pPr marL="285750" marR="0" lvl="0" indent="-28575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24282"/>
                </a:solidFill>
                <a:effectLst/>
                <a:uLnTx/>
                <a:uFillTx/>
                <a:latin typeface="+mn-ea"/>
                <a:cs typeface="+mn-cs"/>
              </a:rPr>
              <a:t>模型结论</a:t>
            </a:r>
            <a:r>
              <a:rPr kumimoji="0" lang="zh-CN" altLang="en-US" sz="1800" b="0" i="0" u="none" strike="noStrike" kern="1200" cap="none" spc="0" normalizeH="0" baseline="0" noProof="0" dirty="0">
                <a:ln>
                  <a:noFill/>
                </a:ln>
                <a:solidFill>
                  <a:srgbClr val="024282"/>
                </a:solidFill>
                <a:effectLst/>
                <a:uLnTx/>
                <a:uFillTx/>
                <a:latin typeface="+mn-ea"/>
                <a:cs typeface="+mn-cs"/>
              </a:rPr>
              <a:t>总结和个人信息保护政策</a:t>
            </a:r>
            <a:r>
              <a:rPr kumimoji="0" lang="zh-CN" altLang="en-US" sz="1800" b="0" i="0" u="none" strike="noStrike" kern="1200" cap="none" spc="0" normalizeH="0" baseline="0" noProof="0" dirty="0">
                <a:ln>
                  <a:noFill/>
                </a:ln>
                <a:solidFill>
                  <a:srgbClr val="024282"/>
                </a:solidFill>
                <a:effectLst/>
                <a:uLnTx/>
                <a:uFillTx/>
                <a:latin typeface="+mn-ea"/>
                <a:cs typeface="+mn-cs"/>
              </a:rPr>
              <a:t>建议</a:t>
            </a:r>
            <a:endParaRPr kumimoji="0" lang="zh-CN" altLang="en-US" sz="1800" b="0" i="0" u="none" strike="noStrike" kern="1200" cap="none" spc="0" normalizeH="0" baseline="0" noProof="0" dirty="0">
              <a:ln>
                <a:noFill/>
              </a:ln>
              <a:solidFill>
                <a:srgbClr val="024282"/>
              </a:solidFill>
              <a:effectLst/>
              <a:uLnTx/>
              <a:uFillTx/>
              <a:latin typeface="+mn-ea"/>
              <a:cs typeface="+mn-cs"/>
            </a:endParaRP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60134" y="6274257"/>
            <a:ext cx="2583927" cy="412859"/>
          </a:xfrm>
          <a:prstGeom prst="rect">
            <a:avLst/>
          </a:prstGeom>
        </p:spPr>
      </p:pic>
      <p:grpSp>
        <p:nvGrpSpPr>
          <p:cNvPr id="23" name="组合 22"/>
          <p:cNvGrpSpPr/>
          <p:nvPr/>
        </p:nvGrpSpPr>
        <p:grpSpPr>
          <a:xfrm>
            <a:off x="9114765" y="102733"/>
            <a:ext cx="2879308" cy="743473"/>
            <a:chOff x="825667" y="458497"/>
            <a:chExt cx="4856203" cy="1253932"/>
          </a:xfrm>
        </p:grpSpPr>
        <p:pic>
          <p:nvPicPr>
            <p:cNvPr id="24" name="图片 2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25667" y="458497"/>
              <a:ext cx="1253932" cy="1253932"/>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26" name="矩形 25"/>
            <p:cNvSpPr/>
            <p:nvPr/>
          </p:nvSpPr>
          <p:spPr>
            <a:xfrm>
              <a:off x="2085463" y="1172848"/>
              <a:ext cx="3596407" cy="363365"/>
            </a:xfrm>
            <a:prstGeom prst="rect">
              <a:avLst/>
            </a:prstGeom>
          </p:spPr>
          <p:txBody>
            <a:bodyPr wrap="square">
              <a:spAutoFit/>
            </a:bodyPr>
            <a:lstStyle/>
            <a:p>
              <a:pPr lvl="0" algn="dist">
                <a:defRPr/>
              </a:pPr>
              <a:r>
                <a:rPr lang="en-US" altLang="zh-CN" sz="800" b="1" dirty="0">
                  <a:solidFill>
                    <a:prstClr val="black"/>
                  </a:solidFill>
                </a:rPr>
                <a:t>BEIHANG UNIVERSITY</a:t>
              </a:r>
              <a:endParaRPr lang="en-US" altLang="zh-CN" sz="800" b="1" dirty="0">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096000" y="934641"/>
            <a:ext cx="6049548" cy="6049548"/>
          </a:xfrm>
          <a:prstGeom prst="rect">
            <a:avLst/>
          </a:prstGeom>
        </p:spPr>
      </p:pic>
      <p:grpSp>
        <p:nvGrpSpPr>
          <p:cNvPr id="4" name="组合 3"/>
          <p:cNvGrpSpPr/>
          <p:nvPr/>
        </p:nvGrpSpPr>
        <p:grpSpPr>
          <a:xfrm>
            <a:off x="335361" y="116633"/>
            <a:ext cx="629872" cy="612768"/>
            <a:chOff x="3070727" y="196457"/>
            <a:chExt cx="692047" cy="673255"/>
          </a:xfrm>
        </p:grpSpPr>
        <p:sp>
          <p:nvSpPr>
            <p:cNvPr id="5" name="平行四边形 4"/>
            <p:cNvSpPr/>
            <p:nvPr/>
          </p:nvSpPr>
          <p:spPr>
            <a:xfrm>
              <a:off x="3070727" y="196457"/>
              <a:ext cx="629587" cy="612775"/>
            </a:xfrm>
            <a:prstGeom prst="parallelogram">
              <a:avLst/>
            </a:prstGeom>
            <a:solidFill>
              <a:srgbClr val="024282"/>
            </a:solid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133187" y="256937"/>
              <a:ext cx="629587" cy="612775"/>
            </a:xfrm>
            <a:prstGeom prst="parallelogram">
              <a:avLst/>
            </a:prstGeom>
            <a:no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pic>
        <p:nvPicPr>
          <p:cNvPr id="52" name="图片 51"/>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a:xfrm>
            <a:off x="285270" y="6444305"/>
            <a:ext cx="2117266" cy="338296"/>
          </a:xfrm>
          <a:prstGeom prst="rect">
            <a:avLst/>
          </a:prstGeom>
        </p:spPr>
      </p:pic>
      <p:grpSp>
        <p:nvGrpSpPr>
          <p:cNvPr id="43" name="组合 42"/>
          <p:cNvGrpSpPr/>
          <p:nvPr/>
        </p:nvGrpSpPr>
        <p:grpSpPr>
          <a:xfrm>
            <a:off x="9154205" y="116633"/>
            <a:ext cx="2764918" cy="612776"/>
            <a:chOff x="1018596" y="583069"/>
            <a:chExt cx="4663274" cy="1033500"/>
          </a:xfrm>
        </p:grpSpPr>
        <p:pic>
          <p:nvPicPr>
            <p:cNvPr id="44" name="图片 4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18596" y="583069"/>
              <a:ext cx="1033500" cy="1033500"/>
            </a:xfrm>
            <a:prstGeom prst="rect">
              <a:avLst/>
            </a:prstGeom>
          </p:spPr>
        </p:pic>
        <p:pic>
          <p:nvPicPr>
            <p:cNvPr id="45" name="图片 4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46" name="矩形 45"/>
            <p:cNvSpPr/>
            <p:nvPr/>
          </p:nvSpPr>
          <p:spPr>
            <a:xfrm>
              <a:off x="2085463" y="1172848"/>
              <a:ext cx="3596407" cy="36336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BEIHANG UNIVERSITY</a:t>
              </a:r>
              <a:endPar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sp>
        <p:nvSpPr>
          <p:cNvPr id="2" name="文本占位符 5"/>
          <p:cNvSpPr txBox="1"/>
          <p:nvPr/>
        </p:nvSpPr>
        <p:spPr>
          <a:xfrm>
            <a:off x="1127760" y="193675"/>
            <a:ext cx="8098155" cy="6127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20000"/>
              </a:lnSpc>
              <a:spcBef>
                <a:spcPct val="0"/>
              </a:spcBef>
              <a:spcAft>
                <a:spcPct val="0"/>
              </a:spcAft>
              <a:buClrTx/>
              <a:buSzTx/>
              <a:buFont typeface="Arial" panose="020B0604020202020204" pitchFamily="34" charset="0"/>
              <a:defRPr/>
            </a:pPr>
            <a:r>
              <a:rPr lang="zh-CN" altLang="en-US" sz="2500" noProof="0" dirty="0">
                <a:ln>
                  <a:noFill/>
                </a:ln>
                <a:effectLst/>
                <a:uLnTx/>
                <a:uFillTx/>
                <a:latin typeface="华文中宋" panose="02010600040101010101" charset="-122"/>
                <a:ea typeface="华文中宋" panose="02010600040101010101" charset="-122"/>
                <a:sym typeface="+mn-ea"/>
              </a:rPr>
              <a:t>三种政策下社会总福利、消费者剩余和生产者剩余比较</a:t>
            </a:r>
            <a:endParaRPr kumimoji="0" lang="zh-CN" altLang="en-US" sz="2500"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sym typeface="+mn-ea"/>
            </a:endParaRPr>
          </a:p>
        </p:txBody>
      </p:sp>
      <p:grpSp>
        <p:nvGrpSpPr>
          <p:cNvPr id="13" name="组合 12"/>
          <p:cNvGrpSpPr/>
          <p:nvPr>
            <p:custDataLst>
              <p:tags r:id="rId6"/>
            </p:custDataLst>
          </p:nvPr>
        </p:nvGrpSpPr>
        <p:grpSpPr>
          <a:xfrm>
            <a:off x="361315" y="1106805"/>
            <a:ext cx="11371580" cy="810260"/>
            <a:chOff x="-4080508" y="1994896"/>
            <a:chExt cx="23239698" cy="810326"/>
          </a:xfrm>
        </p:grpSpPr>
        <p:sp>
          <p:nvSpPr>
            <p:cNvPr id="9" name="矩形 8"/>
            <p:cNvSpPr/>
            <p:nvPr>
              <p:custDataLst>
                <p:tags r:id="rId7"/>
              </p:custDataLst>
            </p:nvPr>
          </p:nvSpPr>
          <p:spPr>
            <a:xfrm>
              <a:off x="1879953" y="1994896"/>
              <a:ext cx="17279237" cy="810326"/>
            </a:xfrm>
            <a:prstGeom prst="rect">
              <a:avLst/>
            </a:prstGeom>
          </p:spPr>
          <p:txBody>
            <a:bodyPr wrap="square">
              <a:spAutoFit/>
            </a:bodyPr>
            <a:p>
              <a:pPr lvl="0" algn="just">
                <a:lnSpc>
                  <a:spcPct val="130000"/>
                </a:lnSpc>
                <a:spcBef>
                  <a:spcPts val="600"/>
                </a:spcBef>
              </a:pP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ss</a:t>
              </a:r>
              <a:r>
                <a:rPr lang="zh-CN" altLang="en-US" kern="0" baseline="30000" dirty="0">
                  <a:solidFill>
                    <a:srgbClr val="024282"/>
                  </a:solidFill>
                  <a:latin typeface="Times New Roman" panose="02020603050405020304" charset="0"/>
                  <a:ea typeface="楷体" panose="02010609060101010101" charset="-122"/>
                  <a:cs typeface="Times New Roman" panose="02020603050405020304" charset="0"/>
                  <a:sym typeface="+mn-ea"/>
                </a:rPr>
                <a:t>n</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 ＞ ss</a:t>
              </a:r>
              <a:r>
                <a:rPr lang="zh-CN" altLang="en-US" kern="0" baseline="30000" dirty="0">
                  <a:solidFill>
                    <a:srgbClr val="024282"/>
                  </a:solidFill>
                  <a:latin typeface="Times New Roman" panose="02020603050405020304" charset="0"/>
                  <a:ea typeface="楷体" panose="02010609060101010101" charset="-122"/>
                  <a:cs typeface="Times New Roman" panose="02020603050405020304" charset="0"/>
                  <a:sym typeface="+mn-ea"/>
                </a:rPr>
                <a:t>v</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 ＞ ss</a:t>
              </a:r>
              <a:r>
                <a:rPr lang="zh-CN" altLang="en-US" kern="0" baseline="30000" dirty="0">
                  <a:solidFill>
                    <a:srgbClr val="024282"/>
                  </a:solidFill>
                  <a:latin typeface="Times New Roman" panose="02020603050405020304" charset="0"/>
                  <a:ea typeface="楷体" panose="02010609060101010101" charset="-122"/>
                  <a:cs typeface="Times New Roman" panose="02020603050405020304" charset="0"/>
                  <a:sym typeface="+mn-ea"/>
                </a:rPr>
                <a:t>m</a:t>
              </a:r>
              <a:r>
                <a:rPr lang="zh-CN" altLang="en-US" kern="0" dirty="0">
                  <a:solidFill>
                    <a:srgbClr val="024282"/>
                  </a:solidFill>
                  <a:latin typeface="楷体" panose="02010609060101010101" charset="-122"/>
                  <a:ea typeface="楷体" panose="02010609060101010101" charset="-122"/>
                  <a:sym typeface="+mn-ea"/>
                </a:rPr>
                <a:t>；</a:t>
              </a:r>
              <a:r>
                <a:rPr lang="zh-CN" altLang="en-US" kern="0" dirty="0">
                  <a:solidFill>
                    <a:srgbClr val="024282"/>
                  </a:solidFill>
                  <a:latin typeface="楷体" panose="02010609060101010101" charset="-122"/>
                  <a:ea typeface="楷体" panose="02010609060101010101" charset="-122"/>
                </a:rPr>
                <a:t>社会总福利在无个人信息保护政策时最大，在强制性个人信息保护政策下最小，折中的自愿性个人信息保护政策对应的社会总福利则介于</a:t>
              </a:r>
              <a:r>
                <a:rPr lang="zh-CN" altLang="en-US" kern="0" dirty="0">
                  <a:solidFill>
                    <a:srgbClr val="024282"/>
                  </a:solidFill>
                  <a:latin typeface="楷体" panose="02010609060101010101" charset="-122"/>
                  <a:ea typeface="楷体" panose="02010609060101010101" charset="-122"/>
                </a:rPr>
                <a:t>两者之间。</a:t>
              </a:r>
              <a:endParaRPr lang="zh-CN" altLang="en-US" kern="0" dirty="0">
                <a:solidFill>
                  <a:srgbClr val="024282"/>
                </a:solidFill>
                <a:latin typeface="楷体" panose="02010609060101010101" charset="-122"/>
                <a:ea typeface="楷体" panose="02010609060101010101" charset="-122"/>
              </a:endParaRPr>
            </a:p>
          </p:txBody>
        </p:sp>
        <p:sp>
          <p:nvSpPr>
            <p:cNvPr id="10" name="矩形 9"/>
            <p:cNvSpPr/>
            <p:nvPr>
              <p:custDataLst>
                <p:tags r:id="rId8"/>
              </p:custDataLst>
            </p:nvPr>
          </p:nvSpPr>
          <p:spPr>
            <a:xfrm>
              <a:off x="-4080508" y="2216529"/>
              <a:ext cx="5563356" cy="368330"/>
            </a:xfrm>
            <a:prstGeom prst="rect">
              <a:avLst/>
            </a:prstGeom>
          </p:spPr>
          <p:style>
            <a:lnRef idx="2">
              <a:schemeClr val="lt1"/>
            </a:lnRef>
            <a:fillRef idx="1">
              <a:schemeClr val="accent1"/>
            </a:fillRef>
            <a:effectRef idx="1">
              <a:schemeClr val="accent1"/>
            </a:effectRef>
            <a:fontRef idx="minor">
              <a:schemeClr val="lt1"/>
            </a:fontRef>
          </p:style>
          <p:txBody>
            <a:bodyPr wrap="square">
              <a:spAutoFit/>
            </a:bodyPr>
            <a:p>
              <a:pPr marL="0" marR="0" lvl="0" indent="0" algn="ctr" defTabSz="914400" eaLnBrk="1" fontAlgn="auto" latinLnBrk="0" hangingPunct="1">
                <a:lnSpc>
                  <a:spcPct val="100000"/>
                </a:lnSpc>
                <a:spcBef>
                  <a:spcPts val="600"/>
                </a:spcBef>
                <a:spcAft>
                  <a:spcPts val="0"/>
                </a:spcAft>
                <a:buClrTx/>
                <a:buSzTx/>
                <a:buFontTx/>
                <a:buNone/>
                <a:defRPr/>
              </a:pPr>
              <a:r>
                <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rPr>
                <a:t>社会</a:t>
              </a:r>
              <a:r>
                <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rPr>
                <a:t>总福利</a:t>
              </a:r>
              <a:endPar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endParaRPr>
            </a:p>
          </p:txBody>
        </p:sp>
      </p:grpSp>
      <p:grpSp>
        <p:nvGrpSpPr>
          <p:cNvPr id="30" name="组合 29"/>
          <p:cNvGrpSpPr/>
          <p:nvPr>
            <p:custDataLst>
              <p:tags r:id="rId9"/>
            </p:custDataLst>
          </p:nvPr>
        </p:nvGrpSpPr>
        <p:grpSpPr>
          <a:xfrm>
            <a:off x="335280" y="2024380"/>
            <a:ext cx="11371580" cy="2403475"/>
            <a:chOff x="-4080508" y="1994896"/>
            <a:chExt cx="23239698" cy="2403671"/>
          </a:xfrm>
        </p:grpSpPr>
        <p:sp>
          <p:nvSpPr>
            <p:cNvPr id="31" name="矩形 30"/>
            <p:cNvSpPr/>
            <p:nvPr>
              <p:custDataLst>
                <p:tags r:id="rId10"/>
              </p:custDataLst>
            </p:nvPr>
          </p:nvSpPr>
          <p:spPr>
            <a:xfrm>
              <a:off x="1879953" y="1994896"/>
              <a:ext cx="17279237" cy="2403671"/>
            </a:xfrm>
            <a:prstGeom prst="rect">
              <a:avLst/>
            </a:prstGeom>
          </p:spPr>
          <p:txBody>
            <a:bodyPr wrap="square">
              <a:spAutoFit/>
            </a:bodyPr>
            <a:p>
              <a:pPr lvl="0" algn="just">
                <a:lnSpc>
                  <a:spcPct val="130000"/>
                </a:lnSpc>
                <a:spcBef>
                  <a:spcPts val="600"/>
                </a:spcBef>
              </a:pPr>
              <a:r>
                <a:rPr lang="en-US" altLang="zh-CN" kern="0" dirty="0">
                  <a:solidFill>
                    <a:srgbClr val="024282"/>
                  </a:solidFill>
                  <a:latin typeface="Times New Roman" panose="02020603050405020304" charset="0"/>
                  <a:ea typeface="楷体" panose="02010609060101010101" charset="-122"/>
                  <a:cs typeface="Times New Roman" panose="02020603050405020304" charset="0"/>
                  <a:sym typeface="+mn-ea"/>
                </a:rPr>
                <a:t>c</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s</a:t>
              </a:r>
              <a:r>
                <a:rPr lang="zh-CN" altLang="en-US" kern="0" baseline="30000" dirty="0">
                  <a:solidFill>
                    <a:srgbClr val="024282"/>
                  </a:solidFill>
                  <a:latin typeface="Times New Roman" panose="02020603050405020304" charset="0"/>
                  <a:ea typeface="楷体" panose="02010609060101010101" charset="-122"/>
                  <a:cs typeface="Times New Roman" panose="02020603050405020304" charset="0"/>
                  <a:sym typeface="+mn-ea"/>
                </a:rPr>
                <a:t>n</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 ＞ </a:t>
              </a:r>
              <a:r>
                <a:rPr lang="en-US" altLang="zh-CN" kern="0" dirty="0">
                  <a:solidFill>
                    <a:srgbClr val="024282"/>
                  </a:solidFill>
                  <a:latin typeface="Times New Roman" panose="02020603050405020304" charset="0"/>
                  <a:ea typeface="楷体" panose="02010609060101010101" charset="-122"/>
                  <a:cs typeface="Times New Roman" panose="02020603050405020304" charset="0"/>
                  <a:sym typeface="+mn-ea"/>
                </a:rPr>
                <a:t>c</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s</a:t>
              </a:r>
              <a:r>
                <a:rPr lang="zh-CN" altLang="en-US" kern="0" baseline="30000" dirty="0">
                  <a:solidFill>
                    <a:srgbClr val="024282"/>
                  </a:solidFill>
                  <a:latin typeface="Times New Roman" panose="02020603050405020304" charset="0"/>
                  <a:ea typeface="楷体" panose="02010609060101010101" charset="-122"/>
                  <a:cs typeface="Times New Roman" panose="02020603050405020304" charset="0"/>
                  <a:sym typeface="+mn-ea"/>
                </a:rPr>
                <a:t>m</a:t>
              </a:r>
              <a:r>
                <a:rPr lang="zh-CN" altLang="en-US" kern="0" dirty="0">
                  <a:solidFill>
                    <a:srgbClr val="024282"/>
                  </a:solidFill>
                  <a:latin typeface="楷体" panose="02010609060101010101" charset="-122"/>
                  <a:ea typeface="楷体" panose="02010609060101010101" charset="-122"/>
                  <a:sym typeface="+mn-ea"/>
                </a:rPr>
                <a:t>；</a:t>
              </a:r>
              <a:r>
                <a:rPr lang="zh-CN" altLang="en-US" kern="0" dirty="0">
                  <a:solidFill>
                    <a:srgbClr val="024282"/>
                  </a:solidFill>
                  <a:latin typeface="楷体" panose="02010609060101010101" charset="-122"/>
                  <a:ea typeface="楷体" panose="02010609060101010101" charset="-122"/>
                </a:rPr>
                <a:t>在无个人信息保护政策下，剧烈的竞争压力使</a:t>
              </a:r>
              <a:r>
                <a:rPr lang="zh-CN" altLang="en-US" b="1" u="sng" kern="0" dirty="0">
                  <a:solidFill>
                    <a:srgbClr val="024282"/>
                  </a:solidFill>
                  <a:latin typeface="楷体" panose="02010609060101010101" charset="-122"/>
                  <a:ea typeface="楷体" panose="02010609060101010101" charset="-122"/>
                </a:rPr>
                <a:t>均衡价格低于统一定价时的价格</a:t>
              </a:r>
              <a:r>
                <a:rPr lang="zh-CN" altLang="en-US" kern="0" dirty="0">
                  <a:solidFill>
                    <a:srgbClr val="024282"/>
                  </a:solidFill>
                  <a:latin typeface="楷体" panose="02010609060101010101" charset="-122"/>
                  <a:ea typeface="楷体" panose="02010609060101010101" charset="-122"/>
                </a:rPr>
                <a:t>，竞争效应占优于企业对消费者的剩余榨取效应。</a:t>
              </a:r>
              <a:endParaRPr lang="zh-CN" altLang="en-US" kern="0" dirty="0">
                <a:solidFill>
                  <a:srgbClr val="024282"/>
                </a:solidFill>
                <a:latin typeface="楷体" panose="02010609060101010101" charset="-122"/>
                <a:ea typeface="楷体" panose="02010609060101010101" charset="-122"/>
              </a:endParaRPr>
            </a:p>
            <a:p>
              <a:pPr lvl="0" algn="just">
                <a:lnSpc>
                  <a:spcPct val="130000"/>
                </a:lnSpc>
                <a:spcBef>
                  <a:spcPts val="600"/>
                </a:spcBef>
              </a:pPr>
              <a:r>
                <a:rPr lang="en-US" altLang="zh-CN" kern="0" dirty="0">
                  <a:solidFill>
                    <a:srgbClr val="024282"/>
                  </a:solidFill>
                  <a:latin typeface="Times New Roman" panose="02020603050405020304" charset="0"/>
                  <a:ea typeface="楷体" panose="02010609060101010101" charset="-122"/>
                  <a:cs typeface="Times New Roman" panose="02020603050405020304" charset="0"/>
                  <a:sym typeface="+mn-ea"/>
                </a:rPr>
                <a:t>c</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s</a:t>
              </a:r>
              <a:r>
                <a:rPr lang="en-US" altLang="zh-CN" kern="0" baseline="30000" dirty="0">
                  <a:solidFill>
                    <a:srgbClr val="024282"/>
                  </a:solidFill>
                  <a:latin typeface="Times New Roman" panose="02020603050405020304" charset="0"/>
                  <a:ea typeface="楷体" panose="02010609060101010101" charset="-122"/>
                  <a:cs typeface="Times New Roman" panose="02020603050405020304" charset="0"/>
                  <a:sym typeface="+mn-ea"/>
                </a:rPr>
                <a:t>n</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 ＞ </a:t>
              </a:r>
              <a:r>
                <a:rPr lang="en-US" altLang="zh-CN" kern="0" dirty="0">
                  <a:solidFill>
                    <a:srgbClr val="024282"/>
                  </a:solidFill>
                  <a:latin typeface="Times New Roman" panose="02020603050405020304" charset="0"/>
                  <a:ea typeface="楷体" panose="02010609060101010101" charset="-122"/>
                  <a:cs typeface="Times New Roman" panose="02020603050405020304" charset="0"/>
                  <a:sym typeface="+mn-ea"/>
                </a:rPr>
                <a:t>c</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s</a:t>
              </a:r>
              <a:r>
                <a:rPr lang="en-US" altLang="zh-CN" kern="0" baseline="30000" dirty="0">
                  <a:solidFill>
                    <a:srgbClr val="024282"/>
                  </a:solidFill>
                  <a:latin typeface="Times New Roman" panose="02020603050405020304" charset="0"/>
                  <a:ea typeface="楷体" panose="02010609060101010101" charset="-122"/>
                  <a:cs typeface="Times New Roman" panose="02020603050405020304" charset="0"/>
                  <a:sym typeface="+mn-ea"/>
                </a:rPr>
                <a:t>v</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；相较于无个人信息保护政策，自愿性个人信息保护政策下：</a:t>
              </a:r>
              <a:r>
                <a:rPr lang="zh-CN" altLang="en-US" b="1" u="sng" kern="0" dirty="0">
                  <a:solidFill>
                    <a:srgbClr val="024282"/>
                  </a:solidFill>
                  <a:latin typeface="Times New Roman" panose="02020603050405020304" charset="0"/>
                  <a:ea typeface="楷体" panose="02010609060101010101" charset="-122"/>
                  <a:cs typeface="Times New Roman" panose="02020603050405020304" charset="0"/>
                  <a:sym typeface="+mn-ea"/>
                </a:rPr>
                <a:t>披露信息的老消费者</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福利没有变化；</a:t>
              </a:r>
              <a:r>
                <a:rPr lang="zh-CN" altLang="en-US" b="1" u="sng" kern="0" dirty="0">
                  <a:solidFill>
                    <a:srgbClr val="024282"/>
                  </a:solidFill>
                  <a:latin typeface="Times New Roman" panose="02020603050405020304" charset="0"/>
                  <a:ea typeface="楷体" panose="02010609060101010101" charset="-122"/>
                  <a:cs typeface="Times New Roman" panose="02020603050405020304" charset="0"/>
                  <a:sym typeface="+mn-ea"/>
                </a:rPr>
                <a:t>进入匿名市场的老消费者</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福利有所提升；但</a:t>
              </a:r>
              <a:r>
                <a:rPr lang="zh-CN" altLang="en-US" b="1" u="sng" kern="0" dirty="0">
                  <a:solidFill>
                    <a:srgbClr val="024282"/>
                  </a:solidFill>
                  <a:latin typeface="Times New Roman" panose="02020603050405020304" charset="0"/>
                  <a:ea typeface="楷体" panose="02010609060101010101" charset="-122"/>
                  <a:cs typeface="Times New Roman" panose="02020603050405020304" charset="0"/>
                  <a:sym typeface="+mn-ea"/>
                </a:rPr>
                <a:t>所有新消费者</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福利都变差，因此总福利小于无个人信息保护政策下的</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总福利。</a:t>
              </a:r>
              <a:endPar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endParaRPr>
            </a:p>
            <a:p>
              <a:pPr lvl="0" algn="just">
                <a:lnSpc>
                  <a:spcPct val="130000"/>
                </a:lnSpc>
                <a:spcBef>
                  <a:spcPts val="600"/>
                </a:spcBef>
              </a:pP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自愿性和强制性个人信息保护政策的消费者剩余对比受</a:t>
              </a:r>
              <a:r>
                <a:rPr lang="zh-CN" altLang="en-US" b="1" u="sng" kern="0" dirty="0">
                  <a:solidFill>
                    <a:srgbClr val="024282"/>
                  </a:solidFill>
                  <a:latin typeface="Times New Roman" panose="02020603050405020304" charset="0"/>
                  <a:ea typeface="楷体" panose="02010609060101010101" charset="-122"/>
                  <a:cs typeface="Times New Roman" panose="02020603050405020304" charset="0"/>
                  <a:sym typeface="+mn-ea"/>
                </a:rPr>
                <a:t>产品的相对质量差异</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影响。</a:t>
              </a:r>
              <a:endPar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endParaRPr>
            </a:p>
          </p:txBody>
        </p:sp>
        <p:sp>
          <p:nvSpPr>
            <p:cNvPr id="32" name="矩形 31"/>
            <p:cNvSpPr/>
            <p:nvPr>
              <p:custDataLst>
                <p:tags r:id="rId11"/>
              </p:custDataLst>
            </p:nvPr>
          </p:nvSpPr>
          <p:spPr>
            <a:xfrm>
              <a:off x="-4080508" y="3012249"/>
              <a:ext cx="5563356" cy="368330"/>
            </a:xfrm>
            <a:prstGeom prst="rect">
              <a:avLst/>
            </a:prstGeom>
          </p:spPr>
          <p:style>
            <a:lnRef idx="2">
              <a:schemeClr val="lt1"/>
            </a:lnRef>
            <a:fillRef idx="1">
              <a:schemeClr val="accent1"/>
            </a:fillRef>
            <a:effectRef idx="1">
              <a:schemeClr val="accent1"/>
            </a:effectRef>
            <a:fontRef idx="minor">
              <a:schemeClr val="lt1"/>
            </a:fontRef>
          </p:style>
          <p:txBody>
            <a:bodyPr wrap="square">
              <a:spAutoFit/>
            </a:bodyPr>
            <a:p>
              <a:pPr marL="0" marR="0" lvl="0" indent="0" algn="ctr" defTabSz="914400" eaLnBrk="1" fontAlgn="auto" latinLnBrk="0" hangingPunct="1">
                <a:lnSpc>
                  <a:spcPct val="100000"/>
                </a:lnSpc>
                <a:spcBef>
                  <a:spcPts val="600"/>
                </a:spcBef>
                <a:spcAft>
                  <a:spcPts val="0"/>
                </a:spcAft>
                <a:buClrTx/>
                <a:buSzTx/>
                <a:buFontTx/>
                <a:buNone/>
                <a:defRPr/>
              </a:pPr>
              <a:r>
                <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rPr>
                <a:t>消费者</a:t>
              </a:r>
              <a:r>
                <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rPr>
                <a:t>剩余</a:t>
              </a:r>
              <a:endPar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endParaRPr>
            </a:p>
          </p:txBody>
        </p:sp>
      </p:grpSp>
      <p:grpSp>
        <p:nvGrpSpPr>
          <p:cNvPr id="33" name="组合 32"/>
          <p:cNvGrpSpPr/>
          <p:nvPr>
            <p:custDataLst>
              <p:tags r:id="rId12"/>
            </p:custDataLst>
          </p:nvPr>
        </p:nvGrpSpPr>
        <p:grpSpPr>
          <a:xfrm>
            <a:off x="335280" y="4535170"/>
            <a:ext cx="11321415" cy="1830705"/>
            <a:chOff x="-3977988" y="1994896"/>
            <a:chExt cx="23137178" cy="1237716"/>
          </a:xfrm>
        </p:grpSpPr>
        <p:sp>
          <p:nvSpPr>
            <p:cNvPr id="34" name="矩形 33"/>
            <p:cNvSpPr/>
            <p:nvPr>
              <p:custDataLst>
                <p:tags r:id="rId13"/>
              </p:custDataLst>
            </p:nvPr>
          </p:nvSpPr>
          <p:spPr>
            <a:xfrm>
              <a:off x="1879953" y="1994896"/>
              <a:ext cx="17279237" cy="1237716"/>
            </a:xfrm>
            <a:prstGeom prst="rect">
              <a:avLst/>
            </a:prstGeom>
          </p:spPr>
          <p:txBody>
            <a:bodyPr wrap="square">
              <a:noAutofit/>
            </a:bodyPr>
            <a:p>
              <a:pPr lvl="0" algn="just">
                <a:lnSpc>
                  <a:spcPct val="130000"/>
                </a:lnSpc>
                <a:spcBef>
                  <a:spcPts val="600"/>
                </a:spcBef>
              </a:pPr>
              <a:endPar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endParaRPr>
            </a:p>
            <a:p>
              <a:pPr lvl="0" algn="just">
                <a:lnSpc>
                  <a:spcPct val="130000"/>
                </a:lnSpc>
                <a:spcBef>
                  <a:spcPts val="600"/>
                </a:spcBef>
              </a:pPr>
              <a:endPar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endParaRPr>
            </a:p>
            <a:p>
              <a:pPr lvl="0" algn="just">
                <a:lnSpc>
                  <a:spcPct val="130000"/>
                </a:lnSpc>
                <a:spcBef>
                  <a:spcPts val="600"/>
                </a:spcBef>
              </a:pP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无个人信息保护政策下</a:t>
              </a:r>
              <a:r>
                <a:rPr lang="zh-CN" altLang="en-US" b="1" u="sng" kern="0" dirty="0">
                  <a:solidFill>
                    <a:srgbClr val="024282"/>
                  </a:solidFill>
                  <a:latin typeface="Times New Roman" panose="02020603050405020304" charset="0"/>
                  <a:ea typeface="楷体" panose="02010609060101010101" charset="-122"/>
                  <a:cs typeface="Times New Roman" panose="02020603050405020304" charset="0"/>
                  <a:sym typeface="+mn-ea"/>
                </a:rPr>
                <a:t>始终低于</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强制性</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或自愿性个人信息保护政策下的生产者</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剩余。</a:t>
              </a:r>
              <a:endPar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endParaRPr>
            </a:p>
            <a:p>
              <a:pPr lvl="0" algn="just">
                <a:lnSpc>
                  <a:spcPct val="130000"/>
                </a:lnSpc>
                <a:spcBef>
                  <a:spcPts val="600"/>
                </a:spcBef>
              </a:pP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自愿性和强制性个人信息保护政策的生产者剩余</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对比受</a:t>
              </a:r>
              <a:r>
                <a:rPr lang="zh-CN" altLang="en-US" b="1" u="sng" kern="0" dirty="0">
                  <a:solidFill>
                    <a:srgbClr val="024282"/>
                  </a:solidFill>
                  <a:latin typeface="Times New Roman" panose="02020603050405020304" charset="0"/>
                  <a:ea typeface="楷体" panose="02010609060101010101" charset="-122"/>
                  <a:cs typeface="Times New Roman" panose="02020603050405020304" charset="0"/>
                  <a:sym typeface="+mn-ea"/>
                </a:rPr>
                <a:t>产品的相对质量差异</a:t>
              </a:r>
              <a:r>
                <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rPr>
                <a:t>影响。</a:t>
              </a:r>
              <a:endParaRPr lang="zh-CN" altLang="en-US" kern="0" dirty="0">
                <a:solidFill>
                  <a:srgbClr val="024282"/>
                </a:solidFill>
                <a:latin typeface="Times New Roman" panose="02020603050405020304" charset="0"/>
                <a:ea typeface="楷体" panose="02010609060101010101" charset="-122"/>
                <a:cs typeface="Times New Roman" panose="02020603050405020304" charset="0"/>
                <a:sym typeface="+mn-ea"/>
              </a:endParaRPr>
            </a:p>
          </p:txBody>
        </p:sp>
        <p:sp>
          <p:nvSpPr>
            <p:cNvPr id="35" name="矩形 34"/>
            <p:cNvSpPr/>
            <p:nvPr>
              <p:custDataLst>
                <p:tags r:id="rId14"/>
              </p:custDataLst>
            </p:nvPr>
          </p:nvSpPr>
          <p:spPr>
            <a:xfrm>
              <a:off x="-3977988" y="2429907"/>
              <a:ext cx="5563356" cy="249003"/>
            </a:xfrm>
            <a:prstGeom prst="rect">
              <a:avLst/>
            </a:prstGeom>
          </p:spPr>
          <p:style>
            <a:lnRef idx="2">
              <a:schemeClr val="lt1"/>
            </a:lnRef>
            <a:fillRef idx="1">
              <a:schemeClr val="accent1"/>
            </a:fillRef>
            <a:effectRef idx="1">
              <a:schemeClr val="accent1"/>
            </a:effectRef>
            <a:fontRef idx="minor">
              <a:schemeClr val="lt1"/>
            </a:fontRef>
          </p:style>
          <p:txBody>
            <a:bodyPr wrap="square">
              <a:spAutoFit/>
            </a:bodyPr>
            <a:p>
              <a:pPr marL="0" marR="0" lvl="0" indent="0" algn="ctr" defTabSz="914400" eaLnBrk="1" fontAlgn="auto" latinLnBrk="0" hangingPunct="1">
                <a:lnSpc>
                  <a:spcPct val="100000"/>
                </a:lnSpc>
                <a:spcBef>
                  <a:spcPts val="600"/>
                </a:spcBef>
                <a:spcAft>
                  <a:spcPts val="0"/>
                </a:spcAft>
                <a:buClrTx/>
                <a:buSzTx/>
                <a:buFontTx/>
                <a:buNone/>
                <a:defRPr/>
              </a:pPr>
              <a:r>
                <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rPr>
                <a:t>生产者剩余</a:t>
              </a:r>
              <a:endPar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endParaRPr>
            </a:p>
          </p:txBody>
        </p:sp>
      </p:grpSp>
      <p:pic>
        <p:nvPicPr>
          <p:cNvPr id="37" name="图片 36" descr="Screenshot 2025-05-28 170439"/>
          <p:cNvPicPr>
            <a:picLocks noChangeAspect="1"/>
          </p:cNvPicPr>
          <p:nvPr/>
        </p:nvPicPr>
        <p:blipFill>
          <a:blip r:embed="rId15"/>
          <a:stretch>
            <a:fillRect/>
          </a:stretch>
        </p:blipFill>
        <p:spPr>
          <a:xfrm>
            <a:off x="3915410" y="4584700"/>
            <a:ext cx="7026910" cy="873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096000" y="934641"/>
            <a:ext cx="6049548" cy="6049548"/>
          </a:xfrm>
          <a:prstGeom prst="rect">
            <a:avLst/>
          </a:prstGeom>
        </p:spPr>
      </p:pic>
      <p:grpSp>
        <p:nvGrpSpPr>
          <p:cNvPr id="4" name="组合 3"/>
          <p:cNvGrpSpPr/>
          <p:nvPr/>
        </p:nvGrpSpPr>
        <p:grpSpPr>
          <a:xfrm>
            <a:off x="335361" y="116633"/>
            <a:ext cx="629872" cy="612768"/>
            <a:chOff x="3070727" y="196457"/>
            <a:chExt cx="692047" cy="673255"/>
          </a:xfrm>
        </p:grpSpPr>
        <p:sp>
          <p:nvSpPr>
            <p:cNvPr id="5" name="平行四边形 4"/>
            <p:cNvSpPr/>
            <p:nvPr/>
          </p:nvSpPr>
          <p:spPr>
            <a:xfrm>
              <a:off x="3070727" y="196457"/>
              <a:ext cx="629587" cy="612775"/>
            </a:xfrm>
            <a:prstGeom prst="parallelogram">
              <a:avLst/>
            </a:prstGeom>
            <a:solidFill>
              <a:srgbClr val="024282"/>
            </a:solid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133187" y="256937"/>
              <a:ext cx="629587" cy="612775"/>
            </a:xfrm>
            <a:prstGeom prst="parallelogram">
              <a:avLst/>
            </a:prstGeom>
            <a:no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pic>
        <p:nvPicPr>
          <p:cNvPr id="52" name="图片 51"/>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a:xfrm>
            <a:off x="285270" y="6444305"/>
            <a:ext cx="2117266" cy="338296"/>
          </a:xfrm>
          <a:prstGeom prst="rect">
            <a:avLst/>
          </a:prstGeom>
        </p:spPr>
      </p:pic>
      <p:grpSp>
        <p:nvGrpSpPr>
          <p:cNvPr id="43" name="组合 42"/>
          <p:cNvGrpSpPr/>
          <p:nvPr/>
        </p:nvGrpSpPr>
        <p:grpSpPr>
          <a:xfrm>
            <a:off x="9154205" y="116633"/>
            <a:ext cx="2764918" cy="612776"/>
            <a:chOff x="1018596" y="583069"/>
            <a:chExt cx="4663274" cy="1033500"/>
          </a:xfrm>
        </p:grpSpPr>
        <p:pic>
          <p:nvPicPr>
            <p:cNvPr id="44" name="图片 4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18596" y="583069"/>
              <a:ext cx="1033500" cy="1033500"/>
            </a:xfrm>
            <a:prstGeom prst="rect">
              <a:avLst/>
            </a:prstGeom>
          </p:spPr>
        </p:pic>
        <p:pic>
          <p:nvPicPr>
            <p:cNvPr id="45" name="图片 4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46" name="矩形 45"/>
            <p:cNvSpPr/>
            <p:nvPr/>
          </p:nvSpPr>
          <p:spPr>
            <a:xfrm>
              <a:off x="2085463" y="1172848"/>
              <a:ext cx="3596407" cy="36336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BEIHANG UNIVERSITY</a:t>
              </a:r>
              <a:endPar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sp>
        <p:nvSpPr>
          <p:cNvPr id="2" name="文本占位符 5"/>
          <p:cNvSpPr txBox="1"/>
          <p:nvPr/>
        </p:nvSpPr>
        <p:spPr>
          <a:xfrm>
            <a:off x="1127760" y="193675"/>
            <a:ext cx="6615430" cy="612775"/>
          </a:xfrm>
          <a:prstGeom prst="rect">
            <a:avLst/>
          </a:prstGeom>
        </p:spPr>
        <p:txBody>
          <a:bodyPr vert="horz" lIns="91440" tIns="45720" rIns="91440" bIns="45720" rtlCol="0">
            <a:normAutofit fontScale="90000"/>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20000"/>
              </a:lnSpc>
              <a:spcBef>
                <a:spcPct val="0"/>
              </a:spcBef>
              <a:spcAft>
                <a:spcPct val="0"/>
              </a:spcAft>
              <a:buClrTx/>
              <a:buSzTx/>
              <a:buFont typeface="Arial" panose="020B0604020202020204" pitchFamily="34" charset="0"/>
              <a:defRPr/>
            </a:pPr>
            <a:r>
              <a:rPr lang="zh-CN" altLang="en-US" sz="2900" noProof="0" dirty="0">
                <a:ln>
                  <a:noFill/>
                </a:ln>
                <a:effectLst/>
                <a:uLnTx/>
                <a:uFillTx/>
                <a:latin typeface="华文中宋" panose="02010600040101010101" charset="-122"/>
                <a:ea typeface="华文中宋" panose="02010600040101010101" charset="-122"/>
                <a:sym typeface="+mn-ea"/>
              </a:rPr>
              <a:t>模型结论总结和个人信息保护政策</a:t>
            </a:r>
            <a:r>
              <a:rPr lang="zh-CN" altLang="en-US" sz="2900" noProof="0" dirty="0">
                <a:ln>
                  <a:noFill/>
                </a:ln>
                <a:effectLst/>
                <a:uLnTx/>
                <a:uFillTx/>
                <a:latin typeface="华文中宋" panose="02010600040101010101" charset="-122"/>
                <a:ea typeface="华文中宋" panose="02010600040101010101" charset="-122"/>
                <a:sym typeface="+mn-ea"/>
              </a:rPr>
              <a:t>建议</a:t>
            </a:r>
            <a:endParaRPr lang="zh-CN" altLang="en-US" sz="2900" noProof="0" dirty="0">
              <a:ln>
                <a:noFill/>
              </a:ln>
              <a:effectLst/>
              <a:uLnTx/>
              <a:uFillTx/>
              <a:latin typeface="华文中宋" panose="02010600040101010101" charset="-122"/>
              <a:ea typeface="华文中宋" panose="02010600040101010101" charset="-122"/>
              <a:sym typeface="+mn-ea"/>
            </a:endParaRPr>
          </a:p>
        </p:txBody>
      </p:sp>
      <p:sp>
        <p:nvSpPr>
          <p:cNvPr id="17" name="矩形 16"/>
          <p:cNvSpPr/>
          <p:nvPr/>
        </p:nvSpPr>
        <p:spPr>
          <a:xfrm>
            <a:off x="393065" y="889635"/>
            <a:ext cx="11463655" cy="5470525"/>
          </a:xfrm>
          <a:prstGeom prst="rect">
            <a:avLst/>
          </a:prstGeom>
        </p:spPr>
        <p:txBody>
          <a:bodyPr wrap="square">
            <a:noAutofit/>
          </a:bodyPr>
          <a:p>
            <a:pPr algn="just">
              <a:lnSpc>
                <a:spcPct val="130000"/>
              </a:lnSpc>
              <a:spcBef>
                <a:spcPts val="600"/>
              </a:spcBef>
              <a:buClrTx/>
              <a:buSzTx/>
              <a:buFontTx/>
              <a:buNone/>
            </a:pPr>
            <a:r>
              <a:rPr lang="zh-CN" altLang="en-US" b="1" kern="0" dirty="0">
                <a:solidFill>
                  <a:schemeClr val="tx1"/>
                </a:solidFill>
                <a:latin typeface="Times New Roman" panose="02020603050405020304" charset="0"/>
                <a:ea typeface="楷体" panose="02010609060101010101" charset="-122"/>
                <a:cs typeface="Times New Roman" panose="02020603050405020304" charset="0"/>
              </a:rPr>
              <a:t>模型结论</a:t>
            </a:r>
            <a:r>
              <a:rPr lang="zh-CN" altLang="en-US" b="1" kern="0" dirty="0">
                <a:solidFill>
                  <a:schemeClr val="tx1"/>
                </a:solidFill>
                <a:latin typeface="Times New Roman" panose="02020603050405020304" charset="0"/>
                <a:ea typeface="楷体" panose="02010609060101010101" charset="-122"/>
                <a:cs typeface="Times New Roman" panose="02020603050405020304" charset="0"/>
              </a:rPr>
              <a:t>总结：</a:t>
            </a:r>
            <a:endParaRPr lang="zh-CN" altLang="en-US" b="1" kern="0" dirty="0">
              <a:solidFill>
                <a:schemeClr val="tx1"/>
              </a:solidFill>
              <a:latin typeface="Times New Roman" panose="02020603050405020304" charset="0"/>
              <a:ea typeface="楷体" panose="02010609060101010101" charset="-122"/>
              <a:cs typeface="Times New Roman" panose="02020603050405020304" charset="0"/>
            </a:endParaRPr>
          </a:p>
          <a:p>
            <a:pPr marL="285750" indent="-285750" algn="just">
              <a:lnSpc>
                <a:spcPct val="130000"/>
              </a:lnSpc>
              <a:spcBef>
                <a:spcPts val="600"/>
              </a:spcBef>
              <a:buClrTx/>
              <a:buSzTx/>
              <a:buFont typeface="Arial" panose="020B0604020202020204" pitchFamily="34" charset="0"/>
              <a:buChar char="•"/>
            </a:pPr>
            <a:r>
              <a:rPr lang="zh-CN" altLang="en-US" kern="0" dirty="0">
                <a:solidFill>
                  <a:srgbClr val="024282"/>
                </a:solidFill>
                <a:latin typeface="楷体" panose="02010609060101010101" charset="-122"/>
                <a:ea typeface="楷体" panose="02010609060101010101" charset="-122"/>
                <a:cs typeface="楷体" panose="02010609060101010101" charset="-122"/>
              </a:rPr>
              <a:t>从</a:t>
            </a:r>
            <a:r>
              <a:rPr lang="zh-CN" altLang="en-US" b="1" u="sng" kern="0" dirty="0">
                <a:solidFill>
                  <a:srgbClr val="024282"/>
                </a:solidFill>
                <a:latin typeface="楷体" panose="02010609060101010101" charset="-122"/>
                <a:ea typeface="楷体" panose="02010609060101010101" charset="-122"/>
                <a:cs typeface="楷体" panose="02010609060101010101" charset="-122"/>
              </a:rPr>
              <a:t>社会总福利</a:t>
            </a:r>
            <a:r>
              <a:rPr lang="zh-CN" altLang="en-US" kern="0" dirty="0">
                <a:solidFill>
                  <a:srgbClr val="024282"/>
                </a:solidFill>
                <a:latin typeface="楷体" panose="02010609060101010101" charset="-122"/>
                <a:ea typeface="楷体" panose="02010609060101010101" charset="-122"/>
                <a:cs typeface="楷体" panose="02010609060101010101" charset="-122"/>
              </a:rPr>
              <a:t>和</a:t>
            </a:r>
            <a:r>
              <a:rPr lang="zh-CN" altLang="en-US" b="1" u="sng" kern="0" dirty="0">
                <a:solidFill>
                  <a:srgbClr val="024282"/>
                </a:solidFill>
                <a:latin typeface="楷体" panose="02010609060101010101" charset="-122"/>
                <a:ea typeface="楷体" panose="02010609060101010101" charset="-122"/>
                <a:cs typeface="楷体" panose="02010609060101010101" charset="-122"/>
              </a:rPr>
              <a:t>消费者剩余</a:t>
            </a:r>
            <a:r>
              <a:rPr lang="zh-CN" altLang="en-US" kern="0" dirty="0">
                <a:solidFill>
                  <a:srgbClr val="024282"/>
                </a:solidFill>
                <a:latin typeface="楷体" panose="02010609060101010101" charset="-122"/>
                <a:ea typeface="楷体" panose="02010609060101010101" charset="-122"/>
                <a:cs typeface="楷体" panose="02010609060101010101" charset="-122"/>
              </a:rPr>
              <a:t>来看，无个人信息保护是最好的选择</a:t>
            </a:r>
            <a:endParaRPr lang="zh-CN" altLang="en-US" kern="0" dirty="0">
              <a:solidFill>
                <a:srgbClr val="024282"/>
              </a:solidFill>
              <a:latin typeface="楷体" panose="02010609060101010101" charset="-122"/>
              <a:ea typeface="楷体" panose="02010609060101010101" charset="-122"/>
              <a:cs typeface="楷体" panose="02010609060101010101" charset="-122"/>
            </a:endParaRPr>
          </a:p>
          <a:p>
            <a:pPr marL="285750" indent="-285750" algn="just">
              <a:lnSpc>
                <a:spcPct val="130000"/>
              </a:lnSpc>
              <a:spcBef>
                <a:spcPts val="600"/>
              </a:spcBef>
              <a:buClrTx/>
              <a:buSzTx/>
              <a:buFont typeface="Arial" panose="020B0604020202020204" pitchFamily="34" charset="0"/>
              <a:buChar char="•"/>
            </a:pPr>
            <a:r>
              <a:rPr lang="zh-CN" altLang="en-US" kern="0" dirty="0">
                <a:solidFill>
                  <a:srgbClr val="024282"/>
                </a:solidFill>
                <a:latin typeface="楷体" panose="02010609060101010101" charset="-122"/>
                <a:ea typeface="楷体" panose="02010609060101010101" charset="-122"/>
                <a:cs typeface="楷体" panose="02010609060101010101" charset="-122"/>
              </a:rPr>
              <a:t>但从</a:t>
            </a:r>
            <a:r>
              <a:rPr lang="zh-CN" altLang="en-US" b="1" u="sng" kern="0" dirty="0">
                <a:solidFill>
                  <a:srgbClr val="024282"/>
                </a:solidFill>
                <a:latin typeface="楷体" panose="02010609060101010101" charset="-122"/>
                <a:ea typeface="楷体" panose="02010609060101010101" charset="-122"/>
                <a:cs typeface="楷体" panose="02010609060101010101" charset="-122"/>
              </a:rPr>
              <a:t>行业利润</a:t>
            </a:r>
            <a:r>
              <a:rPr lang="zh-CN" altLang="en-US" kern="0" dirty="0">
                <a:solidFill>
                  <a:srgbClr val="024282"/>
                </a:solidFill>
                <a:latin typeface="楷体" panose="02010609060101010101" charset="-122"/>
                <a:ea typeface="楷体" panose="02010609060101010101" charset="-122"/>
                <a:cs typeface="楷体" panose="02010609060101010101" charset="-122"/>
              </a:rPr>
              <a:t>而言，无个人信息保护是最差的选择</a:t>
            </a:r>
            <a:endParaRPr lang="zh-CN" altLang="en-US" kern="0" dirty="0">
              <a:solidFill>
                <a:srgbClr val="024282"/>
              </a:solidFill>
              <a:latin typeface="楷体" panose="02010609060101010101" charset="-122"/>
              <a:ea typeface="楷体" panose="02010609060101010101" charset="-122"/>
              <a:cs typeface="楷体" panose="02010609060101010101" charset="-122"/>
            </a:endParaRPr>
          </a:p>
          <a:p>
            <a:pPr marL="285750" indent="-285750" algn="just">
              <a:lnSpc>
                <a:spcPct val="130000"/>
              </a:lnSpc>
              <a:spcBef>
                <a:spcPts val="600"/>
              </a:spcBef>
              <a:buClrTx/>
              <a:buSzTx/>
              <a:buFont typeface="Arial" panose="020B0604020202020204" pitchFamily="34" charset="0"/>
              <a:buChar char="•"/>
            </a:pPr>
            <a:r>
              <a:rPr lang="zh-CN" altLang="en-US" kern="0" dirty="0">
                <a:solidFill>
                  <a:srgbClr val="024282"/>
                </a:solidFill>
                <a:latin typeface="楷体" panose="02010609060101010101" charset="-122"/>
                <a:ea typeface="楷体" panose="02010609060101010101" charset="-122"/>
                <a:cs typeface="楷体" panose="02010609060101010101" charset="-122"/>
              </a:rPr>
              <a:t>总体来看消费者的福利在无个人信息保护时最高，但当</a:t>
            </a:r>
            <a:r>
              <a:rPr lang="zh-CN" altLang="en-US" b="1" u="sng" kern="0" dirty="0">
                <a:solidFill>
                  <a:srgbClr val="024282"/>
                </a:solidFill>
                <a:latin typeface="楷体" panose="02010609060101010101" charset="-122"/>
                <a:ea typeface="楷体" panose="02010609060101010101" charset="-122"/>
                <a:cs typeface="楷体" panose="02010609060101010101" charset="-122"/>
              </a:rPr>
              <a:t>高低质量厂商的边际成本差异较小</a:t>
            </a:r>
            <a:r>
              <a:rPr lang="en-US" altLang="zh-CN" b="1" u="sng" kern="0" dirty="0">
                <a:solidFill>
                  <a:srgbClr val="024282"/>
                </a:solidFill>
                <a:latin typeface="楷体" panose="02010609060101010101" charset="-122"/>
                <a:ea typeface="楷体" panose="02010609060101010101" charset="-122"/>
                <a:cs typeface="楷体" panose="02010609060101010101" charset="-122"/>
              </a:rPr>
              <a:t>(</a:t>
            </a:r>
            <a:r>
              <a:rPr lang="zh-CN" altLang="en-US" b="1" u="sng" kern="0" dirty="0">
                <a:solidFill>
                  <a:srgbClr val="024282"/>
                </a:solidFill>
                <a:latin typeface="楷体" panose="02010609060101010101" charset="-122"/>
                <a:ea typeface="楷体" panose="02010609060101010101" charset="-122"/>
                <a:cs typeface="楷体" panose="02010609060101010101" charset="-122"/>
              </a:rPr>
              <a:t>较大</a:t>
            </a:r>
            <a:r>
              <a:rPr lang="en-US" altLang="zh-CN" b="1" u="sng" kern="0" dirty="0">
                <a:solidFill>
                  <a:srgbClr val="024282"/>
                </a:solidFill>
                <a:latin typeface="楷体" panose="02010609060101010101" charset="-122"/>
                <a:ea typeface="楷体" panose="02010609060101010101" charset="-122"/>
                <a:cs typeface="楷体" panose="02010609060101010101" charset="-122"/>
              </a:rPr>
              <a:t>)</a:t>
            </a:r>
            <a:r>
              <a:rPr lang="zh-CN" altLang="en-US" kern="0" dirty="0">
                <a:solidFill>
                  <a:srgbClr val="024282"/>
                </a:solidFill>
                <a:latin typeface="楷体" panose="02010609060101010101" charset="-122"/>
                <a:ea typeface="楷体" panose="02010609060101010101" charset="-122"/>
                <a:cs typeface="楷体" panose="02010609060101010101" charset="-122"/>
              </a:rPr>
              <a:t>时，</a:t>
            </a:r>
            <a:r>
              <a:rPr lang="zh-CN" altLang="en-US" b="1" u="sng" kern="0" dirty="0">
                <a:solidFill>
                  <a:srgbClr val="024282"/>
                </a:solidFill>
                <a:latin typeface="楷体" panose="02010609060101010101" charset="-122"/>
                <a:ea typeface="楷体" panose="02010609060101010101" charset="-122"/>
                <a:cs typeface="楷体" panose="02010609060101010101" charset="-122"/>
              </a:rPr>
              <a:t>支付意愿或收入较高</a:t>
            </a:r>
            <a:r>
              <a:rPr lang="en-US" altLang="zh-CN" b="1" u="sng" kern="0" dirty="0">
                <a:solidFill>
                  <a:srgbClr val="024282"/>
                </a:solidFill>
                <a:latin typeface="楷体" panose="02010609060101010101" charset="-122"/>
                <a:ea typeface="楷体" panose="02010609060101010101" charset="-122"/>
                <a:cs typeface="楷体" panose="02010609060101010101" charset="-122"/>
              </a:rPr>
              <a:t>(</a:t>
            </a:r>
            <a:r>
              <a:rPr lang="zh-CN" altLang="en-US" b="1" u="sng" kern="0" dirty="0">
                <a:solidFill>
                  <a:srgbClr val="024282"/>
                </a:solidFill>
                <a:latin typeface="楷体" panose="02010609060101010101" charset="-122"/>
                <a:ea typeface="楷体" panose="02010609060101010101" charset="-122"/>
                <a:cs typeface="楷体" panose="02010609060101010101" charset="-122"/>
              </a:rPr>
              <a:t>较低</a:t>
            </a:r>
            <a:r>
              <a:rPr lang="en-US" altLang="zh-CN" b="1" u="sng" kern="0" dirty="0">
                <a:solidFill>
                  <a:srgbClr val="024282"/>
                </a:solidFill>
                <a:latin typeface="楷体" panose="02010609060101010101" charset="-122"/>
                <a:ea typeface="楷体" panose="02010609060101010101" charset="-122"/>
                <a:cs typeface="楷体" panose="02010609060101010101" charset="-122"/>
              </a:rPr>
              <a:t>)</a:t>
            </a:r>
            <a:r>
              <a:rPr lang="zh-CN" altLang="en-US" b="1" u="sng" kern="0" dirty="0">
                <a:solidFill>
                  <a:srgbClr val="024282"/>
                </a:solidFill>
                <a:latin typeface="楷体" panose="02010609060101010101" charset="-122"/>
                <a:ea typeface="楷体" panose="02010609060101010101" charset="-122"/>
                <a:cs typeface="楷体" panose="02010609060101010101" charset="-122"/>
              </a:rPr>
              <a:t>的消费者</a:t>
            </a:r>
            <a:r>
              <a:rPr lang="zh-CN" altLang="en-US" kern="0" dirty="0">
                <a:solidFill>
                  <a:srgbClr val="024282"/>
                </a:solidFill>
                <a:latin typeface="楷体" panose="02010609060101010101" charset="-122"/>
                <a:ea typeface="楷体" panose="02010609060101010101" charset="-122"/>
                <a:cs typeface="楷体" panose="02010609060101010101" charset="-122"/>
              </a:rPr>
              <a:t>的福利在无个人信息保护时较其他两种个人信息保护政策是受损的</a:t>
            </a:r>
            <a:endParaRPr lang="zh-CN" altLang="en-US" b="1" noProof="0" dirty="0">
              <a:ln>
                <a:noFill/>
              </a:ln>
              <a:solidFill>
                <a:schemeClr val="tx1"/>
              </a:solidFill>
              <a:effectLst/>
              <a:uLnTx/>
              <a:uFillTx/>
              <a:latin typeface="楷体" panose="02010609060101010101" charset="-122"/>
              <a:ea typeface="楷体" panose="02010609060101010101" charset="-122"/>
            </a:endParaRPr>
          </a:p>
          <a:p>
            <a:pPr indent="0" algn="just">
              <a:lnSpc>
                <a:spcPct val="220000"/>
              </a:lnSpc>
              <a:spcBef>
                <a:spcPts val="1000"/>
              </a:spcBef>
              <a:spcAft>
                <a:spcPts val="0"/>
              </a:spcAft>
              <a:buClrTx/>
              <a:buSzTx/>
              <a:buFont typeface="Arial" panose="020B0604020202020204" pitchFamily="34" charset="0"/>
              <a:buNone/>
              <a:defRPr/>
            </a:pPr>
            <a:r>
              <a:rPr lang="zh-CN" altLang="en-US" b="1" noProof="0" dirty="0">
                <a:ln>
                  <a:noFill/>
                </a:ln>
                <a:solidFill>
                  <a:schemeClr val="tx1"/>
                </a:solidFill>
                <a:effectLst/>
                <a:uLnTx/>
                <a:uFillTx/>
                <a:latin typeface="楷体" panose="02010609060101010101" charset="-122"/>
                <a:ea typeface="楷体" panose="02010609060101010101" charset="-122"/>
              </a:rPr>
              <a:t>政策</a:t>
            </a:r>
            <a:r>
              <a:rPr lang="zh-CN" altLang="en-US" b="1" noProof="0" dirty="0">
                <a:ln>
                  <a:noFill/>
                </a:ln>
                <a:solidFill>
                  <a:schemeClr val="tx1"/>
                </a:solidFill>
                <a:effectLst/>
                <a:uLnTx/>
                <a:uFillTx/>
                <a:latin typeface="楷体" panose="02010609060101010101" charset="-122"/>
                <a:ea typeface="楷体" panose="02010609060101010101" charset="-122"/>
              </a:rPr>
              <a:t>建议：</a:t>
            </a:r>
            <a:endParaRPr lang="zh-CN" altLang="en-US" b="1" noProof="0" dirty="0">
              <a:ln>
                <a:noFill/>
              </a:ln>
              <a:solidFill>
                <a:schemeClr val="tx1"/>
              </a:solidFill>
              <a:effectLst/>
              <a:uLnTx/>
              <a:uFillTx/>
              <a:latin typeface="楷体" panose="02010609060101010101" charset="-122"/>
              <a:ea typeface="楷体" panose="02010609060101010101" charset="-122"/>
            </a:endParaRPr>
          </a:p>
          <a:p>
            <a:pPr marL="285750" indent="-285750" algn="just">
              <a:lnSpc>
                <a:spcPct val="130000"/>
              </a:lnSpc>
              <a:spcBef>
                <a:spcPts val="600"/>
              </a:spcBef>
              <a:buClrTx/>
              <a:buSzTx/>
              <a:buFont typeface="Arial" panose="020B0604020202020204" pitchFamily="34" charset="0"/>
              <a:buChar char="•"/>
            </a:pPr>
            <a:r>
              <a:rPr lang="zh-CN" altLang="en-US" kern="0" dirty="0">
                <a:solidFill>
                  <a:srgbClr val="024282"/>
                </a:solidFill>
                <a:latin typeface="Times New Roman" panose="02020603050405020304" charset="0"/>
                <a:ea typeface="楷体" panose="02010609060101010101" charset="-122"/>
                <a:cs typeface="Times New Roman" panose="02020603050405020304" charset="0"/>
              </a:rPr>
              <a:t>本文认为政府可以</a:t>
            </a:r>
            <a:r>
              <a:rPr lang="zh-CN" altLang="en-US" b="1" u="sng" kern="0" dirty="0">
                <a:solidFill>
                  <a:srgbClr val="024282"/>
                </a:solidFill>
                <a:latin typeface="Times New Roman" panose="02020603050405020304" charset="0"/>
                <a:ea typeface="楷体" panose="02010609060101010101" charset="-122"/>
                <a:cs typeface="Times New Roman" panose="02020603050405020304" charset="0"/>
              </a:rPr>
              <a:t>允许同类行业各商家间共享用户非敏感信息，防止厂商垄断用户个人信息</a:t>
            </a:r>
            <a:r>
              <a:rPr lang="zh-CN" altLang="en-US" kern="0" dirty="0">
                <a:solidFill>
                  <a:srgbClr val="024282"/>
                </a:solidFill>
                <a:latin typeface="Times New Roman" panose="02020603050405020304" charset="0"/>
                <a:ea typeface="楷体" panose="02010609060101010101" charset="-122"/>
                <a:cs typeface="Times New Roman" panose="02020603050405020304" charset="0"/>
              </a:rPr>
              <a:t>，让非敏感用户信息成为公共品，以达到更高的福利水平</a:t>
            </a:r>
            <a:endParaRPr lang="zh-CN" altLang="en-US" kern="0" dirty="0">
              <a:solidFill>
                <a:srgbClr val="024282"/>
              </a:solidFill>
              <a:latin typeface="Times New Roman" panose="02020603050405020304" charset="0"/>
              <a:ea typeface="楷体" panose="02010609060101010101" charset="-122"/>
              <a:cs typeface="Times New Roman" panose="02020603050405020304" charset="0"/>
            </a:endParaRPr>
          </a:p>
          <a:p>
            <a:pPr marL="285750" indent="-285750" algn="just">
              <a:lnSpc>
                <a:spcPct val="130000"/>
              </a:lnSpc>
              <a:spcBef>
                <a:spcPts val="600"/>
              </a:spcBef>
              <a:buClrTx/>
              <a:buSzTx/>
              <a:buFont typeface="Arial" panose="020B0604020202020204" pitchFamily="34" charset="0"/>
              <a:buChar char="•"/>
            </a:pPr>
            <a:r>
              <a:rPr lang="zh-CN" altLang="en-US" kern="0" dirty="0">
                <a:solidFill>
                  <a:srgbClr val="024282"/>
                </a:solidFill>
                <a:latin typeface="Times New Roman" panose="02020603050405020304" charset="0"/>
                <a:ea typeface="楷体" panose="02010609060101010101" charset="-122"/>
                <a:cs typeface="Times New Roman" panose="02020603050405020304" charset="0"/>
              </a:rPr>
              <a:t>在选择个人信息保护政策时应</a:t>
            </a:r>
            <a:r>
              <a:rPr lang="zh-CN" altLang="en-US" b="1" u="sng" kern="0" dirty="0">
                <a:solidFill>
                  <a:srgbClr val="024282"/>
                </a:solidFill>
                <a:latin typeface="Times New Roman" panose="02020603050405020304" charset="0"/>
                <a:ea typeface="楷体" panose="02010609060101010101" charset="-122"/>
                <a:cs typeface="Times New Roman" panose="02020603050405020304" charset="0"/>
              </a:rPr>
              <a:t>考虑到不同类别的消费者数量以及福利受损的程度</a:t>
            </a:r>
            <a:r>
              <a:rPr lang="zh-CN" altLang="en-US" kern="0" dirty="0">
                <a:solidFill>
                  <a:srgbClr val="024282"/>
                </a:solidFill>
                <a:latin typeface="Times New Roman" panose="02020603050405020304" charset="0"/>
                <a:ea typeface="楷体" panose="02010609060101010101" charset="-122"/>
                <a:cs typeface="Times New Roman" panose="02020603050405020304" charset="0"/>
              </a:rPr>
              <a:t>，选择最大化更多人福利的个人信息保护政策</a:t>
            </a:r>
            <a:endParaRPr lang="zh-CN" altLang="en-US" kern="0" dirty="0">
              <a:solidFill>
                <a:srgbClr val="024282"/>
              </a:solidFill>
              <a:latin typeface="Times New Roman" panose="02020603050405020304" charset="0"/>
              <a:ea typeface="楷体" panose="02010609060101010101" charset="-122"/>
              <a:cs typeface="Times New Roman" panose="02020603050405020304" charset="0"/>
            </a:endParaRPr>
          </a:p>
          <a:p>
            <a:pPr marL="285750" indent="-285750" algn="just">
              <a:lnSpc>
                <a:spcPct val="130000"/>
              </a:lnSpc>
              <a:spcBef>
                <a:spcPts val="600"/>
              </a:spcBef>
              <a:buClrTx/>
              <a:buSzTx/>
              <a:buFont typeface="Arial" panose="020B0604020202020204" pitchFamily="34" charset="0"/>
              <a:buChar char="•"/>
            </a:pPr>
            <a:r>
              <a:rPr lang="zh-CN" altLang="en-US" kern="0" dirty="0">
                <a:solidFill>
                  <a:srgbClr val="024282"/>
                </a:solidFill>
                <a:latin typeface="Times New Roman" panose="02020603050405020304" charset="0"/>
                <a:ea typeface="楷体" panose="02010609060101010101" charset="-122"/>
                <a:cs typeface="Times New Roman" panose="02020603050405020304" charset="0"/>
              </a:rPr>
              <a:t>考虑到</a:t>
            </a:r>
            <a:r>
              <a:rPr lang="zh-CN" altLang="en-US" b="1" u="sng" kern="0" dirty="0">
                <a:solidFill>
                  <a:srgbClr val="024282"/>
                </a:solidFill>
                <a:latin typeface="Times New Roman" panose="02020603050405020304" charset="0"/>
                <a:ea typeface="楷体" panose="02010609060101010101" charset="-122"/>
                <a:cs typeface="Times New Roman" panose="02020603050405020304" charset="0"/>
              </a:rPr>
              <a:t>不同行业高低质量厂商的边际成本的差异</a:t>
            </a:r>
            <a:r>
              <a:rPr lang="zh-CN" altLang="en-US" kern="0" dirty="0">
                <a:solidFill>
                  <a:srgbClr val="024282"/>
                </a:solidFill>
                <a:latin typeface="Times New Roman" panose="02020603050405020304" charset="0"/>
                <a:ea typeface="楷体" panose="02010609060101010101" charset="-122"/>
                <a:cs typeface="Times New Roman" panose="02020603050405020304" charset="0"/>
              </a:rPr>
              <a:t>，我国的个人信息保护政策也可以学习美国的</a:t>
            </a:r>
            <a:r>
              <a:rPr lang="en-US" altLang="zh-CN" kern="0" dirty="0">
                <a:solidFill>
                  <a:srgbClr val="024282"/>
                </a:solidFill>
                <a:latin typeface="Times New Roman" panose="02020603050405020304" charset="0"/>
                <a:ea typeface="楷体" panose="02010609060101010101" charset="-122"/>
                <a:cs typeface="Times New Roman" panose="02020603050405020304" charset="0"/>
              </a:rPr>
              <a:t> </a:t>
            </a:r>
            <a:r>
              <a:rPr lang="en-US" altLang="zh-CN" b="1" u="sng" kern="0" dirty="0">
                <a:solidFill>
                  <a:srgbClr val="024282"/>
                </a:solidFill>
                <a:latin typeface="Times New Roman" panose="02020603050405020304" charset="0"/>
                <a:ea typeface="楷体" panose="02010609060101010101" charset="-122"/>
                <a:cs typeface="Times New Roman" panose="02020603050405020304" charset="0"/>
              </a:rPr>
              <a:t>“</a:t>
            </a:r>
            <a:r>
              <a:rPr lang="zh-CN" altLang="en-US" b="1" u="sng" kern="0" dirty="0">
                <a:solidFill>
                  <a:srgbClr val="024282"/>
                </a:solidFill>
                <a:latin typeface="Times New Roman" panose="02020603050405020304" charset="0"/>
                <a:ea typeface="楷体" panose="02010609060101010101" charset="-122"/>
                <a:cs typeface="Times New Roman" panose="02020603050405020304" charset="0"/>
              </a:rPr>
              <a:t>分散立法、行业自律</a:t>
            </a:r>
            <a:r>
              <a:rPr lang="en-US" altLang="zh-CN" b="1" u="sng" kern="0" dirty="0">
                <a:solidFill>
                  <a:srgbClr val="024282"/>
                </a:solidFill>
                <a:latin typeface="Times New Roman" panose="02020603050405020304" charset="0"/>
                <a:ea typeface="楷体" panose="02010609060101010101" charset="-122"/>
                <a:cs typeface="Times New Roman" panose="02020603050405020304" charset="0"/>
              </a:rPr>
              <a:t>” </a:t>
            </a:r>
            <a:r>
              <a:rPr lang="zh-CN" altLang="en-US" kern="0" dirty="0">
                <a:solidFill>
                  <a:srgbClr val="024282"/>
                </a:solidFill>
                <a:latin typeface="Times New Roman" panose="02020603050405020304" charset="0"/>
                <a:ea typeface="楷体" panose="02010609060101010101" charset="-122"/>
                <a:cs typeface="Times New Roman" panose="02020603050405020304" charset="0"/>
              </a:rPr>
              <a:t>模式，针对不同行业制定不同的个人信息保护政策</a:t>
            </a:r>
            <a:endParaRPr lang="zh-CN" altLang="en-US" kern="0" dirty="0">
              <a:solidFill>
                <a:srgbClr val="024282"/>
              </a:solidFill>
              <a:latin typeface="Times New Roman" panose="02020603050405020304" charset="0"/>
              <a:ea typeface="楷体" panose="02010609060101010101"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91135" y="116840"/>
            <a:ext cx="11809095" cy="5834380"/>
          </a:xfrm>
          <a:prstGeom prst="rect">
            <a:avLst/>
          </a:prstGeom>
        </p:spPr>
      </p:pic>
      <p:pic>
        <p:nvPicPr>
          <p:cNvPr id="20" name="图片 1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764852" y="1350313"/>
            <a:ext cx="6117528" cy="6117528"/>
          </a:xfrm>
          <a:prstGeom prst="rect">
            <a:avLst/>
          </a:prstGeom>
        </p:spPr>
      </p:pic>
      <p:sp>
        <p:nvSpPr>
          <p:cNvPr id="7" name="矩形 6"/>
          <p:cNvSpPr/>
          <p:nvPr/>
        </p:nvSpPr>
        <p:spPr>
          <a:xfrm>
            <a:off x="191135" y="116840"/>
            <a:ext cx="11809095" cy="5834380"/>
          </a:xfrm>
          <a:prstGeom prst="rect">
            <a:avLst/>
          </a:prstGeom>
          <a:solidFill>
            <a:srgbClr val="024282">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7" name="文本占位符 32"/>
          <p:cNvSpPr txBox="1"/>
          <p:nvPr/>
        </p:nvSpPr>
        <p:spPr>
          <a:xfrm>
            <a:off x="4519930" y="4989830"/>
            <a:ext cx="3152775" cy="7753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Tx/>
              <a:buNone/>
              <a:defRPr sz="1800"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Tx/>
              <a:buNone/>
              <a:defRPr/>
            </a:pPr>
            <a:r>
              <a:rPr kumimoji="0" lang="zh-CN" altLang="en-US"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王玺宸</a:t>
            </a:r>
            <a:r>
              <a:rPr kumimoji="0" lang="en-US" altLang="zh-CN"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    </a:t>
            </a:r>
            <a:endParaRPr kumimoji="0" lang="en-US" altLang="zh-CN"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endParaRPr>
          </a:p>
          <a:p>
            <a:pPr marL="0" marR="0" lvl="0" indent="0" algn="ctr" defTabSz="914400" rtl="0" eaLnBrk="1" fontAlgn="auto" latinLnBrk="0" hangingPunct="1">
              <a:lnSpc>
                <a:spcPct val="90000"/>
              </a:lnSpc>
              <a:spcBef>
                <a:spcPts val="1000"/>
              </a:spcBef>
              <a:spcAft>
                <a:spcPts val="0"/>
              </a:spcAft>
              <a:buClrTx/>
              <a:buSzTx/>
              <a:buFontTx/>
              <a:buNone/>
              <a:defRPr/>
            </a:pPr>
            <a:r>
              <a:rPr kumimoji="0" lang="en-US" altLang="zh-CN"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  2025</a:t>
            </a:r>
            <a:r>
              <a:rPr kumimoji="0" lang="zh-CN" altLang="en-US"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年</a:t>
            </a:r>
            <a:r>
              <a:rPr kumimoji="0" lang="en-US" altLang="zh-CN"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5</a:t>
            </a:r>
            <a:r>
              <a:rPr kumimoji="0" lang="zh-CN" altLang="en-US"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月</a:t>
            </a:r>
            <a:r>
              <a:rPr kumimoji="0" lang="en-US" altLang="zh-CN"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30</a:t>
            </a:r>
            <a:r>
              <a:rPr kumimoji="0" lang="zh-CN" altLang="en-US"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rPr>
              <a:t>日</a:t>
            </a:r>
            <a:endParaRPr kumimoji="0" lang="zh-CN" altLang="en-US" sz="1800" b="0" i="0" u="none" strike="noStrike" kern="1200" cap="none" spc="0" normalizeH="0" baseline="0" noProof="0" dirty="0">
              <a:ln>
                <a:noFill/>
              </a:ln>
              <a:solidFill>
                <a:schemeClr val="bg1"/>
              </a:solidFill>
              <a:effectLst/>
              <a:uLnTx/>
              <a:uFillTx/>
              <a:latin typeface="华文中宋" panose="02010600040101010101" charset="-122"/>
              <a:ea typeface="华文中宋" panose="02010600040101010101" charset="-122"/>
              <a:cs typeface="华文中宋" panose="02010600040101010101" charset="-122"/>
            </a:endParaRPr>
          </a:p>
        </p:txBody>
      </p:sp>
      <p:cxnSp>
        <p:nvCxnSpPr>
          <p:cNvPr id="31" name="直接连接符 30"/>
          <p:cNvCxnSpPr/>
          <p:nvPr/>
        </p:nvCxnSpPr>
        <p:spPr>
          <a:xfrm>
            <a:off x="2207568" y="4076222"/>
            <a:ext cx="763284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3879975" y="981574"/>
            <a:ext cx="4918925" cy="1253932"/>
            <a:chOff x="751446" y="486412"/>
            <a:chExt cx="4918925" cy="1253932"/>
          </a:xfrm>
        </p:grpSpPr>
        <p:pic>
          <p:nvPicPr>
            <p:cNvPr id="21"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751446" y="486412"/>
              <a:ext cx="1253932" cy="1253932"/>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960350" y="609785"/>
              <a:ext cx="3710021" cy="607920"/>
            </a:xfrm>
            <a:prstGeom prst="rect">
              <a:avLst/>
            </a:prstGeom>
          </p:spPr>
        </p:pic>
        <p:sp>
          <p:nvSpPr>
            <p:cNvPr id="23" name="矩形 22"/>
            <p:cNvSpPr/>
            <p:nvPr/>
          </p:nvSpPr>
          <p:spPr>
            <a:xfrm>
              <a:off x="2167394" y="1226892"/>
              <a:ext cx="3502977" cy="307777"/>
            </a:xfrm>
            <a:prstGeom prst="rect">
              <a:avLst/>
            </a:prstGeom>
          </p:spPr>
          <p:txBody>
            <a:bodyPr wrap="square">
              <a:spAutoFit/>
            </a:bodyPr>
            <a:lstStyle/>
            <a:p>
              <a:pPr lvl="0" algn="dist"/>
              <a:r>
                <a:rPr lang="en-US" altLang="zh-CN" sz="1400" b="1" dirty="0">
                  <a:solidFill>
                    <a:prstClr val="white"/>
                  </a:solidFill>
                </a:rPr>
                <a:t>BEIHANG UNIVERSITY</a:t>
              </a:r>
              <a:endParaRPr kumimoji="0" lang="zh-CN" altLang="en-US" sz="1400" b="1"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pic>
        <p:nvPicPr>
          <p:cNvPr id="27" name="图片 2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2039657" y="4040776"/>
            <a:ext cx="8112685" cy="734387"/>
          </a:xfrm>
          <a:prstGeom prst="rect">
            <a:avLst/>
          </a:prstGeom>
        </p:spPr>
      </p:pic>
      <p:sp>
        <p:nvSpPr>
          <p:cNvPr id="18" name="文本占位符 24"/>
          <p:cNvSpPr txBox="1"/>
          <p:nvPr/>
        </p:nvSpPr>
        <p:spPr>
          <a:xfrm>
            <a:off x="635" y="2910205"/>
            <a:ext cx="12191365" cy="10375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5400" b="1" kern="1200">
                <a:solidFill>
                  <a:schemeClr val="bg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5000"/>
              </a:lnSpc>
              <a:spcBef>
                <a:spcPts val="1000"/>
              </a:spcBef>
              <a:spcAft>
                <a:spcPts val="0"/>
              </a:spcAft>
              <a:buClrTx/>
              <a:buSzTx/>
              <a:buFont typeface="Arial" panose="020B0604020202020204" pitchFamily="34" charset="0"/>
              <a:buNone/>
              <a:defRPr/>
            </a:pPr>
            <a:r>
              <a:rPr kumimoji="0" lang="zh-CN" altLang="en-US" sz="5000" b="1" i="0" u="none" strike="noStrike" kern="1200" cap="none" spc="0" normalizeH="0" baseline="0" noProof="0" dirty="0">
                <a:ln>
                  <a:noFill/>
                </a:ln>
                <a:solidFill>
                  <a:sysClr val="window" lastClr="FFFFFF"/>
                </a:solidFill>
                <a:effectLst/>
                <a:uLnTx/>
                <a:uFillTx/>
                <a:latin typeface="华文中宋" panose="02010600040101010101" charset="-122"/>
                <a:ea typeface="华文中宋" panose="02010600040101010101" charset="-122"/>
                <a:cs typeface="华文中宋" panose="02010600040101010101" charset="-122"/>
              </a:rPr>
              <a:t>  </a:t>
            </a:r>
            <a:r>
              <a:rPr kumimoji="0" lang="zh-CN" altLang="en-US" sz="5000" b="1" i="0" u="none" strike="noStrike" kern="1200" cap="none" spc="0" normalizeH="0" baseline="0" noProof="0" dirty="0">
                <a:ln>
                  <a:noFill/>
                </a:ln>
                <a:solidFill>
                  <a:sysClr val="window" lastClr="FFFFFF"/>
                </a:solidFill>
                <a:effectLst/>
                <a:uLnTx/>
                <a:uFillTx/>
                <a:latin typeface="华文中宋" panose="02010600040101010101" charset="-122"/>
                <a:ea typeface="华文中宋" panose="02010600040101010101" charset="-122"/>
                <a:cs typeface="华文中宋" panose="02010600040101010101" charset="-122"/>
              </a:rPr>
              <a:t>谢谢！</a:t>
            </a:r>
            <a:endParaRPr kumimoji="0" lang="zh-CN" altLang="en-US" sz="5000" b="1" i="1" u="none" strike="noStrike" kern="1200" cap="none" spc="0" normalizeH="0" baseline="0" noProof="0" dirty="0">
              <a:ln>
                <a:noFill/>
              </a:ln>
              <a:solidFill>
                <a:sysClr val="window" lastClr="FFFFFF"/>
              </a:solidFill>
              <a:effectLst/>
              <a:uLnTx/>
              <a:uFillTx/>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030031" y="522153"/>
            <a:ext cx="6049548" cy="6049548"/>
          </a:xfrm>
          <a:prstGeom prst="rect">
            <a:avLst/>
          </a:prstGeom>
        </p:spPr>
      </p:pic>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12290" r="16132"/>
          <a:stretch>
            <a:fillRect/>
          </a:stretch>
        </p:blipFill>
        <p:spPr>
          <a:xfrm>
            <a:off x="1" y="-1"/>
            <a:ext cx="6240014" cy="6872989"/>
          </a:xfrm>
          <a:prstGeom prst="rect">
            <a:avLst/>
          </a:prstGeom>
        </p:spPr>
      </p:pic>
      <p:sp>
        <p:nvSpPr>
          <p:cNvPr id="3" name="矩形 2"/>
          <p:cNvSpPr/>
          <p:nvPr/>
        </p:nvSpPr>
        <p:spPr>
          <a:xfrm>
            <a:off x="-19601" y="0"/>
            <a:ext cx="6259616" cy="6872990"/>
          </a:xfrm>
          <a:prstGeom prst="rect">
            <a:avLst/>
          </a:prstGeom>
          <a:gradFill flip="none" rotWithShape="1">
            <a:gsLst>
              <a:gs pos="0">
                <a:srgbClr val="024282">
                  <a:alpha val="70000"/>
                </a:srgbClr>
              </a:gs>
              <a:gs pos="59000">
                <a:srgbClr val="024282">
                  <a:alpha val="80000"/>
                </a:srgbClr>
              </a:gs>
              <a:gs pos="100000">
                <a:srgbClr val="024282">
                  <a:alpha val="9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1251251" y="948678"/>
            <a:ext cx="3022484" cy="1350274"/>
            <a:chOff x="1283804" y="1236710"/>
            <a:chExt cx="3022484" cy="1350274"/>
          </a:xfrm>
        </p:grpSpPr>
        <p:sp>
          <p:nvSpPr>
            <p:cNvPr id="4" name="平行四边形 3"/>
            <p:cNvSpPr/>
            <p:nvPr/>
          </p:nvSpPr>
          <p:spPr>
            <a:xfrm>
              <a:off x="1283804" y="1236710"/>
              <a:ext cx="3022484" cy="1350274"/>
            </a:xfrm>
            <a:prstGeom prst="parallelogram">
              <a:avLst>
                <a:gd name="adj" fmla="val 3020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6" name="组合 5"/>
            <p:cNvGrpSpPr/>
            <p:nvPr/>
          </p:nvGrpSpPr>
          <p:grpSpPr>
            <a:xfrm>
              <a:off x="1573792" y="1256225"/>
              <a:ext cx="2410259" cy="1329429"/>
              <a:chOff x="4874746" y="232424"/>
              <a:chExt cx="2410259" cy="1329429"/>
            </a:xfrm>
          </p:grpSpPr>
          <p:sp>
            <p:nvSpPr>
              <p:cNvPr id="7" name="文本框 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93843" y="1163073"/>
                <a:ext cx="1772064" cy="39878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tab pos="2865755" algn="l"/>
                  </a:tabLst>
                  <a:defRPr/>
                </a:pPr>
                <a:r>
                  <a:rPr kumimoji="0" lang="en-US" altLang="zh-CN" sz="2000" b="1" i="0" u="none" strike="noStrike" kern="1200" cap="none" spc="0" normalizeH="0" baseline="0" noProof="0" dirty="0">
                    <a:ln>
                      <a:noFill/>
                    </a:ln>
                    <a:solidFill>
                      <a:srgbClr val="024282"/>
                    </a:solidFill>
                    <a:effectLst/>
                    <a:uLnTx/>
                    <a:uFillTx/>
                    <a:latin typeface="Times New Roman" panose="02020603050405020304" charset="0"/>
                    <a:ea typeface="微软雅黑" panose="020B0503020204020204" pitchFamily="34" charset="-122"/>
                    <a:cs typeface="Times New Roman" panose="02020603050405020304" charset="0"/>
                    <a:sym typeface="Calibri" panose="020F0502020204030204" pitchFamily="34" charset="0"/>
                  </a:rPr>
                  <a:t>CONTENTS</a:t>
                </a:r>
                <a:endParaRPr kumimoji="0" lang="en-US" altLang="zh-CN" sz="2000" b="1" i="0" u="none" strike="noStrike" kern="1200" cap="none" spc="0" normalizeH="0" baseline="0" noProof="0" dirty="0">
                  <a:ln>
                    <a:noFill/>
                  </a:ln>
                  <a:solidFill>
                    <a:srgbClr val="024282"/>
                  </a:solidFill>
                  <a:effectLst/>
                  <a:uLnTx/>
                  <a:uFillTx/>
                  <a:latin typeface="Times New Roman" panose="02020603050405020304" charset="0"/>
                  <a:ea typeface="微软雅黑" panose="020B0503020204020204" pitchFamily="34" charset="-122"/>
                  <a:cs typeface="Times New Roman" panose="02020603050405020304" charset="0"/>
                  <a:sym typeface="Calibri" panose="020F0502020204030204" pitchFamily="34" charset="0"/>
                </a:endParaRPr>
              </a:p>
            </p:txBody>
          </p:sp>
          <p:sp>
            <p:nvSpPr>
              <p:cNvPr id="8"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4874746" y="232424"/>
                <a:ext cx="2410259" cy="82994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ctr" defTabSz="685800" rtl="0" eaLnBrk="1" fontAlgn="base" latinLnBrk="0" hangingPunct="1">
                  <a:lnSpc>
                    <a:spcPct val="100000"/>
                  </a:lnSpc>
                  <a:spcBef>
                    <a:spcPct val="0"/>
                  </a:spcBef>
                  <a:spcAft>
                    <a:spcPct val="0"/>
                  </a:spcAft>
                  <a:buClrTx/>
                  <a:buSzTx/>
                  <a:buFontTx/>
                  <a:buNone/>
                  <a:tabLst>
                    <a:tab pos="2865755" algn="l"/>
                  </a:tabLst>
                  <a:defRPr/>
                </a:pPr>
                <a:r>
                  <a:rPr kumimoji="0" lang="zh-CN" altLang="en-US" sz="4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华文中宋" panose="02010600040101010101" charset="-122"/>
                    <a:sym typeface="Calibri" panose="020F0502020204030204" pitchFamily="34" charset="0"/>
                  </a:rPr>
                  <a:t>目 录</a:t>
                </a:r>
                <a:endParaRPr kumimoji="0" lang="zh-CN" altLang="en-US" sz="4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华文中宋" panose="02010600040101010101" charset="-122"/>
                  <a:sym typeface="Calibri" panose="020F0502020204030204" pitchFamily="34" charset="0"/>
                </a:endParaRPr>
              </a:p>
            </p:txBody>
          </p:sp>
          <p:cxnSp>
            <p:nvCxnSpPr>
              <p:cNvPr id="9" name="直接连接符 8"/>
              <p:cNvCxnSpPr/>
              <p:nvPr/>
            </p:nvCxnSpPr>
            <p:spPr>
              <a:xfrm>
                <a:off x="5471592" y="1091557"/>
                <a:ext cx="1224136" cy="0"/>
              </a:xfrm>
              <a:prstGeom prst="line">
                <a:avLst/>
              </a:prstGeom>
              <a:ln w="28575">
                <a:solidFill>
                  <a:srgbClr val="024282"/>
                </a:solidFill>
              </a:ln>
            </p:spPr>
            <p:style>
              <a:lnRef idx="1">
                <a:schemeClr val="accent1"/>
              </a:lnRef>
              <a:fillRef idx="0">
                <a:schemeClr val="accent1"/>
              </a:fillRef>
              <a:effectRef idx="0">
                <a:schemeClr val="accent1"/>
              </a:effectRef>
              <a:fontRef idx="minor">
                <a:schemeClr val="tx1"/>
              </a:fontRef>
            </p:style>
          </p:cxnSp>
        </p:grpSp>
      </p:grpSp>
      <p:pic>
        <p:nvPicPr>
          <p:cNvPr id="23" name="图片 2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813545" y="6447112"/>
            <a:ext cx="2093426" cy="334487"/>
          </a:xfrm>
          <a:prstGeom prst="rect">
            <a:avLst/>
          </a:prstGeom>
        </p:spPr>
      </p:pic>
      <p:grpSp>
        <p:nvGrpSpPr>
          <p:cNvPr id="43" name="组合 42"/>
          <p:cNvGrpSpPr/>
          <p:nvPr/>
        </p:nvGrpSpPr>
        <p:grpSpPr>
          <a:xfrm>
            <a:off x="9114765" y="102733"/>
            <a:ext cx="2879308" cy="743473"/>
            <a:chOff x="825667" y="458497"/>
            <a:chExt cx="4856203" cy="1253932"/>
          </a:xfrm>
        </p:grpSpPr>
        <p:pic>
          <p:nvPicPr>
            <p:cNvPr id="44" name="图片 4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825667" y="458497"/>
              <a:ext cx="1253932" cy="1253932"/>
            </a:xfrm>
            <a:prstGeom prst="rect">
              <a:avLst/>
            </a:prstGeom>
          </p:spPr>
        </p:pic>
        <p:pic>
          <p:nvPicPr>
            <p:cNvPr id="45" name="图片 4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47" name="矩形 46"/>
            <p:cNvSpPr/>
            <p:nvPr/>
          </p:nvSpPr>
          <p:spPr>
            <a:xfrm>
              <a:off x="2085463" y="1172848"/>
              <a:ext cx="3596407" cy="363365"/>
            </a:xfrm>
            <a:prstGeom prst="rect">
              <a:avLst/>
            </a:prstGeom>
          </p:spPr>
          <p:txBody>
            <a:bodyPr wrap="square">
              <a:spAutoFit/>
            </a:bodyPr>
            <a:lstStyle/>
            <a:p>
              <a:pPr lvl="0" algn="dist">
                <a:defRPr/>
              </a:pPr>
              <a:r>
                <a:rPr lang="en-US" altLang="zh-CN" sz="800" b="1" dirty="0">
                  <a:solidFill>
                    <a:prstClr val="black"/>
                  </a:solidFill>
                </a:rPr>
                <a:t>BEIHANG UNIVERSITY</a:t>
              </a:r>
              <a:endParaRPr lang="en-US" altLang="zh-CN" sz="800" b="1" dirty="0">
                <a:solidFill>
                  <a:prstClr val="black"/>
                </a:solidFill>
              </a:endParaRPr>
            </a:p>
          </p:txBody>
        </p:sp>
      </p:grpSp>
      <p:sp>
        <p:nvSpPr>
          <p:cNvPr id="37" name="文本框 6"/>
          <p:cNvSpPr txBox="1">
            <a:spLocks noChangeArrowheads="1"/>
          </p:cNvSpPr>
          <p:nvPr>
            <p:custDataLst>
              <p:tags r:id="rId6"/>
            </p:custDataLst>
          </p:nvPr>
        </p:nvSpPr>
        <p:spPr bwMode="auto">
          <a:xfrm>
            <a:off x="6771640" y="2036445"/>
            <a:ext cx="4714875" cy="302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marL="0" marR="0" lvl="0" indent="0" algn="l" defTabSz="914400" rtl="0" eaLnBrk="1" fontAlgn="base" latinLnBrk="0" hangingPunct="1">
              <a:lnSpc>
                <a:spcPct val="17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2">
                    <a:lumMod val="40000"/>
                    <a:lumOff val="60000"/>
                  </a:schemeClr>
                </a:solidFill>
                <a:effectLst/>
                <a:uLnTx/>
                <a:uFillTx/>
                <a:latin typeface="华文中宋" panose="02010600040101010101" charset="-122"/>
                <a:ea typeface="华文中宋" panose="02010600040101010101" charset="-122"/>
                <a:cs typeface="+mn-cs"/>
              </a:rPr>
              <a:t>01</a:t>
            </a:r>
            <a:r>
              <a:rPr kumimoji="0" lang="en-US" altLang="zh-CN"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  </a:t>
            </a:r>
            <a:r>
              <a:rPr kumimoji="0" lang="zh-CN" altLang="en-US"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研究背景</a:t>
            </a:r>
            <a:endParaRPr kumimoji="0" lang="zh-CN" altLang="en-US"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a:p>
            <a:pPr marL="0" marR="0" lvl="0" indent="0" algn="l" defTabSz="914400" rtl="0" eaLnBrk="1" fontAlgn="base" latinLnBrk="0" hangingPunct="1">
              <a:lnSpc>
                <a:spcPct val="17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2">
                    <a:lumMod val="40000"/>
                    <a:lumOff val="60000"/>
                  </a:schemeClr>
                </a:solidFill>
                <a:effectLst/>
                <a:uLnTx/>
                <a:uFillTx/>
                <a:latin typeface="华文中宋" panose="02010600040101010101" charset="-122"/>
                <a:ea typeface="华文中宋" panose="02010600040101010101" charset="-122"/>
                <a:cs typeface="+mn-cs"/>
              </a:rPr>
              <a:t>02</a:t>
            </a:r>
            <a:r>
              <a:rPr kumimoji="0" lang="en-US" altLang="zh-CN"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  </a:t>
            </a:r>
            <a:r>
              <a:rPr kumimoji="0" lang="zh-CN" altLang="en-US"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模型</a:t>
            </a:r>
            <a:r>
              <a:rPr kumimoji="0" lang="zh-CN" altLang="en-US"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设定</a:t>
            </a:r>
            <a:endParaRPr kumimoji="0" lang="zh-CN" altLang="en-US"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a:p>
            <a:pPr marL="0" marR="0" lvl="0" indent="0" algn="l" defTabSz="914400" rtl="0" eaLnBrk="1" fontAlgn="base" latinLnBrk="0" hangingPunct="1">
              <a:lnSpc>
                <a:spcPct val="17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2">
                    <a:lumMod val="40000"/>
                    <a:lumOff val="60000"/>
                  </a:schemeClr>
                </a:solidFill>
                <a:effectLst/>
                <a:uLnTx/>
                <a:uFillTx/>
                <a:latin typeface="华文中宋" panose="02010600040101010101" charset="-122"/>
                <a:ea typeface="华文中宋" panose="02010600040101010101" charset="-122"/>
                <a:cs typeface="+mn-cs"/>
              </a:rPr>
              <a:t>03</a:t>
            </a:r>
            <a:r>
              <a:rPr kumimoji="0" lang="en-US" altLang="zh-CN"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  </a:t>
            </a:r>
            <a:r>
              <a:rPr kumimoji="0" lang="zh-CN" altLang="en-US"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均衡</a:t>
            </a:r>
            <a:r>
              <a:rPr kumimoji="0" lang="zh-CN" altLang="en-US"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分析</a:t>
            </a:r>
            <a:endParaRPr kumimoji="0" lang="zh-CN" altLang="en-US"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a:p>
            <a:pPr marL="0" marR="0" lvl="0" indent="0" algn="l" defTabSz="914400" rtl="0" eaLnBrk="1" fontAlgn="base" latinLnBrk="0" hangingPunct="1">
              <a:lnSpc>
                <a:spcPct val="17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2">
                    <a:lumMod val="40000"/>
                    <a:lumOff val="60000"/>
                  </a:schemeClr>
                </a:solidFill>
                <a:effectLst/>
                <a:uLnTx/>
                <a:uFillTx/>
                <a:latin typeface="华文中宋" panose="02010600040101010101" charset="-122"/>
                <a:ea typeface="华文中宋" panose="02010600040101010101" charset="-122"/>
                <a:cs typeface="+mn-cs"/>
              </a:rPr>
              <a:t>04</a:t>
            </a:r>
            <a:r>
              <a:rPr kumimoji="0" lang="en-US" altLang="zh-CN"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  </a:t>
            </a:r>
            <a:r>
              <a:rPr kumimoji="0" lang="zh-CN" altLang="en-US"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福利比较和政策</a:t>
            </a:r>
            <a:r>
              <a:rPr kumimoji="0" lang="zh-CN" altLang="en-US"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建议</a:t>
            </a:r>
            <a:endParaRPr kumimoji="0" lang="zh-CN" altLang="en-US" sz="28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717529" y="140750"/>
            <a:ext cx="7019929" cy="7019929"/>
          </a:xfrm>
          <a:prstGeom prst="rect">
            <a:avLst/>
          </a:prstGeom>
        </p:spPr>
      </p:pic>
      <p:sp>
        <p:nvSpPr>
          <p:cNvPr id="2" name="文本占位符 3"/>
          <p:cNvSpPr txBox="1"/>
          <p:nvPr/>
        </p:nvSpPr>
        <p:spPr>
          <a:xfrm>
            <a:off x="6436079" y="779207"/>
            <a:ext cx="4256684" cy="16129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6000" b="1" kern="1200">
                <a:gradFill>
                  <a:gsLst>
                    <a:gs pos="36000">
                      <a:srgbClr val="024282"/>
                    </a:gs>
                    <a:gs pos="100000">
                      <a:srgbClr val="2764A7">
                        <a:lumMod val="15000"/>
                        <a:lumOff val="85000"/>
                        <a:alpha val="27000"/>
                      </a:srgbClr>
                    </a:gs>
                  </a:gsLst>
                  <a:lin ang="5400000" scaled="0"/>
                </a:gra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9900" b="1" i="0" u="none" strike="noStrike" kern="1200" cap="none" spc="0" normalizeH="0" baseline="0" noProof="0" dirty="0">
                <a:ln>
                  <a:noFill/>
                </a:ln>
                <a:gradFill>
                  <a:gsLst>
                    <a:gs pos="36000">
                      <a:srgbClr val="024282"/>
                    </a:gs>
                    <a:gs pos="100000">
                      <a:srgbClr val="2764A7">
                        <a:lumMod val="15000"/>
                        <a:lumOff val="85000"/>
                        <a:alpha val="27000"/>
                      </a:srgbClr>
                    </a:gs>
                  </a:gsLst>
                  <a:lin ang="5400000" scaled="0"/>
                </a:gradFill>
                <a:effectLst/>
                <a:uLnTx/>
                <a:uFillTx/>
                <a:latin typeface="Arial Black" panose="020B0A04020102020204" pitchFamily="34" charset="0"/>
                <a:ea typeface="微软雅黑" panose="020B0503020204020204" pitchFamily="34" charset="-122"/>
                <a:cs typeface="+mn-cs"/>
              </a:rPr>
              <a:t>01</a:t>
            </a:r>
            <a:endParaRPr kumimoji="0" lang="zh-CN" altLang="en-US" sz="19900" b="1" i="0" u="none" strike="noStrike" kern="1200" cap="none" spc="0" normalizeH="0" baseline="0" noProof="0" dirty="0">
              <a:ln>
                <a:noFill/>
              </a:ln>
              <a:gradFill>
                <a:gsLst>
                  <a:gs pos="36000">
                    <a:srgbClr val="024282"/>
                  </a:gs>
                  <a:gs pos="100000">
                    <a:srgbClr val="2764A7">
                      <a:lumMod val="15000"/>
                      <a:lumOff val="85000"/>
                      <a:alpha val="27000"/>
                    </a:srgbClr>
                  </a:gs>
                </a:gsLst>
                <a:lin ang="5400000" scaled="0"/>
              </a:gradFill>
              <a:effectLst/>
              <a:uLnTx/>
              <a:uFillTx/>
              <a:latin typeface="Arial Black" panose="020B0A04020102020204" pitchFamily="34" charset="0"/>
              <a:ea typeface="微软雅黑" panose="020B0503020204020204" pitchFamily="34" charset="-122"/>
              <a:cs typeface="+mn-cs"/>
            </a:endParaRPr>
          </a:p>
        </p:txBody>
      </p:sp>
      <p:sp>
        <p:nvSpPr>
          <p:cNvPr id="3" name="文本占位符 4"/>
          <p:cNvSpPr txBox="1"/>
          <p:nvPr/>
        </p:nvSpPr>
        <p:spPr>
          <a:xfrm>
            <a:off x="1852930" y="3410585"/>
            <a:ext cx="7303135" cy="8382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44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54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研究背景</a:t>
            </a:r>
            <a:endParaRPr kumimoji="0" lang="zh-CN" altLang="en-US" sz="54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p:txBody>
      </p:sp>
      <p:grpSp>
        <p:nvGrpSpPr>
          <p:cNvPr id="4" name="组合 3"/>
          <p:cNvGrpSpPr/>
          <p:nvPr/>
        </p:nvGrpSpPr>
        <p:grpSpPr>
          <a:xfrm>
            <a:off x="-3049556" y="-2033814"/>
            <a:ext cx="7489372" cy="4795157"/>
            <a:chOff x="-3802743" y="-2148114"/>
            <a:chExt cx="7489372" cy="4795157"/>
          </a:xfrm>
        </p:grpSpPr>
        <p:sp>
          <p:nvSpPr>
            <p:cNvPr id="5" name="平行四边形 4"/>
            <p:cNvSpPr/>
            <p:nvPr/>
          </p:nvSpPr>
          <p:spPr>
            <a:xfrm>
              <a:off x="-3802743" y="-2148114"/>
              <a:ext cx="7489372" cy="4795157"/>
            </a:xfrm>
            <a:prstGeom prst="parallelogram">
              <a:avLst/>
            </a:prstGeom>
            <a:solidFill>
              <a:srgbClr val="024282">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483429" y="-1482271"/>
              <a:ext cx="6429829" cy="3628571"/>
            </a:xfrm>
            <a:prstGeom prst="parallelogram">
              <a:avLst/>
            </a:prstGeom>
            <a:solidFill>
              <a:srgbClr val="024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7" name="组合 6"/>
          <p:cNvGrpSpPr/>
          <p:nvPr/>
        </p:nvGrpSpPr>
        <p:grpSpPr>
          <a:xfrm flipH="1" flipV="1">
            <a:off x="7824192" y="4149080"/>
            <a:ext cx="7489372" cy="4651141"/>
            <a:chOff x="-3802743" y="-2004098"/>
            <a:chExt cx="7489372" cy="4651141"/>
          </a:xfrm>
        </p:grpSpPr>
        <p:sp>
          <p:nvSpPr>
            <p:cNvPr id="8" name="平行四边形 7"/>
            <p:cNvSpPr/>
            <p:nvPr/>
          </p:nvSpPr>
          <p:spPr>
            <a:xfrm>
              <a:off x="-3802743" y="-2004098"/>
              <a:ext cx="7489372" cy="4651141"/>
            </a:xfrm>
            <a:prstGeom prst="parallelogram">
              <a:avLst/>
            </a:prstGeom>
            <a:solidFill>
              <a:srgbClr val="024282">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平行四边形 8"/>
            <p:cNvSpPr/>
            <p:nvPr/>
          </p:nvSpPr>
          <p:spPr>
            <a:xfrm>
              <a:off x="-3483429" y="-1482271"/>
              <a:ext cx="6429829" cy="3628571"/>
            </a:xfrm>
            <a:prstGeom prst="parallelogram">
              <a:avLst/>
            </a:prstGeom>
            <a:solidFill>
              <a:srgbClr val="024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16" name="直接连接符 15"/>
          <p:cNvCxnSpPr/>
          <p:nvPr/>
        </p:nvCxnSpPr>
        <p:spPr>
          <a:xfrm>
            <a:off x="2156111" y="4293096"/>
            <a:ext cx="6696744" cy="0"/>
          </a:xfrm>
          <a:prstGeom prst="line">
            <a:avLst/>
          </a:prstGeom>
          <a:ln w="28575">
            <a:solidFill>
              <a:srgbClr val="024282"/>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156111" y="4424107"/>
            <a:ext cx="6088996" cy="1087755"/>
          </a:xfrm>
          <a:prstGeom prst="rect">
            <a:avLst/>
          </a:prstGeom>
        </p:spPr>
        <p:txBody>
          <a:bodyPr wrap="square">
            <a:spAutoFit/>
          </a:bodyPr>
          <a:lstStyle/>
          <a:p>
            <a:pPr marL="285750" marR="0" lvl="0" indent="-28575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24282"/>
                </a:solidFill>
                <a:effectLst/>
                <a:uLnTx/>
                <a:uFillTx/>
                <a:latin typeface="+mn-ea"/>
                <a:cs typeface="+mn-cs"/>
              </a:rPr>
              <a:t>大数据的崛起与</a:t>
            </a:r>
            <a:r>
              <a:rPr kumimoji="0" lang="en-US" altLang="zh-CN" sz="1800" b="0" i="0" u="none" strike="noStrike" kern="1200" cap="none" spc="0" normalizeH="0" baseline="0" noProof="0" dirty="0">
                <a:ln>
                  <a:noFill/>
                </a:ln>
                <a:solidFill>
                  <a:srgbClr val="024282"/>
                </a:solidFill>
                <a:effectLst/>
                <a:uLnTx/>
                <a:uFillTx/>
                <a:latin typeface="+mn-ea"/>
                <a:cs typeface="+mn-cs"/>
              </a:rPr>
              <a:t>“</a:t>
            </a:r>
            <a:r>
              <a:rPr kumimoji="0" lang="zh-CN" altLang="en-US" sz="1800" b="0" i="0" u="none" strike="noStrike" kern="1200" cap="none" spc="0" normalizeH="0" baseline="0" noProof="0" dirty="0">
                <a:ln>
                  <a:noFill/>
                </a:ln>
                <a:solidFill>
                  <a:srgbClr val="024282"/>
                </a:solidFill>
                <a:effectLst/>
                <a:uLnTx/>
                <a:uFillTx/>
                <a:latin typeface="+mn-ea"/>
                <a:cs typeface="+mn-cs"/>
              </a:rPr>
              <a:t>杀熟</a:t>
            </a:r>
            <a:r>
              <a:rPr kumimoji="0" lang="en-US" altLang="zh-CN" sz="1800" b="0" i="0" u="none" strike="noStrike" kern="1200" cap="none" spc="0" normalizeH="0" baseline="0" noProof="0" dirty="0">
                <a:ln>
                  <a:noFill/>
                </a:ln>
                <a:solidFill>
                  <a:srgbClr val="024282"/>
                </a:solidFill>
                <a:effectLst/>
                <a:uLnTx/>
                <a:uFillTx/>
                <a:latin typeface="+mn-ea"/>
                <a:cs typeface="+mn-cs"/>
              </a:rPr>
              <a:t>”</a:t>
            </a:r>
            <a:r>
              <a:rPr kumimoji="0" lang="zh-CN" altLang="en-US" sz="1800" b="0" i="0" u="none" strike="noStrike" kern="1200" cap="none" spc="0" normalizeH="0" baseline="0" noProof="0" dirty="0">
                <a:ln>
                  <a:noFill/>
                </a:ln>
                <a:solidFill>
                  <a:srgbClr val="024282"/>
                </a:solidFill>
                <a:effectLst/>
                <a:uLnTx/>
                <a:uFillTx/>
                <a:latin typeface="+mn-ea"/>
                <a:cs typeface="+mn-cs"/>
              </a:rPr>
              <a:t>争议</a:t>
            </a:r>
            <a:endParaRPr kumimoji="0" lang="zh-CN" altLang="en-US" sz="1800" b="0" i="0" u="none" strike="noStrike" kern="1200" cap="none" spc="0" normalizeH="0" baseline="0" noProof="0" dirty="0">
              <a:ln>
                <a:noFill/>
              </a:ln>
              <a:solidFill>
                <a:srgbClr val="024282"/>
              </a:solidFill>
              <a:effectLst/>
              <a:uLnTx/>
              <a:uFillTx/>
              <a:latin typeface="+mn-ea"/>
              <a:cs typeface="+mn-cs"/>
            </a:endParaRPr>
          </a:p>
          <a:p>
            <a:pPr marL="285750" marR="0" lvl="0" indent="-28575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24282"/>
                </a:solidFill>
                <a:effectLst/>
                <a:uLnTx/>
                <a:uFillTx/>
                <a:latin typeface="+mn-ea"/>
                <a:cs typeface="+mn-cs"/>
              </a:rPr>
              <a:t>价格歧视的效力基础：信息、市场结构、产品差异化</a:t>
            </a:r>
            <a:endParaRPr kumimoji="0" lang="zh-CN" altLang="en-US" sz="1800" b="0" i="0" u="none" strike="noStrike" kern="1200" cap="none" spc="0" normalizeH="0" baseline="0" noProof="0" dirty="0">
              <a:ln>
                <a:noFill/>
              </a:ln>
              <a:solidFill>
                <a:srgbClr val="024282"/>
              </a:solidFill>
              <a:effectLst/>
              <a:uLnTx/>
              <a:uFillTx/>
              <a:latin typeface="+mn-ea"/>
              <a:cs typeface="+mn-cs"/>
            </a:endParaRPr>
          </a:p>
          <a:p>
            <a:pPr marL="285750" marR="0" lvl="0" indent="-28575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24282"/>
                </a:solidFill>
                <a:effectLst/>
                <a:uLnTx/>
                <a:uFillTx/>
                <a:latin typeface="+mn-ea"/>
                <a:cs typeface="+mn-cs"/>
              </a:rPr>
              <a:t>本文研究框架与创新</a:t>
            </a:r>
            <a:r>
              <a:rPr kumimoji="0" lang="zh-CN" altLang="en-US" sz="1800" b="0" i="0" u="none" strike="noStrike" kern="1200" cap="none" spc="0" normalizeH="0" baseline="0" noProof="0" dirty="0">
                <a:ln>
                  <a:noFill/>
                </a:ln>
                <a:solidFill>
                  <a:srgbClr val="024282"/>
                </a:solidFill>
                <a:effectLst/>
                <a:uLnTx/>
                <a:uFillTx/>
                <a:latin typeface="+mn-ea"/>
                <a:cs typeface="+mn-cs"/>
              </a:rPr>
              <a:t>视角</a:t>
            </a:r>
            <a:endParaRPr kumimoji="0" lang="zh-CN" altLang="en-US" sz="1800" b="0" i="0" u="none" strike="noStrike" kern="1200" cap="none" spc="0" normalizeH="0" baseline="0" noProof="0" dirty="0">
              <a:ln>
                <a:noFill/>
              </a:ln>
              <a:solidFill>
                <a:srgbClr val="024282"/>
              </a:solidFill>
              <a:effectLst/>
              <a:uLnTx/>
              <a:uFillTx/>
              <a:latin typeface="+mn-ea"/>
              <a:cs typeface="+mn-cs"/>
            </a:endParaRP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60134" y="6274257"/>
            <a:ext cx="2583927" cy="412859"/>
          </a:xfrm>
          <a:prstGeom prst="rect">
            <a:avLst/>
          </a:prstGeom>
        </p:spPr>
      </p:pic>
      <p:grpSp>
        <p:nvGrpSpPr>
          <p:cNvPr id="23" name="组合 22"/>
          <p:cNvGrpSpPr/>
          <p:nvPr/>
        </p:nvGrpSpPr>
        <p:grpSpPr>
          <a:xfrm>
            <a:off x="9114765" y="102733"/>
            <a:ext cx="2879308" cy="743473"/>
            <a:chOff x="825667" y="458497"/>
            <a:chExt cx="4856203" cy="1253932"/>
          </a:xfrm>
        </p:grpSpPr>
        <p:pic>
          <p:nvPicPr>
            <p:cNvPr id="24" name="图片 2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25667" y="458497"/>
              <a:ext cx="1253932" cy="1253932"/>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26" name="矩形 25"/>
            <p:cNvSpPr/>
            <p:nvPr/>
          </p:nvSpPr>
          <p:spPr>
            <a:xfrm>
              <a:off x="2085463" y="1172848"/>
              <a:ext cx="3596407" cy="363365"/>
            </a:xfrm>
            <a:prstGeom prst="rect">
              <a:avLst/>
            </a:prstGeom>
          </p:spPr>
          <p:txBody>
            <a:bodyPr wrap="square">
              <a:spAutoFit/>
            </a:bodyPr>
            <a:lstStyle/>
            <a:p>
              <a:pPr lvl="0" algn="dist">
                <a:defRPr/>
              </a:pPr>
              <a:r>
                <a:rPr lang="en-US" altLang="zh-CN" sz="800" b="1" dirty="0">
                  <a:solidFill>
                    <a:prstClr val="black"/>
                  </a:solidFill>
                </a:rPr>
                <a:t>BEIHANG UNIVERSITY</a:t>
              </a:r>
              <a:endParaRPr lang="en-US" altLang="zh-CN" sz="800" b="1" dirty="0">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5361" y="116633"/>
            <a:ext cx="629872" cy="612768"/>
            <a:chOff x="3070727" y="196457"/>
            <a:chExt cx="692047" cy="673255"/>
          </a:xfrm>
        </p:grpSpPr>
        <p:sp>
          <p:nvSpPr>
            <p:cNvPr id="5" name="平行四边形 4"/>
            <p:cNvSpPr/>
            <p:nvPr/>
          </p:nvSpPr>
          <p:spPr>
            <a:xfrm>
              <a:off x="3070727" y="196457"/>
              <a:ext cx="629587" cy="612775"/>
            </a:xfrm>
            <a:prstGeom prst="parallelogram">
              <a:avLst/>
            </a:prstGeom>
            <a:solidFill>
              <a:srgbClr val="024282"/>
            </a:solid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133187" y="256937"/>
              <a:ext cx="629587" cy="612775"/>
            </a:xfrm>
            <a:prstGeom prst="parallelogram">
              <a:avLst/>
            </a:prstGeom>
            <a:no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sp>
        <p:nvSpPr>
          <p:cNvPr id="10" name="文本占位符 5"/>
          <p:cNvSpPr txBox="1"/>
          <p:nvPr/>
        </p:nvSpPr>
        <p:spPr>
          <a:xfrm>
            <a:off x="1127760" y="193675"/>
            <a:ext cx="6428105" cy="6127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900" noProof="0" dirty="0">
                <a:ln>
                  <a:noFill/>
                </a:ln>
                <a:effectLst/>
                <a:uLnTx/>
                <a:uFillTx/>
                <a:latin typeface="华文中宋" panose="02010600040101010101" charset="-122"/>
                <a:ea typeface="华文中宋" panose="02010600040101010101" charset="-122"/>
                <a:sym typeface="+mn-ea"/>
              </a:rPr>
              <a:t>大数据的崛起与</a:t>
            </a:r>
            <a:r>
              <a:rPr lang="en-US" altLang="zh-CN" sz="2900" noProof="0" dirty="0">
                <a:ln>
                  <a:noFill/>
                </a:ln>
                <a:effectLst/>
                <a:uLnTx/>
                <a:uFillTx/>
                <a:latin typeface="华文中宋" panose="02010600040101010101" charset="-122"/>
                <a:ea typeface="华文中宋" panose="02010600040101010101" charset="-122"/>
                <a:sym typeface="+mn-ea"/>
              </a:rPr>
              <a:t>“</a:t>
            </a:r>
            <a:r>
              <a:rPr lang="zh-CN" altLang="en-US" sz="2900" noProof="0" dirty="0">
                <a:ln>
                  <a:noFill/>
                </a:ln>
                <a:effectLst/>
                <a:uLnTx/>
                <a:uFillTx/>
                <a:latin typeface="华文中宋" panose="02010600040101010101" charset="-122"/>
                <a:ea typeface="华文中宋" panose="02010600040101010101" charset="-122"/>
                <a:sym typeface="+mn-ea"/>
              </a:rPr>
              <a:t>大数据杀熟</a:t>
            </a:r>
            <a:r>
              <a:rPr lang="en-US" altLang="zh-CN" sz="2900" noProof="0" dirty="0">
                <a:ln>
                  <a:noFill/>
                </a:ln>
                <a:effectLst/>
                <a:uLnTx/>
                <a:uFillTx/>
                <a:latin typeface="华文中宋" panose="02010600040101010101" charset="-122"/>
                <a:ea typeface="华文中宋" panose="02010600040101010101" charset="-122"/>
                <a:sym typeface="+mn-ea"/>
              </a:rPr>
              <a:t>”</a:t>
            </a:r>
            <a:r>
              <a:rPr lang="zh-CN" altLang="en-US" sz="2900" noProof="0" dirty="0">
                <a:ln>
                  <a:noFill/>
                </a:ln>
                <a:effectLst/>
                <a:uLnTx/>
                <a:uFillTx/>
                <a:latin typeface="华文中宋" panose="02010600040101010101" charset="-122"/>
                <a:ea typeface="华文中宋" panose="02010600040101010101" charset="-122"/>
                <a:sym typeface="+mn-ea"/>
              </a:rPr>
              <a:t>争议</a:t>
            </a:r>
            <a:endParaRPr lang="zh-CN" altLang="en-US" sz="2900" noProof="0" dirty="0">
              <a:ln>
                <a:noFill/>
              </a:ln>
              <a:effectLst/>
              <a:uLnTx/>
              <a:uFillTx/>
              <a:latin typeface="华文中宋" panose="02010600040101010101" charset="-122"/>
              <a:ea typeface="华文中宋" panose="02010600040101010101" charset="-122"/>
              <a:sym typeface="+mn-ea"/>
            </a:endParaRPr>
          </a:p>
        </p:txBody>
      </p:sp>
      <p:pic>
        <p:nvPicPr>
          <p:cNvPr id="52" name="图片 51"/>
          <p:cNvPicPr>
            <a:picLocks noChangeAspect="1"/>
          </p:cNvPicPr>
          <p:nvPr/>
        </p:nvPicPr>
        <p:blipFill>
          <a:blip r:embed="rId1">
            <a:extLst>
              <a:ext uri="{BEBA8EAE-BF5A-486C-A8C5-ECC9F3942E4B}">
                <a14:imgProps xmlns:a14="http://schemas.microsoft.com/office/drawing/2010/main">
                  <a14:imgLayer r:embed="rId2">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a:xfrm>
            <a:off x="285270" y="6444305"/>
            <a:ext cx="2117266" cy="338296"/>
          </a:xfrm>
          <a:prstGeom prst="rect">
            <a:avLst/>
          </a:prstGeom>
        </p:spPr>
      </p:pic>
      <p:grpSp>
        <p:nvGrpSpPr>
          <p:cNvPr id="43" name="组合 42"/>
          <p:cNvGrpSpPr/>
          <p:nvPr/>
        </p:nvGrpSpPr>
        <p:grpSpPr>
          <a:xfrm>
            <a:off x="9154205" y="116633"/>
            <a:ext cx="2764918" cy="612776"/>
            <a:chOff x="1018596" y="583069"/>
            <a:chExt cx="4663274" cy="1033500"/>
          </a:xfrm>
        </p:grpSpPr>
        <p:pic>
          <p:nvPicPr>
            <p:cNvPr id="44" name="图片 4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18596" y="583069"/>
              <a:ext cx="1033500" cy="1033500"/>
            </a:xfrm>
            <a:prstGeom prst="rect">
              <a:avLst/>
            </a:prstGeom>
          </p:spPr>
        </p:pic>
        <p:pic>
          <p:nvPicPr>
            <p:cNvPr id="45" name="图片 4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46" name="矩形 45"/>
            <p:cNvSpPr/>
            <p:nvPr/>
          </p:nvSpPr>
          <p:spPr>
            <a:xfrm>
              <a:off x="2085463" y="1172848"/>
              <a:ext cx="3596407" cy="36336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BEIHANG UNIVERSITY</a:t>
              </a:r>
              <a:endPar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47" name="组合 46"/>
          <p:cNvGrpSpPr/>
          <p:nvPr>
            <p:custDataLst>
              <p:tags r:id="rId5"/>
            </p:custDataLst>
          </p:nvPr>
        </p:nvGrpSpPr>
        <p:grpSpPr>
          <a:xfrm>
            <a:off x="365760" y="980440"/>
            <a:ext cx="5329555" cy="1176655"/>
            <a:chOff x="5591944" y="980728"/>
            <a:chExt cx="6065777" cy="2579505"/>
          </a:xfrm>
        </p:grpSpPr>
        <p:sp>
          <p:nvSpPr>
            <p:cNvPr id="48" name="矩形 47"/>
            <p:cNvSpPr/>
            <p:nvPr>
              <p:custDataLst>
                <p:tags r:id="rId6"/>
              </p:custDataLst>
            </p:nvPr>
          </p:nvSpPr>
          <p:spPr>
            <a:xfrm>
              <a:off x="5591944" y="980728"/>
              <a:ext cx="6065777" cy="2579505"/>
            </a:xfrm>
            <a:prstGeom prst="rect">
              <a:avLst/>
            </a:prstGeom>
            <a:noFill/>
            <a:ln w="12700" cap="flat" cmpd="sng" algn="ctr">
              <a:solidFill>
                <a:srgbClr val="02428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9" name="矩形 48"/>
            <p:cNvSpPr/>
            <p:nvPr>
              <p:custDataLst>
                <p:tags r:id="rId7"/>
              </p:custDataLst>
            </p:nvPr>
          </p:nvSpPr>
          <p:spPr>
            <a:xfrm>
              <a:off x="5770053" y="1090701"/>
              <a:ext cx="5835244" cy="2468139"/>
            </a:xfrm>
            <a:prstGeom prst="rect">
              <a:avLst/>
            </a:prstGeom>
          </p:spPr>
          <p:txBody>
            <a:bodyPr wrap="square">
              <a:noAutofit/>
            </a:bodyPr>
            <a:lstStyle/>
            <a:p>
              <a:pPr marL="0" marR="0" lvl="0" indent="0" algn="just" defTabSz="914400" rtl="0" eaLnBrk="1" fontAlgn="auto" latinLnBrk="0" hangingPunct="1">
                <a:lnSpc>
                  <a:spcPct val="130000"/>
                </a:lnSpc>
                <a:spcBef>
                  <a:spcPts val="600"/>
                </a:spcBef>
                <a:spcAft>
                  <a:spcPts val="0"/>
                </a:spcAft>
                <a:buClrTx/>
                <a:buSzTx/>
                <a:buFontTx/>
                <a:buNone/>
                <a:defRPr/>
              </a:pPr>
              <a:r>
                <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伴随信息经济发展，数据已成为数字经济时代的核心生产要素。但是，数据开放也给信息安全带来了压力，个人信息被大量的收集和利用引发了人们的担忧。</a:t>
              </a:r>
              <a:endPar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endParaRPr>
            </a:p>
          </p:txBody>
        </p:sp>
      </p:grpSp>
      <p:grpSp>
        <p:nvGrpSpPr>
          <p:cNvPr id="19" name="组合 18"/>
          <p:cNvGrpSpPr/>
          <p:nvPr>
            <p:custDataLst>
              <p:tags r:id="rId8"/>
            </p:custDataLst>
          </p:nvPr>
        </p:nvGrpSpPr>
        <p:grpSpPr>
          <a:xfrm>
            <a:off x="5852795" y="980440"/>
            <a:ext cx="6066155" cy="3100070"/>
            <a:chOff x="5591944" y="980728"/>
            <a:chExt cx="6065777" cy="3168350"/>
          </a:xfrm>
        </p:grpSpPr>
        <p:sp>
          <p:nvSpPr>
            <p:cNvPr id="20" name="矩形 19"/>
            <p:cNvSpPr/>
            <p:nvPr>
              <p:custDataLst>
                <p:tags r:id="rId9"/>
              </p:custDataLst>
            </p:nvPr>
          </p:nvSpPr>
          <p:spPr>
            <a:xfrm>
              <a:off x="5591944" y="980728"/>
              <a:ext cx="6065777" cy="3168350"/>
            </a:xfrm>
            <a:prstGeom prst="rect">
              <a:avLst/>
            </a:prstGeom>
            <a:noFill/>
            <a:ln w="12700" cap="flat" cmpd="sng" algn="ctr">
              <a:solidFill>
                <a:srgbClr val="024282"/>
              </a:solidFill>
              <a:prstDash val="solid"/>
              <a:miter lim="800000"/>
            </a:ln>
            <a:effectLst/>
          </p:spPr>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矩形 20"/>
            <p:cNvSpPr/>
            <p:nvPr>
              <p:custDataLst>
                <p:tags r:id="rId10"/>
              </p:custDataLst>
            </p:nvPr>
          </p:nvSpPr>
          <p:spPr>
            <a:xfrm>
              <a:off x="5770387" y="1090701"/>
              <a:ext cx="5835262" cy="2899681"/>
            </a:xfrm>
            <a:prstGeom prst="rect">
              <a:avLst/>
            </a:prstGeom>
          </p:spPr>
          <p:txBody>
            <a:bodyPr wrap="square">
              <a:noAutofit/>
            </a:bodyPr>
            <a:p>
              <a:pPr marL="0" marR="0" lvl="0" indent="0" algn="ctr" defTabSz="914400" rtl="0" eaLnBrk="1" fontAlgn="auto" latinLnBrk="0" hangingPunct="1">
                <a:lnSpc>
                  <a:spcPct val="130000"/>
                </a:lnSpc>
                <a:spcBef>
                  <a:spcPts val="600"/>
                </a:spcBef>
                <a:spcAft>
                  <a:spcPts val="0"/>
                </a:spcAft>
                <a:buClrTx/>
                <a:buSzTx/>
                <a:buFontTx/>
                <a:buNone/>
                <a:defRPr/>
              </a:pPr>
              <a:r>
                <a:rPr kumimoji="0" lang="zh-CN" altLang="en-US" sz="1750" b="0" strike="noStrike" kern="1200" cap="none" spc="0" normalizeH="0" baseline="0" noProof="0" dirty="0">
                  <a:ln>
                    <a:noFill/>
                  </a:ln>
                  <a:solidFill>
                    <a:srgbClr val="024282"/>
                  </a:solidFill>
                  <a:effectLst>
                    <a:outerShdw blurRad="38100" dist="38100" dir="2700000" algn="tl">
                      <a:srgbClr val="000000">
                        <a:alpha val="43137"/>
                      </a:srgbClr>
                    </a:outerShdw>
                  </a:effectLst>
                  <a:uLnTx/>
                  <a:uFillTx/>
                  <a:latin typeface="楷体" panose="02010609060101010101" charset="-122"/>
                  <a:ea typeface="楷体" panose="02010609060101010101" charset="-122"/>
                  <a:cs typeface="+mn-cs"/>
                </a:rPr>
                <a:t>不同国家在数字经济发展和个人信息保护方面的政策比较</a:t>
              </a:r>
              <a:endParaRPr kumimoji="0" lang="zh-CN" altLang="en-US" sz="175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endParaRPr>
            </a:p>
            <a:p>
              <a:pPr marL="0" marR="0" lvl="0" indent="0" algn="just" defTabSz="914400" rtl="0" eaLnBrk="1" fontAlgn="auto" latinLnBrk="0" hangingPunct="1">
                <a:lnSpc>
                  <a:spcPct val="130000"/>
                </a:lnSpc>
                <a:spcBef>
                  <a:spcPts val="600"/>
                </a:spcBef>
                <a:spcAft>
                  <a:spcPts val="0"/>
                </a:spcAft>
                <a:buClrTx/>
                <a:buSzTx/>
                <a:buFontTx/>
                <a:buNone/>
                <a:defRPr/>
              </a:pPr>
              <a:r>
                <a:rPr kumimoji="0" lang="zh-CN" altLang="en-US" sz="1600" b="1" i="0" u="sng"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美国</a:t>
              </a:r>
              <a:r>
                <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：市场主导，监管宽松；强调大数据</a:t>
              </a:r>
              <a:r>
                <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技术推动数字经济快速发展，但竞争保护和消费者权益保障未达预期</a:t>
              </a:r>
              <a:endPar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endParaRPr>
            </a:p>
            <a:p>
              <a:pPr marL="0" marR="0" lvl="0" indent="0" algn="just" defTabSz="914400" rtl="0" eaLnBrk="1" fontAlgn="auto" latinLnBrk="0" hangingPunct="1">
                <a:lnSpc>
                  <a:spcPct val="130000"/>
                </a:lnSpc>
                <a:spcBef>
                  <a:spcPts val="600"/>
                </a:spcBef>
                <a:spcAft>
                  <a:spcPts val="0"/>
                </a:spcAft>
                <a:buClrTx/>
                <a:buSzTx/>
                <a:buFontTx/>
                <a:buNone/>
                <a:defRPr/>
              </a:pPr>
              <a:r>
                <a:rPr kumimoji="0" lang="zh-CN" altLang="en-US" sz="1600" b="1" i="0" u="sng"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欧盟</a:t>
              </a:r>
              <a:r>
                <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a:t>
              </a:r>
              <a:r>
                <a:rPr kumimoji="0" lang="zh-CN" altLang="en-US" sz="1600" i="0"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隐私优先，监管严格；始终坚持用户数据保护优先，出台史上最严个人信息保护法《通用数据保护条例》</a:t>
              </a:r>
              <a:r>
                <a:rPr kumimoji="0" lang="en-US" altLang="zh-CN" sz="1600" i="0"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(GDPR)</a:t>
              </a:r>
              <a:endParaRPr kumimoji="0" lang="zh-CN" altLang="en-US" sz="1600" b="1" i="0" u="sng"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endParaRPr>
            </a:p>
            <a:p>
              <a:pPr marL="0" marR="0" lvl="0" indent="0" algn="just" defTabSz="914400" rtl="0" eaLnBrk="1" fontAlgn="auto" latinLnBrk="0" hangingPunct="1">
                <a:lnSpc>
                  <a:spcPct val="130000"/>
                </a:lnSpc>
                <a:spcBef>
                  <a:spcPts val="600"/>
                </a:spcBef>
                <a:spcAft>
                  <a:spcPts val="0"/>
                </a:spcAft>
                <a:buClrTx/>
                <a:buSzTx/>
                <a:buFontTx/>
                <a:buNone/>
                <a:defRPr/>
              </a:pPr>
              <a:r>
                <a:rPr kumimoji="0" lang="zh-CN" altLang="en-US" sz="1600" b="1" i="0" u="sng"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中国</a:t>
              </a:r>
              <a:r>
                <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：发展优先，保护滞后；进入数字经济高速发展阶段，但发展初期用户隐私意识薄弱，法规不完善，平台获取并积累了大量数据，大型平台更可能也更容易滥用</a:t>
              </a:r>
              <a:r>
                <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用户数据</a:t>
              </a:r>
              <a:endPar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endParaRPr>
            </a:p>
          </p:txBody>
        </p:sp>
      </p:grpSp>
      <p:pic>
        <p:nvPicPr>
          <p:cNvPr id="2" name="图片 1"/>
          <p:cNvPicPr/>
          <p:nvPr/>
        </p:nvPicPr>
        <p:blipFill>
          <a:blip r:embed="rId11"/>
          <a:stretch>
            <a:fillRect/>
          </a:stretch>
        </p:blipFill>
        <p:spPr>
          <a:xfrm>
            <a:off x="367665" y="2212340"/>
            <a:ext cx="2880995" cy="1868805"/>
          </a:xfrm>
          <a:prstGeom prst="rect">
            <a:avLst/>
          </a:prstGeom>
        </p:spPr>
      </p:pic>
      <p:sp>
        <p:nvSpPr>
          <p:cNvPr id="13" name="文本框 12"/>
          <p:cNvSpPr txBox="1"/>
          <p:nvPr/>
        </p:nvSpPr>
        <p:spPr>
          <a:xfrm>
            <a:off x="2323465" y="4254500"/>
            <a:ext cx="7544435" cy="368300"/>
          </a:xfrm>
          <a:prstGeom prst="rect">
            <a:avLst/>
          </a:prstGeom>
        </p:spPr>
        <p:txBody>
          <a:bodyPr wrap="square">
            <a:spAutoFit/>
          </a:bodyPr>
          <a:p>
            <a:r>
              <a:rPr lang="zh-CN" altLang="en-US" b="1">
                <a:solidFill>
                  <a:schemeClr val="accent6">
                    <a:lumMod val="75000"/>
                  </a:schemeClr>
                </a:solidFill>
                <a:latin typeface="华文中宋" panose="02010600040101010101" charset="-122"/>
                <a:ea typeface="华文中宋" panose="02010600040101010101" charset="-122"/>
                <a:cs typeface="华文中宋" panose="02010600040101010101" charset="-122"/>
              </a:rPr>
              <a:t>近年来，关于“大数据杀熟”的一些事例报道引起社会的广泛关注</a:t>
            </a:r>
            <a:r>
              <a:rPr lang="en-US" altLang="zh-CN" b="1">
                <a:solidFill>
                  <a:schemeClr val="accent6">
                    <a:lumMod val="75000"/>
                  </a:schemeClr>
                </a:solidFill>
                <a:latin typeface="华文中宋" panose="02010600040101010101" charset="-122"/>
                <a:ea typeface="华文中宋" panose="02010600040101010101" charset="-122"/>
                <a:cs typeface="华文中宋" panose="02010600040101010101" charset="-122"/>
              </a:rPr>
              <a:t>...</a:t>
            </a:r>
            <a:endParaRPr lang="en-US" altLang="zh-CN" b="1">
              <a:solidFill>
                <a:schemeClr val="accent6">
                  <a:lumMod val="75000"/>
                </a:schemeClr>
              </a:solidFill>
              <a:latin typeface="华文中宋" panose="02010600040101010101" charset="-122"/>
              <a:ea typeface="华文中宋" panose="02010600040101010101" charset="-122"/>
              <a:cs typeface="华文中宋" panose="02010600040101010101" charset="-122"/>
            </a:endParaRPr>
          </a:p>
        </p:txBody>
      </p:sp>
      <p:pic>
        <p:nvPicPr>
          <p:cNvPr id="14" name="图片 13"/>
          <p:cNvPicPr/>
          <p:nvPr/>
        </p:nvPicPr>
        <p:blipFill>
          <a:blip r:embed="rId12"/>
          <a:stretch>
            <a:fillRect/>
          </a:stretch>
        </p:blipFill>
        <p:spPr>
          <a:xfrm>
            <a:off x="521970" y="4298950"/>
            <a:ext cx="1739265" cy="2047240"/>
          </a:xfrm>
          <a:prstGeom prst="rect">
            <a:avLst/>
          </a:prstGeom>
        </p:spPr>
      </p:pic>
      <p:pic>
        <p:nvPicPr>
          <p:cNvPr id="15" name="图片 14"/>
          <p:cNvPicPr/>
          <p:nvPr/>
        </p:nvPicPr>
        <p:blipFill>
          <a:blip r:embed="rId13"/>
          <a:stretch>
            <a:fillRect/>
          </a:stretch>
        </p:blipFill>
        <p:spPr>
          <a:xfrm>
            <a:off x="2402840" y="4731385"/>
            <a:ext cx="3025140" cy="1614805"/>
          </a:xfrm>
          <a:prstGeom prst="rect">
            <a:avLst/>
          </a:prstGeom>
        </p:spPr>
      </p:pic>
      <p:pic>
        <p:nvPicPr>
          <p:cNvPr id="16" name="图片 15"/>
          <p:cNvPicPr/>
          <p:nvPr/>
        </p:nvPicPr>
        <p:blipFill>
          <a:blip r:embed="rId14"/>
          <a:stretch>
            <a:fillRect/>
          </a:stretch>
        </p:blipFill>
        <p:spPr>
          <a:xfrm>
            <a:off x="9601835" y="4254500"/>
            <a:ext cx="2317115" cy="2248535"/>
          </a:xfrm>
          <a:prstGeom prst="rect">
            <a:avLst/>
          </a:prstGeom>
        </p:spPr>
      </p:pic>
      <p:grpSp>
        <p:nvGrpSpPr>
          <p:cNvPr id="22" name="组合 21"/>
          <p:cNvGrpSpPr/>
          <p:nvPr>
            <p:custDataLst>
              <p:tags r:id="rId15"/>
            </p:custDataLst>
          </p:nvPr>
        </p:nvGrpSpPr>
        <p:grpSpPr>
          <a:xfrm>
            <a:off x="5666105" y="4681220"/>
            <a:ext cx="3822700" cy="1821180"/>
            <a:chOff x="5591944" y="980728"/>
            <a:chExt cx="6065777" cy="2579505"/>
          </a:xfrm>
        </p:grpSpPr>
        <p:sp>
          <p:nvSpPr>
            <p:cNvPr id="26" name="矩形 25"/>
            <p:cNvSpPr/>
            <p:nvPr>
              <p:custDataLst>
                <p:tags r:id="rId16"/>
              </p:custDataLst>
            </p:nvPr>
          </p:nvSpPr>
          <p:spPr>
            <a:xfrm>
              <a:off x="5591944" y="980728"/>
              <a:ext cx="6065777" cy="2579505"/>
            </a:xfrm>
            <a:prstGeom prst="rect">
              <a:avLst/>
            </a:prstGeom>
            <a:noFill/>
            <a:ln w="12700" cap="flat" cmpd="sng" algn="ctr">
              <a:solidFill>
                <a:srgbClr val="024282"/>
              </a:solidFill>
              <a:prstDash val="solid"/>
              <a:miter lim="800000"/>
            </a:ln>
            <a:effectLst/>
          </p:spPr>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7" name="矩形 26"/>
            <p:cNvSpPr/>
            <p:nvPr>
              <p:custDataLst>
                <p:tags r:id="rId17"/>
              </p:custDataLst>
            </p:nvPr>
          </p:nvSpPr>
          <p:spPr>
            <a:xfrm>
              <a:off x="5770053" y="1090701"/>
              <a:ext cx="5835244" cy="2468139"/>
            </a:xfrm>
            <a:prstGeom prst="rect">
              <a:avLst/>
            </a:prstGeom>
          </p:spPr>
          <p:txBody>
            <a:bodyPr wrap="square">
              <a:noAutofit/>
            </a:bodyPr>
            <a:p>
              <a:pPr marL="0" marR="0" lvl="0" indent="0" algn="just" defTabSz="914400" rtl="0" eaLnBrk="1" fontAlgn="auto" latinLnBrk="0" hangingPunct="1">
                <a:lnSpc>
                  <a:spcPct val="130000"/>
                </a:lnSpc>
                <a:spcBef>
                  <a:spcPts val="600"/>
                </a:spcBef>
                <a:spcAft>
                  <a:spcPts val="0"/>
                </a:spcAft>
                <a:buClrTx/>
                <a:buSzTx/>
                <a:buFontTx/>
                <a:buNone/>
                <a:defRPr/>
              </a:pPr>
              <a:r>
                <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一些消费者爆出</a:t>
              </a:r>
              <a:r>
                <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某些网约车</a:t>
              </a:r>
              <a:r>
                <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平台、旅游平台、电商</a:t>
              </a:r>
              <a:r>
                <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平台、视频网站等根据消费者不同的消费记录、搜索历史甚至手机型号而对同种商品差别定价。</a:t>
              </a:r>
              <a:endPar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endParaRPr>
            </a:p>
            <a:p>
              <a:pPr marL="0" marR="0" lvl="0" indent="0" algn="r" defTabSz="914400" rtl="0" eaLnBrk="1" fontAlgn="auto" latinLnBrk="0" hangingPunct="1">
                <a:lnSpc>
                  <a:spcPct val="130000"/>
                </a:lnSpc>
                <a:spcBef>
                  <a:spcPts val="600"/>
                </a:spcBef>
                <a:spcAft>
                  <a:spcPts val="0"/>
                </a:spcAft>
                <a:buClrTx/>
                <a:buSzTx/>
                <a:buFontTx/>
                <a:buNone/>
                <a:defRPr/>
              </a:pPr>
              <a:r>
                <a:rPr kumimoji="0" lang="en-US" altLang="zh-CN"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 “</a:t>
              </a:r>
              <a:r>
                <a:rPr kumimoji="0" lang="zh-CN" altLang="en-US"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价格歧视</a:t>
              </a:r>
              <a:r>
                <a:rPr kumimoji="0" lang="en-US" altLang="zh-CN"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rPr>
                <a:t>”</a:t>
              </a:r>
              <a:endParaRPr kumimoji="0" lang="en-US" altLang="zh-CN" sz="1600" b="0" i="0" u="none" strike="noStrike" kern="1200" cap="none" spc="0" normalizeH="0" baseline="0" noProof="0" dirty="0">
                <a:ln>
                  <a:noFill/>
                </a:ln>
                <a:solidFill>
                  <a:srgbClr val="024282"/>
                </a:solidFill>
                <a:effectLst/>
                <a:uLnTx/>
                <a:uFillTx/>
                <a:latin typeface="楷体" panose="02010609060101010101" charset="-122"/>
                <a:ea typeface="楷体" panose="02010609060101010101" charset="-122"/>
                <a:cs typeface="+mn-cs"/>
              </a:endParaRPr>
            </a:p>
          </p:txBody>
        </p:sp>
      </p:grpSp>
      <p:pic>
        <p:nvPicPr>
          <p:cNvPr id="33" name="图片 32"/>
          <p:cNvPicPr/>
          <p:nvPr/>
        </p:nvPicPr>
        <p:blipFill>
          <a:blip r:embed="rId18"/>
          <a:stretch>
            <a:fillRect/>
          </a:stretch>
        </p:blipFill>
        <p:spPr>
          <a:xfrm>
            <a:off x="3248660" y="2212340"/>
            <a:ext cx="2446655" cy="1877695"/>
          </a:xfrm>
          <a:prstGeom prst="rect">
            <a:avLst/>
          </a:prstGeom>
        </p:spPr>
      </p:pic>
      <p:pic>
        <p:nvPicPr>
          <p:cNvPr id="34" name="图片 33"/>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a:xfrm>
            <a:off x="6096000" y="934641"/>
            <a:ext cx="6049548" cy="604954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096000" y="934641"/>
            <a:ext cx="6049548" cy="6049548"/>
          </a:xfrm>
          <a:prstGeom prst="rect">
            <a:avLst/>
          </a:prstGeom>
        </p:spPr>
      </p:pic>
      <p:grpSp>
        <p:nvGrpSpPr>
          <p:cNvPr id="4" name="组合 3"/>
          <p:cNvGrpSpPr/>
          <p:nvPr/>
        </p:nvGrpSpPr>
        <p:grpSpPr>
          <a:xfrm>
            <a:off x="335361" y="116633"/>
            <a:ext cx="629872" cy="612768"/>
            <a:chOff x="3070727" y="196457"/>
            <a:chExt cx="692047" cy="673255"/>
          </a:xfrm>
        </p:grpSpPr>
        <p:sp>
          <p:nvSpPr>
            <p:cNvPr id="5" name="平行四边形 4"/>
            <p:cNvSpPr/>
            <p:nvPr/>
          </p:nvSpPr>
          <p:spPr>
            <a:xfrm>
              <a:off x="3070727" y="196457"/>
              <a:ext cx="629587" cy="612775"/>
            </a:xfrm>
            <a:prstGeom prst="parallelogram">
              <a:avLst/>
            </a:prstGeom>
            <a:solidFill>
              <a:srgbClr val="024282"/>
            </a:solid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133187" y="256937"/>
              <a:ext cx="629587" cy="612775"/>
            </a:xfrm>
            <a:prstGeom prst="parallelogram">
              <a:avLst/>
            </a:prstGeom>
            <a:no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sp>
        <p:nvSpPr>
          <p:cNvPr id="10" name="文本占位符 5"/>
          <p:cNvSpPr txBox="1"/>
          <p:nvPr/>
        </p:nvSpPr>
        <p:spPr>
          <a:xfrm>
            <a:off x="1127760" y="193675"/>
            <a:ext cx="8180705" cy="6127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2650" noProof="0" dirty="0">
                <a:ln>
                  <a:noFill/>
                </a:ln>
                <a:effectLst/>
                <a:uLnTx/>
                <a:uFillTx/>
                <a:latin typeface="华文中宋" panose="02010600040101010101" charset="-122"/>
                <a:ea typeface="华文中宋" panose="02010600040101010101" charset="-122"/>
                <a:cs typeface="华文中宋" panose="02010600040101010101" charset="-122"/>
                <a:sym typeface="+mn-ea"/>
              </a:rPr>
              <a:t>价格歧视的效力基础：信息、市场结构、产品差异化</a:t>
            </a:r>
            <a:endParaRPr kumimoji="0" lang="zh-CN" altLang="en-US" sz="2650"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华文中宋" panose="02010600040101010101" charset="-122"/>
              <a:sym typeface="+mn-ea"/>
            </a:endParaRPr>
          </a:p>
        </p:txBody>
      </p:sp>
      <p:pic>
        <p:nvPicPr>
          <p:cNvPr id="52" name="图片 51"/>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a:xfrm>
            <a:off x="285270" y="6444305"/>
            <a:ext cx="2117266" cy="338296"/>
          </a:xfrm>
          <a:prstGeom prst="rect">
            <a:avLst/>
          </a:prstGeom>
        </p:spPr>
      </p:pic>
      <p:grpSp>
        <p:nvGrpSpPr>
          <p:cNvPr id="43" name="组合 42"/>
          <p:cNvGrpSpPr/>
          <p:nvPr/>
        </p:nvGrpSpPr>
        <p:grpSpPr>
          <a:xfrm>
            <a:off x="9154205" y="116633"/>
            <a:ext cx="2764918" cy="612776"/>
            <a:chOff x="1018596" y="583069"/>
            <a:chExt cx="4663274" cy="1033500"/>
          </a:xfrm>
        </p:grpSpPr>
        <p:pic>
          <p:nvPicPr>
            <p:cNvPr id="44" name="图片 4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18596" y="583069"/>
              <a:ext cx="1033500" cy="1033500"/>
            </a:xfrm>
            <a:prstGeom prst="rect">
              <a:avLst/>
            </a:prstGeom>
          </p:spPr>
        </p:pic>
        <p:pic>
          <p:nvPicPr>
            <p:cNvPr id="45" name="图片 4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46" name="矩形 45"/>
            <p:cNvSpPr/>
            <p:nvPr/>
          </p:nvSpPr>
          <p:spPr>
            <a:xfrm>
              <a:off x="2085463" y="1172848"/>
              <a:ext cx="3596407" cy="36336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BEIHANG UNIVERSITY</a:t>
              </a:r>
              <a:endPar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sp>
        <p:nvSpPr>
          <p:cNvPr id="14" name="Teardrop 50"/>
          <p:cNvSpPr/>
          <p:nvPr>
            <p:custDataLst>
              <p:tags r:id="rId6"/>
            </p:custDataLst>
          </p:nvPr>
        </p:nvSpPr>
        <p:spPr>
          <a:xfrm rot="2700000">
            <a:off x="1199515" y="1637665"/>
            <a:ext cx="2205990" cy="2205990"/>
          </a:xfrm>
          <a:prstGeom prst="teardrop">
            <a:avLst/>
          </a:prstGeom>
          <a:solidFill>
            <a:srgbClr val="024282"/>
          </a:solidFill>
          <a:ln w="12700" cap="flat" cmpd="sng" algn="ctr">
            <a:noFill/>
            <a:prstDash val="solid"/>
            <a:miter lim="800000"/>
          </a:ln>
          <a:effectLst/>
        </p:spPr>
        <p:txBody>
          <a:bodyPr rtlCol="0" anchor="ctr"/>
          <a:lstStyle/>
          <a:p>
            <a:pPr algn="ctr">
              <a:defRPr/>
            </a:pPr>
            <a:endParaRPr lang="id-ID" kern="0">
              <a:solidFill>
                <a:sysClr val="window" lastClr="FFFFFF"/>
              </a:solidFill>
              <a:latin typeface="微软雅黑" panose="020B0503020204020204" pitchFamily="34" charset="-122"/>
              <a:ea typeface="微软雅黑" panose="020B0503020204020204" pitchFamily="34" charset="-122"/>
            </a:endParaRPr>
          </a:p>
        </p:txBody>
      </p:sp>
      <p:sp>
        <p:nvSpPr>
          <p:cNvPr id="22" name="Teardrop 51"/>
          <p:cNvSpPr/>
          <p:nvPr>
            <p:custDataLst>
              <p:tags r:id="rId7"/>
            </p:custDataLst>
          </p:nvPr>
        </p:nvSpPr>
        <p:spPr>
          <a:xfrm rot="2700000">
            <a:off x="3604895" y="1637665"/>
            <a:ext cx="2205990" cy="2205990"/>
          </a:xfrm>
          <a:prstGeom prst="teardrop">
            <a:avLst/>
          </a:prstGeom>
          <a:solidFill>
            <a:sysClr val="windowText" lastClr="000000">
              <a:lumMod val="65000"/>
              <a:lumOff val="35000"/>
              <a:alpha val="9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26" name="Teardrop 52"/>
          <p:cNvSpPr/>
          <p:nvPr>
            <p:custDataLst>
              <p:tags r:id="rId8"/>
            </p:custDataLst>
          </p:nvPr>
        </p:nvSpPr>
        <p:spPr>
          <a:xfrm rot="2700000">
            <a:off x="6010275" y="1637665"/>
            <a:ext cx="2205990" cy="2205990"/>
          </a:xfrm>
          <a:prstGeom prst="teardrop">
            <a:avLst/>
          </a:prstGeom>
          <a:solidFill>
            <a:srgbClr val="024282"/>
          </a:solidFill>
          <a:ln w="12700" cap="flat" cmpd="sng" algn="ctr">
            <a:noFill/>
            <a:prstDash val="solid"/>
            <a:miter lim="800000"/>
          </a:ln>
          <a:effectLst/>
        </p:spPr>
        <p:txBody>
          <a:bodyPr rtlCol="0" anchor="ctr"/>
          <a:lstStyle/>
          <a:p>
            <a:pPr algn="ctr">
              <a:defRPr/>
            </a:pPr>
            <a:endParaRPr lang="id-ID" kern="0">
              <a:solidFill>
                <a:sysClr val="window" lastClr="FFFFFF"/>
              </a:solidFill>
              <a:latin typeface="微软雅黑" panose="020B0503020204020204" pitchFamily="34" charset="-122"/>
              <a:ea typeface="微软雅黑" panose="020B0503020204020204" pitchFamily="34" charset="-122"/>
            </a:endParaRPr>
          </a:p>
        </p:txBody>
      </p:sp>
      <p:sp>
        <p:nvSpPr>
          <p:cNvPr id="36" name="Teardrop 53"/>
          <p:cNvSpPr/>
          <p:nvPr>
            <p:custDataLst>
              <p:tags r:id="rId9"/>
            </p:custDataLst>
          </p:nvPr>
        </p:nvSpPr>
        <p:spPr>
          <a:xfrm rot="2700000">
            <a:off x="8415655" y="1637665"/>
            <a:ext cx="2205990" cy="2205990"/>
          </a:xfrm>
          <a:prstGeom prst="teardrop">
            <a:avLst/>
          </a:prstGeom>
          <a:solidFill>
            <a:sysClr val="windowText" lastClr="000000">
              <a:lumMod val="65000"/>
              <a:lumOff val="35000"/>
              <a:alpha val="90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47" name="矩形 46"/>
          <p:cNvSpPr/>
          <p:nvPr/>
        </p:nvSpPr>
        <p:spPr>
          <a:xfrm>
            <a:off x="923925" y="1097915"/>
            <a:ext cx="8230235" cy="368300"/>
          </a:xfrm>
          <a:prstGeom prst="rect">
            <a:avLst/>
          </a:prstGeom>
        </p:spPr>
        <p:txBody>
          <a:bodyPr wrap="square">
            <a:spAutoFit/>
          </a:bodyPr>
          <a:lstStyle/>
          <a:p>
            <a:pPr indent="0" algn="l">
              <a:lnSpc>
                <a:spcPct val="90000"/>
              </a:lnSpc>
              <a:spcBef>
                <a:spcPts val="1000"/>
              </a:spcBef>
              <a:spcAft>
                <a:spcPts val="0"/>
              </a:spcAft>
              <a:buClrTx/>
              <a:buSzTx/>
              <a:buFont typeface="Arial" panose="020B0604020202020204" pitchFamily="34" charset="0"/>
              <a:buNone/>
              <a:defRPr/>
            </a:pPr>
            <a:r>
              <a:rPr lang="zh-CN" altLang="en-US" sz="2000" b="1" noProof="0" dirty="0">
                <a:ln>
                  <a:noFill/>
                </a:ln>
                <a:solidFill>
                  <a:srgbClr val="024282"/>
                </a:solidFill>
                <a:effectLst/>
                <a:uLnTx/>
                <a:uFillTx/>
                <a:latin typeface="楷体" panose="02010609060101010101" charset="-122"/>
                <a:ea typeface="楷体" panose="02010609060101010101" charset="-122"/>
              </a:rPr>
              <a:t>一般观点：</a:t>
            </a:r>
            <a:endParaRPr lang="zh-CN" altLang="en-US" sz="2000" b="1" noProof="0" dirty="0">
              <a:ln>
                <a:noFill/>
              </a:ln>
              <a:solidFill>
                <a:srgbClr val="024282"/>
              </a:solidFill>
              <a:effectLst/>
              <a:uLnTx/>
              <a:uFillTx/>
              <a:latin typeface="楷体" panose="02010609060101010101" charset="-122"/>
              <a:ea typeface="楷体" panose="02010609060101010101" charset="-122"/>
            </a:endParaRPr>
          </a:p>
        </p:txBody>
      </p:sp>
      <p:sp>
        <p:nvSpPr>
          <p:cNvPr id="2" name="文本框 1"/>
          <p:cNvSpPr txBox="1"/>
          <p:nvPr>
            <p:custDataLst>
              <p:tags r:id="rId10"/>
            </p:custDataLst>
          </p:nvPr>
        </p:nvSpPr>
        <p:spPr>
          <a:xfrm>
            <a:off x="1423035" y="2297430"/>
            <a:ext cx="1868170" cy="922020"/>
          </a:xfrm>
          <a:prstGeom prst="rect">
            <a:avLst/>
          </a:prstGeom>
          <a:noFill/>
        </p:spPr>
        <p:txBody>
          <a:bodyPr wrap="square" rtlCol="0">
            <a:spAutoFit/>
          </a:bodyPr>
          <a:p>
            <a:pPr algn="ctr"/>
            <a:r>
              <a:rPr lang="zh-CN" altLang="en-US" b="1">
                <a:solidFill>
                  <a:schemeClr val="bg1"/>
                </a:solidFill>
                <a:latin typeface="楷体" panose="02010609060101010101" charset="-122"/>
                <a:ea typeface="楷体" panose="02010609060101010101" charset="-122"/>
              </a:rPr>
              <a:t>无信息保护</a:t>
            </a:r>
            <a:endParaRPr lang="zh-CN" altLang="en-US" b="1">
              <a:solidFill>
                <a:schemeClr val="bg1"/>
              </a:solidFill>
              <a:latin typeface="楷体" panose="02010609060101010101" charset="-122"/>
              <a:ea typeface="楷体" panose="02010609060101010101" charset="-122"/>
            </a:endParaRPr>
          </a:p>
          <a:p>
            <a:pPr algn="ctr"/>
            <a:r>
              <a:rPr lang="en-US" altLang="zh-CN" b="1">
                <a:solidFill>
                  <a:schemeClr val="bg1"/>
                </a:solidFill>
                <a:latin typeface="楷体" panose="02010609060101010101" charset="-122"/>
                <a:ea typeface="楷体" panose="02010609060101010101" charset="-122"/>
              </a:rPr>
              <a:t>+</a:t>
            </a:r>
            <a:endParaRPr lang="en-US" altLang="zh-CN" b="1">
              <a:solidFill>
                <a:schemeClr val="bg1"/>
              </a:solidFill>
              <a:latin typeface="楷体" panose="02010609060101010101" charset="-122"/>
              <a:ea typeface="楷体" panose="02010609060101010101" charset="-122"/>
            </a:endParaRPr>
          </a:p>
          <a:p>
            <a:pPr algn="ctr"/>
            <a:r>
              <a:rPr lang="zh-CN" altLang="en-US" b="1">
                <a:solidFill>
                  <a:schemeClr val="bg1"/>
                </a:solidFill>
                <a:latin typeface="楷体" panose="02010609060101010101" charset="-122"/>
                <a:ea typeface="楷体" panose="02010609060101010101" charset="-122"/>
              </a:rPr>
              <a:t>大数据</a:t>
            </a:r>
            <a:r>
              <a:rPr lang="zh-CN" altLang="en-US" b="1">
                <a:solidFill>
                  <a:schemeClr val="bg1"/>
                </a:solidFill>
                <a:latin typeface="楷体" panose="02010609060101010101" charset="-122"/>
                <a:ea typeface="楷体" panose="02010609060101010101" charset="-122"/>
              </a:rPr>
              <a:t>技术</a:t>
            </a:r>
            <a:endParaRPr lang="zh-CN" altLang="en-US" b="1">
              <a:solidFill>
                <a:schemeClr val="bg1"/>
              </a:solidFill>
              <a:latin typeface="楷体" panose="02010609060101010101" charset="-122"/>
              <a:ea typeface="楷体" panose="02010609060101010101" charset="-122"/>
            </a:endParaRPr>
          </a:p>
        </p:txBody>
      </p:sp>
      <p:sp>
        <p:nvSpPr>
          <p:cNvPr id="3" name="文本框 2"/>
          <p:cNvSpPr txBox="1"/>
          <p:nvPr>
            <p:custDataLst>
              <p:tags r:id="rId11"/>
            </p:custDataLst>
          </p:nvPr>
        </p:nvSpPr>
        <p:spPr>
          <a:xfrm>
            <a:off x="3862070" y="2297430"/>
            <a:ext cx="1868170" cy="922020"/>
          </a:xfrm>
          <a:prstGeom prst="rect">
            <a:avLst/>
          </a:prstGeom>
          <a:noFill/>
        </p:spPr>
        <p:txBody>
          <a:bodyPr wrap="square" rtlCol="0">
            <a:spAutoFit/>
          </a:bodyPr>
          <a:p>
            <a:pPr algn="ctr"/>
            <a:r>
              <a:rPr lang="zh-CN" altLang="en-US" b="1">
                <a:solidFill>
                  <a:schemeClr val="bg1"/>
                </a:solidFill>
                <a:latin typeface="楷体" panose="02010609060101010101" charset="-122"/>
                <a:ea typeface="楷体" panose="02010609060101010101" charset="-122"/>
              </a:rPr>
              <a:t>厂商可以近乎完美地推断消费者</a:t>
            </a:r>
            <a:r>
              <a:rPr lang="zh-CN" altLang="en-US" b="1">
                <a:solidFill>
                  <a:schemeClr val="bg1"/>
                </a:solidFill>
                <a:latin typeface="楷体" panose="02010609060101010101" charset="-122"/>
                <a:ea typeface="楷体" panose="02010609060101010101" charset="-122"/>
              </a:rPr>
              <a:t>偏好</a:t>
            </a:r>
            <a:endParaRPr lang="zh-CN" altLang="en-US" b="1">
              <a:solidFill>
                <a:schemeClr val="bg1"/>
              </a:solidFill>
              <a:latin typeface="楷体" panose="02010609060101010101" charset="-122"/>
              <a:ea typeface="楷体" panose="02010609060101010101" charset="-122"/>
            </a:endParaRPr>
          </a:p>
        </p:txBody>
      </p:sp>
      <p:sp>
        <p:nvSpPr>
          <p:cNvPr id="8" name="文本框 7"/>
          <p:cNvSpPr txBox="1"/>
          <p:nvPr>
            <p:custDataLst>
              <p:tags r:id="rId12"/>
            </p:custDataLst>
          </p:nvPr>
        </p:nvSpPr>
        <p:spPr>
          <a:xfrm>
            <a:off x="6267450" y="2574290"/>
            <a:ext cx="1868170" cy="368300"/>
          </a:xfrm>
          <a:prstGeom prst="rect">
            <a:avLst/>
          </a:prstGeom>
          <a:noFill/>
        </p:spPr>
        <p:txBody>
          <a:bodyPr wrap="square" rtlCol="0">
            <a:spAutoFit/>
          </a:bodyPr>
          <a:p>
            <a:pPr algn="ctr"/>
            <a:r>
              <a:rPr lang="zh-CN" altLang="en-US" b="1">
                <a:solidFill>
                  <a:schemeClr val="bg1"/>
                </a:solidFill>
                <a:latin typeface="楷体" panose="02010609060101010101" charset="-122"/>
                <a:ea typeface="楷体" panose="02010609060101010101" charset="-122"/>
              </a:rPr>
              <a:t>一级</a:t>
            </a:r>
            <a:r>
              <a:rPr lang="zh-CN" altLang="en-US" b="1">
                <a:solidFill>
                  <a:schemeClr val="bg1"/>
                </a:solidFill>
                <a:latin typeface="楷体" panose="02010609060101010101" charset="-122"/>
                <a:ea typeface="楷体" panose="02010609060101010101" charset="-122"/>
              </a:rPr>
              <a:t>价格歧视</a:t>
            </a:r>
            <a:endParaRPr lang="zh-CN" altLang="en-US" b="1">
              <a:solidFill>
                <a:schemeClr val="bg1"/>
              </a:solidFill>
              <a:latin typeface="楷体" panose="02010609060101010101" charset="-122"/>
              <a:ea typeface="楷体" panose="02010609060101010101" charset="-122"/>
            </a:endParaRPr>
          </a:p>
        </p:txBody>
      </p:sp>
      <p:sp>
        <p:nvSpPr>
          <p:cNvPr id="9" name="文本框 8"/>
          <p:cNvSpPr txBox="1"/>
          <p:nvPr>
            <p:custDataLst>
              <p:tags r:id="rId13"/>
            </p:custDataLst>
          </p:nvPr>
        </p:nvSpPr>
        <p:spPr>
          <a:xfrm>
            <a:off x="8712200" y="2435860"/>
            <a:ext cx="1868170" cy="645160"/>
          </a:xfrm>
          <a:prstGeom prst="rect">
            <a:avLst/>
          </a:prstGeom>
          <a:noFill/>
        </p:spPr>
        <p:txBody>
          <a:bodyPr wrap="square" rtlCol="0">
            <a:spAutoFit/>
          </a:bodyPr>
          <a:p>
            <a:pPr algn="ctr"/>
            <a:r>
              <a:rPr lang="zh-CN" altLang="en-US" b="1">
                <a:solidFill>
                  <a:schemeClr val="bg1"/>
                </a:solidFill>
                <a:latin typeface="楷体" panose="02010609060101010101" charset="-122"/>
                <a:ea typeface="楷体" panose="02010609060101010101" charset="-122"/>
              </a:rPr>
              <a:t>榨取所有的消费者</a:t>
            </a:r>
            <a:r>
              <a:rPr lang="zh-CN" altLang="en-US" b="1">
                <a:solidFill>
                  <a:schemeClr val="bg1"/>
                </a:solidFill>
                <a:latin typeface="楷体" panose="02010609060101010101" charset="-122"/>
                <a:ea typeface="楷体" panose="02010609060101010101" charset="-122"/>
              </a:rPr>
              <a:t>剩余</a:t>
            </a:r>
            <a:endParaRPr lang="zh-CN" altLang="en-US" b="1">
              <a:solidFill>
                <a:schemeClr val="bg1"/>
              </a:solidFill>
              <a:latin typeface="楷体" panose="02010609060101010101" charset="-122"/>
              <a:ea typeface="楷体" panose="02010609060101010101" charset="-122"/>
            </a:endParaRPr>
          </a:p>
        </p:txBody>
      </p:sp>
      <p:sp>
        <p:nvSpPr>
          <p:cNvPr id="11" name="矩形 10"/>
          <p:cNvSpPr/>
          <p:nvPr/>
        </p:nvSpPr>
        <p:spPr>
          <a:xfrm>
            <a:off x="548005" y="4070350"/>
            <a:ext cx="11457305" cy="1583690"/>
          </a:xfrm>
          <a:prstGeom prst="rect">
            <a:avLst/>
          </a:prstGeom>
        </p:spPr>
        <p:txBody>
          <a:bodyPr wrap="square">
            <a:spAutoFit/>
          </a:bodyPr>
          <a:p>
            <a:pPr indent="0" algn="l">
              <a:lnSpc>
                <a:spcPct val="90000"/>
              </a:lnSpc>
              <a:spcBef>
                <a:spcPts val="1000"/>
              </a:spcBef>
              <a:spcAft>
                <a:spcPts val="0"/>
              </a:spcAft>
              <a:buClrTx/>
              <a:buSzTx/>
              <a:buFont typeface="Arial" panose="020B0604020202020204" pitchFamily="34" charset="0"/>
              <a:buNone/>
              <a:defRPr/>
            </a:pPr>
            <a:r>
              <a:rPr lang="zh-CN" altLang="en-US" sz="2000" b="1" noProof="0" dirty="0">
                <a:ln>
                  <a:noFill/>
                </a:ln>
                <a:solidFill>
                  <a:srgbClr val="024282"/>
                </a:solidFill>
                <a:effectLst/>
                <a:uLnTx/>
                <a:uFillTx/>
                <a:latin typeface="楷体" panose="02010609060101010101" charset="-122"/>
                <a:ea typeface="楷体" panose="02010609060101010101" charset="-122"/>
              </a:rPr>
              <a:t>但已有文献</a:t>
            </a:r>
            <a:r>
              <a:rPr lang="zh-CN" altLang="en-US" sz="2000" b="1" noProof="0" dirty="0">
                <a:ln>
                  <a:noFill/>
                </a:ln>
                <a:solidFill>
                  <a:srgbClr val="024282"/>
                </a:solidFill>
                <a:effectLst/>
                <a:uLnTx/>
                <a:uFillTx/>
                <a:latin typeface="楷体" panose="02010609060101010101" charset="-122"/>
                <a:ea typeface="楷体" panose="02010609060101010101" charset="-122"/>
              </a:rPr>
              <a:t>也指出：</a:t>
            </a:r>
            <a:endParaRPr lang="zh-CN" altLang="en-US" sz="2000" b="1"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rgbClr val="024282"/>
                </a:solidFill>
                <a:effectLst/>
                <a:uLnTx/>
                <a:uFillTx/>
                <a:latin typeface="楷体" panose="02010609060101010101" charset="-122"/>
                <a:ea typeface="楷体" panose="02010609060101010101" charset="-122"/>
              </a:rPr>
              <a:t>商家通过价格歧视榨取消费者剩余的能力很大程度上取决于</a:t>
            </a:r>
            <a:r>
              <a:rPr lang="zh-CN" altLang="en-US" sz="2000" u="sng" noProof="0" dirty="0">
                <a:ln>
                  <a:noFill/>
                </a:ln>
                <a:solidFill>
                  <a:srgbClr val="024282"/>
                </a:solidFill>
                <a:effectLst/>
                <a:uLnTx/>
                <a:uFillTx/>
                <a:latin typeface="楷体" panose="02010609060101010101" charset="-122"/>
                <a:ea typeface="楷体" panose="02010609060101010101" charset="-122"/>
              </a:rPr>
              <a:t>市场竞争结构</a:t>
            </a:r>
            <a:r>
              <a:rPr lang="zh-CN" altLang="en-US" sz="2000" noProof="0" dirty="0">
                <a:ln>
                  <a:noFill/>
                </a:ln>
                <a:solidFill>
                  <a:srgbClr val="024282"/>
                </a:solidFill>
                <a:effectLst/>
                <a:uLnTx/>
                <a:uFillTx/>
                <a:latin typeface="楷体" panose="02010609060101010101" charset="-122"/>
                <a:ea typeface="楷体" panose="02010609060101010101" charset="-122"/>
              </a:rPr>
              <a:t>及</a:t>
            </a:r>
            <a:r>
              <a:rPr lang="zh-CN" altLang="en-US" sz="2000" u="sng" noProof="0" dirty="0">
                <a:ln>
                  <a:noFill/>
                </a:ln>
                <a:solidFill>
                  <a:srgbClr val="024282"/>
                </a:solidFill>
                <a:effectLst/>
                <a:uLnTx/>
                <a:uFillTx/>
                <a:latin typeface="楷体" panose="02010609060101010101" charset="-122"/>
                <a:ea typeface="楷体" panose="02010609060101010101" charset="-122"/>
              </a:rPr>
              <a:t>产品的差异化程度</a:t>
            </a:r>
            <a:endParaRPr lang="zh-CN" altLang="en-US" sz="2000" u="sng"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rgbClr val="024282"/>
                </a:solidFill>
                <a:effectLst/>
                <a:uLnTx/>
                <a:uFillTx/>
                <a:latin typeface="楷体" panose="02010609060101010101" charset="-122"/>
                <a:ea typeface="楷体" panose="02010609060101010101" charset="-122"/>
              </a:rPr>
              <a:t>销售的商品完全相同</a:t>
            </a:r>
            <a:r>
              <a:rPr lang="en-US" altLang="zh-CN" sz="2000" noProof="0" dirty="0">
                <a:ln>
                  <a:noFill/>
                </a:ln>
                <a:solidFill>
                  <a:srgbClr val="024282"/>
                </a:solidFill>
                <a:effectLst/>
                <a:uLnTx/>
                <a:uFillTx/>
                <a:latin typeface="楷体" panose="02010609060101010101" charset="-122"/>
                <a:ea typeface="楷体" panose="02010609060101010101" charset="-122"/>
              </a:rPr>
              <a:t> → </a:t>
            </a:r>
            <a:r>
              <a:rPr lang="zh-CN" altLang="en-US" sz="2000" noProof="0" dirty="0">
                <a:ln>
                  <a:noFill/>
                </a:ln>
                <a:solidFill>
                  <a:srgbClr val="024282"/>
                </a:solidFill>
                <a:effectLst/>
                <a:uLnTx/>
                <a:uFillTx/>
                <a:latin typeface="楷体" panose="02010609060101010101" charset="-122"/>
                <a:ea typeface="楷体" panose="02010609060101010101" charset="-122"/>
              </a:rPr>
              <a:t>各个商家采取边际成本定价</a:t>
            </a:r>
            <a:r>
              <a:rPr lang="en-US" altLang="zh-CN" sz="2000" noProof="0" dirty="0">
                <a:ln>
                  <a:noFill/>
                </a:ln>
                <a:solidFill>
                  <a:srgbClr val="024282"/>
                </a:solidFill>
                <a:effectLst/>
                <a:uLnTx/>
                <a:uFillTx/>
                <a:latin typeface="楷体" panose="02010609060101010101" charset="-122"/>
                <a:ea typeface="楷体" panose="02010609060101010101" charset="-122"/>
              </a:rPr>
              <a:t> → </a:t>
            </a:r>
            <a:r>
              <a:rPr lang="zh-CN" altLang="en-US" sz="2000" noProof="0" dirty="0">
                <a:ln>
                  <a:noFill/>
                </a:ln>
                <a:solidFill>
                  <a:srgbClr val="024282"/>
                </a:solidFill>
                <a:effectLst/>
                <a:uLnTx/>
                <a:uFillTx/>
                <a:latin typeface="楷体" panose="02010609060101010101" charset="-122"/>
                <a:ea typeface="楷体" panose="02010609060101010101" charset="-122"/>
              </a:rPr>
              <a:t>获取</a:t>
            </a:r>
            <a:r>
              <a:rPr lang="zh-CN" altLang="en-US" sz="2000" noProof="0" dirty="0">
                <a:ln>
                  <a:noFill/>
                </a:ln>
                <a:solidFill>
                  <a:srgbClr val="024282"/>
                </a:solidFill>
                <a:effectLst/>
                <a:uLnTx/>
                <a:uFillTx/>
                <a:latin typeface="楷体" panose="02010609060101010101" charset="-122"/>
                <a:ea typeface="楷体" panose="02010609060101010101" charset="-122"/>
              </a:rPr>
              <a:t>到个人信息也不会改变定价策略</a:t>
            </a:r>
            <a:endParaRPr lang="zh-CN" altLang="en-US" sz="2000" noProof="0" dirty="0">
              <a:ln>
                <a:noFill/>
              </a:ln>
              <a:solidFill>
                <a:srgbClr val="024282"/>
              </a:solidFill>
              <a:effectLst/>
              <a:uLnTx/>
              <a:uFillTx/>
              <a:latin typeface="楷体" panose="02010609060101010101" charset="-122"/>
              <a:ea typeface="楷体" panose="02010609060101010101" charset="-122"/>
            </a:endParaRPr>
          </a:p>
          <a:p>
            <a:pPr indent="0" algn="l">
              <a:lnSpc>
                <a:spcPct val="90000"/>
              </a:lnSpc>
              <a:spcBef>
                <a:spcPts val="1000"/>
              </a:spcBef>
              <a:spcAft>
                <a:spcPts val="0"/>
              </a:spcAft>
              <a:buClrTx/>
              <a:buSzTx/>
              <a:buFont typeface="Arial" panose="020B0604020202020204" pitchFamily="34" charset="0"/>
              <a:buNone/>
              <a:defRPr/>
            </a:pPr>
            <a:r>
              <a:rPr lang="zh-CN" altLang="en-US" sz="2000" noProof="0" dirty="0">
                <a:ln>
                  <a:noFill/>
                </a:ln>
                <a:solidFill>
                  <a:srgbClr val="024282"/>
                </a:solidFill>
                <a:effectLst/>
                <a:uLnTx/>
                <a:uFillTx/>
                <a:latin typeface="楷体" panose="02010609060101010101" charset="-122"/>
                <a:ea typeface="楷体" panose="02010609060101010101" charset="-122"/>
              </a:rPr>
              <a:t>销售的同类</a:t>
            </a:r>
            <a:r>
              <a:rPr lang="zh-CN" altLang="en-US" sz="2000" noProof="0" dirty="0">
                <a:ln>
                  <a:noFill/>
                </a:ln>
                <a:solidFill>
                  <a:srgbClr val="024282"/>
                </a:solidFill>
                <a:effectLst/>
                <a:uLnTx/>
                <a:uFillTx/>
                <a:latin typeface="楷体" panose="02010609060101010101" charset="-122"/>
                <a:ea typeface="楷体" panose="02010609060101010101" charset="-122"/>
              </a:rPr>
              <a:t>商品存在差异</a:t>
            </a:r>
            <a:r>
              <a:rPr lang="en-US" altLang="zh-CN" sz="2000" noProof="0" dirty="0">
                <a:ln>
                  <a:noFill/>
                </a:ln>
                <a:solidFill>
                  <a:srgbClr val="024282"/>
                </a:solidFill>
                <a:effectLst/>
                <a:uLnTx/>
                <a:uFillTx/>
                <a:latin typeface="楷体" panose="02010609060101010101" charset="-122"/>
                <a:ea typeface="楷体" panose="02010609060101010101" charset="-122"/>
              </a:rPr>
              <a:t> → </a:t>
            </a:r>
            <a:r>
              <a:rPr lang="zh-CN" altLang="en-US" sz="2000" noProof="0" dirty="0">
                <a:ln>
                  <a:noFill/>
                </a:ln>
                <a:solidFill>
                  <a:srgbClr val="024282"/>
                </a:solidFill>
                <a:effectLst/>
                <a:uLnTx/>
                <a:uFillTx/>
                <a:latin typeface="楷体" panose="02010609060101010101" charset="-122"/>
                <a:ea typeface="楷体" panose="02010609060101010101" charset="-122"/>
              </a:rPr>
              <a:t>厂商一定程度上有了垄断势力</a:t>
            </a:r>
            <a:r>
              <a:rPr lang="en-US" altLang="zh-CN" sz="2000" noProof="0" dirty="0">
                <a:ln>
                  <a:noFill/>
                </a:ln>
                <a:solidFill>
                  <a:srgbClr val="024282"/>
                </a:solidFill>
                <a:effectLst/>
                <a:uLnTx/>
                <a:uFillTx/>
                <a:latin typeface="楷体" panose="02010609060101010101" charset="-122"/>
                <a:ea typeface="楷体" panose="02010609060101010101" charset="-122"/>
              </a:rPr>
              <a:t> → “</a:t>
            </a:r>
            <a:r>
              <a:rPr lang="zh-CN" altLang="en-US" sz="2000" noProof="0" dirty="0">
                <a:ln>
                  <a:noFill/>
                </a:ln>
                <a:solidFill>
                  <a:srgbClr val="024282"/>
                </a:solidFill>
                <a:effectLst/>
                <a:uLnTx/>
                <a:uFillTx/>
                <a:latin typeface="楷体" panose="02010609060101010101" charset="-122"/>
                <a:ea typeface="楷体" panose="02010609060101010101" charset="-122"/>
              </a:rPr>
              <a:t>大数据杀熟</a:t>
            </a:r>
            <a:r>
              <a:rPr lang="en-US" altLang="zh-CN" sz="2000" noProof="0" dirty="0">
                <a:ln>
                  <a:noFill/>
                </a:ln>
                <a:solidFill>
                  <a:srgbClr val="024282"/>
                </a:solidFill>
                <a:effectLst/>
                <a:uLnTx/>
                <a:uFillTx/>
                <a:latin typeface="楷体" panose="02010609060101010101" charset="-122"/>
                <a:ea typeface="楷体" panose="02010609060101010101" charset="-122"/>
              </a:rPr>
              <a:t>”</a:t>
            </a:r>
            <a:r>
              <a:rPr lang="zh-CN" altLang="en-US" sz="2000" noProof="0" dirty="0">
                <a:ln>
                  <a:noFill/>
                </a:ln>
                <a:solidFill>
                  <a:srgbClr val="024282"/>
                </a:solidFill>
                <a:effectLst/>
                <a:uLnTx/>
                <a:uFillTx/>
                <a:latin typeface="楷体" panose="02010609060101010101" charset="-122"/>
                <a:ea typeface="楷体" panose="02010609060101010101" charset="-122"/>
              </a:rPr>
              <a:t>效果值得进一步</a:t>
            </a:r>
            <a:r>
              <a:rPr lang="zh-CN" altLang="en-US" sz="2000" noProof="0" dirty="0">
                <a:ln>
                  <a:noFill/>
                </a:ln>
                <a:solidFill>
                  <a:srgbClr val="024282"/>
                </a:solidFill>
                <a:effectLst/>
                <a:uLnTx/>
                <a:uFillTx/>
                <a:latin typeface="楷体" panose="02010609060101010101" charset="-122"/>
                <a:ea typeface="楷体" panose="02010609060101010101" charset="-122"/>
              </a:rPr>
              <a:t>讨论</a:t>
            </a:r>
            <a:endParaRPr lang="zh-CN" altLang="en-US" sz="2000" noProof="0" dirty="0">
              <a:ln>
                <a:noFill/>
              </a:ln>
              <a:solidFill>
                <a:srgbClr val="024282"/>
              </a:solidFill>
              <a:effectLst/>
              <a:uLnTx/>
              <a:uFillTx/>
              <a:latin typeface="楷体" panose="02010609060101010101" charset="-122"/>
              <a:ea typeface="楷体" panose="02010609060101010101" charset="-122"/>
            </a:endParaRPr>
          </a:p>
        </p:txBody>
      </p:sp>
      <p:cxnSp>
        <p:nvCxnSpPr>
          <p:cNvPr id="12" name="直接箭头连接符 11"/>
          <p:cNvCxnSpPr>
            <a:stCxn id="26" idx="1"/>
            <a:endCxn id="13" idx="1"/>
          </p:cNvCxnSpPr>
          <p:nvPr/>
        </p:nvCxnSpPr>
        <p:spPr>
          <a:xfrm>
            <a:off x="7113270" y="3843655"/>
            <a:ext cx="663575" cy="3759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7776845" y="4050665"/>
            <a:ext cx="3484245" cy="337185"/>
          </a:xfrm>
          <a:prstGeom prst="rect">
            <a:avLst/>
          </a:prstGeom>
        </p:spPr>
        <p:txBody>
          <a:bodyPr wrap="square">
            <a:spAutoFit/>
          </a:bodyPr>
          <a:p>
            <a:r>
              <a:rPr lang="zh-CN" altLang="en-US" sz="1600">
                <a:solidFill>
                  <a:schemeClr val="accent6">
                    <a:lumMod val="75000"/>
                  </a:schemeClr>
                </a:solidFill>
                <a:latin typeface="华文中宋" panose="02010600040101010101" charset="-122"/>
                <a:ea typeface="华文中宋" panose="02010600040101010101" charset="-122"/>
              </a:rPr>
              <a:t>前提：该商家在市场上占据</a:t>
            </a:r>
            <a:r>
              <a:rPr lang="zh-CN" altLang="en-US" sz="1600" b="1" u="sng">
                <a:solidFill>
                  <a:schemeClr val="accent6">
                    <a:lumMod val="75000"/>
                  </a:schemeClr>
                </a:solidFill>
                <a:latin typeface="华文中宋" panose="02010600040101010101" charset="-122"/>
                <a:ea typeface="华文中宋" panose="02010600040101010101" charset="-122"/>
              </a:rPr>
              <a:t>垄断</a:t>
            </a:r>
            <a:r>
              <a:rPr lang="zh-CN" altLang="en-US" sz="1600">
                <a:solidFill>
                  <a:schemeClr val="accent6">
                    <a:lumMod val="75000"/>
                  </a:schemeClr>
                </a:solidFill>
                <a:latin typeface="华文中宋" panose="02010600040101010101" charset="-122"/>
                <a:ea typeface="华文中宋" panose="02010600040101010101" charset="-122"/>
              </a:rPr>
              <a:t>地位</a:t>
            </a:r>
            <a:endParaRPr lang="zh-CN" altLang="en-US" sz="1600">
              <a:solidFill>
                <a:schemeClr val="accent6">
                  <a:lumMod val="75000"/>
                </a:schemeClr>
              </a:solidFill>
              <a:latin typeface="华文中宋" panose="02010600040101010101" charset="-122"/>
              <a:ea typeface="华文中宋" panose="02010600040101010101" charset="-122"/>
            </a:endParaRPr>
          </a:p>
        </p:txBody>
      </p:sp>
      <p:sp>
        <p:nvSpPr>
          <p:cNvPr id="15" name="文本框 14"/>
          <p:cNvSpPr txBox="1"/>
          <p:nvPr/>
        </p:nvSpPr>
        <p:spPr>
          <a:xfrm>
            <a:off x="4216400" y="5854065"/>
            <a:ext cx="4119880" cy="398780"/>
          </a:xfrm>
          <a:prstGeom prst="rect">
            <a:avLst/>
          </a:prstGeom>
          <a:noFill/>
        </p:spPr>
        <p:txBody>
          <a:bodyPr wrap="square" rtlCol="0" anchor="t">
            <a:spAutoFit/>
          </a:bodyPr>
          <a:p>
            <a:r>
              <a:rPr lang="en-US" altLang="zh-CN" sz="2000" b="1" noProof="0" dirty="0">
                <a:ln>
                  <a:noFill/>
                </a:ln>
                <a:solidFill>
                  <a:schemeClr val="tx1"/>
                </a:solidFill>
                <a:effectLst/>
                <a:uLnTx/>
                <a:uFillTx/>
                <a:latin typeface="华文中宋" panose="02010600040101010101" charset="-122"/>
                <a:ea typeface="华文中宋" panose="02010600040101010101" charset="-122"/>
                <a:sym typeface="+mn-ea"/>
              </a:rPr>
              <a:t>—— </a:t>
            </a:r>
            <a:r>
              <a:rPr lang="zh-CN" altLang="en-US" sz="2000" b="1" noProof="0" dirty="0">
                <a:ln>
                  <a:noFill/>
                </a:ln>
                <a:solidFill>
                  <a:schemeClr val="tx1"/>
                </a:solidFill>
                <a:effectLst/>
                <a:uLnTx/>
                <a:uFillTx/>
                <a:latin typeface="华文中宋" panose="02010600040101010101" charset="-122"/>
                <a:ea typeface="华文中宋" panose="02010600040101010101" charset="-122"/>
                <a:sym typeface="+mn-ea"/>
              </a:rPr>
              <a:t>垂直差异化双寡头模型</a:t>
            </a:r>
            <a:r>
              <a:rPr lang="en-US" altLang="zh-CN" sz="2000" b="1" noProof="0" dirty="0">
                <a:ln>
                  <a:noFill/>
                </a:ln>
                <a:solidFill>
                  <a:schemeClr val="tx1"/>
                </a:solidFill>
                <a:effectLst/>
                <a:uLnTx/>
                <a:uFillTx/>
                <a:latin typeface="华文中宋" panose="02010600040101010101" charset="-122"/>
                <a:ea typeface="华文中宋" panose="02010600040101010101" charset="-122"/>
                <a:sym typeface="+mn-ea"/>
              </a:rPr>
              <a:t> ——</a:t>
            </a:r>
            <a:endParaRPr lang="en-US" altLang="zh-CN" sz="2000" b="1" noProof="0" dirty="0">
              <a:ln>
                <a:noFill/>
              </a:ln>
              <a:solidFill>
                <a:schemeClr val="tx1"/>
              </a:solidFill>
              <a:effectLst/>
              <a:uLnTx/>
              <a:uFillTx/>
              <a:latin typeface="华文中宋" panose="02010600040101010101" charset="-122"/>
              <a:ea typeface="华文中宋"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096000" y="934641"/>
            <a:ext cx="6049548" cy="6049548"/>
          </a:xfrm>
          <a:prstGeom prst="rect">
            <a:avLst/>
          </a:prstGeom>
        </p:spPr>
      </p:pic>
      <p:grpSp>
        <p:nvGrpSpPr>
          <p:cNvPr id="4" name="组合 3"/>
          <p:cNvGrpSpPr/>
          <p:nvPr/>
        </p:nvGrpSpPr>
        <p:grpSpPr>
          <a:xfrm>
            <a:off x="335361" y="116633"/>
            <a:ext cx="629872" cy="612768"/>
            <a:chOff x="3070727" y="196457"/>
            <a:chExt cx="692047" cy="673255"/>
          </a:xfrm>
        </p:grpSpPr>
        <p:sp>
          <p:nvSpPr>
            <p:cNvPr id="5" name="平行四边形 4"/>
            <p:cNvSpPr/>
            <p:nvPr/>
          </p:nvSpPr>
          <p:spPr>
            <a:xfrm>
              <a:off x="3070727" y="196457"/>
              <a:ext cx="629587" cy="612775"/>
            </a:xfrm>
            <a:prstGeom prst="parallelogram">
              <a:avLst/>
            </a:prstGeom>
            <a:solidFill>
              <a:srgbClr val="024282"/>
            </a:solid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133187" y="256937"/>
              <a:ext cx="629587" cy="612775"/>
            </a:xfrm>
            <a:prstGeom prst="parallelogram">
              <a:avLst/>
            </a:prstGeom>
            <a:no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pic>
        <p:nvPicPr>
          <p:cNvPr id="52" name="图片 51"/>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a:xfrm>
            <a:off x="285270" y="6444305"/>
            <a:ext cx="2117266" cy="338296"/>
          </a:xfrm>
          <a:prstGeom prst="rect">
            <a:avLst/>
          </a:prstGeom>
        </p:spPr>
      </p:pic>
      <p:grpSp>
        <p:nvGrpSpPr>
          <p:cNvPr id="43" name="组合 42"/>
          <p:cNvGrpSpPr/>
          <p:nvPr/>
        </p:nvGrpSpPr>
        <p:grpSpPr>
          <a:xfrm>
            <a:off x="9154205" y="116633"/>
            <a:ext cx="2764918" cy="612776"/>
            <a:chOff x="1018596" y="583069"/>
            <a:chExt cx="4663274" cy="1033500"/>
          </a:xfrm>
        </p:grpSpPr>
        <p:pic>
          <p:nvPicPr>
            <p:cNvPr id="44" name="图片 4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18596" y="583069"/>
              <a:ext cx="1033500" cy="1033500"/>
            </a:xfrm>
            <a:prstGeom prst="rect">
              <a:avLst/>
            </a:prstGeom>
          </p:spPr>
        </p:pic>
        <p:pic>
          <p:nvPicPr>
            <p:cNvPr id="45" name="图片 4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46" name="矩形 45"/>
            <p:cNvSpPr/>
            <p:nvPr/>
          </p:nvSpPr>
          <p:spPr>
            <a:xfrm>
              <a:off x="2085463" y="1172848"/>
              <a:ext cx="3596407" cy="36336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BEIHANG UNIVERSITY</a:t>
              </a:r>
              <a:endPar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sp>
        <p:nvSpPr>
          <p:cNvPr id="2" name="文本占位符 5"/>
          <p:cNvSpPr txBox="1"/>
          <p:nvPr/>
        </p:nvSpPr>
        <p:spPr>
          <a:xfrm>
            <a:off x="1127448" y="193957"/>
            <a:ext cx="5040313" cy="61277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20000"/>
              </a:lnSpc>
              <a:spcBef>
                <a:spcPct val="0"/>
              </a:spcBef>
              <a:spcAft>
                <a:spcPct val="0"/>
              </a:spcAft>
              <a:buClrTx/>
              <a:buSzTx/>
              <a:buFont typeface="Arial" panose="020B0604020202020204" pitchFamily="34" charset="0"/>
              <a:defRPr/>
            </a:pPr>
            <a:r>
              <a:rPr lang="zh-CN" altLang="en-US" sz="2900" noProof="0" dirty="0">
                <a:ln>
                  <a:noFill/>
                </a:ln>
                <a:effectLst/>
                <a:uLnTx/>
                <a:uFillTx/>
                <a:latin typeface="华文中宋" panose="02010600040101010101" charset="-122"/>
                <a:ea typeface="华文中宋" panose="02010600040101010101" charset="-122"/>
                <a:sym typeface="+mn-ea"/>
              </a:rPr>
              <a:t>本文研究框架与创新</a:t>
            </a:r>
            <a:r>
              <a:rPr lang="zh-CN" altLang="en-US" sz="2900" noProof="0" dirty="0">
                <a:ln>
                  <a:noFill/>
                </a:ln>
                <a:effectLst/>
                <a:uLnTx/>
                <a:uFillTx/>
                <a:latin typeface="华文中宋" panose="02010600040101010101" charset="-122"/>
                <a:ea typeface="华文中宋" panose="02010600040101010101" charset="-122"/>
                <a:sym typeface="+mn-ea"/>
              </a:rPr>
              <a:t>点</a:t>
            </a:r>
            <a:endParaRPr lang="zh-CN" altLang="en-US" sz="2900" noProof="0" dirty="0">
              <a:ln>
                <a:noFill/>
              </a:ln>
              <a:effectLst/>
              <a:uLnTx/>
              <a:uFillTx/>
              <a:latin typeface="华文中宋" panose="02010600040101010101" charset="-122"/>
              <a:ea typeface="华文中宋" panose="02010600040101010101" charset="-122"/>
              <a:sym typeface="+mn-ea"/>
            </a:endParaRPr>
          </a:p>
        </p:txBody>
      </p:sp>
      <p:sp>
        <p:nvSpPr>
          <p:cNvPr id="17" name="矩形 16"/>
          <p:cNvSpPr/>
          <p:nvPr/>
        </p:nvSpPr>
        <p:spPr>
          <a:xfrm>
            <a:off x="392430" y="1002665"/>
            <a:ext cx="10889615" cy="4681855"/>
          </a:xfrm>
          <a:prstGeom prst="rect">
            <a:avLst/>
          </a:prstGeom>
        </p:spPr>
        <p:txBody>
          <a:bodyPr wrap="square">
            <a:spAutoFit/>
          </a:bodyPr>
          <a:p>
            <a:pPr indent="0" algn="l">
              <a:lnSpc>
                <a:spcPct val="90000"/>
              </a:lnSpc>
              <a:spcBef>
                <a:spcPts val="1000"/>
              </a:spcBef>
              <a:spcAft>
                <a:spcPts val="0"/>
              </a:spcAft>
              <a:buClrTx/>
              <a:buSzTx/>
              <a:buFont typeface="Arial" panose="020B0604020202020204" pitchFamily="34" charset="0"/>
              <a:buNone/>
              <a:defRPr/>
            </a:pPr>
            <a:r>
              <a:rPr lang="zh-CN" altLang="en-US" b="1" noProof="0" dirty="0">
                <a:ln>
                  <a:noFill/>
                </a:ln>
                <a:solidFill>
                  <a:schemeClr val="tx1"/>
                </a:solidFill>
                <a:effectLst/>
                <a:uLnTx/>
                <a:uFillTx/>
                <a:latin typeface="楷体" panose="02010609060101010101" charset="-122"/>
                <a:ea typeface="楷体" panose="02010609060101010101" charset="-122"/>
              </a:rPr>
              <a:t>采用垂直差异化双寡头模型，讨论</a:t>
            </a:r>
            <a:r>
              <a:rPr lang="zh-CN" altLang="en-US" b="1" u="sng" noProof="0" dirty="0">
                <a:ln>
                  <a:noFill/>
                </a:ln>
                <a:solidFill>
                  <a:schemeClr val="tx1"/>
                </a:solidFill>
                <a:effectLst/>
                <a:uLnTx/>
                <a:uFillTx/>
                <a:latin typeface="楷体" panose="02010609060101010101" charset="-122"/>
                <a:ea typeface="楷体" panose="02010609060101010101" charset="-122"/>
              </a:rPr>
              <a:t>不同程度的个人信息保护政策</a:t>
            </a:r>
            <a:r>
              <a:rPr lang="zh-CN" altLang="en-US" b="1" noProof="0" dirty="0">
                <a:ln>
                  <a:noFill/>
                </a:ln>
                <a:solidFill>
                  <a:schemeClr val="tx1"/>
                </a:solidFill>
                <a:effectLst/>
                <a:uLnTx/>
                <a:uFillTx/>
                <a:latin typeface="楷体" panose="02010609060101010101" charset="-122"/>
                <a:ea typeface="楷体" panose="02010609060101010101" charset="-122"/>
              </a:rPr>
              <a:t>对厂商定价策略及各方福利水平的影响：</a:t>
            </a:r>
            <a:endParaRPr lang="zh-CN" altLang="en-US" b="1" noProof="0" dirty="0">
              <a:ln>
                <a:noFill/>
              </a:ln>
              <a:solidFill>
                <a:srgbClr val="024282"/>
              </a:solidFill>
              <a:effectLst/>
              <a:uLnTx/>
              <a:uFillTx/>
              <a:latin typeface="楷体" panose="02010609060101010101" charset="-122"/>
              <a:ea typeface="楷体" panose="02010609060101010101" charset="-122"/>
            </a:endParaRPr>
          </a:p>
          <a:p>
            <a:pPr marL="342900" indent="-342900" algn="l">
              <a:lnSpc>
                <a:spcPct val="90000"/>
              </a:lnSpc>
              <a:spcBef>
                <a:spcPts val="1000"/>
              </a:spcBef>
              <a:spcAft>
                <a:spcPts val="0"/>
              </a:spcAft>
              <a:buClrTx/>
              <a:buSzTx/>
              <a:buFont typeface="Arial" panose="020B0604020202020204" pitchFamily="34" charset="0"/>
              <a:buChar char="•"/>
              <a:defRPr/>
            </a:pPr>
            <a:r>
              <a:rPr lang="zh-CN" altLang="en-US" noProof="0" dirty="0">
                <a:ln>
                  <a:noFill/>
                </a:ln>
                <a:solidFill>
                  <a:srgbClr val="024282"/>
                </a:solidFill>
                <a:effectLst/>
                <a:uLnTx/>
                <a:uFillTx/>
                <a:latin typeface="楷体" panose="02010609060101010101" charset="-122"/>
                <a:ea typeface="楷体" panose="02010609060101010101" charset="-122"/>
              </a:rPr>
              <a:t>无个人信息保护</a:t>
            </a:r>
            <a:r>
              <a:rPr lang="zh-CN" altLang="en-US" noProof="0" dirty="0">
                <a:ln>
                  <a:noFill/>
                </a:ln>
                <a:solidFill>
                  <a:srgbClr val="024282"/>
                </a:solidFill>
                <a:effectLst/>
                <a:uLnTx/>
                <a:uFillTx/>
                <a:latin typeface="楷体" panose="02010609060101010101" charset="-122"/>
                <a:ea typeface="楷体" panose="02010609060101010101" charset="-122"/>
              </a:rPr>
              <a:t>政策</a:t>
            </a:r>
            <a:endParaRPr lang="zh-CN" altLang="en-US" noProof="0" dirty="0">
              <a:ln>
                <a:noFill/>
              </a:ln>
              <a:solidFill>
                <a:srgbClr val="024282"/>
              </a:solidFill>
              <a:effectLst/>
              <a:uLnTx/>
              <a:uFillTx/>
              <a:latin typeface="楷体" panose="02010609060101010101" charset="-122"/>
              <a:ea typeface="楷体" panose="02010609060101010101" charset="-122"/>
            </a:endParaRPr>
          </a:p>
          <a:p>
            <a:pPr marL="342900" indent="-342900" algn="l">
              <a:lnSpc>
                <a:spcPct val="90000"/>
              </a:lnSpc>
              <a:spcBef>
                <a:spcPts val="1000"/>
              </a:spcBef>
              <a:spcAft>
                <a:spcPts val="0"/>
              </a:spcAft>
              <a:buClrTx/>
              <a:buSzTx/>
              <a:buFont typeface="Arial" panose="020B0604020202020204" pitchFamily="34" charset="0"/>
              <a:buChar char="•"/>
              <a:defRPr/>
            </a:pPr>
            <a:r>
              <a:rPr lang="zh-CN" altLang="en-US" noProof="0" dirty="0">
                <a:ln>
                  <a:noFill/>
                </a:ln>
                <a:solidFill>
                  <a:srgbClr val="024282"/>
                </a:solidFill>
                <a:effectLst/>
                <a:uLnTx/>
                <a:uFillTx/>
                <a:latin typeface="楷体" panose="02010609060101010101" charset="-122"/>
                <a:ea typeface="楷体" panose="02010609060101010101" charset="-122"/>
              </a:rPr>
              <a:t>自愿性个人信息保护政策</a:t>
            </a:r>
            <a:endParaRPr lang="zh-CN" altLang="en-US" noProof="0" dirty="0">
              <a:ln>
                <a:noFill/>
              </a:ln>
              <a:solidFill>
                <a:srgbClr val="024282"/>
              </a:solidFill>
              <a:effectLst/>
              <a:uLnTx/>
              <a:uFillTx/>
              <a:latin typeface="楷体" panose="02010609060101010101" charset="-122"/>
              <a:ea typeface="楷体" panose="02010609060101010101" charset="-122"/>
            </a:endParaRPr>
          </a:p>
          <a:p>
            <a:pPr marL="342900" indent="-342900" algn="l">
              <a:lnSpc>
                <a:spcPct val="90000"/>
              </a:lnSpc>
              <a:spcBef>
                <a:spcPts val="1000"/>
              </a:spcBef>
              <a:spcAft>
                <a:spcPts val="0"/>
              </a:spcAft>
              <a:buClrTx/>
              <a:buSzTx/>
              <a:buFont typeface="Arial" panose="020B0604020202020204" pitchFamily="34" charset="0"/>
              <a:buChar char="•"/>
              <a:defRPr/>
            </a:pPr>
            <a:r>
              <a:rPr lang="zh-CN" altLang="en-US" noProof="0" dirty="0">
                <a:ln>
                  <a:noFill/>
                </a:ln>
                <a:solidFill>
                  <a:srgbClr val="024282"/>
                </a:solidFill>
                <a:effectLst/>
                <a:uLnTx/>
                <a:uFillTx/>
                <a:latin typeface="楷体" panose="02010609060101010101" charset="-122"/>
                <a:ea typeface="楷体" panose="02010609060101010101" charset="-122"/>
              </a:rPr>
              <a:t>强制性个人信息保护政策</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30000"/>
              </a:lnSpc>
              <a:spcBef>
                <a:spcPts val="1000"/>
              </a:spcBef>
              <a:spcAft>
                <a:spcPts val="0"/>
              </a:spcAft>
              <a:buClrTx/>
              <a:buSzTx/>
              <a:buFont typeface="Arial" panose="020B0604020202020204" pitchFamily="34" charset="0"/>
              <a:buNone/>
              <a:defRPr/>
            </a:pPr>
            <a:r>
              <a:rPr lang="zh-CN" altLang="en-US" b="1" noProof="0" dirty="0">
                <a:ln>
                  <a:noFill/>
                </a:ln>
                <a:solidFill>
                  <a:schemeClr val="tx1"/>
                </a:solidFill>
                <a:effectLst/>
                <a:uLnTx/>
                <a:uFillTx/>
                <a:latin typeface="楷体" panose="02010609060101010101" charset="-122"/>
                <a:ea typeface="楷体" panose="02010609060101010101" charset="-122"/>
              </a:rPr>
              <a:t>主要研究问题：</a:t>
            </a:r>
            <a:endParaRPr lang="zh-CN" altLang="en-US" b="1" noProof="0" dirty="0">
              <a:ln>
                <a:noFill/>
              </a:ln>
              <a:solidFill>
                <a:schemeClr val="tx1"/>
              </a:solidFill>
              <a:effectLst/>
              <a:uLnTx/>
              <a:uFillTx/>
              <a:latin typeface="楷体" panose="02010609060101010101" charset="-122"/>
              <a:ea typeface="楷体" panose="02010609060101010101" charset="-122"/>
            </a:endParaRPr>
          </a:p>
          <a:p>
            <a:pPr marL="285750" indent="-285750" algn="l">
              <a:lnSpc>
                <a:spcPct val="90000"/>
              </a:lnSpc>
              <a:spcBef>
                <a:spcPts val="1000"/>
              </a:spcBef>
              <a:spcAft>
                <a:spcPts val="0"/>
              </a:spcAft>
              <a:buClrTx/>
              <a:buSzTx/>
              <a:buFont typeface="Arial" panose="020B0604020202020204" pitchFamily="34" charset="0"/>
              <a:buChar char="•"/>
              <a:defRPr/>
            </a:pPr>
            <a:r>
              <a:rPr lang="zh-CN" altLang="en-US" noProof="0" dirty="0">
                <a:ln>
                  <a:noFill/>
                </a:ln>
                <a:solidFill>
                  <a:srgbClr val="024282"/>
                </a:solidFill>
                <a:effectLst/>
                <a:uLnTx/>
                <a:uFillTx/>
                <a:latin typeface="楷体" panose="02010609060101010101" charset="-122"/>
                <a:ea typeface="楷体" panose="02010609060101010101" charset="-122"/>
              </a:rPr>
              <a:t>求解厂商在三种个人信息保护政策下的均衡定价策略</a:t>
            </a:r>
            <a:endParaRPr lang="zh-CN" altLang="en-US" noProof="0" dirty="0">
              <a:ln>
                <a:noFill/>
              </a:ln>
              <a:solidFill>
                <a:srgbClr val="024282"/>
              </a:solidFill>
              <a:effectLst/>
              <a:uLnTx/>
              <a:uFillTx/>
              <a:latin typeface="楷体" panose="02010609060101010101" charset="-122"/>
              <a:ea typeface="楷体" panose="02010609060101010101" charset="-122"/>
            </a:endParaRPr>
          </a:p>
          <a:p>
            <a:pPr marL="285750" indent="-285750" algn="l">
              <a:lnSpc>
                <a:spcPct val="90000"/>
              </a:lnSpc>
              <a:spcBef>
                <a:spcPts val="1000"/>
              </a:spcBef>
              <a:spcAft>
                <a:spcPts val="0"/>
              </a:spcAft>
              <a:buClrTx/>
              <a:buSzTx/>
              <a:buFont typeface="Arial" panose="020B0604020202020204" pitchFamily="34" charset="0"/>
              <a:buChar char="•"/>
              <a:defRPr/>
            </a:pPr>
            <a:r>
              <a:rPr lang="zh-CN" altLang="en-US" noProof="0" dirty="0">
                <a:ln>
                  <a:noFill/>
                </a:ln>
                <a:solidFill>
                  <a:srgbClr val="024282"/>
                </a:solidFill>
                <a:effectLst/>
                <a:uLnTx/>
                <a:uFillTx/>
                <a:latin typeface="楷体" panose="02010609060101010101" charset="-122"/>
                <a:ea typeface="楷体" panose="02010609060101010101" charset="-122"/>
              </a:rPr>
              <a:t>刻画消费者在</a:t>
            </a:r>
            <a:r>
              <a:rPr lang="zh-CN" altLang="en-US" noProof="0" dirty="0">
                <a:ln>
                  <a:noFill/>
                </a:ln>
                <a:solidFill>
                  <a:srgbClr val="024282"/>
                </a:solidFill>
                <a:effectLst/>
                <a:uLnTx/>
                <a:uFillTx/>
                <a:latin typeface="楷体" panose="02010609060101010101" charset="-122"/>
                <a:ea typeface="楷体" panose="02010609060101010101" charset="-122"/>
                <a:sym typeface="+mn-ea"/>
              </a:rPr>
              <a:t>三种个人信息保护政策下的购买行为</a:t>
            </a:r>
            <a:endParaRPr lang="zh-CN" altLang="en-US" noProof="0" dirty="0">
              <a:ln>
                <a:noFill/>
              </a:ln>
              <a:solidFill>
                <a:srgbClr val="024282"/>
              </a:solidFill>
              <a:effectLst/>
              <a:uLnTx/>
              <a:uFillTx/>
              <a:latin typeface="楷体" panose="02010609060101010101" charset="-122"/>
              <a:ea typeface="楷体" panose="02010609060101010101" charset="-122"/>
            </a:endParaRPr>
          </a:p>
          <a:p>
            <a:pPr marL="285750" indent="-285750" algn="l">
              <a:lnSpc>
                <a:spcPct val="90000"/>
              </a:lnSpc>
              <a:spcBef>
                <a:spcPts val="1000"/>
              </a:spcBef>
              <a:spcAft>
                <a:spcPts val="0"/>
              </a:spcAft>
              <a:buClrTx/>
              <a:buSzTx/>
              <a:buFont typeface="Arial" panose="020B0604020202020204" pitchFamily="34" charset="0"/>
              <a:buChar char="•"/>
              <a:defRPr/>
            </a:pPr>
            <a:r>
              <a:rPr lang="zh-CN" altLang="en-US" noProof="0" dirty="0">
                <a:ln>
                  <a:noFill/>
                </a:ln>
                <a:solidFill>
                  <a:srgbClr val="024282"/>
                </a:solidFill>
                <a:effectLst/>
                <a:uLnTx/>
                <a:uFillTx/>
                <a:latin typeface="楷体" panose="02010609060101010101" charset="-122"/>
                <a:ea typeface="楷体" panose="02010609060101010101" charset="-122"/>
              </a:rPr>
              <a:t>对比分析三种个人信息保护政策下的消费者剩余、生产者剩余和社会总剩余</a:t>
            </a:r>
            <a:endParaRPr lang="zh-CN" altLang="en-US" noProof="0" dirty="0">
              <a:ln>
                <a:noFill/>
              </a:ln>
              <a:solidFill>
                <a:srgbClr val="024282"/>
              </a:solidFill>
              <a:effectLst/>
              <a:uLnTx/>
              <a:uFillTx/>
              <a:latin typeface="楷体" panose="02010609060101010101" charset="-122"/>
              <a:ea typeface="楷体" panose="02010609060101010101" charset="-122"/>
            </a:endParaRPr>
          </a:p>
          <a:p>
            <a:pPr indent="0" algn="l">
              <a:lnSpc>
                <a:spcPct val="120000"/>
              </a:lnSpc>
              <a:spcBef>
                <a:spcPts val="1000"/>
              </a:spcBef>
              <a:spcAft>
                <a:spcPts val="0"/>
              </a:spcAft>
              <a:buClrTx/>
              <a:buSzTx/>
              <a:buFont typeface="Arial" panose="020B0604020202020204" pitchFamily="34" charset="0"/>
              <a:buNone/>
              <a:defRPr/>
            </a:pPr>
            <a:r>
              <a:rPr lang="zh-CN" altLang="en-US" b="1" noProof="0" dirty="0">
                <a:ln>
                  <a:noFill/>
                </a:ln>
                <a:solidFill>
                  <a:schemeClr val="tx1"/>
                </a:solidFill>
                <a:effectLst/>
                <a:uLnTx/>
                <a:uFillTx/>
                <a:latin typeface="楷体" panose="02010609060101010101" charset="-122"/>
                <a:ea typeface="楷体" panose="02010609060101010101" charset="-122"/>
              </a:rPr>
              <a:t>相较于之前的研究，本文创新</a:t>
            </a:r>
            <a:r>
              <a:rPr lang="zh-CN" altLang="en-US" b="1" noProof="0" dirty="0">
                <a:ln>
                  <a:noFill/>
                </a:ln>
                <a:solidFill>
                  <a:schemeClr val="tx1"/>
                </a:solidFill>
                <a:effectLst/>
                <a:uLnTx/>
                <a:uFillTx/>
                <a:latin typeface="楷体" panose="02010609060101010101" charset="-122"/>
                <a:ea typeface="楷体" panose="02010609060101010101" charset="-122"/>
              </a:rPr>
              <a:t>点：</a:t>
            </a:r>
            <a:endParaRPr lang="zh-CN" altLang="en-US" b="1" noProof="0" dirty="0">
              <a:ln>
                <a:noFill/>
              </a:ln>
              <a:solidFill>
                <a:schemeClr val="tx1"/>
              </a:solidFill>
              <a:effectLst/>
              <a:uLnTx/>
              <a:uFillTx/>
              <a:latin typeface="楷体" panose="02010609060101010101" charset="-122"/>
              <a:ea typeface="楷体" panose="02010609060101010101" charset="-122"/>
            </a:endParaRPr>
          </a:p>
          <a:p>
            <a:pPr marL="285750" indent="-285750" algn="l">
              <a:lnSpc>
                <a:spcPct val="90000"/>
              </a:lnSpc>
              <a:spcBef>
                <a:spcPts val="1000"/>
              </a:spcBef>
              <a:spcAft>
                <a:spcPts val="0"/>
              </a:spcAft>
              <a:buClrTx/>
              <a:buSzTx/>
              <a:buFont typeface="Arial" panose="020B0604020202020204" pitchFamily="34" charset="0"/>
              <a:buChar char="•"/>
              <a:defRPr/>
            </a:pPr>
            <a:r>
              <a:rPr lang="zh-CN" altLang="en-US" noProof="0" dirty="0">
                <a:ln>
                  <a:noFill/>
                </a:ln>
                <a:solidFill>
                  <a:srgbClr val="024282"/>
                </a:solidFill>
                <a:effectLst/>
                <a:uLnTx/>
                <a:uFillTx/>
                <a:latin typeface="楷体" panose="02010609060101010101" charset="-122"/>
                <a:ea typeface="楷体" panose="02010609060101010101" charset="-122"/>
                <a:sym typeface="+mn-ea"/>
              </a:rPr>
              <a:t>在政策考虑上，</a:t>
            </a:r>
            <a:r>
              <a:rPr lang="zh-CN" altLang="en-US" noProof="0" dirty="0">
                <a:ln>
                  <a:noFill/>
                </a:ln>
                <a:solidFill>
                  <a:srgbClr val="024282"/>
                </a:solidFill>
                <a:effectLst/>
                <a:uLnTx/>
                <a:uFillTx/>
                <a:latin typeface="楷体" panose="02010609060101010101" charset="-122"/>
                <a:ea typeface="楷体" panose="02010609060101010101" charset="-122"/>
                <a:sym typeface="+mn-ea"/>
              </a:rPr>
              <a:t>加入自愿性个人信息保护政策（假定</a:t>
            </a:r>
            <a:r>
              <a:rPr lang="zh-CN" altLang="en-US" noProof="0" dirty="0">
                <a:ln>
                  <a:noFill/>
                </a:ln>
                <a:solidFill>
                  <a:srgbClr val="024282"/>
                </a:solidFill>
                <a:effectLst/>
                <a:uLnTx/>
                <a:uFillTx/>
                <a:latin typeface="楷体" panose="02010609060101010101" charset="-122"/>
                <a:ea typeface="楷体" panose="02010609060101010101" charset="-122"/>
              </a:rPr>
              <a:t>消费者在选择是否公开自身隐私信息时完全理性）</a:t>
            </a:r>
            <a:endParaRPr lang="zh-CN" altLang="en-US" noProof="0" dirty="0">
              <a:ln>
                <a:noFill/>
              </a:ln>
              <a:solidFill>
                <a:srgbClr val="024282"/>
              </a:solidFill>
              <a:effectLst/>
              <a:uLnTx/>
              <a:uFillTx/>
              <a:latin typeface="楷体" panose="02010609060101010101" charset="-122"/>
              <a:ea typeface="楷体" panose="02010609060101010101" charset="-122"/>
            </a:endParaRPr>
          </a:p>
          <a:p>
            <a:pPr marL="285750" indent="-285750" algn="l">
              <a:lnSpc>
                <a:spcPct val="90000"/>
              </a:lnSpc>
              <a:spcBef>
                <a:spcPts val="1000"/>
              </a:spcBef>
              <a:spcAft>
                <a:spcPts val="0"/>
              </a:spcAft>
              <a:buClrTx/>
              <a:buSzTx/>
              <a:buFont typeface="Arial" panose="020B0604020202020204" pitchFamily="34" charset="0"/>
              <a:buChar char="•"/>
              <a:defRPr/>
            </a:pPr>
            <a:r>
              <a:rPr lang="zh-CN" altLang="en-US" noProof="0" dirty="0">
                <a:ln>
                  <a:noFill/>
                </a:ln>
                <a:solidFill>
                  <a:srgbClr val="024282"/>
                </a:solidFill>
                <a:effectLst/>
                <a:uLnTx/>
                <a:uFillTx/>
                <a:latin typeface="楷体" panose="02010609060101010101" charset="-122"/>
                <a:ea typeface="楷体" panose="02010609060101010101" charset="-122"/>
              </a:rPr>
              <a:t>在信息结构上，赋予厂商足以实现一级价格歧视的信息</a:t>
            </a:r>
            <a:endParaRPr lang="zh-CN" altLang="en-US" noProof="0" dirty="0">
              <a:ln>
                <a:noFill/>
              </a:ln>
              <a:solidFill>
                <a:srgbClr val="024282"/>
              </a:solidFill>
              <a:effectLst/>
              <a:uLnTx/>
              <a:uFillTx/>
              <a:latin typeface="楷体" panose="02010609060101010101" charset="-122"/>
              <a:ea typeface="楷体" panose="02010609060101010101" charset="-122"/>
            </a:endParaRPr>
          </a:p>
          <a:p>
            <a:pPr marL="285750" indent="-285750" algn="l">
              <a:lnSpc>
                <a:spcPct val="90000"/>
              </a:lnSpc>
              <a:spcBef>
                <a:spcPts val="1000"/>
              </a:spcBef>
              <a:spcAft>
                <a:spcPts val="0"/>
              </a:spcAft>
              <a:buClrTx/>
              <a:buSzTx/>
              <a:buFont typeface="Arial" panose="020B0604020202020204" pitchFamily="34" charset="0"/>
              <a:buChar char="•"/>
              <a:defRPr/>
            </a:pPr>
            <a:r>
              <a:rPr lang="zh-CN" altLang="en-US" noProof="0" dirty="0">
                <a:ln>
                  <a:noFill/>
                </a:ln>
                <a:solidFill>
                  <a:srgbClr val="024282"/>
                </a:solidFill>
                <a:effectLst/>
                <a:uLnTx/>
                <a:uFillTx/>
                <a:latin typeface="楷体" panose="02010609060101010101" charset="-122"/>
                <a:ea typeface="楷体" panose="02010609060101010101" charset="-122"/>
              </a:rPr>
              <a:t>在市场结构上，考虑垂直差异寡头竞争</a:t>
            </a:r>
            <a:endParaRPr lang="zh-CN" altLang="en-US" b="1" noProof="0" dirty="0">
              <a:ln>
                <a:noFill/>
              </a:ln>
              <a:solidFill>
                <a:schemeClr val="tx1"/>
              </a:solidFill>
              <a:effectLst/>
              <a:uLnTx/>
              <a:uFillTx/>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717529" y="140750"/>
            <a:ext cx="7019929" cy="7019929"/>
          </a:xfrm>
          <a:prstGeom prst="rect">
            <a:avLst/>
          </a:prstGeom>
        </p:spPr>
      </p:pic>
      <p:sp>
        <p:nvSpPr>
          <p:cNvPr id="2" name="文本占位符 3"/>
          <p:cNvSpPr txBox="1"/>
          <p:nvPr/>
        </p:nvSpPr>
        <p:spPr>
          <a:xfrm>
            <a:off x="6436079" y="779207"/>
            <a:ext cx="4256684" cy="16129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6000" b="1" kern="1200">
                <a:gradFill>
                  <a:gsLst>
                    <a:gs pos="36000">
                      <a:srgbClr val="024282"/>
                    </a:gs>
                    <a:gs pos="100000">
                      <a:srgbClr val="2764A7">
                        <a:lumMod val="15000"/>
                        <a:lumOff val="85000"/>
                        <a:alpha val="27000"/>
                      </a:srgbClr>
                    </a:gs>
                  </a:gsLst>
                  <a:lin ang="5400000" scaled="0"/>
                </a:gra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9900" b="1" i="0" u="none" strike="noStrike" kern="1200" cap="none" spc="0" normalizeH="0" baseline="0" noProof="0" dirty="0">
                <a:ln>
                  <a:noFill/>
                </a:ln>
                <a:gradFill>
                  <a:gsLst>
                    <a:gs pos="36000">
                      <a:srgbClr val="024282"/>
                    </a:gs>
                    <a:gs pos="100000">
                      <a:srgbClr val="2764A7">
                        <a:lumMod val="15000"/>
                        <a:lumOff val="85000"/>
                        <a:alpha val="27000"/>
                      </a:srgbClr>
                    </a:gs>
                  </a:gsLst>
                  <a:lin ang="5400000" scaled="0"/>
                </a:gradFill>
                <a:effectLst/>
                <a:uLnTx/>
                <a:uFillTx/>
                <a:latin typeface="Arial Black" panose="020B0A04020102020204" pitchFamily="34" charset="0"/>
                <a:ea typeface="微软雅黑" panose="020B0503020204020204" pitchFamily="34" charset="-122"/>
                <a:cs typeface="+mn-cs"/>
              </a:rPr>
              <a:t>02</a:t>
            </a:r>
            <a:endParaRPr kumimoji="0" lang="zh-CN" altLang="en-US" sz="19900" b="1" i="0" u="none" strike="noStrike" kern="1200" cap="none" spc="0" normalizeH="0" baseline="0" noProof="0" dirty="0">
              <a:ln>
                <a:noFill/>
              </a:ln>
              <a:gradFill>
                <a:gsLst>
                  <a:gs pos="36000">
                    <a:srgbClr val="024282"/>
                  </a:gs>
                  <a:gs pos="100000">
                    <a:srgbClr val="2764A7">
                      <a:lumMod val="15000"/>
                      <a:lumOff val="85000"/>
                      <a:alpha val="27000"/>
                    </a:srgbClr>
                  </a:gs>
                </a:gsLst>
                <a:lin ang="5400000" scaled="0"/>
              </a:gradFill>
              <a:effectLst/>
              <a:uLnTx/>
              <a:uFillTx/>
              <a:latin typeface="Arial Black" panose="020B0A04020102020204" pitchFamily="34" charset="0"/>
              <a:ea typeface="微软雅黑" panose="020B0503020204020204" pitchFamily="34" charset="-122"/>
              <a:cs typeface="+mn-cs"/>
            </a:endParaRPr>
          </a:p>
        </p:txBody>
      </p:sp>
      <p:sp>
        <p:nvSpPr>
          <p:cNvPr id="3" name="文本占位符 4"/>
          <p:cNvSpPr txBox="1"/>
          <p:nvPr/>
        </p:nvSpPr>
        <p:spPr>
          <a:xfrm>
            <a:off x="1852930" y="3410585"/>
            <a:ext cx="7303135" cy="8382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44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54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模型</a:t>
            </a:r>
            <a:r>
              <a:rPr kumimoji="0" lang="zh-CN" altLang="en-US" sz="54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设定</a:t>
            </a:r>
            <a:endParaRPr kumimoji="0" lang="zh-CN" altLang="en-US" sz="54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p:txBody>
      </p:sp>
      <p:grpSp>
        <p:nvGrpSpPr>
          <p:cNvPr id="4" name="组合 3"/>
          <p:cNvGrpSpPr/>
          <p:nvPr/>
        </p:nvGrpSpPr>
        <p:grpSpPr>
          <a:xfrm>
            <a:off x="-3049556" y="-2033814"/>
            <a:ext cx="7489372" cy="4795157"/>
            <a:chOff x="-3802743" y="-2148114"/>
            <a:chExt cx="7489372" cy="4795157"/>
          </a:xfrm>
        </p:grpSpPr>
        <p:sp>
          <p:nvSpPr>
            <p:cNvPr id="5" name="平行四边形 4"/>
            <p:cNvSpPr/>
            <p:nvPr/>
          </p:nvSpPr>
          <p:spPr>
            <a:xfrm>
              <a:off x="-3802743" y="-2148114"/>
              <a:ext cx="7489372" cy="4795157"/>
            </a:xfrm>
            <a:prstGeom prst="parallelogram">
              <a:avLst/>
            </a:prstGeom>
            <a:solidFill>
              <a:srgbClr val="024282">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483429" y="-1482271"/>
              <a:ext cx="6429829" cy="3628571"/>
            </a:xfrm>
            <a:prstGeom prst="parallelogram">
              <a:avLst/>
            </a:prstGeom>
            <a:solidFill>
              <a:srgbClr val="024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7" name="组合 6"/>
          <p:cNvGrpSpPr/>
          <p:nvPr/>
        </p:nvGrpSpPr>
        <p:grpSpPr>
          <a:xfrm flipH="1" flipV="1">
            <a:off x="7824192" y="4149080"/>
            <a:ext cx="7489372" cy="4651141"/>
            <a:chOff x="-3802743" y="-2004098"/>
            <a:chExt cx="7489372" cy="4651141"/>
          </a:xfrm>
        </p:grpSpPr>
        <p:sp>
          <p:nvSpPr>
            <p:cNvPr id="8" name="平行四边形 7"/>
            <p:cNvSpPr/>
            <p:nvPr/>
          </p:nvSpPr>
          <p:spPr>
            <a:xfrm>
              <a:off x="-3802743" y="-2004098"/>
              <a:ext cx="7489372" cy="4651141"/>
            </a:xfrm>
            <a:prstGeom prst="parallelogram">
              <a:avLst/>
            </a:prstGeom>
            <a:solidFill>
              <a:srgbClr val="024282">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 name="平行四边形 8"/>
            <p:cNvSpPr/>
            <p:nvPr/>
          </p:nvSpPr>
          <p:spPr>
            <a:xfrm>
              <a:off x="-3483429" y="-1482271"/>
              <a:ext cx="6429829" cy="3628571"/>
            </a:xfrm>
            <a:prstGeom prst="parallelogram">
              <a:avLst/>
            </a:prstGeom>
            <a:solidFill>
              <a:srgbClr val="024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16" name="直接连接符 15"/>
          <p:cNvCxnSpPr/>
          <p:nvPr/>
        </p:nvCxnSpPr>
        <p:spPr>
          <a:xfrm>
            <a:off x="2156111" y="4293096"/>
            <a:ext cx="6696744" cy="0"/>
          </a:xfrm>
          <a:prstGeom prst="line">
            <a:avLst/>
          </a:prstGeom>
          <a:ln w="28575">
            <a:solidFill>
              <a:srgbClr val="024282"/>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156111" y="4424107"/>
            <a:ext cx="6088996" cy="1087755"/>
          </a:xfrm>
          <a:prstGeom prst="rect">
            <a:avLst/>
          </a:prstGeom>
        </p:spPr>
        <p:txBody>
          <a:bodyPr wrap="square">
            <a:spAutoFit/>
          </a:bodyPr>
          <a:lstStyle/>
          <a:p>
            <a:pPr marL="285750" marR="0" lvl="0" indent="-28575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zh-CN" sz="1800" b="0" i="0" u="none" strike="noStrike" kern="1200" cap="none" spc="0" normalizeH="0" baseline="0" noProof="0" dirty="0">
                <a:ln>
                  <a:noFill/>
                </a:ln>
                <a:solidFill>
                  <a:srgbClr val="024282"/>
                </a:solidFill>
                <a:effectLst/>
                <a:uLnTx/>
                <a:uFillTx/>
                <a:latin typeface="+mn-ea"/>
                <a:cs typeface="+mn-cs"/>
              </a:rPr>
              <a:t>市场结构与消费者</a:t>
            </a:r>
            <a:r>
              <a:rPr kumimoji="0" lang="zh-CN" altLang="zh-CN" sz="1800" b="0" i="0" u="none" strike="noStrike" kern="1200" cap="none" spc="0" normalizeH="0" baseline="0" noProof="0" dirty="0">
                <a:ln>
                  <a:noFill/>
                </a:ln>
                <a:solidFill>
                  <a:srgbClr val="024282"/>
                </a:solidFill>
                <a:effectLst/>
                <a:uLnTx/>
                <a:uFillTx/>
                <a:latin typeface="+mn-ea"/>
                <a:cs typeface="+mn-cs"/>
              </a:rPr>
              <a:t>设定</a:t>
            </a:r>
            <a:endParaRPr kumimoji="0" lang="zh-CN" altLang="zh-CN" sz="1800" b="0" i="0" u="none" strike="noStrike" kern="1200" cap="none" spc="0" normalizeH="0" baseline="0" noProof="0" dirty="0">
              <a:ln>
                <a:noFill/>
              </a:ln>
              <a:solidFill>
                <a:srgbClr val="024282"/>
              </a:solidFill>
              <a:effectLst/>
              <a:uLnTx/>
              <a:uFillTx/>
              <a:latin typeface="+mn-ea"/>
              <a:cs typeface="+mn-cs"/>
            </a:endParaRPr>
          </a:p>
          <a:p>
            <a:pPr marL="285750" marR="0" lvl="0" indent="-28575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lang="zh-CN" altLang="en-US" noProof="0" dirty="0">
                <a:ln>
                  <a:noFill/>
                </a:ln>
                <a:solidFill>
                  <a:srgbClr val="024282"/>
                </a:solidFill>
                <a:effectLst/>
                <a:uLnTx/>
                <a:uFillTx/>
                <a:latin typeface="+mn-ea"/>
                <a:sym typeface="+mn-ea"/>
              </a:rPr>
              <a:t>三种个人信息保护政策下的博弈设定</a:t>
            </a:r>
            <a:endParaRPr kumimoji="0" lang="zh-CN" altLang="zh-CN" sz="1800" b="0" i="0" u="none" strike="noStrike" kern="1200" cap="none" spc="0" normalizeH="0" baseline="0" noProof="0" dirty="0">
              <a:ln>
                <a:noFill/>
              </a:ln>
              <a:solidFill>
                <a:srgbClr val="024282"/>
              </a:solidFill>
              <a:effectLst/>
              <a:uLnTx/>
              <a:uFillTx/>
              <a:latin typeface="+mn-ea"/>
              <a:cs typeface="+mn-cs"/>
            </a:endParaRPr>
          </a:p>
          <a:p>
            <a:pPr marL="285750" marR="0" lvl="0" indent="-28575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zh-CN" sz="1800" b="0" i="0" u="none" strike="noStrike" kern="1200" cap="none" spc="0" normalizeH="0" baseline="0" noProof="0" dirty="0">
                <a:ln>
                  <a:noFill/>
                </a:ln>
                <a:solidFill>
                  <a:srgbClr val="024282"/>
                </a:solidFill>
                <a:effectLst/>
                <a:uLnTx/>
                <a:uFillTx/>
                <a:latin typeface="+mn-ea"/>
                <a:cs typeface="+mn-cs"/>
              </a:rPr>
              <a:t>博弈时序和社会</a:t>
            </a:r>
            <a:r>
              <a:rPr kumimoji="0" lang="zh-CN" altLang="zh-CN" sz="1800" b="0" i="0" u="none" strike="noStrike" kern="1200" cap="none" spc="0" normalizeH="0" baseline="0" noProof="0" dirty="0">
                <a:ln>
                  <a:noFill/>
                </a:ln>
                <a:solidFill>
                  <a:srgbClr val="024282"/>
                </a:solidFill>
                <a:effectLst/>
                <a:uLnTx/>
                <a:uFillTx/>
                <a:latin typeface="+mn-ea"/>
                <a:cs typeface="+mn-cs"/>
              </a:rPr>
              <a:t>最优分析</a:t>
            </a:r>
            <a:endParaRPr kumimoji="0" lang="zh-CN" altLang="zh-CN" sz="1800" b="0" i="0" u="none" strike="noStrike" kern="1200" cap="none" spc="0" normalizeH="0" baseline="0" noProof="0" dirty="0">
              <a:ln>
                <a:noFill/>
              </a:ln>
              <a:solidFill>
                <a:srgbClr val="024282"/>
              </a:solidFill>
              <a:effectLst/>
              <a:uLnTx/>
              <a:uFillTx/>
              <a:latin typeface="+mn-ea"/>
              <a:cs typeface="+mn-cs"/>
            </a:endParaRPr>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60134" y="6274257"/>
            <a:ext cx="2583927" cy="412859"/>
          </a:xfrm>
          <a:prstGeom prst="rect">
            <a:avLst/>
          </a:prstGeom>
        </p:spPr>
      </p:pic>
      <p:grpSp>
        <p:nvGrpSpPr>
          <p:cNvPr id="23" name="组合 22"/>
          <p:cNvGrpSpPr/>
          <p:nvPr/>
        </p:nvGrpSpPr>
        <p:grpSpPr>
          <a:xfrm>
            <a:off x="9114765" y="102733"/>
            <a:ext cx="2879308" cy="743473"/>
            <a:chOff x="825667" y="458497"/>
            <a:chExt cx="4856203" cy="1253932"/>
          </a:xfrm>
        </p:grpSpPr>
        <p:pic>
          <p:nvPicPr>
            <p:cNvPr id="24" name="图片 2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25667" y="458497"/>
              <a:ext cx="1253932" cy="1253932"/>
            </a:xfrm>
            <a:prstGeom prst="rect">
              <a:avLst/>
            </a:prstGeom>
          </p:spPr>
        </p:pic>
        <p:pic>
          <p:nvPicPr>
            <p:cNvPr id="25" name="图片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26" name="矩形 25"/>
            <p:cNvSpPr/>
            <p:nvPr/>
          </p:nvSpPr>
          <p:spPr>
            <a:xfrm>
              <a:off x="2085463" y="1172848"/>
              <a:ext cx="3596407" cy="363365"/>
            </a:xfrm>
            <a:prstGeom prst="rect">
              <a:avLst/>
            </a:prstGeom>
          </p:spPr>
          <p:txBody>
            <a:bodyPr wrap="square">
              <a:spAutoFit/>
            </a:bodyPr>
            <a:lstStyle/>
            <a:p>
              <a:pPr lvl="0" algn="dist">
                <a:defRPr/>
              </a:pPr>
              <a:r>
                <a:rPr lang="en-US" altLang="zh-CN" sz="800" b="1" dirty="0">
                  <a:solidFill>
                    <a:prstClr val="black"/>
                  </a:solidFill>
                </a:rPr>
                <a:t>BEIHANG UNIVERSITY</a:t>
              </a:r>
              <a:endParaRPr lang="en-US" altLang="zh-CN" sz="800" b="1" dirty="0">
                <a:solidFill>
                  <a:prstClr val="black"/>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6096000" y="934641"/>
            <a:ext cx="6049548" cy="6049548"/>
          </a:xfrm>
          <a:prstGeom prst="rect">
            <a:avLst/>
          </a:prstGeom>
        </p:spPr>
      </p:pic>
      <p:grpSp>
        <p:nvGrpSpPr>
          <p:cNvPr id="4" name="组合 3"/>
          <p:cNvGrpSpPr/>
          <p:nvPr>
            <p:custDataLst>
              <p:tags r:id="rId3"/>
            </p:custDataLst>
          </p:nvPr>
        </p:nvGrpSpPr>
        <p:grpSpPr>
          <a:xfrm>
            <a:off x="335361" y="116633"/>
            <a:ext cx="629872" cy="612768"/>
            <a:chOff x="3070727" y="196457"/>
            <a:chExt cx="692047" cy="673255"/>
          </a:xfrm>
        </p:grpSpPr>
        <p:sp>
          <p:nvSpPr>
            <p:cNvPr id="5" name="平行四边形 4"/>
            <p:cNvSpPr/>
            <p:nvPr>
              <p:custDataLst>
                <p:tags r:id="rId4"/>
              </p:custDataLst>
            </p:nvPr>
          </p:nvSpPr>
          <p:spPr>
            <a:xfrm>
              <a:off x="3070727" y="196457"/>
              <a:ext cx="629587" cy="612775"/>
            </a:xfrm>
            <a:prstGeom prst="parallelogram">
              <a:avLst/>
            </a:prstGeom>
            <a:solidFill>
              <a:srgbClr val="024282"/>
            </a:solid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custDataLst>
                <p:tags r:id="rId5"/>
              </p:custDataLst>
            </p:nvPr>
          </p:nvSpPr>
          <p:spPr>
            <a:xfrm>
              <a:off x="3133187" y="256937"/>
              <a:ext cx="629587" cy="612775"/>
            </a:xfrm>
            <a:prstGeom prst="parallelogram">
              <a:avLst/>
            </a:prstGeom>
            <a:no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7" name="直接连接符 6"/>
          <p:cNvCxnSpPr/>
          <p:nvPr>
            <p:custDataLst>
              <p:tags r:id="rId6"/>
            </p:custDataLst>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pic>
        <p:nvPicPr>
          <p:cNvPr id="52" name="图片 51"/>
          <p:cNvPicPr>
            <a:picLocks noChangeAspect="1"/>
          </p:cNvPicPr>
          <p:nvPr>
            <p:custDataLst>
              <p:tags r:id="rId7"/>
            </p:custDataLst>
          </p:nvPr>
        </p:nvPicPr>
        <p:blipFill>
          <a:blip r:embed="rId8">
            <a:extLst>
              <a:ext uri="{BEBA8EAE-BF5A-486C-A8C5-ECC9F3942E4B}">
                <a14:imgProps xmlns:a14="http://schemas.microsoft.com/office/drawing/2010/main">
                  <a14:imgLayer r:embed="rId9">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a:xfrm>
            <a:off x="285270" y="6444305"/>
            <a:ext cx="2117266" cy="338296"/>
          </a:xfrm>
          <a:prstGeom prst="rect">
            <a:avLst/>
          </a:prstGeom>
        </p:spPr>
      </p:pic>
      <p:grpSp>
        <p:nvGrpSpPr>
          <p:cNvPr id="43" name="组合 42"/>
          <p:cNvGrpSpPr/>
          <p:nvPr>
            <p:custDataLst>
              <p:tags r:id="rId10"/>
            </p:custDataLst>
          </p:nvPr>
        </p:nvGrpSpPr>
        <p:grpSpPr>
          <a:xfrm>
            <a:off x="9154205" y="116633"/>
            <a:ext cx="2764918" cy="612776"/>
            <a:chOff x="1018596" y="583069"/>
            <a:chExt cx="4663274" cy="1033500"/>
          </a:xfrm>
        </p:grpSpPr>
        <p:pic>
          <p:nvPicPr>
            <p:cNvPr id="44" name="图片 43"/>
            <p:cNvPicPr>
              <a:picLocks noChangeAspect="1"/>
            </p:cNvPicPr>
            <p:nvPr>
              <p:custDataLst>
                <p:tags r:id="rId11"/>
              </p:custDataLst>
            </p:nvPr>
          </p:nvPicPr>
          <p:blipFill>
            <a:blip r:embed="rId12">
              <a:extLst>
                <a:ext uri="{28A0092B-C50C-407E-A947-70E740481C1C}">
                  <a14:useLocalDpi xmlns:a14="http://schemas.microsoft.com/office/drawing/2010/main" val="0"/>
                </a:ext>
              </a:extLst>
            </a:blip>
            <a:srcRect/>
            <a:stretch>
              <a:fillRect/>
            </a:stretch>
          </p:blipFill>
          <p:spPr>
            <a:xfrm>
              <a:off x="1018596" y="583069"/>
              <a:ext cx="1033500" cy="1033500"/>
            </a:xfrm>
            <a:prstGeom prst="rect">
              <a:avLst/>
            </a:prstGeom>
          </p:spPr>
        </p:pic>
        <p:pic>
          <p:nvPicPr>
            <p:cNvPr id="45" name="图片 44"/>
            <p:cNvPicPr>
              <a:picLocks noChangeAspect="1"/>
            </p:cNvPicPr>
            <p:nvPr>
              <p:custDataLst>
                <p:tags r:id="rId13"/>
              </p:custDataLst>
            </p:nvPr>
          </p:nvPicPr>
          <p:blipFill>
            <a:blip r:embed="rId14">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46" name="矩形 45"/>
            <p:cNvSpPr/>
            <p:nvPr>
              <p:custDataLst>
                <p:tags r:id="rId15"/>
              </p:custDataLst>
            </p:nvPr>
          </p:nvSpPr>
          <p:spPr>
            <a:xfrm>
              <a:off x="2085463" y="1172848"/>
              <a:ext cx="3596407" cy="36336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BEIHANG UNIVERSITY</a:t>
              </a:r>
              <a:endPar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sp>
        <p:nvSpPr>
          <p:cNvPr id="13" name="矩形 12"/>
          <p:cNvSpPr/>
          <p:nvPr>
            <p:custDataLst>
              <p:tags r:id="rId16"/>
            </p:custDataLst>
          </p:nvPr>
        </p:nvSpPr>
        <p:spPr>
          <a:xfrm>
            <a:off x="466725" y="1344295"/>
            <a:ext cx="5761355" cy="4622800"/>
          </a:xfrm>
          <a:prstGeom prst="rect">
            <a:avLst/>
          </a:prstGeom>
          <a:solidFill>
            <a:sysClr val="window" lastClr="FFFFFF"/>
          </a:solidFill>
          <a:ln w="12700" cap="flat" cmpd="sng" algn="ctr">
            <a:noFill/>
            <a:prstDash val="solid"/>
            <a:miter lim="800000"/>
          </a:ln>
          <a:effectLst>
            <a:outerShdw blurRad="317500" sx="98000" sy="98000" algn="ctr"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4" name="矩形 13"/>
          <p:cNvSpPr/>
          <p:nvPr>
            <p:custDataLst>
              <p:tags r:id="rId17"/>
            </p:custDataLst>
          </p:nvPr>
        </p:nvSpPr>
        <p:spPr>
          <a:xfrm>
            <a:off x="466725" y="1344295"/>
            <a:ext cx="5760720" cy="759460"/>
          </a:xfrm>
          <a:prstGeom prst="rect">
            <a:avLst/>
          </a:prstGeom>
          <a:solidFill>
            <a:srgbClr val="0051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15" name="矩形 14"/>
          <p:cNvSpPr/>
          <p:nvPr>
            <p:custDataLst>
              <p:tags r:id="rId18"/>
            </p:custDataLst>
          </p:nvPr>
        </p:nvSpPr>
        <p:spPr>
          <a:xfrm>
            <a:off x="602615" y="2396490"/>
            <a:ext cx="5488305" cy="2167890"/>
          </a:xfrm>
          <a:prstGeom prst="rect">
            <a:avLst/>
          </a:prstGeom>
        </p:spPr>
        <p:txBody>
          <a:bodyPr wrap="square">
            <a:spAutoFit/>
          </a:bodyPr>
          <a:lstStyle/>
          <a:p>
            <a:pPr algn="ctr">
              <a:lnSpc>
                <a:spcPct val="120000"/>
              </a:lnSpc>
            </a:pPr>
            <a:r>
              <a:rPr lang="zh-CN" altLang="en-US" kern="0" dirty="0">
                <a:solidFill>
                  <a:srgbClr val="024282"/>
                </a:solidFill>
                <a:latin typeface="楷体" panose="02010609060101010101" charset="-122"/>
                <a:ea typeface="楷体" panose="02010609060101010101" charset="-122"/>
              </a:rPr>
              <a:t>垂直差异化双寡头竞争模型</a:t>
            </a:r>
            <a:endParaRPr lang="zh-CN" altLang="en-US" kern="0" dirty="0">
              <a:solidFill>
                <a:srgbClr val="024282"/>
              </a:solidFill>
              <a:latin typeface="楷体" panose="02010609060101010101" charset="-122"/>
              <a:ea typeface="楷体" panose="02010609060101010101" charset="-122"/>
            </a:endParaRPr>
          </a:p>
          <a:p>
            <a:pPr marL="285750" indent="-285750" algn="just">
              <a:lnSpc>
                <a:spcPct val="180000"/>
              </a:lnSpc>
              <a:buFont typeface="Arial" panose="020B0604020202020204" pitchFamily="34" charset="0"/>
              <a:buChar char="•"/>
            </a:pPr>
            <a:r>
              <a:rPr lang="zh-CN" altLang="en-US" kern="0" dirty="0">
                <a:solidFill>
                  <a:srgbClr val="024282"/>
                </a:solidFill>
                <a:latin typeface="楷体" panose="02010609060101010101" charset="-122"/>
                <a:ea typeface="楷体" panose="02010609060101010101" charset="-122"/>
              </a:rPr>
              <a:t>市场上两家厂商(1和2)开展同时行动的价格竞争</a:t>
            </a:r>
            <a:endParaRPr lang="zh-CN" altLang="en-US" kern="0" dirty="0">
              <a:solidFill>
                <a:srgbClr val="024282"/>
              </a:solidFill>
              <a:latin typeface="楷体" panose="02010609060101010101" charset="-122"/>
              <a:ea typeface="楷体" panose="02010609060101010101" charset="-122"/>
            </a:endParaRPr>
          </a:p>
          <a:p>
            <a:pPr marL="285750" indent="-285750" algn="just">
              <a:lnSpc>
                <a:spcPct val="150000"/>
              </a:lnSpc>
              <a:buFont typeface="Arial" panose="020B0604020202020204" pitchFamily="34" charset="0"/>
              <a:buChar char="•"/>
            </a:pPr>
            <a:r>
              <a:rPr lang="zh-CN" altLang="en-US" kern="0" dirty="0">
                <a:solidFill>
                  <a:srgbClr val="024282"/>
                </a:solidFill>
                <a:latin typeface="楷体" panose="02010609060101010101" charset="-122"/>
                <a:ea typeface="楷体" panose="02010609060101010101" charset="-122"/>
              </a:rPr>
              <a:t>两家厂商产品质量存在差异化（垂直差异）</a:t>
            </a:r>
            <a:endParaRPr lang="zh-CN" altLang="en-US" kern="0" dirty="0">
              <a:solidFill>
                <a:srgbClr val="024282"/>
              </a:solidFill>
              <a:latin typeface="楷体" panose="02010609060101010101" charset="-122"/>
              <a:ea typeface="楷体" panose="02010609060101010101" charset="-122"/>
            </a:endParaRPr>
          </a:p>
          <a:p>
            <a:pPr marL="285750" indent="-285750" algn="just">
              <a:lnSpc>
                <a:spcPct val="150000"/>
              </a:lnSpc>
              <a:buFont typeface="Arial" panose="020B0604020202020204" pitchFamily="34" charset="0"/>
              <a:buChar char="•"/>
            </a:pPr>
            <a:r>
              <a:rPr lang="zh-CN" altLang="en-US" kern="0" dirty="0">
                <a:solidFill>
                  <a:srgbClr val="024282"/>
                </a:solidFill>
                <a:latin typeface="楷体" panose="02010609060101010101" charset="-122"/>
                <a:ea typeface="楷体" panose="02010609060101010101" charset="-122"/>
              </a:rPr>
              <a:t>产品质量：q</a:t>
            </a:r>
            <a:r>
              <a:rPr lang="zh-CN" altLang="en-US" kern="0" baseline="-25000" dirty="0">
                <a:solidFill>
                  <a:srgbClr val="024282"/>
                </a:solidFill>
                <a:latin typeface="楷体" panose="02010609060101010101" charset="-122"/>
                <a:ea typeface="楷体" panose="02010609060101010101" charset="-122"/>
              </a:rPr>
              <a:t>1</a:t>
            </a:r>
            <a:r>
              <a:rPr lang="zh-CN" altLang="en-US" kern="0" dirty="0">
                <a:solidFill>
                  <a:srgbClr val="024282"/>
                </a:solidFill>
                <a:latin typeface="楷体" panose="02010609060101010101" charset="-122"/>
                <a:ea typeface="楷体" panose="02010609060101010101" charset="-122"/>
              </a:rPr>
              <a:t> ＜ q</a:t>
            </a:r>
            <a:r>
              <a:rPr lang="zh-CN" altLang="en-US" kern="0" baseline="-25000" dirty="0">
                <a:solidFill>
                  <a:srgbClr val="024282"/>
                </a:solidFill>
                <a:latin typeface="楷体" panose="02010609060101010101" charset="-122"/>
                <a:ea typeface="楷体" panose="02010609060101010101" charset="-122"/>
              </a:rPr>
              <a:t>2</a:t>
            </a:r>
            <a:r>
              <a:rPr lang="zh-CN" altLang="en-US" kern="0" dirty="0">
                <a:solidFill>
                  <a:srgbClr val="024282"/>
                </a:solidFill>
                <a:latin typeface="楷体" panose="02010609060101010101" charset="-122"/>
                <a:ea typeface="楷体" panose="02010609060101010101" charset="-122"/>
              </a:rPr>
              <a:t> </a:t>
            </a:r>
            <a:endParaRPr lang="zh-CN" altLang="en-US" kern="0" dirty="0">
              <a:solidFill>
                <a:srgbClr val="024282"/>
              </a:solidFill>
              <a:latin typeface="楷体" panose="02010609060101010101" charset="-122"/>
              <a:ea typeface="楷体" panose="02010609060101010101" charset="-122"/>
            </a:endParaRPr>
          </a:p>
          <a:p>
            <a:pPr marL="285750" indent="-285750" algn="just">
              <a:lnSpc>
                <a:spcPct val="150000"/>
              </a:lnSpc>
              <a:buFont typeface="Arial" panose="020B0604020202020204" pitchFamily="34" charset="0"/>
              <a:buChar char="•"/>
            </a:pPr>
            <a:r>
              <a:rPr lang="zh-CN" altLang="en-US" kern="0" dirty="0">
                <a:solidFill>
                  <a:srgbClr val="024282"/>
                </a:solidFill>
                <a:latin typeface="楷体" panose="02010609060101010101" charset="-122"/>
                <a:ea typeface="楷体" panose="02010609060101010101" charset="-122"/>
              </a:rPr>
              <a:t>生产产品i的边际成本(c</a:t>
            </a:r>
            <a:r>
              <a:rPr lang="zh-CN" altLang="en-US" kern="0" baseline="-25000" dirty="0">
                <a:solidFill>
                  <a:srgbClr val="024282"/>
                </a:solidFill>
                <a:latin typeface="楷体" panose="02010609060101010101" charset="-122"/>
                <a:ea typeface="楷体" panose="02010609060101010101" charset="-122"/>
              </a:rPr>
              <a:t>i</a:t>
            </a:r>
            <a:r>
              <a:rPr lang="zh-CN" altLang="en-US" kern="0" dirty="0">
                <a:solidFill>
                  <a:srgbClr val="024282"/>
                </a:solidFill>
                <a:latin typeface="楷体" panose="02010609060101010101" charset="-122"/>
                <a:ea typeface="楷体" panose="02010609060101010101" charset="-122"/>
              </a:rPr>
              <a:t>)：c</a:t>
            </a:r>
            <a:r>
              <a:rPr lang="zh-CN" altLang="en-US" kern="0" baseline="-25000" dirty="0">
                <a:solidFill>
                  <a:srgbClr val="024282"/>
                </a:solidFill>
                <a:latin typeface="楷体" panose="02010609060101010101" charset="-122"/>
                <a:ea typeface="楷体" panose="02010609060101010101" charset="-122"/>
                <a:sym typeface="+mn-ea"/>
              </a:rPr>
              <a:t>1</a:t>
            </a:r>
            <a:r>
              <a:rPr lang="zh-CN" altLang="en-US" kern="0" dirty="0">
                <a:solidFill>
                  <a:srgbClr val="024282"/>
                </a:solidFill>
                <a:latin typeface="楷体" panose="02010609060101010101" charset="-122"/>
                <a:ea typeface="楷体" panose="02010609060101010101" charset="-122"/>
                <a:sym typeface="+mn-ea"/>
              </a:rPr>
              <a:t> ＜ c</a:t>
            </a:r>
            <a:r>
              <a:rPr lang="zh-CN" altLang="en-US" kern="0" baseline="-25000" dirty="0">
                <a:solidFill>
                  <a:srgbClr val="024282"/>
                </a:solidFill>
                <a:latin typeface="楷体" panose="02010609060101010101" charset="-122"/>
                <a:ea typeface="楷体" panose="02010609060101010101" charset="-122"/>
                <a:sym typeface="+mn-ea"/>
              </a:rPr>
              <a:t>2</a:t>
            </a:r>
            <a:r>
              <a:rPr lang="en-US" altLang="zh-CN" dirty="0">
                <a:solidFill>
                  <a:prstClr val="black">
                    <a:lumMod val="75000"/>
                    <a:lumOff val="25000"/>
                  </a:prstClr>
                </a:solidFill>
                <a:latin typeface="楷体" panose="02010609060101010101" charset="-122"/>
                <a:ea typeface="楷体" panose="02010609060101010101" charset="-122"/>
                <a:sym typeface="+mn-ea"/>
              </a:rPr>
              <a:t> </a:t>
            </a:r>
            <a:endParaRPr lang="zh-CN" altLang="en-US" dirty="0">
              <a:solidFill>
                <a:prstClr val="black">
                  <a:lumMod val="75000"/>
                  <a:lumOff val="25000"/>
                </a:prstClr>
              </a:solidFill>
              <a:latin typeface="楷体" panose="02010609060101010101" charset="-122"/>
              <a:ea typeface="楷体" panose="02010609060101010101" charset="-122"/>
            </a:endParaRPr>
          </a:p>
        </p:txBody>
      </p:sp>
      <p:sp>
        <p:nvSpPr>
          <p:cNvPr id="16" name="矩形 15"/>
          <p:cNvSpPr/>
          <p:nvPr>
            <p:custDataLst>
              <p:tags r:id="rId19"/>
            </p:custDataLst>
          </p:nvPr>
        </p:nvSpPr>
        <p:spPr>
          <a:xfrm>
            <a:off x="1122045" y="1457325"/>
            <a:ext cx="5008245" cy="534035"/>
          </a:xfrm>
          <a:prstGeom prst="rect">
            <a:avLst/>
          </a:prstGeom>
        </p:spPr>
        <p:txBody>
          <a:bodyPr wrap="square" anchor="ctr">
            <a:spAutoFit/>
          </a:bodyPr>
          <a:lstStyle/>
          <a:p>
            <a:pPr algn="dist">
              <a:lnSpc>
                <a:spcPct val="120000"/>
              </a:lnSpc>
            </a:pPr>
            <a:r>
              <a:rPr lang="zh-CN" altLang="en-US" sz="2400" b="1" dirty="0">
                <a:solidFill>
                  <a:srgbClr val="FFFFFF"/>
                </a:solidFill>
                <a:latin typeface="楷体" panose="02010609060101010101" charset="-122"/>
                <a:ea typeface="楷体" panose="02010609060101010101" charset="-122"/>
              </a:rPr>
              <a:t>市场结构</a:t>
            </a:r>
            <a:r>
              <a:rPr lang="en-US" altLang="zh-CN" sz="1100" b="1" dirty="0">
                <a:solidFill>
                  <a:srgbClr val="FFFFFF"/>
                </a:solidFill>
                <a:latin typeface="微软雅黑" panose="020B0503020204020204" pitchFamily="34" charset="-122"/>
                <a:ea typeface="微软雅黑" panose="020B0503020204020204" pitchFamily="34" charset="-122"/>
                <a:sym typeface="+mn-ea"/>
              </a:rPr>
              <a:t>//////</a:t>
            </a:r>
            <a:r>
              <a:rPr lang="en-US" altLang="zh-CN" sz="1100" b="1" dirty="0">
                <a:solidFill>
                  <a:srgbClr val="FFFFFF"/>
                </a:solidFill>
                <a:latin typeface="微软雅黑" panose="020B0503020204020204" pitchFamily="34" charset="-122"/>
                <a:ea typeface="微软雅黑" panose="020B0503020204020204" pitchFamily="34" charset="-122"/>
              </a:rPr>
              <a:t>/////////////</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25" name="check_97186"/>
          <p:cNvSpPr>
            <a:spLocks noChangeAspect="1"/>
          </p:cNvSpPr>
          <p:nvPr>
            <p:custDataLst>
              <p:tags r:id="rId20"/>
            </p:custDataLst>
          </p:nvPr>
        </p:nvSpPr>
        <p:spPr bwMode="auto">
          <a:xfrm>
            <a:off x="694631" y="1567881"/>
            <a:ext cx="435512" cy="345592"/>
          </a:xfrm>
          <a:custGeom>
            <a:avLst/>
            <a:gdLst>
              <a:gd name="T0" fmla="*/ 2641 w 3160"/>
              <a:gd name="T1" fmla="*/ 0 h 2511"/>
              <a:gd name="T2" fmla="*/ 1167 w 3160"/>
              <a:gd name="T3" fmla="*/ 1474 h 2511"/>
              <a:gd name="T4" fmla="*/ 519 w 3160"/>
              <a:gd name="T5" fmla="*/ 826 h 2511"/>
              <a:gd name="T6" fmla="*/ 0 w 3160"/>
              <a:gd name="T7" fmla="*/ 1344 h 2511"/>
              <a:gd name="T8" fmla="*/ 1167 w 3160"/>
              <a:gd name="T9" fmla="*/ 2511 h 2511"/>
              <a:gd name="T10" fmla="*/ 3160 w 3160"/>
              <a:gd name="T11" fmla="*/ 519 h 2511"/>
              <a:gd name="T12" fmla="*/ 2641 w 3160"/>
              <a:gd name="T13" fmla="*/ 0 h 2511"/>
            </a:gdLst>
            <a:ahLst/>
            <a:cxnLst>
              <a:cxn ang="0">
                <a:pos x="T0" y="T1"/>
              </a:cxn>
              <a:cxn ang="0">
                <a:pos x="T2" y="T3"/>
              </a:cxn>
              <a:cxn ang="0">
                <a:pos x="T4" y="T5"/>
              </a:cxn>
              <a:cxn ang="0">
                <a:pos x="T6" y="T7"/>
              </a:cxn>
              <a:cxn ang="0">
                <a:pos x="T8" y="T9"/>
              </a:cxn>
              <a:cxn ang="0">
                <a:pos x="T10" y="T11"/>
              </a:cxn>
              <a:cxn ang="0">
                <a:pos x="T12" y="T13"/>
              </a:cxn>
            </a:cxnLst>
            <a:rect l="0" t="0" r="r" b="b"/>
            <a:pathLst>
              <a:path w="3160" h="2511">
                <a:moveTo>
                  <a:pt x="2641" y="0"/>
                </a:moveTo>
                <a:lnTo>
                  <a:pt x="1167" y="1474"/>
                </a:lnTo>
                <a:lnTo>
                  <a:pt x="519" y="826"/>
                </a:lnTo>
                <a:lnTo>
                  <a:pt x="0" y="1344"/>
                </a:lnTo>
                <a:lnTo>
                  <a:pt x="1167" y="2511"/>
                </a:lnTo>
                <a:lnTo>
                  <a:pt x="3160" y="519"/>
                </a:lnTo>
                <a:lnTo>
                  <a:pt x="2641" y="0"/>
                </a:lnTo>
                <a:close/>
              </a:path>
            </a:pathLst>
          </a:custGeom>
          <a:solidFill>
            <a:srgbClr val="FFFFFF"/>
          </a:solidFill>
          <a:ln>
            <a:noFill/>
          </a:ln>
        </p:spPr>
      </p:sp>
      <p:sp>
        <p:nvSpPr>
          <p:cNvPr id="38" name="矩形 37"/>
          <p:cNvSpPr/>
          <p:nvPr>
            <p:custDataLst>
              <p:tags r:id="rId21"/>
            </p:custDataLst>
          </p:nvPr>
        </p:nvSpPr>
        <p:spPr>
          <a:xfrm flipV="1">
            <a:off x="466725" y="5871210"/>
            <a:ext cx="5760720" cy="95250"/>
          </a:xfrm>
          <a:prstGeom prst="rect">
            <a:avLst/>
          </a:prstGeom>
          <a:solidFill>
            <a:srgbClr val="0051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2" name="文本占位符 5"/>
          <p:cNvSpPr txBox="1"/>
          <p:nvPr>
            <p:custDataLst>
              <p:tags r:id="rId22"/>
            </p:custDataLst>
          </p:nvPr>
        </p:nvSpPr>
        <p:spPr>
          <a:xfrm>
            <a:off x="1127760" y="193675"/>
            <a:ext cx="5742305"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市场结构与消费者</a:t>
            </a:r>
            <a:r>
              <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设定</a:t>
            </a:r>
            <a:endPar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p:txBody>
      </p:sp>
      <p:sp>
        <p:nvSpPr>
          <p:cNvPr id="47" name="矩形 46"/>
          <p:cNvSpPr/>
          <p:nvPr>
            <p:custDataLst>
              <p:tags r:id="rId23"/>
            </p:custDataLst>
          </p:nvPr>
        </p:nvSpPr>
        <p:spPr>
          <a:xfrm>
            <a:off x="6443345" y="1348105"/>
            <a:ext cx="5247005" cy="4622800"/>
          </a:xfrm>
          <a:prstGeom prst="rect">
            <a:avLst/>
          </a:prstGeom>
          <a:solidFill>
            <a:sysClr val="window" lastClr="FFFFFF"/>
          </a:solidFill>
          <a:ln w="12700" cap="flat" cmpd="sng" algn="ctr">
            <a:noFill/>
            <a:prstDash val="solid"/>
            <a:miter lim="800000"/>
          </a:ln>
          <a:effectLst>
            <a:outerShdw blurRad="317500" sx="98000" sy="98000" algn="ctr" rotWithShape="0">
              <a:prstClr val="black">
                <a:alpha val="20000"/>
              </a:prstClr>
            </a:outerShdw>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48" name="矩形 47"/>
          <p:cNvSpPr/>
          <p:nvPr>
            <p:custDataLst>
              <p:tags r:id="rId24"/>
            </p:custDataLst>
          </p:nvPr>
        </p:nvSpPr>
        <p:spPr>
          <a:xfrm>
            <a:off x="6443345" y="1348105"/>
            <a:ext cx="5247005" cy="759460"/>
          </a:xfrm>
          <a:prstGeom prst="rect">
            <a:avLst/>
          </a:prstGeom>
          <a:solidFill>
            <a:srgbClr val="FFC000"/>
          </a:solidFill>
          <a:ln w="12700" cap="flat" cmpd="sng" algn="ctr">
            <a:no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endParaRPr>
          </a:p>
        </p:txBody>
      </p:sp>
      <p:sp>
        <p:nvSpPr>
          <p:cNvPr id="49" name="矩形 48"/>
          <p:cNvSpPr/>
          <p:nvPr>
            <p:custDataLst>
              <p:tags r:id="rId25"/>
            </p:custDataLst>
          </p:nvPr>
        </p:nvSpPr>
        <p:spPr>
          <a:xfrm>
            <a:off x="6643370" y="2396490"/>
            <a:ext cx="4840605" cy="2919095"/>
          </a:xfrm>
          <a:prstGeom prst="rect">
            <a:avLst/>
          </a:prstGeom>
        </p:spPr>
        <p:txBody>
          <a:bodyPr wrap="square">
            <a:noAutofit/>
          </a:bodyPr>
          <a:p>
            <a:pPr algn="ctr">
              <a:lnSpc>
                <a:spcPct val="120000"/>
              </a:lnSpc>
              <a:buClrTx/>
              <a:buSzTx/>
              <a:buFontTx/>
              <a:buNone/>
            </a:pPr>
            <a:r>
              <a:rPr lang="zh-CN" altLang="en-US" sz="1800" kern="0" dirty="0">
                <a:solidFill>
                  <a:srgbClr val="024282"/>
                </a:solidFill>
                <a:latin typeface="楷体" panose="02010609060101010101" charset="-122"/>
                <a:ea typeface="楷体" panose="02010609060101010101" charset="-122"/>
              </a:rPr>
              <a:t>具有单位需求消费者j购买产品i所得净效用：</a:t>
            </a:r>
            <a:endParaRPr lang="zh-CN" altLang="en-US" sz="1800" kern="0" dirty="0">
              <a:solidFill>
                <a:srgbClr val="024282"/>
              </a:solidFill>
              <a:latin typeface="楷体" panose="02010609060101010101" charset="-122"/>
              <a:ea typeface="楷体" panose="02010609060101010101" charset="-122"/>
            </a:endParaRPr>
          </a:p>
          <a:p>
            <a:pPr indent="0" algn="just">
              <a:lnSpc>
                <a:spcPct val="140000"/>
              </a:lnSpc>
              <a:buClrTx/>
              <a:buSzTx/>
              <a:buFont typeface="Arial" panose="020B0604020202020204" pitchFamily="34" charset="0"/>
              <a:buNone/>
            </a:pPr>
            <a:endParaRPr lang="zh-CN" altLang="en-US" sz="1800" dirty="0">
              <a:solidFill>
                <a:prstClr val="black">
                  <a:lumMod val="75000"/>
                  <a:lumOff val="25000"/>
                </a:prstClr>
              </a:solidFill>
              <a:latin typeface="楷体" panose="02010609060101010101" charset="-122"/>
              <a:ea typeface="楷体" panose="02010609060101010101" charset="-122"/>
            </a:endParaRPr>
          </a:p>
          <a:p>
            <a:pPr indent="0" algn="just">
              <a:lnSpc>
                <a:spcPct val="140000"/>
              </a:lnSpc>
              <a:buClrTx/>
              <a:buSzTx/>
              <a:buFont typeface="Arial" panose="020B0604020202020204" pitchFamily="34" charset="0"/>
              <a:buNone/>
            </a:pPr>
            <a:endParaRPr lang="zh-CN" altLang="en-US" sz="1800" dirty="0">
              <a:solidFill>
                <a:prstClr val="black">
                  <a:lumMod val="75000"/>
                  <a:lumOff val="25000"/>
                </a:prstClr>
              </a:solidFill>
              <a:latin typeface="楷体" panose="02010609060101010101" charset="-122"/>
              <a:ea typeface="楷体" panose="02010609060101010101" charset="-122"/>
            </a:endParaRPr>
          </a:p>
          <a:p>
            <a:pPr indent="0" algn="ctr">
              <a:lnSpc>
                <a:spcPct val="140000"/>
              </a:lnSpc>
              <a:buClrTx/>
              <a:buSzTx/>
              <a:buFont typeface="Arial" panose="020B0604020202020204" pitchFamily="34" charset="0"/>
              <a:buNone/>
            </a:pPr>
            <a:r>
              <a:rPr lang="en-US" altLang="zh-CN" sz="1600" dirty="0">
                <a:solidFill>
                  <a:prstClr val="black">
                    <a:lumMod val="75000"/>
                    <a:lumOff val="25000"/>
                  </a:prstClr>
                </a:solidFill>
                <a:latin typeface="+mn-ea"/>
                <a:cs typeface="+mn-ea"/>
              </a:rPr>
              <a:t> </a:t>
            </a:r>
            <a:r>
              <a:rPr lang="en-US" altLang="zh-CN" sz="1600" dirty="0">
                <a:solidFill>
                  <a:srgbClr val="0070C0"/>
                </a:solidFill>
                <a:latin typeface="+mn-ea"/>
                <a:cs typeface="+mn-ea"/>
              </a:rPr>
              <a:t> </a:t>
            </a:r>
            <a:r>
              <a:rPr lang="en-US" altLang="zh-CN" sz="1400" dirty="0">
                <a:solidFill>
                  <a:schemeClr val="accent1">
                    <a:lumMod val="75000"/>
                  </a:schemeClr>
                </a:solidFill>
                <a:latin typeface="+mn-ea"/>
                <a:cs typeface="+mn-ea"/>
              </a:rPr>
              <a:t>u</a:t>
            </a:r>
            <a:r>
              <a:rPr lang="en-US" altLang="zh-CN" sz="1400" baseline="-25000" dirty="0">
                <a:solidFill>
                  <a:schemeClr val="accent1">
                    <a:lumMod val="75000"/>
                  </a:schemeClr>
                </a:solidFill>
                <a:latin typeface="+mn-ea"/>
                <a:cs typeface="+mn-ea"/>
              </a:rPr>
              <a:t>0 </a:t>
            </a:r>
            <a:r>
              <a:rPr lang="zh-CN" altLang="en-US" sz="1400" dirty="0">
                <a:solidFill>
                  <a:schemeClr val="accent1">
                    <a:lumMod val="75000"/>
                  </a:schemeClr>
                </a:solidFill>
                <a:latin typeface="+mn-ea"/>
                <a:cs typeface="+mn-ea"/>
              </a:rPr>
              <a:t>为购买产品获得的固定效用</a:t>
            </a:r>
            <a:endParaRPr lang="zh-CN" altLang="en-US" sz="1400" dirty="0">
              <a:solidFill>
                <a:schemeClr val="accent1">
                  <a:lumMod val="75000"/>
                </a:schemeClr>
              </a:solidFill>
              <a:latin typeface="+mn-ea"/>
              <a:cs typeface="+mn-ea"/>
            </a:endParaRPr>
          </a:p>
          <a:p>
            <a:pPr indent="0" algn="ctr">
              <a:lnSpc>
                <a:spcPct val="140000"/>
              </a:lnSpc>
              <a:buClrTx/>
              <a:buSzTx/>
              <a:buFont typeface="Arial" panose="020B0604020202020204" pitchFamily="34" charset="0"/>
              <a:buNone/>
            </a:pPr>
            <a:r>
              <a:rPr lang="zh-CN" altLang="en-US" sz="1400" dirty="0">
                <a:solidFill>
                  <a:schemeClr val="accent1">
                    <a:lumMod val="75000"/>
                  </a:schemeClr>
                </a:solidFill>
                <a:latin typeface="+mn-ea"/>
                <a:cs typeface="+mn-ea"/>
                <a:sym typeface="+mn-ea"/>
              </a:rPr>
              <a:t>假设</a:t>
            </a:r>
            <a:r>
              <a:rPr lang="en-US" altLang="zh-CN" sz="1400" dirty="0">
                <a:solidFill>
                  <a:schemeClr val="accent1">
                    <a:lumMod val="75000"/>
                  </a:schemeClr>
                </a:solidFill>
                <a:latin typeface="+mn-ea"/>
                <a:cs typeface="+mn-ea"/>
                <a:sym typeface="+mn-ea"/>
              </a:rPr>
              <a:t> u</a:t>
            </a:r>
            <a:r>
              <a:rPr lang="en-US" altLang="zh-CN" sz="1400" baseline="-25000" dirty="0">
                <a:solidFill>
                  <a:schemeClr val="accent1">
                    <a:lumMod val="75000"/>
                  </a:schemeClr>
                </a:solidFill>
                <a:latin typeface="+mn-ea"/>
                <a:cs typeface="+mn-ea"/>
                <a:sym typeface="+mn-ea"/>
              </a:rPr>
              <a:t>0 </a:t>
            </a:r>
            <a:r>
              <a:rPr lang="zh-CN" altLang="en-US" sz="1400" dirty="0">
                <a:solidFill>
                  <a:schemeClr val="accent1">
                    <a:lumMod val="75000"/>
                  </a:schemeClr>
                </a:solidFill>
                <a:latin typeface="+mn-ea"/>
                <a:cs typeface="+mn-ea"/>
                <a:sym typeface="+mn-ea"/>
              </a:rPr>
              <a:t>非常大，确保均衡时所有消费者均购买产品</a:t>
            </a:r>
            <a:endParaRPr lang="en-US" altLang="zh-CN" sz="1400" dirty="0">
              <a:solidFill>
                <a:schemeClr val="accent1">
                  <a:lumMod val="75000"/>
                </a:schemeClr>
              </a:solidFill>
              <a:latin typeface="+mn-ea"/>
              <a:cs typeface="+mn-ea"/>
            </a:endParaRPr>
          </a:p>
          <a:p>
            <a:pPr indent="0" algn="ctr">
              <a:lnSpc>
                <a:spcPct val="140000"/>
              </a:lnSpc>
              <a:buClrTx/>
              <a:buSzTx/>
              <a:buFont typeface="Arial" panose="020B0604020202020204" pitchFamily="34" charset="0"/>
              <a:buNone/>
            </a:pPr>
            <a:endParaRPr lang="en-US" altLang="zh-CN" sz="1400" dirty="0">
              <a:solidFill>
                <a:schemeClr val="accent1">
                  <a:lumMod val="75000"/>
                </a:schemeClr>
              </a:solidFill>
              <a:latin typeface="+mn-ea"/>
              <a:cs typeface="+mn-ea"/>
            </a:endParaRPr>
          </a:p>
          <a:p>
            <a:pPr indent="0" algn="ctr">
              <a:lnSpc>
                <a:spcPct val="140000"/>
              </a:lnSpc>
              <a:buClrTx/>
              <a:buSzTx/>
              <a:buFont typeface="Arial" panose="020B0604020202020204" pitchFamily="34" charset="0"/>
              <a:buNone/>
            </a:pPr>
            <a:r>
              <a:rPr lang="en-US" altLang="zh-CN" sz="1400" dirty="0">
                <a:solidFill>
                  <a:schemeClr val="accent1">
                    <a:lumMod val="75000"/>
                  </a:schemeClr>
                </a:solidFill>
                <a:latin typeface="+mn-ea"/>
                <a:cs typeface="+mn-ea"/>
              </a:rPr>
              <a:t>θ</a:t>
            </a:r>
            <a:r>
              <a:rPr lang="zh-CN" altLang="en-US" sz="1400" dirty="0">
                <a:solidFill>
                  <a:schemeClr val="accent1">
                    <a:lumMod val="75000"/>
                  </a:schemeClr>
                </a:solidFill>
                <a:latin typeface="+mn-ea"/>
                <a:cs typeface="+mn-ea"/>
              </a:rPr>
              <a:t>刻画了消费者对产品质量的异质性偏好</a:t>
            </a:r>
            <a:endParaRPr lang="zh-CN" altLang="en-US" sz="1400" dirty="0">
              <a:solidFill>
                <a:schemeClr val="accent1">
                  <a:lumMod val="75000"/>
                </a:schemeClr>
              </a:solidFill>
              <a:latin typeface="+mn-ea"/>
              <a:cs typeface="+mn-ea"/>
            </a:endParaRPr>
          </a:p>
          <a:p>
            <a:pPr indent="0" algn="ctr">
              <a:lnSpc>
                <a:spcPct val="140000"/>
              </a:lnSpc>
              <a:buClrTx/>
              <a:buSzTx/>
              <a:buFont typeface="Arial" panose="020B0604020202020204" pitchFamily="34" charset="0"/>
              <a:buNone/>
            </a:pPr>
            <a:r>
              <a:rPr lang="en-US" altLang="zh-CN" sz="1400" dirty="0">
                <a:solidFill>
                  <a:schemeClr val="accent1">
                    <a:lumMod val="75000"/>
                  </a:schemeClr>
                </a:solidFill>
                <a:latin typeface="+mn-ea"/>
                <a:cs typeface="+mn-ea"/>
                <a:sym typeface="+mn-ea"/>
              </a:rPr>
              <a:t>θ</a:t>
            </a:r>
            <a:r>
              <a:rPr lang="zh-CN" altLang="en-US" sz="1400" dirty="0">
                <a:solidFill>
                  <a:schemeClr val="accent1">
                    <a:lumMod val="75000"/>
                  </a:schemeClr>
                </a:solidFill>
                <a:latin typeface="+mn-ea"/>
                <a:cs typeface="+mn-ea"/>
              </a:rPr>
              <a:t>越大的消费者越在意产品质量</a:t>
            </a:r>
            <a:endParaRPr lang="zh-CN" altLang="en-US" sz="1400" dirty="0">
              <a:solidFill>
                <a:schemeClr val="accent1">
                  <a:lumMod val="75000"/>
                </a:schemeClr>
              </a:solidFill>
              <a:latin typeface="+mn-ea"/>
              <a:cs typeface="+mn-ea"/>
            </a:endParaRPr>
          </a:p>
          <a:p>
            <a:pPr indent="0" algn="ctr">
              <a:lnSpc>
                <a:spcPct val="140000"/>
              </a:lnSpc>
              <a:buClrTx/>
              <a:buSzTx/>
              <a:buFont typeface="Arial" panose="020B0604020202020204" pitchFamily="34" charset="0"/>
              <a:buNone/>
            </a:pPr>
            <a:r>
              <a:rPr lang="zh-CN" altLang="en-US" sz="1400" dirty="0">
                <a:solidFill>
                  <a:schemeClr val="accent1">
                    <a:lumMod val="75000"/>
                  </a:schemeClr>
                </a:solidFill>
                <a:latin typeface="+mn-ea"/>
                <a:cs typeface="+mn-ea"/>
              </a:rPr>
              <a:t>假设</a:t>
            </a:r>
            <a:r>
              <a:rPr lang="en-US" altLang="zh-CN" sz="1400" dirty="0">
                <a:solidFill>
                  <a:schemeClr val="accent1">
                    <a:lumMod val="75000"/>
                  </a:schemeClr>
                </a:solidFill>
                <a:latin typeface="+mn-ea"/>
                <a:cs typeface="+mn-ea"/>
              </a:rPr>
              <a:t>θ</a:t>
            </a:r>
            <a:r>
              <a:rPr lang="en-US" altLang="zh-CN" sz="1400" dirty="0">
                <a:solidFill>
                  <a:schemeClr val="accent1">
                    <a:lumMod val="75000"/>
                  </a:schemeClr>
                </a:solidFill>
                <a:latin typeface="微软雅黑" panose="020B0503020204020204" pitchFamily="34" charset="-122"/>
                <a:ea typeface="微软雅黑" panose="020B0503020204020204" pitchFamily="34" charset="-122"/>
                <a:cs typeface="+mn-ea"/>
              </a:rPr>
              <a:t>~ </a:t>
            </a:r>
            <a:r>
              <a:rPr lang="en-US" altLang="zh-CN" sz="1400" dirty="0">
                <a:solidFill>
                  <a:schemeClr val="accent1">
                    <a:lumMod val="75000"/>
                  </a:schemeClr>
                </a:solidFill>
                <a:latin typeface="+mn-ea"/>
                <a:cs typeface="+mn-ea"/>
              </a:rPr>
              <a:t>U[0,1]</a:t>
            </a:r>
            <a:r>
              <a:rPr lang="zh-CN" altLang="en-US" sz="1400" dirty="0">
                <a:solidFill>
                  <a:schemeClr val="accent1">
                    <a:lumMod val="75000"/>
                  </a:schemeClr>
                </a:solidFill>
                <a:latin typeface="+mn-ea"/>
                <a:cs typeface="+mn-ea"/>
              </a:rPr>
              <a:t>，属于消费者私人信息</a:t>
            </a:r>
            <a:endParaRPr lang="zh-CN" altLang="en-US" sz="1400" baseline="-25000" dirty="0">
              <a:solidFill>
                <a:schemeClr val="accent1">
                  <a:lumMod val="75000"/>
                </a:schemeClr>
              </a:solidFill>
              <a:latin typeface="+mn-ea"/>
              <a:ea typeface="楷体" panose="02010609060101010101" charset="-122"/>
              <a:cs typeface="+mn-ea"/>
            </a:endParaRPr>
          </a:p>
        </p:txBody>
      </p:sp>
      <p:sp>
        <p:nvSpPr>
          <p:cNvPr id="50" name="矩形 49"/>
          <p:cNvSpPr/>
          <p:nvPr>
            <p:custDataLst>
              <p:tags r:id="rId26"/>
            </p:custDataLst>
          </p:nvPr>
        </p:nvSpPr>
        <p:spPr>
          <a:xfrm>
            <a:off x="7044055" y="1461135"/>
            <a:ext cx="4556760" cy="534035"/>
          </a:xfrm>
          <a:prstGeom prst="rect">
            <a:avLst/>
          </a:prstGeom>
        </p:spPr>
        <p:txBody>
          <a:bodyPr wrap="square" anchor="ctr">
            <a:spAutoFit/>
          </a:bodyPr>
          <a:p>
            <a:pPr algn="dist">
              <a:lnSpc>
                <a:spcPct val="120000"/>
              </a:lnSpc>
            </a:pPr>
            <a:r>
              <a:rPr lang="zh-CN" altLang="en-US" sz="2400" b="1" dirty="0">
                <a:solidFill>
                  <a:prstClr val="black">
                    <a:lumMod val="75000"/>
                    <a:lumOff val="25000"/>
                  </a:prstClr>
                </a:solidFill>
                <a:latin typeface="楷体" panose="02010609060101010101" charset="-122"/>
                <a:ea typeface="楷体" panose="02010609060101010101" charset="-122"/>
              </a:rPr>
              <a:t>消费者设定</a:t>
            </a:r>
            <a:r>
              <a:rPr lang="en-US" altLang="zh-CN" sz="1100" b="1" dirty="0">
                <a:solidFill>
                  <a:prstClr val="black">
                    <a:lumMod val="75000"/>
                    <a:lumOff val="25000"/>
                  </a:prstClr>
                </a:solidFill>
                <a:latin typeface="微软雅黑" panose="020B0503020204020204" pitchFamily="34" charset="-122"/>
                <a:ea typeface="微软雅黑" panose="020B0503020204020204" pitchFamily="34" charset="-122"/>
              </a:rPr>
              <a:t>//////////////</a:t>
            </a:r>
            <a:endParaRPr lang="zh-CN" altLang="en-US" sz="20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9" name="up-arrow_2486"/>
          <p:cNvSpPr>
            <a:spLocks noChangeAspect="1"/>
          </p:cNvSpPr>
          <p:nvPr>
            <p:custDataLst>
              <p:tags r:id="rId27"/>
            </p:custDataLst>
          </p:nvPr>
        </p:nvSpPr>
        <p:spPr bwMode="auto">
          <a:xfrm>
            <a:off x="6643269" y="1538925"/>
            <a:ext cx="322150" cy="435512"/>
          </a:xfrm>
          <a:custGeom>
            <a:avLst/>
            <a:gdLst>
              <a:gd name="T0" fmla="*/ 142 w 268"/>
              <a:gd name="T1" fmla="*/ 11 h 363"/>
              <a:gd name="T2" fmla="*/ 252 w 268"/>
              <a:gd name="T3" fmla="*/ 144 h 363"/>
              <a:gd name="T4" fmla="*/ 250 w 268"/>
              <a:gd name="T5" fmla="*/ 160 h 363"/>
              <a:gd name="T6" fmla="*/ 188 w 268"/>
              <a:gd name="T7" fmla="*/ 160 h 363"/>
              <a:gd name="T8" fmla="*/ 188 w 268"/>
              <a:gd name="T9" fmla="*/ 187 h 363"/>
              <a:gd name="T10" fmla="*/ 188 w 268"/>
              <a:gd name="T11" fmla="*/ 354 h 363"/>
              <a:gd name="T12" fmla="*/ 176 w 268"/>
              <a:gd name="T13" fmla="*/ 363 h 363"/>
              <a:gd name="T14" fmla="*/ 89 w 268"/>
              <a:gd name="T15" fmla="*/ 363 h 363"/>
              <a:gd name="T16" fmla="*/ 79 w 268"/>
              <a:gd name="T17" fmla="*/ 355 h 363"/>
              <a:gd name="T18" fmla="*/ 79 w 268"/>
              <a:gd name="T19" fmla="*/ 188 h 363"/>
              <a:gd name="T20" fmla="*/ 79 w 268"/>
              <a:gd name="T21" fmla="*/ 164 h 363"/>
              <a:gd name="T22" fmla="*/ 22 w 268"/>
              <a:gd name="T23" fmla="*/ 164 h 363"/>
              <a:gd name="T24" fmla="*/ 16 w 268"/>
              <a:gd name="T25" fmla="*/ 147 h 363"/>
              <a:gd name="T26" fmla="*/ 123 w 268"/>
              <a:gd name="T27" fmla="*/ 10 h 363"/>
              <a:gd name="T28" fmla="*/ 142 w 268"/>
              <a:gd name="T29" fmla="*/ 11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363">
                <a:moveTo>
                  <a:pt x="142" y="11"/>
                </a:moveTo>
                <a:lnTo>
                  <a:pt x="252" y="144"/>
                </a:lnTo>
                <a:cubicBezTo>
                  <a:pt x="252" y="144"/>
                  <a:pt x="268" y="160"/>
                  <a:pt x="250" y="160"/>
                </a:cubicBezTo>
                <a:lnTo>
                  <a:pt x="188" y="160"/>
                </a:lnTo>
                <a:lnTo>
                  <a:pt x="188" y="187"/>
                </a:lnTo>
                <a:lnTo>
                  <a:pt x="188" y="354"/>
                </a:lnTo>
                <a:cubicBezTo>
                  <a:pt x="188" y="354"/>
                  <a:pt x="191" y="363"/>
                  <a:pt x="176" y="363"/>
                </a:cubicBezTo>
                <a:lnTo>
                  <a:pt x="89" y="363"/>
                </a:lnTo>
                <a:cubicBezTo>
                  <a:pt x="79" y="363"/>
                  <a:pt x="79" y="355"/>
                  <a:pt x="79" y="355"/>
                </a:cubicBezTo>
                <a:lnTo>
                  <a:pt x="79" y="188"/>
                </a:lnTo>
                <a:lnTo>
                  <a:pt x="79" y="164"/>
                </a:lnTo>
                <a:lnTo>
                  <a:pt x="22" y="164"/>
                </a:lnTo>
                <a:cubicBezTo>
                  <a:pt x="0" y="164"/>
                  <a:pt x="16" y="147"/>
                  <a:pt x="16" y="147"/>
                </a:cubicBezTo>
                <a:cubicBezTo>
                  <a:pt x="16" y="147"/>
                  <a:pt x="110" y="23"/>
                  <a:pt x="123" y="10"/>
                </a:cubicBezTo>
                <a:cubicBezTo>
                  <a:pt x="133" y="0"/>
                  <a:pt x="142" y="11"/>
                  <a:pt x="142" y="11"/>
                </a:cubicBezTo>
                <a:close/>
              </a:path>
            </a:pathLst>
          </a:custGeom>
          <a:solidFill>
            <a:sysClr val="windowText" lastClr="000000">
              <a:lumMod val="75000"/>
              <a:lumOff val="25000"/>
            </a:sysClr>
          </a:solidFill>
          <a:ln>
            <a:noFill/>
          </a:ln>
        </p:spPr>
      </p:sp>
      <p:sp>
        <p:nvSpPr>
          <p:cNvPr id="60" name="矩形 59"/>
          <p:cNvSpPr/>
          <p:nvPr>
            <p:custDataLst>
              <p:tags r:id="rId28"/>
            </p:custDataLst>
          </p:nvPr>
        </p:nvSpPr>
        <p:spPr>
          <a:xfrm>
            <a:off x="6443345" y="5885180"/>
            <a:ext cx="5247005" cy="85725"/>
          </a:xfrm>
          <a:prstGeom prst="rect">
            <a:avLst/>
          </a:prstGeom>
          <a:solidFill>
            <a:srgbClr val="FFC000"/>
          </a:solidFill>
          <a:ln w="12700" cap="flat" cmpd="sng" algn="ctr">
            <a:noFill/>
            <a:prstDash val="solid"/>
            <a:miter lim="800000"/>
          </a:ln>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微软雅黑" panose="020B0503020204020204" pitchFamily="34" charset="-122"/>
              <a:cs typeface="+mn-cs"/>
            </a:endParaRPr>
          </a:p>
        </p:txBody>
      </p:sp>
      <p:pic>
        <p:nvPicPr>
          <p:cNvPr id="10" name="图片 9"/>
          <p:cNvPicPr>
            <a:picLocks noChangeAspect="1"/>
          </p:cNvPicPr>
          <p:nvPr>
            <p:custDataLst>
              <p:tags r:id="rId29"/>
            </p:custDataLst>
          </p:nvPr>
        </p:nvPicPr>
        <p:blipFill>
          <a:blip r:embed="rId30"/>
          <a:stretch>
            <a:fillRect/>
          </a:stretch>
        </p:blipFill>
        <p:spPr>
          <a:xfrm>
            <a:off x="7343775" y="2971165"/>
            <a:ext cx="3554095" cy="387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6096000" y="934641"/>
            <a:ext cx="6049548" cy="6049548"/>
          </a:xfrm>
          <a:prstGeom prst="rect">
            <a:avLst/>
          </a:prstGeom>
        </p:spPr>
      </p:pic>
      <p:grpSp>
        <p:nvGrpSpPr>
          <p:cNvPr id="4" name="组合 3"/>
          <p:cNvGrpSpPr/>
          <p:nvPr/>
        </p:nvGrpSpPr>
        <p:grpSpPr>
          <a:xfrm>
            <a:off x="335361" y="116633"/>
            <a:ext cx="629872" cy="612768"/>
            <a:chOff x="3070727" y="196457"/>
            <a:chExt cx="692047" cy="673255"/>
          </a:xfrm>
        </p:grpSpPr>
        <p:sp>
          <p:nvSpPr>
            <p:cNvPr id="5" name="平行四边形 4"/>
            <p:cNvSpPr/>
            <p:nvPr/>
          </p:nvSpPr>
          <p:spPr>
            <a:xfrm>
              <a:off x="3070727" y="196457"/>
              <a:ext cx="629587" cy="612775"/>
            </a:xfrm>
            <a:prstGeom prst="parallelogram">
              <a:avLst/>
            </a:prstGeom>
            <a:solidFill>
              <a:srgbClr val="024282"/>
            </a:solid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平行四边形 5"/>
            <p:cNvSpPr/>
            <p:nvPr/>
          </p:nvSpPr>
          <p:spPr>
            <a:xfrm>
              <a:off x="3133187" y="256937"/>
              <a:ext cx="629587" cy="612775"/>
            </a:xfrm>
            <a:prstGeom prst="parallelogram">
              <a:avLst/>
            </a:prstGeom>
            <a:noFill/>
            <a:ln>
              <a:solidFill>
                <a:srgbClr val="024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cxnSp>
        <p:nvCxnSpPr>
          <p:cNvPr id="7" name="直接连接符 6"/>
          <p:cNvCxnSpPr/>
          <p:nvPr/>
        </p:nvCxnSpPr>
        <p:spPr>
          <a:xfrm>
            <a:off x="367840" y="809674"/>
            <a:ext cx="11488800" cy="0"/>
          </a:xfrm>
          <a:prstGeom prst="line">
            <a:avLst/>
          </a:prstGeom>
          <a:ln w="9525">
            <a:solidFill>
              <a:srgbClr val="024282"/>
            </a:solidFill>
          </a:ln>
        </p:spPr>
        <p:style>
          <a:lnRef idx="1">
            <a:schemeClr val="accent1"/>
          </a:lnRef>
          <a:fillRef idx="0">
            <a:schemeClr val="accent1"/>
          </a:fillRef>
          <a:effectRef idx="0">
            <a:schemeClr val="accent1"/>
          </a:effectRef>
          <a:fontRef idx="minor">
            <a:schemeClr val="tx1"/>
          </a:fontRef>
        </p:style>
      </p:cxnSp>
      <p:pic>
        <p:nvPicPr>
          <p:cNvPr id="52" name="图片 51"/>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a:xfrm>
            <a:off x="285270" y="6444305"/>
            <a:ext cx="2117266" cy="338296"/>
          </a:xfrm>
          <a:prstGeom prst="rect">
            <a:avLst/>
          </a:prstGeom>
        </p:spPr>
      </p:pic>
      <p:grpSp>
        <p:nvGrpSpPr>
          <p:cNvPr id="43" name="组合 42"/>
          <p:cNvGrpSpPr/>
          <p:nvPr/>
        </p:nvGrpSpPr>
        <p:grpSpPr>
          <a:xfrm>
            <a:off x="9154205" y="116633"/>
            <a:ext cx="2764918" cy="612776"/>
            <a:chOff x="1018596" y="583069"/>
            <a:chExt cx="4663274" cy="1033500"/>
          </a:xfrm>
        </p:grpSpPr>
        <p:pic>
          <p:nvPicPr>
            <p:cNvPr id="44" name="图片 4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18596" y="583069"/>
              <a:ext cx="1033500" cy="1033500"/>
            </a:xfrm>
            <a:prstGeom prst="rect">
              <a:avLst/>
            </a:prstGeom>
          </p:spPr>
        </p:pic>
        <p:pic>
          <p:nvPicPr>
            <p:cNvPr id="45" name="图片 4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2006780" y="606338"/>
              <a:ext cx="3642029" cy="596779"/>
            </a:xfrm>
            <a:prstGeom prst="rect">
              <a:avLst/>
            </a:prstGeom>
          </p:spPr>
        </p:pic>
        <p:sp>
          <p:nvSpPr>
            <p:cNvPr id="46" name="矩形 45"/>
            <p:cNvSpPr/>
            <p:nvPr/>
          </p:nvSpPr>
          <p:spPr>
            <a:xfrm>
              <a:off x="2085463" y="1172848"/>
              <a:ext cx="3596407" cy="36336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BEIHANG UNIVERSITY</a:t>
              </a:r>
              <a:endParaRPr kumimoji="0" lang="en-US" altLang="zh-CN" sz="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13" name="组合 12"/>
          <p:cNvGrpSpPr/>
          <p:nvPr>
            <p:custDataLst>
              <p:tags r:id="rId6"/>
            </p:custDataLst>
          </p:nvPr>
        </p:nvGrpSpPr>
        <p:grpSpPr>
          <a:xfrm>
            <a:off x="361315" y="1992630"/>
            <a:ext cx="11371580" cy="810260"/>
            <a:chOff x="-4080508" y="1994896"/>
            <a:chExt cx="23239698" cy="810326"/>
          </a:xfrm>
        </p:grpSpPr>
        <p:sp>
          <p:nvSpPr>
            <p:cNvPr id="14" name="矩形 13"/>
            <p:cNvSpPr/>
            <p:nvPr>
              <p:custDataLst>
                <p:tags r:id="rId7"/>
              </p:custDataLst>
            </p:nvPr>
          </p:nvSpPr>
          <p:spPr>
            <a:xfrm>
              <a:off x="1879953" y="1994896"/>
              <a:ext cx="17279237" cy="810326"/>
            </a:xfrm>
            <a:prstGeom prst="rect">
              <a:avLst/>
            </a:prstGeom>
          </p:spPr>
          <p:txBody>
            <a:bodyPr wrap="square">
              <a:spAutoFit/>
            </a:bodyPr>
            <a:lstStyle/>
            <a:p>
              <a:pPr lvl="0" algn="just">
                <a:lnSpc>
                  <a:spcPct val="130000"/>
                </a:lnSpc>
                <a:spcBef>
                  <a:spcPts val="600"/>
                </a:spcBef>
              </a:pPr>
              <a:r>
                <a:rPr lang="zh-CN" altLang="en-US" kern="0" dirty="0">
                  <a:solidFill>
                    <a:srgbClr val="024282"/>
                  </a:solidFill>
                  <a:latin typeface="楷体" panose="02010609060101010101" charset="-122"/>
                  <a:ea typeface="楷体" panose="02010609060101010101" charset="-122"/>
                </a:rPr>
                <a:t>厂商可以自由收集消费者信息；</a:t>
              </a:r>
              <a:r>
                <a:rPr lang="zh-CN" altLang="en-US" kern="0" dirty="0">
                  <a:solidFill>
                    <a:srgbClr val="024282"/>
                  </a:solidFill>
                  <a:latin typeface="楷体" panose="02010609060101010101" charset="-122"/>
                  <a:ea typeface="楷体" panose="02010609060101010101" charset="-122"/>
                </a:rPr>
                <a:t>可以合理假设在无个人信息保护下，厂商可以轻松准确地获得</a:t>
              </a:r>
              <a:r>
                <a:rPr lang="zh-CN" altLang="en-US" kern="0" dirty="0">
                  <a:solidFill>
                    <a:srgbClr val="024282"/>
                  </a:solidFill>
                  <a:latin typeface="楷体" panose="02010609060101010101" charset="-122"/>
                  <a:ea typeface="楷体" panose="02010609060101010101" charset="-122"/>
                </a:rPr>
                <a:t>老消费者所有信息，从而准确估计出其支付意愿</a:t>
              </a:r>
              <a:r>
                <a:rPr lang="en-US" altLang="zh-CN" kern="0" dirty="0">
                  <a:solidFill>
                    <a:srgbClr val="024282"/>
                  </a:solidFill>
                  <a:latin typeface="楷体" panose="02010609060101010101" charset="-122"/>
                  <a:ea typeface="楷体" panose="02010609060101010101" charset="-122"/>
                </a:rPr>
                <a:t>θ</a:t>
              </a:r>
              <a:endParaRPr lang="zh-CN" altLang="en-US" kern="0" dirty="0">
                <a:solidFill>
                  <a:srgbClr val="024282"/>
                </a:solidFill>
                <a:latin typeface="楷体" panose="02010609060101010101" charset="-122"/>
                <a:ea typeface="楷体" panose="02010609060101010101" charset="-122"/>
              </a:endParaRPr>
            </a:p>
          </p:txBody>
        </p:sp>
        <p:sp>
          <p:nvSpPr>
            <p:cNvPr id="15" name="矩形 14"/>
            <p:cNvSpPr/>
            <p:nvPr>
              <p:custDataLst>
                <p:tags r:id="rId8"/>
              </p:custDataLst>
            </p:nvPr>
          </p:nvSpPr>
          <p:spPr>
            <a:xfrm>
              <a:off x="-4080508" y="2216529"/>
              <a:ext cx="5563356" cy="368330"/>
            </a:xfrm>
            <a:prstGeom prst="rect">
              <a:avLst/>
            </a:prstGeom>
          </p:spPr>
          <p:style>
            <a:lnRef idx="2">
              <a:schemeClr val="lt1"/>
            </a:lnRef>
            <a:fillRef idx="1">
              <a:schemeClr val="accent1"/>
            </a:fillRef>
            <a:effectRef idx="1">
              <a:schemeClr val="accent1"/>
            </a:effectRef>
            <a:fontRef idx="minor">
              <a:schemeClr val="lt1"/>
            </a:fontRef>
          </p:style>
          <p:txBody>
            <a:bodyPr wrap="square">
              <a:spAutoFit/>
            </a:bodyPr>
            <a:lstStyle/>
            <a:p>
              <a:pPr marL="0" marR="0" lvl="0" indent="0" algn="ctr" defTabSz="914400" eaLnBrk="1" fontAlgn="auto" latinLnBrk="0" hangingPunct="1">
                <a:lnSpc>
                  <a:spcPct val="100000"/>
                </a:lnSpc>
                <a:spcBef>
                  <a:spcPts val="600"/>
                </a:spcBef>
                <a:spcAft>
                  <a:spcPts val="0"/>
                </a:spcAft>
                <a:buClrTx/>
                <a:buSzTx/>
                <a:buFontTx/>
                <a:buNone/>
                <a:defRPr/>
              </a:pPr>
              <a:r>
                <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rPr>
                <a:t>无个人信息保护政策</a:t>
              </a:r>
              <a:endPar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endParaRPr>
            </a:p>
          </p:txBody>
        </p:sp>
      </p:grpSp>
      <p:sp>
        <p:nvSpPr>
          <p:cNvPr id="2" name="文本占位符 5"/>
          <p:cNvSpPr txBox="1"/>
          <p:nvPr/>
        </p:nvSpPr>
        <p:spPr>
          <a:xfrm>
            <a:off x="1127760" y="193675"/>
            <a:ext cx="6798310" cy="6127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rgbClr val="024282"/>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三种个人信息保护政策下的博弈</a:t>
            </a:r>
            <a:r>
              <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rPr>
              <a:t>设定</a:t>
            </a:r>
            <a:endParaRPr kumimoji="0" lang="zh-CN" altLang="en-US" sz="2900" b="1" i="0" u="none" strike="noStrike" kern="1200" cap="none" spc="0" normalizeH="0" baseline="0" noProof="0" dirty="0">
              <a:ln>
                <a:noFill/>
              </a:ln>
              <a:solidFill>
                <a:srgbClr val="024282"/>
              </a:solidFill>
              <a:effectLst/>
              <a:uLnTx/>
              <a:uFillTx/>
              <a:latin typeface="华文中宋" panose="02010600040101010101" charset="-122"/>
              <a:ea typeface="华文中宋" panose="02010600040101010101" charset="-122"/>
              <a:cs typeface="+mn-cs"/>
            </a:endParaRPr>
          </a:p>
        </p:txBody>
      </p:sp>
      <p:grpSp>
        <p:nvGrpSpPr>
          <p:cNvPr id="33" name="组合 32"/>
          <p:cNvGrpSpPr/>
          <p:nvPr>
            <p:custDataLst>
              <p:tags r:id="rId9"/>
            </p:custDataLst>
          </p:nvPr>
        </p:nvGrpSpPr>
        <p:grpSpPr>
          <a:xfrm>
            <a:off x="361315" y="3025140"/>
            <a:ext cx="11396980" cy="810260"/>
            <a:chOff x="-4133714" y="1994896"/>
            <a:chExt cx="23291608" cy="810326"/>
          </a:xfrm>
        </p:grpSpPr>
        <p:sp>
          <p:nvSpPr>
            <p:cNvPr id="34" name="矩形 33"/>
            <p:cNvSpPr/>
            <p:nvPr>
              <p:custDataLst>
                <p:tags r:id="rId10"/>
              </p:custDataLst>
            </p:nvPr>
          </p:nvSpPr>
          <p:spPr>
            <a:xfrm>
              <a:off x="1879954" y="1994896"/>
              <a:ext cx="17277940" cy="810326"/>
            </a:xfrm>
            <a:prstGeom prst="rect">
              <a:avLst/>
            </a:prstGeom>
          </p:spPr>
          <p:txBody>
            <a:bodyPr wrap="square">
              <a:spAutoFit/>
            </a:bodyPr>
            <a:p>
              <a:pPr lvl="0" algn="just">
                <a:lnSpc>
                  <a:spcPct val="130000"/>
                </a:lnSpc>
                <a:spcBef>
                  <a:spcPts val="600"/>
                </a:spcBef>
              </a:pPr>
              <a:r>
                <a:rPr lang="zh-CN" altLang="en-US" kern="0" dirty="0">
                  <a:solidFill>
                    <a:srgbClr val="024282"/>
                  </a:solidFill>
                  <a:latin typeface="楷体" panose="02010609060101010101" charset="-122"/>
                  <a:ea typeface="楷体" panose="02010609060101010101" charset="-122"/>
                </a:rPr>
                <a:t>由老消费者决定是否将其个人信息公布给厂商；本文简化假设在自愿性个人信息保护政策下，</a:t>
              </a:r>
              <a:r>
                <a:rPr lang="zh-CN" altLang="en-US" kern="0" dirty="0">
                  <a:solidFill>
                    <a:srgbClr val="024282"/>
                  </a:solidFill>
                  <a:latin typeface="楷体" panose="02010609060101010101" charset="-122"/>
                  <a:ea typeface="楷体" panose="02010609060101010101" charset="-122"/>
                </a:rPr>
                <a:t>老消费者可以零成本地自主选择是否隐藏自己的</a:t>
              </a:r>
              <a:r>
                <a:rPr lang="zh-CN" altLang="en-US" kern="0" dirty="0">
                  <a:solidFill>
                    <a:srgbClr val="024282"/>
                  </a:solidFill>
                  <a:latin typeface="楷体" panose="02010609060101010101" charset="-122"/>
                  <a:ea typeface="楷体" panose="02010609060101010101" charset="-122"/>
                </a:rPr>
                <a:t>信息</a:t>
              </a:r>
              <a:endParaRPr lang="zh-CN" altLang="en-US" kern="0" dirty="0">
                <a:solidFill>
                  <a:srgbClr val="024282"/>
                </a:solidFill>
                <a:latin typeface="楷体" panose="02010609060101010101" charset="-122"/>
                <a:ea typeface="楷体" panose="02010609060101010101" charset="-122"/>
              </a:endParaRPr>
            </a:p>
          </p:txBody>
        </p:sp>
        <p:sp>
          <p:nvSpPr>
            <p:cNvPr id="35" name="矩形 34"/>
            <p:cNvSpPr/>
            <p:nvPr>
              <p:custDataLst>
                <p:tags r:id="rId11"/>
              </p:custDataLst>
            </p:nvPr>
          </p:nvSpPr>
          <p:spPr>
            <a:xfrm>
              <a:off x="-4133714" y="2290830"/>
              <a:ext cx="5563356" cy="368330"/>
            </a:xfrm>
            <a:prstGeom prst="rect">
              <a:avLst/>
            </a:prstGeom>
          </p:spPr>
          <p:style>
            <a:lnRef idx="2">
              <a:schemeClr val="lt1"/>
            </a:lnRef>
            <a:fillRef idx="1">
              <a:schemeClr val="accent1"/>
            </a:fillRef>
            <a:effectRef idx="1">
              <a:schemeClr val="accent1"/>
            </a:effectRef>
            <a:fontRef idx="minor">
              <a:schemeClr val="lt1"/>
            </a:fontRef>
          </p:style>
          <p:txBody>
            <a:bodyPr wrap="square">
              <a:spAutoFit/>
            </a:bodyPr>
            <a:p>
              <a:pPr marL="0" marR="0" lvl="0" indent="0" algn="ctr" defTabSz="914400" eaLnBrk="1" fontAlgn="auto" latinLnBrk="0" hangingPunct="1">
                <a:lnSpc>
                  <a:spcPct val="100000"/>
                </a:lnSpc>
                <a:spcBef>
                  <a:spcPts val="600"/>
                </a:spcBef>
                <a:spcAft>
                  <a:spcPts val="0"/>
                </a:spcAft>
                <a:buClrTx/>
                <a:buSzTx/>
                <a:buFontTx/>
                <a:buNone/>
                <a:defRPr/>
              </a:pPr>
              <a:r>
                <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rPr>
                <a:t>自愿性个人信息保护政策</a:t>
              </a:r>
              <a:endPar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endParaRPr>
            </a:p>
          </p:txBody>
        </p:sp>
      </p:grpSp>
      <p:sp>
        <p:nvSpPr>
          <p:cNvPr id="3" name="文本框 2"/>
          <p:cNvSpPr txBox="1"/>
          <p:nvPr/>
        </p:nvSpPr>
        <p:spPr>
          <a:xfrm>
            <a:off x="367665" y="948055"/>
            <a:ext cx="11489055" cy="902970"/>
          </a:xfrm>
          <a:prstGeom prst="rect">
            <a:avLst/>
          </a:prstGeom>
        </p:spPr>
        <p:txBody>
          <a:bodyPr wrap="square">
            <a:spAutoFit/>
          </a:bodyPr>
          <a:p>
            <a:pPr>
              <a:lnSpc>
                <a:spcPct val="110000"/>
              </a:lnSpc>
            </a:pPr>
            <a:r>
              <a:rPr lang="zh-CN" altLang="en-US" sz="1600" b="1" u="sng">
                <a:solidFill>
                  <a:srgbClr val="000000"/>
                </a:solidFill>
                <a:latin typeface="+mn-ea"/>
                <a:cs typeface="+mn-ea"/>
              </a:rPr>
              <a:t>注意</a:t>
            </a:r>
            <a:r>
              <a:rPr lang="zh-CN" altLang="en-US" sz="1600">
                <a:solidFill>
                  <a:srgbClr val="000000"/>
                </a:solidFill>
                <a:latin typeface="+mn-ea"/>
                <a:cs typeface="+mn-ea"/>
              </a:rPr>
              <a:t>：本文根据有无网络活动将消费者分为</a:t>
            </a:r>
            <a:r>
              <a:rPr lang="zh-CN" altLang="en-US" sz="1600" b="1" dirty="0">
                <a:solidFill>
                  <a:prstClr val="black">
                    <a:lumMod val="75000"/>
                    <a:lumOff val="25000"/>
                  </a:prstClr>
                </a:solidFill>
                <a:latin typeface="+mn-ea"/>
                <a:cs typeface="+mn-ea"/>
                <a:sym typeface="+mn-ea"/>
              </a:rPr>
              <a:t>老消费者</a:t>
            </a:r>
            <a:r>
              <a:rPr lang="en-US" altLang="zh-CN" sz="1600" b="1" dirty="0">
                <a:solidFill>
                  <a:prstClr val="black">
                    <a:lumMod val="75000"/>
                    <a:lumOff val="25000"/>
                  </a:prstClr>
                </a:solidFill>
                <a:latin typeface="+mn-ea"/>
                <a:cs typeface="+mn-ea"/>
                <a:sym typeface="+mn-ea"/>
              </a:rPr>
              <a:t>(</a:t>
            </a:r>
            <a:r>
              <a:rPr lang="zh-CN" altLang="en-US" sz="1600" b="1" dirty="0">
                <a:solidFill>
                  <a:prstClr val="black">
                    <a:lumMod val="75000"/>
                    <a:lumOff val="25000"/>
                  </a:prstClr>
                </a:solidFill>
                <a:latin typeface="+mn-ea"/>
                <a:cs typeface="+mn-ea"/>
                <a:sym typeface="+mn-ea"/>
              </a:rPr>
              <a:t>占比</a:t>
            </a:r>
            <a:r>
              <a:rPr lang="en-US" altLang="zh-CN" sz="1600" b="1" dirty="0">
                <a:solidFill>
                  <a:prstClr val="black">
                    <a:lumMod val="75000"/>
                    <a:lumOff val="25000"/>
                  </a:prstClr>
                </a:solidFill>
                <a:latin typeface="+mn-ea"/>
                <a:cs typeface="+mn-ea"/>
                <a:sym typeface="+mn-ea"/>
              </a:rPr>
              <a:t>1-α)</a:t>
            </a:r>
            <a:r>
              <a:rPr lang="zh-CN" altLang="en-US" sz="1600" dirty="0">
                <a:solidFill>
                  <a:prstClr val="black">
                    <a:lumMod val="75000"/>
                    <a:lumOff val="25000"/>
                  </a:prstClr>
                </a:solidFill>
                <a:latin typeface="+mn-ea"/>
                <a:cs typeface="+mn-ea"/>
                <a:sym typeface="+mn-ea"/>
              </a:rPr>
              <a:t>和</a:t>
            </a:r>
            <a:r>
              <a:rPr lang="zh-CN" altLang="en-US" sz="1600" b="1" dirty="0">
                <a:solidFill>
                  <a:prstClr val="black">
                    <a:lumMod val="75000"/>
                    <a:lumOff val="25000"/>
                  </a:prstClr>
                </a:solidFill>
                <a:latin typeface="+mn-ea"/>
                <a:cs typeface="+mn-ea"/>
                <a:sym typeface="+mn-ea"/>
              </a:rPr>
              <a:t>新消费者</a:t>
            </a:r>
            <a:r>
              <a:rPr lang="en-US" altLang="zh-CN" sz="1600" b="1" dirty="0">
                <a:solidFill>
                  <a:prstClr val="black">
                    <a:lumMod val="75000"/>
                    <a:lumOff val="25000"/>
                  </a:prstClr>
                </a:solidFill>
                <a:latin typeface="+mn-ea"/>
                <a:cs typeface="+mn-ea"/>
                <a:sym typeface="+mn-ea"/>
              </a:rPr>
              <a:t>(</a:t>
            </a:r>
            <a:r>
              <a:rPr lang="zh-CN" altLang="en-US" sz="1600" b="1" dirty="0">
                <a:solidFill>
                  <a:prstClr val="black">
                    <a:lumMod val="75000"/>
                    <a:lumOff val="25000"/>
                  </a:prstClr>
                </a:solidFill>
                <a:latin typeface="+mn-ea"/>
                <a:cs typeface="+mn-ea"/>
                <a:sym typeface="+mn-ea"/>
              </a:rPr>
              <a:t>占比</a:t>
            </a:r>
            <a:r>
              <a:rPr lang="en-US" altLang="zh-CN" sz="1600" b="1" dirty="0">
                <a:solidFill>
                  <a:prstClr val="black">
                    <a:lumMod val="75000"/>
                    <a:lumOff val="25000"/>
                  </a:prstClr>
                </a:solidFill>
                <a:latin typeface="+mn-ea"/>
                <a:cs typeface="+mn-ea"/>
                <a:sym typeface="+mn-ea"/>
              </a:rPr>
              <a:t>α)</a:t>
            </a:r>
            <a:endParaRPr lang="zh-CN" altLang="en-US" sz="1600">
              <a:solidFill>
                <a:srgbClr val="000000"/>
              </a:solidFill>
              <a:latin typeface="+mn-ea"/>
              <a:cs typeface="+mn-ea"/>
            </a:endParaRPr>
          </a:p>
          <a:p>
            <a:pPr>
              <a:lnSpc>
                <a:spcPct val="110000"/>
              </a:lnSpc>
            </a:pPr>
            <a:r>
              <a:rPr lang="zh-CN" altLang="en-US" sz="1600">
                <a:solidFill>
                  <a:srgbClr val="000000"/>
                </a:solidFill>
                <a:latin typeface="+mn-ea"/>
                <a:cs typeface="+mn-ea"/>
              </a:rPr>
              <a:t> </a:t>
            </a:r>
            <a:r>
              <a:rPr lang="en-US" altLang="zh-CN" sz="1600">
                <a:solidFill>
                  <a:srgbClr val="000000"/>
                </a:solidFill>
                <a:latin typeface="+mn-ea"/>
                <a:cs typeface="+mn-ea"/>
              </a:rPr>
              <a:t>     </a:t>
            </a:r>
            <a:r>
              <a:rPr lang="zh-CN" altLang="en-US" sz="1600">
                <a:solidFill>
                  <a:srgbClr val="000000"/>
                </a:solidFill>
                <a:latin typeface="+mn-ea"/>
                <a:cs typeface="+mn-ea"/>
              </a:rPr>
              <a:t>厂商无法获知新消费者的支付意愿，只能提供统一定价</a:t>
            </a:r>
            <a:endParaRPr lang="en-US" altLang="zh-CN" sz="1600">
              <a:solidFill>
                <a:srgbClr val="000000"/>
              </a:solidFill>
              <a:latin typeface="+mn-ea"/>
              <a:cs typeface="+mn-ea"/>
            </a:endParaRPr>
          </a:p>
          <a:p>
            <a:pPr>
              <a:lnSpc>
                <a:spcPct val="110000"/>
              </a:lnSpc>
            </a:pPr>
            <a:r>
              <a:rPr lang="en-US" altLang="zh-CN" sz="1600">
                <a:solidFill>
                  <a:srgbClr val="000000"/>
                </a:solidFill>
                <a:latin typeface="+mn-ea"/>
                <a:cs typeface="+mn-ea"/>
              </a:rPr>
              <a:t>      </a:t>
            </a:r>
            <a:r>
              <a:rPr lang="zh-CN" altLang="en-US" sz="1600">
                <a:solidFill>
                  <a:srgbClr val="000000"/>
                </a:solidFill>
                <a:latin typeface="+mn-ea"/>
                <a:cs typeface="+mn-ea"/>
              </a:rPr>
              <a:t>但厂商能够获知老消费者的支付意愿，从而提供</a:t>
            </a:r>
            <a:r>
              <a:rPr lang="en-US" altLang="zh-CN" sz="1600">
                <a:solidFill>
                  <a:srgbClr val="000000"/>
                </a:solidFill>
                <a:latin typeface="+mn-ea"/>
                <a:cs typeface="+mn-ea"/>
              </a:rPr>
              <a:t>“</a:t>
            </a:r>
            <a:r>
              <a:rPr lang="zh-CN" altLang="en-US" sz="1600">
                <a:solidFill>
                  <a:srgbClr val="000000"/>
                </a:solidFill>
                <a:latin typeface="+mn-ea"/>
                <a:cs typeface="+mn-ea"/>
              </a:rPr>
              <a:t>个性化定价</a:t>
            </a:r>
            <a:r>
              <a:rPr lang="en-US" altLang="zh-CN" sz="1600">
                <a:solidFill>
                  <a:srgbClr val="000000"/>
                </a:solidFill>
                <a:latin typeface="+mn-ea"/>
                <a:cs typeface="+mn-ea"/>
              </a:rPr>
              <a:t>” → </a:t>
            </a:r>
            <a:r>
              <a:rPr lang="zh-CN" altLang="en-US" sz="1600">
                <a:solidFill>
                  <a:srgbClr val="000000"/>
                </a:solidFill>
                <a:latin typeface="+mn-ea"/>
                <a:cs typeface="+mn-ea"/>
              </a:rPr>
              <a:t>个人信息保护政策</a:t>
            </a:r>
            <a:r>
              <a:rPr lang="zh-CN" altLang="en-US" sz="1600">
                <a:solidFill>
                  <a:srgbClr val="000000"/>
                </a:solidFill>
                <a:latin typeface="+mn-ea"/>
                <a:cs typeface="+mn-ea"/>
              </a:rPr>
              <a:t>只对老消费者起作用</a:t>
            </a:r>
            <a:endParaRPr lang="zh-CN" altLang="en-US" sz="1600">
              <a:solidFill>
                <a:srgbClr val="000000"/>
              </a:solidFill>
              <a:latin typeface="+mn-ea"/>
              <a:cs typeface="+mn-ea"/>
            </a:endParaRPr>
          </a:p>
        </p:txBody>
      </p:sp>
      <p:grpSp>
        <p:nvGrpSpPr>
          <p:cNvPr id="10" name="组合 9"/>
          <p:cNvGrpSpPr/>
          <p:nvPr>
            <p:custDataLst>
              <p:tags r:id="rId12"/>
            </p:custDataLst>
          </p:nvPr>
        </p:nvGrpSpPr>
        <p:grpSpPr>
          <a:xfrm>
            <a:off x="361315" y="4345939"/>
            <a:ext cx="11396980" cy="450850"/>
            <a:chOff x="-4080508" y="2173345"/>
            <a:chExt cx="23291607" cy="450887"/>
          </a:xfrm>
        </p:grpSpPr>
        <p:sp>
          <p:nvSpPr>
            <p:cNvPr id="11" name="矩形 10"/>
            <p:cNvSpPr/>
            <p:nvPr>
              <p:custDataLst>
                <p:tags r:id="rId13"/>
              </p:custDataLst>
            </p:nvPr>
          </p:nvSpPr>
          <p:spPr>
            <a:xfrm>
              <a:off x="1931862" y="2173345"/>
              <a:ext cx="17279237" cy="450887"/>
            </a:xfrm>
            <a:prstGeom prst="rect">
              <a:avLst/>
            </a:prstGeom>
          </p:spPr>
          <p:txBody>
            <a:bodyPr wrap="square">
              <a:spAutoFit/>
            </a:bodyPr>
            <a:p>
              <a:pPr lvl="0" algn="just">
                <a:lnSpc>
                  <a:spcPct val="130000"/>
                </a:lnSpc>
                <a:spcBef>
                  <a:spcPts val="600"/>
                </a:spcBef>
              </a:pPr>
              <a:r>
                <a:rPr lang="zh-CN" altLang="en-US" kern="0" dirty="0">
                  <a:solidFill>
                    <a:srgbClr val="024282"/>
                  </a:solidFill>
                  <a:latin typeface="楷体" panose="02010609060101010101" charset="-122"/>
                  <a:ea typeface="楷体" panose="02010609060101010101" charset="-122"/>
                </a:rPr>
                <a:t>厂商收集消费者信息的行为被强制性禁止，因此只能对所有消费者提供统一定价</a:t>
              </a:r>
              <a:endParaRPr lang="zh-CN" altLang="en-US" kern="0" dirty="0">
                <a:solidFill>
                  <a:srgbClr val="024282"/>
                </a:solidFill>
                <a:latin typeface="楷体" panose="02010609060101010101" charset="-122"/>
                <a:ea typeface="楷体" panose="02010609060101010101" charset="-122"/>
              </a:endParaRPr>
            </a:p>
          </p:txBody>
        </p:sp>
        <p:sp>
          <p:nvSpPr>
            <p:cNvPr id="12" name="矩形 11"/>
            <p:cNvSpPr/>
            <p:nvPr>
              <p:custDataLst>
                <p:tags r:id="rId14"/>
              </p:custDataLst>
            </p:nvPr>
          </p:nvSpPr>
          <p:spPr>
            <a:xfrm>
              <a:off x="-4080508" y="2216529"/>
              <a:ext cx="5563356" cy="368330"/>
            </a:xfrm>
            <a:prstGeom prst="rect">
              <a:avLst/>
            </a:prstGeom>
          </p:spPr>
          <p:style>
            <a:lnRef idx="2">
              <a:schemeClr val="lt1"/>
            </a:lnRef>
            <a:fillRef idx="1">
              <a:schemeClr val="accent1"/>
            </a:fillRef>
            <a:effectRef idx="1">
              <a:schemeClr val="accent1"/>
            </a:effectRef>
            <a:fontRef idx="minor">
              <a:schemeClr val="lt1"/>
            </a:fontRef>
          </p:style>
          <p:txBody>
            <a:bodyPr wrap="square">
              <a:spAutoFit/>
            </a:bodyPr>
            <a:p>
              <a:pPr marL="0" marR="0" lvl="0" indent="0" algn="ctr" defTabSz="914400" eaLnBrk="1" fontAlgn="auto" latinLnBrk="0" hangingPunct="1">
                <a:lnSpc>
                  <a:spcPct val="100000"/>
                </a:lnSpc>
                <a:spcBef>
                  <a:spcPts val="600"/>
                </a:spcBef>
                <a:spcAft>
                  <a:spcPts val="0"/>
                </a:spcAft>
                <a:buClrTx/>
                <a:buSzTx/>
                <a:buFontTx/>
                <a:buNone/>
                <a:defRPr/>
              </a:pPr>
              <a:r>
                <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rPr>
                <a:t>强制性个人信息保护政策</a:t>
              </a:r>
              <a:endParaRPr kumimoji="0" lang="zh-CN" altLang="en-US" b="1" i="0" u="none" strike="noStrike" kern="0" cap="none" spc="0" normalizeH="0" baseline="0" noProof="0" dirty="0">
                <a:ln>
                  <a:noFill/>
                </a:ln>
                <a:solidFill>
                  <a:schemeClr val="bg1"/>
                </a:solidFill>
                <a:effectLst/>
                <a:uLnTx/>
                <a:uFillTx/>
                <a:latin typeface="楷体" panose="02010609060101010101" charset="-122"/>
                <a:ea typeface="楷体" panose="02010609060101010101" charset="-122"/>
                <a:cs typeface="Segoe UI Light 8" panose="020B0502040204020203" pitchFamily="34" charset="0"/>
              </a:endParaRPr>
            </a:p>
          </p:txBody>
        </p:sp>
      </p:grpSp>
      <p:sp>
        <p:nvSpPr>
          <p:cNvPr id="17" name="文本框 16"/>
          <p:cNvSpPr txBox="1"/>
          <p:nvPr/>
        </p:nvSpPr>
        <p:spPr>
          <a:xfrm>
            <a:off x="506730" y="5114925"/>
            <a:ext cx="11178540" cy="1158875"/>
          </a:xfrm>
          <a:prstGeom prst="rect">
            <a:avLst/>
          </a:prstGeom>
          <a:noFill/>
        </p:spPr>
        <p:txBody>
          <a:bodyPr wrap="square" rtlCol="0" anchor="t">
            <a:spAutoFit/>
          </a:bodyPr>
          <a:p>
            <a:pPr algn="just">
              <a:lnSpc>
                <a:spcPct val="110000"/>
              </a:lnSpc>
              <a:spcBef>
                <a:spcPts val="600"/>
              </a:spcBef>
              <a:buClrTx/>
              <a:buSzTx/>
              <a:buFontTx/>
            </a:pPr>
            <a:r>
              <a:rPr lang="zh-CN" altLang="en-US" kern="0" dirty="0">
                <a:solidFill>
                  <a:schemeClr val="tx1"/>
                </a:solidFill>
                <a:latin typeface="楷体" panose="02010609060101010101" charset="-122"/>
                <a:ea typeface="楷体" panose="02010609060101010101" charset="-122"/>
                <a:sym typeface="+mn-ea"/>
              </a:rPr>
              <a:t>政府</a:t>
            </a:r>
            <a:r>
              <a:rPr lang="en-US" altLang="zh-CN" kern="0" dirty="0">
                <a:solidFill>
                  <a:schemeClr val="tx1"/>
                </a:solidFill>
                <a:latin typeface="楷体" panose="02010609060101010101" charset="-122"/>
                <a:ea typeface="楷体" panose="02010609060101010101" charset="-122"/>
                <a:sym typeface="+mn-ea"/>
              </a:rPr>
              <a:t>    </a:t>
            </a:r>
            <a:r>
              <a:rPr lang="zh-CN" altLang="en-US" kern="0" dirty="0">
                <a:solidFill>
                  <a:schemeClr val="tx1"/>
                </a:solidFill>
                <a:latin typeface="楷体" panose="02010609060101010101" charset="-122"/>
                <a:ea typeface="楷体" panose="02010609060101010101" charset="-122"/>
                <a:sym typeface="+mn-ea"/>
              </a:rPr>
              <a:t>设定信息保护政策（一次性外生决策）</a:t>
            </a:r>
            <a:endParaRPr lang="zh-CN" altLang="en-US" kern="0" dirty="0">
              <a:solidFill>
                <a:schemeClr val="tx1"/>
              </a:solidFill>
              <a:latin typeface="楷体" panose="02010609060101010101" charset="-122"/>
              <a:ea typeface="楷体" panose="02010609060101010101" charset="-122"/>
            </a:endParaRPr>
          </a:p>
          <a:p>
            <a:pPr algn="just">
              <a:lnSpc>
                <a:spcPct val="110000"/>
              </a:lnSpc>
              <a:spcBef>
                <a:spcPts val="600"/>
              </a:spcBef>
              <a:buClrTx/>
              <a:buSzTx/>
              <a:buFontTx/>
            </a:pPr>
            <a:r>
              <a:rPr lang="zh-CN" altLang="en-US" kern="0" dirty="0">
                <a:solidFill>
                  <a:schemeClr val="tx1"/>
                </a:solidFill>
                <a:latin typeface="楷体" panose="02010609060101010101" charset="-122"/>
                <a:ea typeface="楷体" panose="02010609060101010101" charset="-122"/>
                <a:sym typeface="+mn-ea"/>
              </a:rPr>
              <a:t>消费者</a:t>
            </a:r>
            <a:r>
              <a:rPr lang="en-US" altLang="zh-CN" kern="0" dirty="0">
                <a:solidFill>
                  <a:schemeClr val="tx1"/>
                </a:solidFill>
                <a:latin typeface="楷体" panose="02010609060101010101" charset="-122"/>
                <a:ea typeface="楷体" panose="02010609060101010101" charset="-122"/>
                <a:sym typeface="+mn-ea"/>
              </a:rPr>
              <a:t>  </a:t>
            </a:r>
            <a:r>
              <a:rPr lang="zh-CN" altLang="en-US" kern="0" dirty="0">
                <a:solidFill>
                  <a:schemeClr val="tx1"/>
                </a:solidFill>
                <a:latin typeface="楷体" panose="02010609060101010101" charset="-122"/>
                <a:ea typeface="楷体" panose="02010609060101010101" charset="-122"/>
                <a:sym typeface="+mn-ea"/>
              </a:rPr>
              <a:t>老消费者（有信息轨迹，可能被个性化定价）+ 新消费者（信息空白，只能接受统一定价）</a:t>
            </a:r>
            <a:endParaRPr lang="zh-CN" altLang="en-US" kern="0" dirty="0">
              <a:solidFill>
                <a:schemeClr val="tx1"/>
              </a:solidFill>
              <a:latin typeface="楷体" panose="02010609060101010101" charset="-122"/>
              <a:ea typeface="楷体" panose="02010609060101010101" charset="-122"/>
            </a:endParaRPr>
          </a:p>
          <a:p>
            <a:pPr algn="just">
              <a:lnSpc>
                <a:spcPct val="110000"/>
              </a:lnSpc>
              <a:spcBef>
                <a:spcPts val="600"/>
              </a:spcBef>
              <a:buClrTx/>
              <a:buSzTx/>
              <a:buFontTx/>
            </a:pPr>
            <a:r>
              <a:rPr lang="zh-CN" altLang="en-US" kern="0" dirty="0">
                <a:solidFill>
                  <a:schemeClr val="tx1"/>
                </a:solidFill>
                <a:latin typeface="楷体" panose="02010609060101010101" charset="-122"/>
                <a:ea typeface="楷体" panose="02010609060101010101" charset="-122"/>
                <a:sym typeface="+mn-ea"/>
              </a:rPr>
              <a:t>厂商</a:t>
            </a:r>
            <a:r>
              <a:rPr lang="en-US" altLang="zh-CN" kern="0" dirty="0">
                <a:solidFill>
                  <a:schemeClr val="tx1"/>
                </a:solidFill>
                <a:latin typeface="楷体" panose="02010609060101010101" charset="-122"/>
                <a:ea typeface="楷体" panose="02010609060101010101" charset="-122"/>
                <a:sym typeface="+mn-ea"/>
              </a:rPr>
              <a:t>    </a:t>
            </a:r>
            <a:r>
              <a:rPr lang="zh-CN" altLang="en-US" kern="0" dirty="0">
                <a:solidFill>
                  <a:schemeClr val="tx1"/>
                </a:solidFill>
                <a:latin typeface="楷体" panose="02010609060101010101" charset="-122"/>
                <a:ea typeface="楷体" panose="02010609060101010101" charset="-122"/>
                <a:sym typeface="+mn-ea"/>
              </a:rPr>
              <a:t>依据所掌握的信息确定</a:t>
            </a:r>
            <a:r>
              <a:rPr lang="zh-CN" altLang="en-US" kern="0" dirty="0">
                <a:solidFill>
                  <a:schemeClr val="tx1"/>
                </a:solidFill>
                <a:latin typeface="楷体" panose="02010609060101010101" charset="-122"/>
                <a:ea typeface="楷体" panose="02010609060101010101" charset="-122"/>
                <a:sym typeface="+mn-ea"/>
              </a:rPr>
              <a:t>定价策略</a:t>
            </a:r>
            <a:endParaRPr lang="zh-CN" altLang="en-US" kern="0" dirty="0">
              <a:solidFill>
                <a:schemeClr val="tx1"/>
              </a:solidFill>
              <a:latin typeface="楷体" panose="02010609060101010101" charset="-122"/>
              <a:ea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tags/tag1.xml><?xml version="1.0" encoding="utf-8"?>
<p:tagLst xmlns:p="http://schemas.openxmlformats.org/presentationml/2006/main">
  <p:tag name="KSO_WM_DIAGRAM_VIRTUALLY_FRAME" val="{&quot;height&quot;:348.4643307086614,&quot;left&quot;:428.4067716535433,&quot;top&quot;:116.68566929133858,&quot;width&quot;:429.5932283464567}"/>
</p:tagLst>
</file>

<file path=ppt/tags/tag10.xml><?xml version="1.0" encoding="utf-8"?>
<p:tagLst xmlns:p="http://schemas.openxmlformats.org/presentationml/2006/main">
  <p:tag name="KSO_WM_DIAGRAM_VIRTUALLY_FRAME" val="{&quot;height&quot;:432.6413385826771,&quot;left&quot;:26.41377952755902,&quot;top&quot;:76.95842519685038,&quot;width&quot;:891.5170078740157}"/>
</p:tagLst>
</file>

<file path=ppt/tags/tag11.xml><?xml version="1.0" encoding="utf-8"?>
<p:tagLst xmlns:p="http://schemas.openxmlformats.org/presentationml/2006/main">
  <p:tag name="KSO_WM_DIAGRAM_VIRTUALLY_FRAME" val="{&quot;height&quot;:245.64889578420662,&quot;left&quot;:58.47555210789672,&quot;top&quot;:80.92555210789669,&quot;width&quot;:813.8488957842067}"/>
</p:tagLst>
</file>

<file path=ppt/tags/tag12.xml><?xml version="1.0" encoding="utf-8"?>
<p:tagLst xmlns:p="http://schemas.openxmlformats.org/presentationml/2006/main">
  <p:tag name="KSO_WM_DIAGRAM_VIRTUALLY_FRAME" val="{&quot;height&quot;:245.64889578420662,&quot;left&quot;:58.47555210789672,&quot;top&quot;:80.92555210789669,&quot;width&quot;:813.8488957842067}"/>
</p:tagLst>
</file>

<file path=ppt/tags/tag13.xml><?xml version="1.0" encoding="utf-8"?>
<p:tagLst xmlns:p="http://schemas.openxmlformats.org/presentationml/2006/main">
  <p:tag name="KSO_WM_DIAGRAM_VIRTUALLY_FRAME" val="{&quot;height&quot;:245.64889578420662,&quot;left&quot;:58.47555210789672,&quot;top&quot;:80.92555210789669,&quot;width&quot;:813.8488957842067}"/>
</p:tagLst>
</file>

<file path=ppt/tags/tag14.xml><?xml version="1.0" encoding="utf-8"?>
<p:tagLst xmlns:p="http://schemas.openxmlformats.org/presentationml/2006/main">
  <p:tag name="KSO_WM_DIAGRAM_VIRTUALLY_FRAME" val="{&quot;height&quot;:245.64889578420662,&quot;left&quot;:58.47555210789672,&quot;top&quot;:80.92555210789669,&quot;width&quot;:813.8488957842067}"/>
</p:tagLst>
</file>

<file path=ppt/tags/tag15.xml><?xml version="1.0" encoding="utf-8"?>
<p:tagLst xmlns:p="http://schemas.openxmlformats.org/presentationml/2006/main">
  <p:tag name="KSO_WM_DIAGRAM_VIRTUALLY_FRAME" val="{&quot;height&quot;:245.64889578420662,&quot;left&quot;:58.47555210789672,&quot;top&quot;:80.92555210789669,&quot;width&quot;:813.8488957842067}"/>
</p:tagLst>
</file>

<file path=ppt/tags/tag16.xml><?xml version="1.0" encoding="utf-8"?>
<p:tagLst xmlns:p="http://schemas.openxmlformats.org/presentationml/2006/main">
  <p:tag name="KSO_WM_DIAGRAM_VIRTUALLY_FRAME" val="{&quot;height&quot;:245.64889578420662,&quot;left&quot;:58.47555210789672,&quot;top&quot;:80.92555210789669,&quot;width&quot;:813.8488957842067}"/>
</p:tagLst>
</file>

<file path=ppt/tags/tag17.xml><?xml version="1.0" encoding="utf-8"?>
<p:tagLst xmlns:p="http://schemas.openxmlformats.org/presentationml/2006/main">
  <p:tag name="KSO_WM_DIAGRAM_VIRTUALLY_FRAME" val="{&quot;height&quot;:245.64889578420662,&quot;left&quot;:58.47555210789672,&quot;top&quot;:80.92555210789669,&quot;width&quot;:813.8488957842067}"/>
</p:tagLst>
</file>

<file path=ppt/tags/tag18.xml><?xml version="1.0" encoding="utf-8"?>
<p:tagLst xmlns:p="http://schemas.openxmlformats.org/presentationml/2006/main">
  <p:tag name="KSO_WM_DIAGRAM_VIRTUALLY_FRAME" val="{&quot;height&quot;:245.64889578420662,&quot;left&quot;:58.47555210789672,&quot;top&quot;:80.92555210789669,&quot;width&quot;:813.8488957842067}"/>
</p:tagLst>
</file>

<file path=ppt/tags/tag19.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2.xml><?xml version="1.0" encoding="utf-8"?>
<p:tagLst xmlns:p="http://schemas.openxmlformats.org/presentationml/2006/main">
  <p:tag name="KSO_WM_DIAGRAM_VIRTUALLY_FRAME" val="{&quot;height&quot;:432.6413385826771,&quot;left&quot;:26.41377952755902,&quot;top&quot;:76.95842519685038,&quot;width&quot;:891.5170078740157}"/>
</p:tagLst>
</file>

<file path=ppt/tags/tag20.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21.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22.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23.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24.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25.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26.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27.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28.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29.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3.xml><?xml version="1.0" encoding="utf-8"?>
<p:tagLst xmlns:p="http://schemas.openxmlformats.org/presentationml/2006/main">
  <p:tag name="KSO_WM_DIAGRAM_VIRTUALLY_FRAME" val="{&quot;height&quot;:432.6413385826771,&quot;left&quot;:26.41377952755902,&quot;top&quot;:76.95842519685038,&quot;width&quot;:891.5170078740157}"/>
</p:tagLst>
</file>

<file path=ppt/tags/tag30.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31.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32.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33.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34.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35.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36.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37.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38.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39.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4.xml><?xml version="1.0" encoding="utf-8"?>
<p:tagLst xmlns:p="http://schemas.openxmlformats.org/presentationml/2006/main">
  <p:tag name="KSO_WM_DIAGRAM_VIRTUALLY_FRAME" val="{&quot;height&quot;:432.6413385826771,&quot;left&quot;:26.41377952755902,&quot;top&quot;:76.95842519685038,&quot;width&quot;:891.5170078740157}"/>
</p:tagLst>
</file>

<file path=ppt/tags/tag40.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41.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42.xml><?xml version="1.0" encoding="utf-8"?>
<p:tagLst xmlns:p="http://schemas.openxmlformats.org/presentationml/2006/main">
  <p:tag name="KSO_WM_DIAGRAM_VIRTUALLY_FRAME" val="{&quot;height&quot;:540.7524409448819,&quot;left&quot;:22.46220472440945,&quot;top&quot;:9.183700787401575,&quot;width&quot;:933.880157480315}"/>
</p:tagLst>
</file>

<file path=ppt/tags/tag43.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44.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45.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46.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47.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48.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49.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5.xml><?xml version="1.0" encoding="utf-8"?>
<p:tagLst xmlns:p="http://schemas.openxmlformats.org/presentationml/2006/main">
  <p:tag name="KSO_WM_DIAGRAM_VIRTUALLY_FRAME" val="{&quot;height&quot;:432.6413385826771,&quot;left&quot;:26.41377952755902,&quot;top&quot;:76.95842519685038,&quot;width&quot;:891.5170078740157}"/>
</p:tagLst>
</file>

<file path=ppt/tags/tag50.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51.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52.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53.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54.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55.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56.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57.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58.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59.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6.xml><?xml version="1.0" encoding="utf-8"?>
<p:tagLst xmlns:p="http://schemas.openxmlformats.org/presentationml/2006/main">
  <p:tag name="KSO_WM_DIAGRAM_VIRTUALLY_FRAME" val="{&quot;height&quot;:432.6413385826771,&quot;left&quot;:26.41377952755902,&quot;top&quot;:76.95842519685038,&quot;width&quot;:891.5170078740157}"/>
</p:tagLst>
</file>

<file path=ppt/tags/tag60.xml><?xml version="1.0" encoding="utf-8"?>
<p:tagLst xmlns:p="http://schemas.openxmlformats.org/presentationml/2006/main">
  <p:tag name="KSO_WM_DIAGRAM_VIRTUALLY_FRAME" val="{&quot;height&quot;:348.8000320599238,&quot;left&quot;:28.449981795321946,&quot;top&quot;:156.89999999999998,&quot;width&quot;:897.4000182046781}"/>
</p:tagLst>
</file>

<file path=ppt/tags/tag61.xml><?xml version="1.0" encoding="utf-8"?>
<p:tagLst xmlns:p="http://schemas.openxmlformats.org/presentationml/2006/main">
  <p:tag name="resource_record_key" val="{&quot;29&quot;:[50000059]}"/>
</p:tagLst>
</file>

<file path=ppt/tags/tag7.xml><?xml version="1.0" encoding="utf-8"?>
<p:tagLst xmlns:p="http://schemas.openxmlformats.org/presentationml/2006/main">
  <p:tag name="KSO_WM_DIAGRAM_VIRTUALLY_FRAME" val="{&quot;height&quot;:432.6413385826771,&quot;left&quot;:26.41377952755902,&quot;top&quot;:76.95842519685038,&quot;width&quot;:891.5170078740157}"/>
</p:tagLst>
</file>

<file path=ppt/tags/tag8.xml><?xml version="1.0" encoding="utf-8"?>
<p:tagLst xmlns:p="http://schemas.openxmlformats.org/presentationml/2006/main">
  <p:tag name="KSO_WM_DIAGRAM_VIRTUALLY_FRAME" val="{&quot;height&quot;:432.6413385826771,&quot;left&quot;:26.41377952755902,&quot;top&quot;:76.95842519685038,&quot;width&quot;:891.5170078740157}"/>
</p:tagLst>
</file>

<file path=ppt/tags/tag9.xml><?xml version="1.0" encoding="utf-8"?>
<p:tagLst xmlns:p="http://schemas.openxmlformats.org/presentationml/2006/main">
  <p:tag name="KSO_WM_DIAGRAM_VIRTUALLY_FRAME" val="{&quot;height&quot;:432.6413385826771,&quot;left&quot;:26.41377952755902,&quot;top&quot;:76.95842519685038,&quot;width&quot;:891.5170078740157}"/>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4067</Words>
  <Application>WPS 演示</Application>
  <PresentationFormat>宽屏</PresentationFormat>
  <Paragraphs>287</Paragraphs>
  <Slides>18</Slides>
  <Notes>2</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18</vt:i4>
      </vt:variant>
    </vt:vector>
  </HeadingPairs>
  <TitlesOfParts>
    <vt:vector size="51" baseType="lpstr">
      <vt:lpstr>Arial</vt:lpstr>
      <vt:lpstr>宋体</vt:lpstr>
      <vt:lpstr>Wingdings</vt:lpstr>
      <vt:lpstr>Calibri</vt:lpstr>
      <vt:lpstr>微软雅黑</vt:lpstr>
      <vt:lpstr>华文中宋</vt:lpstr>
      <vt:lpstr>等线</vt:lpstr>
      <vt:lpstr>Times New Roman</vt:lpstr>
      <vt:lpstr>Calibri</vt:lpstr>
      <vt:lpstr>Calibri Light</vt:lpstr>
      <vt:lpstr>方正宋刻本秀楷简体</vt:lpstr>
      <vt:lpstr>Arial Black</vt:lpstr>
      <vt:lpstr>楷体</vt:lpstr>
      <vt:lpstr>Century Gothic</vt:lpstr>
      <vt:lpstr>Segoe UI Light 8</vt:lpstr>
      <vt:lpstr>Segoe UI</vt:lpstr>
      <vt:lpstr>Cambria Math</vt:lpstr>
      <vt:lpstr>Arial Unicode MS</vt:lpstr>
      <vt:lpstr>Wingdings</vt:lpstr>
      <vt:lpstr>Candara</vt:lpstr>
      <vt:lpstr>华文楷体</vt:lpstr>
      <vt:lpstr>华文细黑</vt:lpstr>
      <vt:lpstr>仿宋_GB2312</vt:lpstr>
      <vt:lpstr>仿宋</vt:lpstr>
      <vt:lpstr>Inter</vt:lpstr>
      <vt:lpstr>Segoe Print</vt:lpstr>
      <vt:lpstr>方正书宋_GBK</vt:lpstr>
      <vt:lpstr>方正书宋简体</vt:lpstr>
      <vt:lpstr>DY1</vt:lpstr>
      <vt:lpstr>E-BX</vt:lpstr>
      <vt:lpstr>E-BZ</vt:lpstr>
      <vt:lpstr>KTJ0</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宸_chen</cp:lastModifiedBy>
  <cp:revision>34</cp:revision>
  <dcterms:created xsi:type="dcterms:W3CDTF">2020-07-27T01:08:00Z</dcterms:created>
  <dcterms:modified xsi:type="dcterms:W3CDTF">2025-05-28T09:41:48Z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30EF4A8FAB924B9AA29F9642AA20F381_12</vt:lpwstr>
  </property>
  <property fmtid="{D5CDD505-2E9C-101B-9397-08002B2CF9AE}" pid="3" name="KSOProductBuildVer">
    <vt:lpwstr>2052-12.1.0.20305</vt:lpwstr>
  </property>
</Properties>
</file>