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12" r:id="rId3"/>
    <p:sldId id="311" r:id="rId4"/>
    <p:sldId id="314" r:id="rId5"/>
    <p:sldId id="313"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guide id="3" pos="240" userDrawn="1">
          <p15:clr>
            <a:srgbClr val="A4A3A4"/>
          </p15:clr>
        </p15:guide>
        <p15:guide id="4" pos="7440" userDrawn="1">
          <p15:clr>
            <a:srgbClr val="A4A3A4"/>
          </p15:clr>
        </p15:guide>
        <p15:guide id="5" orient="horz" pos="3912" userDrawn="1">
          <p15:clr>
            <a:srgbClr val="A4A3A4"/>
          </p15:clr>
        </p15:guide>
        <p15:guide id="6" orient="horz" pos="550" userDrawn="1">
          <p15:clr>
            <a:srgbClr val="A4A3A4"/>
          </p15:clr>
        </p15:guide>
        <p15:guide id="7" orient="horz" pos="88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2B4919-CE34-AE76-8E6C-6217D1B47570}" name="Project Manager" initials="PM" userId="Project Manager"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4C27F-0DB9-3A1F-D511-71FD3F9094E3}" v="7" dt="2023-10-14T21:55:34.148"/>
    <p1510:client id="{6B46F4BA-A454-1E4A-96D9-8EF352DE46FE}" v="37" dt="2023-10-14T23:47:33.253"/>
    <p1510:client id="{9DD7B443-6DBE-8127-C5AB-775D788A488F}" v="4" dt="2023-10-14T22:01:40.333"/>
    <p1510:client id="{CACDE5E1-7DF8-0D40-B2AE-6036FBDF6EC7}" v="4511" dt="2023-10-15T02:44:37.502"/>
    <p1510:client id="{DFE911CE-C923-0FEE-719D-A4837194A901}" v="31" dt="2023-10-14T21:22:23.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4"/>
        <p:guide pos="3840"/>
        <p:guide pos="240"/>
        <p:guide pos="7440"/>
        <p:guide orient="horz" pos="3912"/>
        <p:guide orient="horz" pos="550"/>
        <p:guide orient="horz" pos="88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0E671-CE0C-408A-B02D-061FD700E283}" type="datetimeFigureOut">
              <a:rPr lang="en-US" smtClean="0"/>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7B85F-9524-46EF-BC7A-6B0F320FDA32}" type="slidenum">
              <a:rPr lang="en-US" smtClean="0"/>
              <a:t>‹#›</a:t>
            </a:fld>
            <a:endParaRPr lang="en-US"/>
          </a:p>
        </p:txBody>
      </p:sp>
    </p:spTree>
    <p:extLst>
      <p:ext uri="{BB962C8B-B14F-4D97-AF65-F5344CB8AC3E}">
        <p14:creationId xmlns:p14="http://schemas.microsoft.com/office/powerpoint/2010/main" val="374050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s/photos/safety?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Photo by Christina @ </a:t>
            </a:r>
            <a:r>
              <a:rPr lang="en-US" err="1"/>
              <a:t>wocintechchat</a:t>
            </a:r>
            <a:r>
              <a:rPr lang="en-US"/>
              <a:t> on </a:t>
            </a:r>
            <a:r>
              <a:rPr lang="en-US" err="1">
                <a:hlinkClick r:id="rId3"/>
              </a:rPr>
              <a:t>Unsplash</a:t>
            </a:r>
            <a:r>
              <a:rPr lang="en-US"/>
              <a:t> </a:t>
            </a:r>
            <a:endParaRPr lang="en-ID"/>
          </a:p>
          <a:p>
            <a:endParaRPr lang="en-US"/>
          </a:p>
        </p:txBody>
      </p:sp>
      <p:sp>
        <p:nvSpPr>
          <p:cNvPr id="4" name="Slide Number Placeholder 3"/>
          <p:cNvSpPr>
            <a:spLocks noGrp="1"/>
          </p:cNvSpPr>
          <p:nvPr>
            <p:ph type="sldNum" sz="quarter" idx="5"/>
          </p:nvPr>
        </p:nvSpPr>
        <p:spPr/>
        <p:txBody>
          <a:bodyPr/>
          <a:lstStyle/>
          <a:p>
            <a:fld id="{D967B85F-9524-46EF-BC7A-6B0F320FDA32}" type="slidenum">
              <a:rPr lang="en-US" smtClean="0"/>
              <a:t>1</a:t>
            </a:fld>
            <a:endParaRPr lang="en-US"/>
          </a:p>
        </p:txBody>
      </p:sp>
    </p:spTree>
    <p:extLst>
      <p:ext uri="{BB962C8B-B14F-4D97-AF65-F5344CB8AC3E}">
        <p14:creationId xmlns:p14="http://schemas.microsoft.com/office/powerpoint/2010/main" val="301820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D967B85F-9524-46EF-BC7A-6B0F320FDA32}" type="slidenum">
              <a:rPr lang="en-US" smtClean="0"/>
              <a:t>2</a:t>
            </a:fld>
            <a:endParaRPr lang="en-US"/>
          </a:p>
        </p:txBody>
      </p:sp>
    </p:spTree>
    <p:extLst>
      <p:ext uri="{BB962C8B-B14F-4D97-AF65-F5344CB8AC3E}">
        <p14:creationId xmlns:p14="http://schemas.microsoft.com/office/powerpoint/2010/main" val="322578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D967B85F-9524-46EF-BC7A-6B0F320FDA32}" type="slidenum">
              <a:rPr lang="en-US" smtClean="0"/>
              <a:t>3</a:t>
            </a:fld>
            <a:endParaRPr lang="en-US"/>
          </a:p>
        </p:txBody>
      </p:sp>
    </p:spTree>
    <p:extLst>
      <p:ext uri="{BB962C8B-B14F-4D97-AF65-F5344CB8AC3E}">
        <p14:creationId xmlns:p14="http://schemas.microsoft.com/office/powerpoint/2010/main" val="125613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D967B85F-9524-46EF-BC7A-6B0F320FDA32}" type="slidenum">
              <a:rPr lang="en-US" smtClean="0"/>
              <a:t>4</a:t>
            </a:fld>
            <a:endParaRPr lang="en-US"/>
          </a:p>
        </p:txBody>
      </p:sp>
    </p:spTree>
    <p:extLst>
      <p:ext uri="{BB962C8B-B14F-4D97-AF65-F5344CB8AC3E}">
        <p14:creationId xmlns:p14="http://schemas.microsoft.com/office/powerpoint/2010/main" val="29256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AF1B-88AA-44CB-9CB0-AC164A0C2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000EF-DE9B-4377-8E81-13543D8C15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2BD58B-89DB-4C48-BEF1-92A405934288}"/>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5" name="Footer Placeholder 4">
            <a:extLst>
              <a:ext uri="{FF2B5EF4-FFF2-40B4-BE49-F238E27FC236}">
                <a16:creationId xmlns:a16="http://schemas.microsoft.com/office/drawing/2014/main" id="{EC3472BA-96E1-4D82-88A9-9BD8AC264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93A7F-32B2-4F30-86E2-FBCCA2153EA4}"/>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345728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F013-51A9-4FC9-B799-F7B22CF65C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351119-7806-494D-8735-6CB5806DA9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B4514-9AE6-4399-9132-C8C2125CD952}"/>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5" name="Footer Placeholder 4">
            <a:extLst>
              <a:ext uri="{FF2B5EF4-FFF2-40B4-BE49-F238E27FC236}">
                <a16:creationId xmlns:a16="http://schemas.microsoft.com/office/drawing/2014/main" id="{8EB061B1-0C79-43D8-8425-8A469BDC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7817E-44A8-4C13-8B4F-09B0261D5C53}"/>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100908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6B3C6-D075-4782-A5A7-1C22E05CB8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E61C0-643E-49A5-8A59-476E6819C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2FCB2-F549-4466-ADC9-228800D86214}"/>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5" name="Footer Placeholder 4">
            <a:extLst>
              <a:ext uri="{FF2B5EF4-FFF2-40B4-BE49-F238E27FC236}">
                <a16:creationId xmlns:a16="http://schemas.microsoft.com/office/drawing/2014/main" id="{0E4BCB77-810C-43B2-90A1-46470AE3A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5F2E9-40B1-4BE5-856B-636A90C98CBC}"/>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88790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1FAE-166A-43CC-B4CF-4E1F44E7F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963E7-5FCA-4B92-8032-8269174E2B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7018A-910F-451A-BA9A-D5AD3F9FF86F}"/>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5" name="Footer Placeholder 4">
            <a:extLst>
              <a:ext uri="{FF2B5EF4-FFF2-40B4-BE49-F238E27FC236}">
                <a16:creationId xmlns:a16="http://schemas.microsoft.com/office/drawing/2014/main" id="{CB15E38F-1F05-48A3-8D3B-2AC7555B7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CA0FD-269F-492F-B766-C1FFE307EB46}"/>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396947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5B62-300A-4E43-B8D6-2C2A76F8FC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CC967-3F35-42CA-811B-11A1167A36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7E0F4D-7C03-480E-91D2-4A8BD677AB78}"/>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5" name="Footer Placeholder 4">
            <a:extLst>
              <a:ext uri="{FF2B5EF4-FFF2-40B4-BE49-F238E27FC236}">
                <a16:creationId xmlns:a16="http://schemas.microsoft.com/office/drawing/2014/main" id="{B823877E-1F58-4D07-88D8-1B5D5045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D08B4-91B4-4A75-9B19-609A38339AC6}"/>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74672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A910-DC56-46F1-ABEC-A9AE52E19F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63563-2E2F-4374-A748-B04D2DCDC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B85B06-78BE-4DA4-87BE-46A922B11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F90796-D70A-4E45-BB95-C6EE4BC6F613}"/>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6" name="Footer Placeholder 5">
            <a:extLst>
              <a:ext uri="{FF2B5EF4-FFF2-40B4-BE49-F238E27FC236}">
                <a16:creationId xmlns:a16="http://schemas.microsoft.com/office/drawing/2014/main" id="{6969C8C2-E768-4062-9B49-994DC2C9E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F513B-2B66-4C75-BCA4-94B9CAE193FD}"/>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21139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FE9B-A1AA-4489-B118-2988295B05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B3A9D6-F944-46D8-A9EE-54245CF74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9D8CDD-9BF0-4732-906A-A59C47E71A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DFEA3-B979-45F7-97F5-0A65452A1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520F4-BEE0-4FB8-BBEF-1593594EDE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DA0D6-F40B-47D2-A04B-201B8295CE51}"/>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8" name="Footer Placeholder 7">
            <a:extLst>
              <a:ext uri="{FF2B5EF4-FFF2-40B4-BE49-F238E27FC236}">
                <a16:creationId xmlns:a16="http://schemas.microsoft.com/office/drawing/2014/main" id="{445AF70A-65A8-43E4-9CED-2C969987C4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A8B2B9-0CC5-4B24-B743-4D7A3BDC4454}"/>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11395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0BD5-AE30-462A-B01F-6EA04AD7E6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9BA660-DB82-4FBF-B116-C9179730513D}"/>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4" name="Footer Placeholder 3">
            <a:extLst>
              <a:ext uri="{FF2B5EF4-FFF2-40B4-BE49-F238E27FC236}">
                <a16:creationId xmlns:a16="http://schemas.microsoft.com/office/drawing/2014/main" id="{0EA9E595-C0C7-4792-9BE2-A72361E13A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2B5613-E277-49E6-BE05-0533399EB3A1}"/>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357825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0128C-3D17-4C7A-96AD-2D9C833EB699}"/>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3" name="Footer Placeholder 2">
            <a:extLst>
              <a:ext uri="{FF2B5EF4-FFF2-40B4-BE49-F238E27FC236}">
                <a16:creationId xmlns:a16="http://schemas.microsoft.com/office/drawing/2014/main" id="{7A98B207-13A7-49E8-8925-25AA778288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3FA30A-6934-47FD-8B29-A69C5056F7CE}"/>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317272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6B76-E30A-4EA4-9D51-069D0D3AF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064584-90E3-4C80-A80C-ABE36A541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5CF327-82AE-45B1-BF21-B2F39CCEA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A02A8-2115-4BEC-AFDE-A5514C5EB681}"/>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6" name="Footer Placeholder 5">
            <a:extLst>
              <a:ext uri="{FF2B5EF4-FFF2-40B4-BE49-F238E27FC236}">
                <a16:creationId xmlns:a16="http://schemas.microsoft.com/office/drawing/2014/main" id="{32D7C625-2516-46C6-9E35-3B6D59102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B147D-1127-4B5F-9087-4753348366D8}"/>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352658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2140-F8C3-42DF-8466-6F806EBBE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D7715A-F24F-4276-8B36-9373C08E8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BBED8-DE19-492F-A51B-B2BD65DF5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4BFAA-C006-4792-9C81-EF35DAC8F84E}"/>
              </a:ext>
            </a:extLst>
          </p:cNvPr>
          <p:cNvSpPr>
            <a:spLocks noGrp="1"/>
          </p:cNvSpPr>
          <p:nvPr>
            <p:ph type="dt" sz="half" idx="10"/>
          </p:nvPr>
        </p:nvSpPr>
        <p:spPr/>
        <p:txBody>
          <a:bodyPr/>
          <a:lstStyle/>
          <a:p>
            <a:fld id="{80B2A8A8-AF38-46CE-8B50-A8E6FBDCE7EA}" type="datetimeFigureOut">
              <a:rPr lang="en-US" smtClean="0"/>
              <a:t>10/14/2023</a:t>
            </a:fld>
            <a:endParaRPr lang="en-US"/>
          </a:p>
        </p:txBody>
      </p:sp>
      <p:sp>
        <p:nvSpPr>
          <p:cNvPr id="6" name="Footer Placeholder 5">
            <a:extLst>
              <a:ext uri="{FF2B5EF4-FFF2-40B4-BE49-F238E27FC236}">
                <a16:creationId xmlns:a16="http://schemas.microsoft.com/office/drawing/2014/main" id="{ACD9D45E-2A74-4A7E-AFA6-33C62A1AD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5789E-A1B3-4A2F-A30D-C2418D0BC0FF}"/>
              </a:ext>
            </a:extLst>
          </p:cNvPr>
          <p:cNvSpPr>
            <a:spLocks noGrp="1"/>
          </p:cNvSpPr>
          <p:nvPr>
            <p:ph type="sldNum" sz="quarter" idx="12"/>
          </p:nvPr>
        </p:nvSpPr>
        <p:spPr/>
        <p:txBody>
          <a:bodyPr/>
          <a:lstStyle/>
          <a:p>
            <a:fld id="{9ACA4016-ABEA-40E2-8A5E-381644F1B7ED}" type="slidenum">
              <a:rPr lang="en-US" smtClean="0"/>
              <a:t>‹#›</a:t>
            </a:fld>
            <a:endParaRPr lang="en-US"/>
          </a:p>
        </p:txBody>
      </p:sp>
    </p:spTree>
    <p:extLst>
      <p:ext uri="{BB962C8B-B14F-4D97-AF65-F5344CB8AC3E}">
        <p14:creationId xmlns:p14="http://schemas.microsoft.com/office/powerpoint/2010/main" val="34457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CE18D-37EF-4B3A-B4FF-F4EC6C7F4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C00C64-B77D-40A7-BA4D-7A05411CD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4ADA2-BF4E-4C46-A9A7-AD9769433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2A8A8-AF38-46CE-8B50-A8E6FBDCE7EA}" type="datetimeFigureOut">
              <a:rPr lang="en-US" smtClean="0"/>
              <a:t>10/14/2023</a:t>
            </a:fld>
            <a:endParaRPr lang="en-US"/>
          </a:p>
        </p:txBody>
      </p:sp>
      <p:sp>
        <p:nvSpPr>
          <p:cNvPr id="5" name="Footer Placeholder 4">
            <a:extLst>
              <a:ext uri="{FF2B5EF4-FFF2-40B4-BE49-F238E27FC236}">
                <a16:creationId xmlns:a16="http://schemas.microsoft.com/office/drawing/2014/main" id="{36B23126-F2B3-40DE-A5FE-4A74E340E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E1417-EA7A-476F-8523-BE744304A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A4016-ABEA-40E2-8A5E-381644F1B7ED}" type="slidenum">
              <a:rPr lang="en-US" smtClean="0"/>
              <a:t>‹#›</a:t>
            </a:fld>
            <a:endParaRPr lang="en-US"/>
          </a:p>
        </p:txBody>
      </p:sp>
    </p:spTree>
    <p:extLst>
      <p:ext uri="{BB962C8B-B14F-4D97-AF65-F5344CB8AC3E}">
        <p14:creationId xmlns:p14="http://schemas.microsoft.com/office/powerpoint/2010/main" val="199363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BAE285-C170-4D4F-9A6C-4F6ED5CA454B}"/>
              </a:ext>
            </a:extLst>
          </p:cNvPr>
          <p:cNvSpPr/>
          <p:nvPr/>
        </p:nvSpPr>
        <p:spPr>
          <a:xfrm>
            <a:off x="0" y="0"/>
            <a:ext cx="12192000" cy="7124462"/>
          </a:xfrm>
          <a:prstGeom prst="rect">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0802C94-0B29-4D5C-BF6A-ED640F96ABC3}"/>
              </a:ext>
            </a:extLst>
          </p:cNvPr>
          <p:cNvSpPr/>
          <p:nvPr/>
        </p:nvSpPr>
        <p:spPr>
          <a:xfrm>
            <a:off x="8275835" y="4501178"/>
            <a:ext cx="3526698" cy="520700"/>
          </a:xfrm>
          <a:prstGeom prst="rect">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a:latin typeface="Calibri" panose="020F0502020204030204" pitchFamily="34" charset="0"/>
                <a:cs typeface="Calibri" panose="020F0502020204030204" pitchFamily="34" charset="0"/>
              </a:rPr>
              <a:t>Presented By</a:t>
            </a:r>
            <a:r>
              <a:rPr lang="en-US" sz="2400" b="1">
                <a:latin typeface="Calibri" panose="020F0502020204030204" pitchFamily="34" charset="0"/>
                <a:cs typeface="Calibri" panose="020F0502020204030204" pitchFamily="34" charset="0"/>
              </a:rPr>
              <a:t>: Team 53</a:t>
            </a:r>
          </a:p>
        </p:txBody>
      </p:sp>
      <p:sp>
        <p:nvSpPr>
          <p:cNvPr id="18" name="TextBox 17">
            <a:extLst>
              <a:ext uri="{FF2B5EF4-FFF2-40B4-BE49-F238E27FC236}">
                <a16:creationId xmlns:a16="http://schemas.microsoft.com/office/drawing/2014/main" id="{495477D5-F9A2-4AC0-B825-59064CD01FC1}"/>
              </a:ext>
            </a:extLst>
          </p:cNvPr>
          <p:cNvSpPr txBox="1"/>
          <p:nvPr/>
        </p:nvSpPr>
        <p:spPr>
          <a:xfrm>
            <a:off x="737913" y="1372788"/>
            <a:ext cx="5052844" cy="984885"/>
          </a:xfrm>
          <a:prstGeom prst="rect">
            <a:avLst/>
          </a:prstGeom>
          <a:noFill/>
        </p:spPr>
        <p:txBody>
          <a:bodyPr wrap="square" lIns="0" tIns="0" rIns="0" bIns="0" rtlCol="0" anchor="ctr">
            <a:spAutoFit/>
          </a:bodyPr>
          <a:lstStyle/>
          <a:p>
            <a:r>
              <a:rPr lang="en-US" sz="3200" b="1">
                <a:solidFill>
                  <a:schemeClr val="bg1"/>
                </a:solidFill>
                <a:latin typeface="Calibri" panose="020F0502020204030204" pitchFamily="34" charset="0"/>
                <a:cs typeface="Calibri" panose="020F0502020204030204" pitchFamily="34" charset="0"/>
              </a:rPr>
              <a:t>Human Resources</a:t>
            </a:r>
            <a:r>
              <a:rPr lang="zh-CN" altLang="en-US" sz="3200" b="1">
                <a:solidFill>
                  <a:schemeClr val="bg1"/>
                </a:solidFill>
                <a:latin typeface="Calibri" panose="020F0502020204030204" pitchFamily="34" charset="0"/>
                <a:cs typeface="Calibri" panose="020F0502020204030204" pitchFamily="34" charset="0"/>
              </a:rPr>
              <a:t> </a:t>
            </a:r>
            <a:r>
              <a:rPr lang="en-US" altLang="zh-CN" sz="3200" b="1">
                <a:solidFill>
                  <a:schemeClr val="bg1"/>
                </a:solidFill>
                <a:latin typeface="Calibri" panose="020F0502020204030204" pitchFamily="34" charset="0"/>
                <a:cs typeface="Calibri" panose="020F0502020204030204" pitchFamily="34" charset="0"/>
              </a:rPr>
              <a:t>Analytics: </a:t>
            </a:r>
          </a:p>
          <a:p>
            <a:r>
              <a:rPr lang="en-US" altLang="zh-CN" sz="3200">
                <a:solidFill>
                  <a:schemeClr val="bg1"/>
                </a:solidFill>
                <a:latin typeface="Calibri" panose="020F0502020204030204" pitchFamily="34" charset="0"/>
                <a:cs typeface="Calibri" panose="020F0502020204030204" pitchFamily="34" charset="0"/>
              </a:rPr>
              <a:t>Employee Attrition Analysis </a:t>
            </a:r>
            <a:endParaRPr lang="en-US" sz="3200">
              <a:solidFill>
                <a:schemeClr val="bg1"/>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C7A5A27-2BBB-44AF-AE07-72DE10918693}"/>
              </a:ext>
            </a:extLst>
          </p:cNvPr>
          <p:cNvSpPr txBox="1"/>
          <p:nvPr/>
        </p:nvSpPr>
        <p:spPr>
          <a:xfrm>
            <a:off x="317500" y="2322413"/>
            <a:ext cx="4330700" cy="541912"/>
          </a:xfrm>
          <a:prstGeom prst="rect">
            <a:avLst/>
          </a:prstGeom>
          <a:noFill/>
        </p:spPr>
        <p:txBody>
          <a:bodyPr wrap="none" lIns="0" tIns="0" rIns="0" bIns="0" rtlCol="0" anchor="ctr">
            <a:noAutofit/>
          </a:bodyPr>
          <a:lstStyle/>
          <a:p>
            <a:endParaRPr lang="en-US" sz="6600">
              <a:solidFill>
                <a:schemeClr val="bg1"/>
              </a:solidFill>
              <a:ea typeface="+mn-lt"/>
              <a:cs typeface="+mn-lt"/>
            </a:endParaRPr>
          </a:p>
        </p:txBody>
      </p:sp>
      <p:sp>
        <p:nvSpPr>
          <p:cNvPr id="2" name="TextBox 1">
            <a:extLst>
              <a:ext uri="{FF2B5EF4-FFF2-40B4-BE49-F238E27FC236}">
                <a16:creationId xmlns:a16="http://schemas.microsoft.com/office/drawing/2014/main" id="{352FCC94-7748-CD4E-9B88-A1EFF8136583}"/>
              </a:ext>
            </a:extLst>
          </p:cNvPr>
          <p:cNvSpPr txBox="1"/>
          <p:nvPr/>
        </p:nvSpPr>
        <p:spPr>
          <a:xfrm>
            <a:off x="8541170" y="4998790"/>
            <a:ext cx="3333646" cy="1569660"/>
          </a:xfrm>
          <a:prstGeom prst="rect">
            <a:avLst/>
          </a:prstGeom>
          <a:noFill/>
        </p:spPr>
        <p:txBody>
          <a:bodyPr wrap="square" lIns="91440" tIns="45720" rIns="91440" bIns="45720" rtlCol="0" anchor="t">
            <a:spAutoFit/>
          </a:bodyPr>
          <a:lstStyle/>
          <a:p>
            <a:r>
              <a:rPr lang="en-US" sz="2400" b="1" i="1">
                <a:solidFill>
                  <a:schemeClr val="bg1"/>
                </a:solidFill>
                <a:effectLst/>
                <a:ea typeface="Times New Roman" panose="02020603050405020304" pitchFamily="18" charset="0"/>
                <a:cs typeface="Tahoma"/>
              </a:rPr>
              <a:t>Jamelia Gordon </a:t>
            </a:r>
          </a:p>
          <a:p>
            <a:r>
              <a:rPr lang="en-US" sz="2400" b="1" i="1">
                <a:solidFill>
                  <a:schemeClr val="bg1"/>
                </a:solidFill>
                <a:effectLst/>
                <a:ea typeface="Times New Roman" panose="02020603050405020304" pitchFamily="18" charset="0"/>
                <a:cs typeface="Tahoma"/>
              </a:rPr>
              <a:t>Zixiao Xu</a:t>
            </a:r>
          </a:p>
          <a:p>
            <a:r>
              <a:rPr lang="en-US" sz="2400" b="1" i="1">
                <a:solidFill>
                  <a:schemeClr val="bg1"/>
                </a:solidFill>
                <a:effectLst/>
                <a:ea typeface="Times New Roman" panose="02020603050405020304" pitchFamily="18" charset="0"/>
                <a:cs typeface="Tahoma"/>
              </a:rPr>
              <a:t>Xinyi Zhou</a:t>
            </a:r>
          </a:p>
          <a:p>
            <a:r>
              <a:rPr lang="en-US" sz="2400" b="1" i="1">
                <a:solidFill>
                  <a:schemeClr val="bg1"/>
                </a:solidFill>
                <a:effectLst/>
                <a:ea typeface="Times New Roman" panose="02020603050405020304" pitchFamily="18" charset="0"/>
                <a:cs typeface="Tahoma"/>
              </a:rPr>
              <a:t>Ayush Pagaria</a:t>
            </a:r>
          </a:p>
        </p:txBody>
      </p:sp>
      <p:pic>
        <p:nvPicPr>
          <p:cNvPr id="2054" name="Picture 6" descr="IBM Logo Transparent PNG, IBM Emblem Free Download - Free Transparent PNG  Logos">
            <a:extLst>
              <a:ext uri="{FF2B5EF4-FFF2-40B4-BE49-F238E27FC236}">
                <a16:creationId xmlns:a16="http://schemas.microsoft.com/office/drawing/2014/main" id="{CA07AF1E-3157-9123-051E-2C93A2D23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644" y="2864325"/>
            <a:ext cx="4241800"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4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087B48-6843-4F7C-8D18-F11C92669E7C}"/>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cs typeface="Calibri Light" panose="020F0302020204030204"/>
              </a:rPr>
              <a:t>Tech Industry-wide Employee Attrition</a:t>
            </a:r>
            <a:endParaRPr lang="en-US" sz="3000">
              <a:cs typeface="Calibri Light" panose="020F0302020204030204"/>
            </a:endParaRPr>
          </a:p>
        </p:txBody>
      </p:sp>
      <p:cxnSp>
        <p:nvCxnSpPr>
          <p:cNvPr id="2" name="Straight Connector 1">
            <a:extLst>
              <a:ext uri="{FF2B5EF4-FFF2-40B4-BE49-F238E27FC236}">
                <a16:creationId xmlns:a16="http://schemas.microsoft.com/office/drawing/2014/main" id="{1BEE390C-F7E0-49DA-A97B-5A5D38EEEA7B}"/>
              </a:ext>
            </a:extLst>
          </p:cNvPr>
          <p:cNvCxnSpPr>
            <a:cxnSpLocks/>
          </p:cNvCxnSpPr>
          <p:nvPr/>
        </p:nvCxnSpPr>
        <p:spPr>
          <a:xfrm>
            <a:off x="0" y="6551612"/>
            <a:ext cx="11674042" cy="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4B1642-8BFB-A98D-AA3B-94155FD894DA}"/>
              </a:ext>
            </a:extLst>
          </p:cNvPr>
          <p:cNvCxnSpPr/>
          <p:nvPr/>
        </p:nvCxnSpPr>
        <p:spPr>
          <a:xfrm>
            <a:off x="444380" y="1085314"/>
            <a:ext cx="11459910" cy="0"/>
          </a:xfrm>
          <a:prstGeom prst="line">
            <a:avLst/>
          </a:prstGeom>
          <a:ln w="28575"/>
        </p:spPr>
        <p:style>
          <a:lnRef idx="3">
            <a:schemeClr val="dk1"/>
          </a:lnRef>
          <a:fillRef idx="0">
            <a:schemeClr val="dk1"/>
          </a:fillRef>
          <a:effectRef idx="2">
            <a:schemeClr val="dk1"/>
          </a:effectRef>
          <a:fontRef idx="minor">
            <a:schemeClr val="tx1"/>
          </a:fontRef>
        </p:style>
      </p:cxnSp>
      <p:pic>
        <p:nvPicPr>
          <p:cNvPr id="17" name="Graphic 16" descr="Employee badge with solid fill">
            <a:extLst>
              <a:ext uri="{FF2B5EF4-FFF2-40B4-BE49-F238E27FC236}">
                <a16:creationId xmlns:a16="http://schemas.microsoft.com/office/drawing/2014/main" id="{3B68416E-DB1B-E260-E4DF-B4C9A6CB5F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069" y="1601509"/>
            <a:ext cx="640080" cy="640080"/>
          </a:xfrm>
          <a:prstGeom prst="rect">
            <a:avLst/>
          </a:prstGeom>
        </p:spPr>
      </p:pic>
      <p:sp>
        <p:nvSpPr>
          <p:cNvPr id="18" name="TextBox 17">
            <a:extLst>
              <a:ext uri="{FF2B5EF4-FFF2-40B4-BE49-F238E27FC236}">
                <a16:creationId xmlns:a16="http://schemas.microsoft.com/office/drawing/2014/main" id="{F80C390A-7122-81FA-74E9-6B82FD8388A5}"/>
              </a:ext>
            </a:extLst>
          </p:cNvPr>
          <p:cNvSpPr txBox="1"/>
          <p:nvPr/>
        </p:nvSpPr>
        <p:spPr>
          <a:xfrm>
            <a:off x="1717241" y="1762710"/>
            <a:ext cx="4119780" cy="369332"/>
          </a:xfrm>
          <a:prstGeom prst="rect">
            <a:avLst/>
          </a:prstGeom>
          <a:noFill/>
        </p:spPr>
        <p:txBody>
          <a:bodyPr wrap="square" rtlCol="0">
            <a:spAutoFit/>
          </a:bodyPr>
          <a:lstStyle/>
          <a:p>
            <a:r>
              <a:rPr lang="en-US"/>
              <a:t>Average Employee Attrition Rate: </a:t>
            </a:r>
            <a:r>
              <a:rPr lang="en-US" b="1"/>
              <a:t>13.2%</a:t>
            </a:r>
          </a:p>
        </p:txBody>
      </p:sp>
      <p:pic>
        <p:nvPicPr>
          <p:cNvPr id="20" name="Graphic 19" descr="Dollar with solid fill">
            <a:extLst>
              <a:ext uri="{FF2B5EF4-FFF2-40B4-BE49-F238E27FC236}">
                <a16:creationId xmlns:a16="http://schemas.microsoft.com/office/drawing/2014/main" id="{DEC2BDAF-F40A-7763-4B05-CCE1F5E707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069" y="2716518"/>
            <a:ext cx="640080" cy="640080"/>
          </a:xfrm>
          <a:prstGeom prst="rect">
            <a:avLst/>
          </a:prstGeom>
        </p:spPr>
      </p:pic>
      <p:sp>
        <p:nvSpPr>
          <p:cNvPr id="21" name="TextBox 20">
            <a:extLst>
              <a:ext uri="{FF2B5EF4-FFF2-40B4-BE49-F238E27FC236}">
                <a16:creationId xmlns:a16="http://schemas.microsoft.com/office/drawing/2014/main" id="{0BAF0E79-DEFA-7D7D-885F-656A3F83557A}"/>
              </a:ext>
            </a:extLst>
          </p:cNvPr>
          <p:cNvSpPr txBox="1"/>
          <p:nvPr/>
        </p:nvSpPr>
        <p:spPr>
          <a:xfrm>
            <a:off x="1717241" y="2710267"/>
            <a:ext cx="4119780" cy="646331"/>
          </a:xfrm>
          <a:prstGeom prst="rect">
            <a:avLst/>
          </a:prstGeom>
          <a:noFill/>
        </p:spPr>
        <p:txBody>
          <a:bodyPr wrap="square" rtlCol="0">
            <a:spAutoFit/>
          </a:bodyPr>
          <a:lstStyle/>
          <a:p>
            <a:r>
              <a:rPr lang="en-US"/>
              <a:t>It costs </a:t>
            </a:r>
            <a:r>
              <a:rPr lang="en-US" b="1"/>
              <a:t>33% </a:t>
            </a:r>
            <a:r>
              <a:rPr lang="en-US"/>
              <a:t>of an employee’s salary to replace them</a:t>
            </a:r>
          </a:p>
        </p:txBody>
      </p:sp>
      <p:sp>
        <p:nvSpPr>
          <p:cNvPr id="22" name="TextBox 21">
            <a:extLst>
              <a:ext uri="{FF2B5EF4-FFF2-40B4-BE49-F238E27FC236}">
                <a16:creationId xmlns:a16="http://schemas.microsoft.com/office/drawing/2014/main" id="{62BFA843-34FB-3C60-527E-4666097D741D}"/>
              </a:ext>
            </a:extLst>
          </p:cNvPr>
          <p:cNvSpPr txBox="1"/>
          <p:nvPr/>
        </p:nvSpPr>
        <p:spPr>
          <a:xfrm>
            <a:off x="1717241" y="3923906"/>
            <a:ext cx="4119780" cy="646331"/>
          </a:xfrm>
          <a:prstGeom prst="rect">
            <a:avLst/>
          </a:prstGeom>
          <a:noFill/>
        </p:spPr>
        <p:txBody>
          <a:bodyPr wrap="square" rtlCol="0">
            <a:spAutoFit/>
          </a:bodyPr>
          <a:lstStyle/>
          <a:p>
            <a:r>
              <a:rPr lang="en-US"/>
              <a:t>Nearly </a:t>
            </a:r>
            <a:r>
              <a:rPr lang="en-US" b="1"/>
              <a:t>38% </a:t>
            </a:r>
            <a:r>
              <a:rPr lang="en-US"/>
              <a:t>of employees quit within the first year of employment</a:t>
            </a:r>
          </a:p>
        </p:txBody>
      </p:sp>
      <p:sp>
        <p:nvSpPr>
          <p:cNvPr id="23" name="TextBox 22">
            <a:extLst>
              <a:ext uri="{FF2B5EF4-FFF2-40B4-BE49-F238E27FC236}">
                <a16:creationId xmlns:a16="http://schemas.microsoft.com/office/drawing/2014/main" id="{868872C0-6D51-E645-BD7D-66CAB9F714E6}"/>
              </a:ext>
            </a:extLst>
          </p:cNvPr>
          <p:cNvSpPr txBox="1"/>
          <p:nvPr/>
        </p:nvSpPr>
        <p:spPr>
          <a:xfrm>
            <a:off x="1717241" y="5137545"/>
            <a:ext cx="4119780" cy="646331"/>
          </a:xfrm>
          <a:prstGeom prst="rect">
            <a:avLst/>
          </a:prstGeom>
          <a:noFill/>
        </p:spPr>
        <p:txBody>
          <a:bodyPr wrap="square" rtlCol="0">
            <a:spAutoFit/>
          </a:bodyPr>
          <a:lstStyle/>
          <a:p>
            <a:r>
              <a:rPr lang="en-US"/>
              <a:t>It takes between </a:t>
            </a:r>
            <a:r>
              <a:rPr lang="en-US" b="1"/>
              <a:t>6 – 9 months </a:t>
            </a:r>
            <a:r>
              <a:rPr lang="en-US"/>
              <a:t>to replace an employee</a:t>
            </a:r>
          </a:p>
        </p:txBody>
      </p:sp>
      <p:pic>
        <p:nvPicPr>
          <p:cNvPr id="25" name="Graphic 24" descr="Hourglass 30% with solid fill">
            <a:extLst>
              <a:ext uri="{FF2B5EF4-FFF2-40B4-BE49-F238E27FC236}">
                <a16:creationId xmlns:a16="http://schemas.microsoft.com/office/drawing/2014/main" id="{11B2ABA8-0A19-A5E2-20DC-938F4AF9C7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069" y="5116324"/>
            <a:ext cx="640080" cy="640080"/>
          </a:xfrm>
          <a:prstGeom prst="rect">
            <a:avLst/>
          </a:prstGeom>
        </p:spPr>
      </p:pic>
      <p:pic>
        <p:nvPicPr>
          <p:cNvPr id="27" name="Graphic 26" descr="Contract with solid fill">
            <a:extLst>
              <a:ext uri="{FF2B5EF4-FFF2-40B4-BE49-F238E27FC236}">
                <a16:creationId xmlns:a16="http://schemas.microsoft.com/office/drawing/2014/main" id="{A7EA0A5E-FBCC-B066-7BFC-7CFAA9A6D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1069" y="3960289"/>
            <a:ext cx="640080" cy="640080"/>
          </a:xfrm>
          <a:prstGeom prst="rect">
            <a:avLst/>
          </a:prstGeom>
        </p:spPr>
      </p:pic>
      <p:sp>
        <p:nvSpPr>
          <p:cNvPr id="30" name="TextBox 29">
            <a:extLst>
              <a:ext uri="{FF2B5EF4-FFF2-40B4-BE49-F238E27FC236}">
                <a16:creationId xmlns:a16="http://schemas.microsoft.com/office/drawing/2014/main" id="{5AC5F75E-3344-5CB2-545B-5651AC2CDF86}"/>
              </a:ext>
            </a:extLst>
          </p:cNvPr>
          <p:cNvSpPr txBox="1"/>
          <p:nvPr/>
        </p:nvSpPr>
        <p:spPr>
          <a:xfrm>
            <a:off x="6354981" y="1693212"/>
            <a:ext cx="5005877" cy="4460796"/>
          </a:xfrm>
          <a:prstGeom prst="round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a:solidFill>
                  <a:schemeClr val="tx1"/>
                </a:solidFill>
              </a:rPr>
              <a:t>Why do the employees leave?</a:t>
            </a:r>
          </a:p>
          <a:p>
            <a:pPr algn="ctr"/>
            <a:endParaRPr lang="en-US" sz="1600">
              <a:solidFill>
                <a:schemeClr val="tx1"/>
              </a:solidFill>
            </a:endParaRPr>
          </a:p>
          <a:p>
            <a:pPr marL="285750" lvl="0" indent="-285750" algn="l">
              <a:buFont typeface="Arial" panose="020B0604020202020204" pitchFamily="34" charset="0"/>
              <a:buChar char="•"/>
            </a:pPr>
            <a:r>
              <a:rPr lang="en-US" sz="1600" b="1">
                <a:solidFill>
                  <a:schemeClr val="tx1"/>
                </a:solidFill>
              </a:rPr>
              <a:t>83% </a:t>
            </a:r>
            <a:r>
              <a:rPr lang="en-US" sz="1600" b="0">
                <a:solidFill>
                  <a:schemeClr val="tx1"/>
                </a:solidFill>
              </a:rPr>
              <a:t>leave due to dissatisfaction with the job</a:t>
            </a:r>
          </a:p>
          <a:p>
            <a:pPr marL="285750" lvl="0" indent="-285750" algn="l">
              <a:buFont typeface="Arial" panose="020B0604020202020204" pitchFamily="34" charset="0"/>
              <a:buChar char="•"/>
            </a:pPr>
            <a:endParaRPr lang="en-US" sz="1600">
              <a:solidFill>
                <a:schemeClr val="tx1"/>
              </a:solidFill>
            </a:endParaRPr>
          </a:p>
          <a:p>
            <a:pPr marL="285750" lvl="0" indent="-285750" algn="l">
              <a:buFont typeface="Arial" panose="020B0604020202020204" pitchFamily="34" charset="0"/>
              <a:buChar char="•"/>
            </a:pPr>
            <a:r>
              <a:rPr lang="en-US" sz="1600" b="1">
                <a:solidFill>
                  <a:schemeClr val="tx1"/>
                </a:solidFill>
              </a:rPr>
              <a:t>78% </a:t>
            </a:r>
            <a:r>
              <a:rPr lang="en-US" sz="1600" b="0">
                <a:solidFill>
                  <a:schemeClr val="tx1"/>
                </a:solidFill>
              </a:rPr>
              <a:t>leave due to dissatisfaction with career growth and professional development</a:t>
            </a:r>
          </a:p>
          <a:p>
            <a:pPr marL="285750" lvl="0" indent="-285750" algn="l">
              <a:buFont typeface="Arial" panose="020B0604020202020204" pitchFamily="34" charset="0"/>
              <a:buChar char="•"/>
            </a:pPr>
            <a:endParaRPr lang="en-US" sz="1600">
              <a:solidFill>
                <a:schemeClr val="tx1"/>
              </a:solidFill>
            </a:endParaRPr>
          </a:p>
          <a:p>
            <a:pPr marL="285750" lvl="0" indent="-285750" algn="l">
              <a:buFont typeface="Arial" panose="020B0604020202020204" pitchFamily="34" charset="0"/>
              <a:buChar char="•"/>
            </a:pPr>
            <a:r>
              <a:rPr lang="en-US" sz="1600" b="1">
                <a:solidFill>
                  <a:schemeClr val="tx1"/>
                </a:solidFill>
              </a:rPr>
              <a:t>75% </a:t>
            </a:r>
            <a:r>
              <a:rPr lang="en-US" sz="1600">
                <a:solidFill>
                  <a:schemeClr val="tx1"/>
                </a:solidFill>
              </a:rPr>
              <a:t>leave due to salary or compensation reasons</a:t>
            </a:r>
          </a:p>
          <a:p>
            <a:pPr marL="285750" lvl="0" indent="-285750" algn="l">
              <a:buFont typeface="Arial" panose="020B0604020202020204" pitchFamily="34" charset="0"/>
              <a:buChar char="•"/>
            </a:pPr>
            <a:endParaRPr lang="en-US" sz="1600">
              <a:solidFill>
                <a:schemeClr val="tx1"/>
              </a:solidFill>
            </a:endParaRPr>
          </a:p>
          <a:p>
            <a:pPr marL="285750" lvl="0" indent="-285750" algn="l">
              <a:buFont typeface="Arial" panose="020B0604020202020204" pitchFamily="34" charset="0"/>
              <a:buChar char="•"/>
            </a:pPr>
            <a:r>
              <a:rPr lang="en-US" sz="1600" b="1">
                <a:solidFill>
                  <a:schemeClr val="tx1"/>
                </a:solidFill>
              </a:rPr>
              <a:t>73% </a:t>
            </a:r>
            <a:r>
              <a:rPr lang="en-US" sz="1600">
                <a:solidFill>
                  <a:schemeClr val="tx1"/>
                </a:solidFill>
              </a:rPr>
              <a:t>leave due to burnout</a:t>
            </a:r>
          </a:p>
          <a:p>
            <a:pPr marL="285750" lvl="0" indent="-285750" algn="l">
              <a:buFont typeface="Arial" panose="020B0604020202020204" pitchFamily="34" charset="0"/>
              <a:buChar char="•"/>
            </a:pPr>
            <a:endParaRPr lang="en-US" sz="1600">
              <a:solidFill>
                <a:schemeClr val="tx1"/>
              </a:solidFill>
            </a:endParaRPr>
          </a:p>
          <a:p>
            <a:pPr marL="285750" lvl="0" indent="-285750" algn="l">
              <a:buFont typeface="Arial" panose="020B0604020202020204" pitchFamily="34" charset="0"/>
              <a:buChar char="•"/>
            </a:pPr>
            <a:r>
              <a:rPr lang="en-US" sz="1600" b="1">
                <a:solidFill>
                  <a:schemeClr val="tx1"/>
                </a:solidFill>
              </a:rPr>
              <a:t>62% </a:t>
            </a:r>
            <a:r>
              <a:rPr lang="en-US" sz="1600">
                <a:solidFill>
                  <a:schemeClr val="tx1"/>
                </a:solidFill>
              </a:rPr>
              <a:t>leave as they do not believe in the company’s mission </a:t>
            </a:r>
          </a:p>
          <a:p>
            <a:pPr marL="285750" lvl="0" indent="-285750" algn="l">
              <a:buFont typeface="Arial" panose="020B0604020202020204" pitchFamily="34" charset="0"/>
              <a:buChar char="•"/>
            </a:pPr>
            <a:endParaRPr lang="en-US" sz="1600">
              <a:solidFill>
                <a:schemeClr val="tx1"/>
              </a:solidFill>
            </a:endParaRPr>
          </a:p>
          <a:p>
            <a:pPr marL="285750" lvl="0" indent="-285750" algn="l">
              <a:buFont typeface="Arial" panose="020B0604020202020204" pitchFamily="34" charset="0"/>
              <a:buChar char="•"/>
            </a:pPr>
            <a:r>
              <a:rPr lang="en-US" sz="1600" b="0">
                <a:solidFill>
                  <a:schemeClr val="tx1"/>
                </a:solidFill>
              </a:rPr>
              <a:t>Other reasons include health, location, family and school</a:t>
            </a:r>
          </a:p>
        </p:txBody>
      </p:sp>
      <p:sp>
        <p:nvSpPr>
          <p:cNvPr id="31" name="TextBox 30">
            <a:extLst>
              <a:ext uri="{FF2B5EF4-FFF2-40B4-BE49-F238E27FC236}">
                <a16:creationId xmlns:a16="http://schemas.microsoft.com/office/drawing/2014/main" id="{4B9A4C52-F2AD-4655-8517-B10455FE070B}"/>
              </a:ext>
            </a:extLst>
          </p:cNvPr>
          <p:cNvSpPr txBox="1"/>
          <p:nvPr/>
        </p:nvSpPr>
        <p:spPr>
          <a:xfrm>
            <a:off x="0" y="6549290"/>
            <a:ext cx="2848104" cy="276999"/>
          </a:xfrm>
          <a:prstGeom prst="rect">
            <a:avLst/>
          </a:prstGeom>
          <a:noFill/>
        </p:spPr>
        <p:txBody>
          <a:bodyPr wrap="square" rtlCol="0">
            <a:spAutoFit/>
          </a:bodyPr>
          <a:lstStyle/>
          <a:p>
            <a:r>
              <a:rPr lang="en-US" sz="1200" i="1"/>
              <a:t>Source: LinkedIn, Forbes</a:t>
            </a:r>
          </a:p>
        </p:txBody>
      </p:sp>
    </p:spTree>
    <p:extLst>
      <p:ext uri="{BB962C8B-B14F-4D97-AF65-F5344CB8AC3E}">
        <p14:creationId xmlns:p14="http://schemas.microsoft.com/office/powerpoint/2010/main" val="185646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087B48-6843-4F7C-8D18-F11C92669E7C}"/>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t>Business Understanding</a:t>
            </a:r>
            <a:endParaRPr lang="en-US" sz="3000">
              <a:cs typeface="Calibri Light" panose="020F0302020204030204"/>
            </a:endParaRPr>
          </a:p>
        </p:txBody>
      </p:sp>
      <p:cxnSp>
        <p:nvCxnSpPr>
          <p:cNvPr id="2" name="Straight Connector 1">
            <a:extLst>
              <a:ext uri="{FF2B5EF4-FFF2-40B4-BE49-F238E27FC236}">
                <a16:creationId xmlns:a16="http://schemas.microsoft.com/office/drawing/2014/main" id="{1BEE390C-F7E0-49DA-A97B-5A5D38EEEA7B}"/>
              </a:ext>
            </a:extLst>
          </p:cNvPr>
          <p:cNvCxnSpPr>
            <a:cxnSpLocks/>
          </p:cNvCxnSpPr>
          <p:nvPr/>
        </p:nvCxnSpPr>
        <p:spPr>
          <a:xfrm>
            <a:off x="0" y="6551612"/>
            <a:ext cx="11674042" cy="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4B1642-8BFB-A98D-AA3B-94155FD894DA}"/>
              </a:ext>
            </a:extLst>
          </p:cNvPr>
          <p:cNvCxnSpPr/>
          <p:nvPr/>
        </p:nvCxnSpPr>
        <p:spPr>
          <a:xfrm>
            <a:off x="444380" y="1085314"/>
            <a:ext cx="11459910" cy="0"/>
          </a:xfrm>
          <a:prstGeom prst="line">
            <a:avLst/>
          </a:prstGeom>
          <a:ln w="28575"/>
        </p:spPr>
        <p:style>
          <a:lnRef idx="3">
            <a:schemeClr val="dk1"/>
          </a:lnRef>
          <a:fillRef idx="0">
            <a:schemeClr val="dk1"/>
          </a:fillRef>
          <a:effectRef idx="2">
            <a:schemeClr val="dk1"/>
          </a:effectRef>
          <a:fontRef idx="minor">
            <a:schemeClr val="tx1"/>
          </a:fontRef>
        </p:style>
      </p:cxnSp>
      <p:pic>
        <p:nvPicPr>
          <p:cNvPr id="1026" name="Picture 2">
            <a:extLst>
              <a:ext uri="{FF2B5EF4-FFF2-40B4-BE49-F238E27FC236}">
                <a16:creationId xmlns:a16="http://schemas.microsoft.com/office/drawing/2014/main" id="{9B131C7F-1CBB-E6A0-3AC2-37D36CAD9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1" y="1781704"/>
            <a:ext cx="1337734" cy="53613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9F7634F-48AC-54FE-43DD-FDD33DCCFC61}"/>
              </a:ext>
            </a:extLst>
          </p:cNvPr>
          <p:cNvSpPr txBox="1"/>
          <p:nvPr/>
        </p:nvSpPr>
        <p:spPr>
          <a:xfrm>
            <a:off x="3589866" y="1828377"/>
            <a:ext cx="7738533" cy="369332"/>
          </a:xfrm>
          <a:prstGeom prst="rect">
            <a:avLst/>
          </a:prstGeom>
          <a:noFill/>
        </p:spPr>
        <p:txBody>
          <a:bodyPr wrap="square" rtlCol="0">
            <a:spAutoFit/>
          </a:bodyPr>
          <a:lstStyle/>
          <a:p>
            <a:pPr algn="just"/>
            <a:r>
              <a:rPr lang="en-US" b="1"/>
              <a:t>Provides services in consulting, software, infrastructure and ecosystem support</a:t>
            </a:r>
          </a:p>
        </p:txBody>
      </p:sp>
      <p:cxnSp>
        <p:nvCxnSpPr>
          <p:cNvPr id="15" name="Straight Arrow Connector 14">
            <a:extLst>
              <a:ext uri="{FF2B5EF4-FFF2-40B4-BE49-F238E27FC236}">
                <a16:creationId xmlns:a16="http://schemas.microsoft.com/office/drawing/2014/main" id="{6E652F21-8549-93CC-3302-80B67EA0C265}"/>
              </a:ext>
            </a:extLst>
          </p:cNvPr>
          <p:cNvCxnSpPr/>
          <p:nvPr/>
        </p:nvCxnSpPr>
        <p:spPr>
          <a:xfrm>
            <a:off x="1456267" y="2607734"/>
            <a:ext cx="0" cy="60960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88BEE5C1-F81F-DE5E-0B85-A8903EB67955}"/>
              </a:ext>
            </a:extLst>
          </p:cNvPr>
          <p:cNvSpPr txBox="1"/>
          <p:nvPr/>
        </p:nvSpPr>
        <p:spPr>
          <a:xfrm>
            <a:off x="121222" y="3361268"/>
            <a:ext cx="2702278" cy="369332"/>
          </a:xfrm>
          <a:prstGeom prst="rect">
            <a:avLst/>
          </a:prstGeom>
          <a:noFill/>
        </p:spPr>
        <p:txBody>
          <a:bodyPr wrap="none" rtlCol="0">
            <a:spAutoFit/>
          </a:bodyPr>
          <a:lstStyle/>
          <a:p>
            <a:r>
              <a:rPr lang="en-US" b="1"/>
              <a:t>345,000 Global Employees</a:t>
            </a:r>
          </a:p>
        </p:txBody>
      </p:sp>
      <p:cxnSp>
        <p:nvCxnSpPr>
          <p:cNvPr id="17" name="Straight Arrow Connector 16">
            <a:extLst>
              <a:ext uri="{FF2B5EF4-FFF2-40B4-BE49-F238E27FC236}">
                <a16:creationId xmlns:a16="http://schemas.microsoft.com/office/drawing/2014/main" id="{918E3E10-FA52-2A38-AFEB-AF841BADAC47}"/>
              </a:ext>
            </a:extLst>
          </p:cNvPr>
          <p:cNvCxnSpPr>
            <a:cxnSpLocks/>
          </p:cNvCxnSpPr>
          <p:nvPr/>
        </p:nvCxnSpPr>
        <p:spPr>
          <a:xfrm>
            <a:off x="2506134" y="2013043"/>
            <a:ext cx="778933" cy="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8BE0717E-9461-9186-A137-C3B0B4181E89}"/>
              </a:ext>
            </a:extLst>
          </p:cNvPr>
          <p:cNvCxnSpPr/>
          <p:nvPr/>
        </p:nvCxnSpPr>
        <p:spPr>
          <a:xfrm>
            <a:off x="1456267" y="3843870"/>
            <a:ext cx="0" cy="60960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CF6C10E3-C0E3-F88F-ADCA-710A0B135B84}"/>
              </a:ext>
            </a:extLst>
          </p:cNvPr>
          <p:cNvSpPr txBox="1"/>
          <p:nvPr/>
        </p:nvSpPr>
        <p:spPr>
          <a:xfrm>
            <a:off x="525851" y="4555876"/>
            <a:ext cx="1860829" cy="646331"/>
          </a:xfrm>
          <a:prstGeom prst="rect">
            <a:avLst/>
          </a:prstGeom>
          <a:noFill/>
        </p:spPr>
        <p:txBody>
          <a:bodyPr wrap="square" rtlCol="0">
            <a:spAutoFit/>
          </a:bodyPr>
          <a:lstStyle/>
          <a:p>
            <a:r>
              <a:rPr lang="en-US" b="1"/>
              <a:t>1470 Employees</a:t>
            </a:r>
          </a:p>
          <a:p>
            <a:pPr algn="ctr"/>
            <a:r>
              <a:rPr lang="en-US" b="1"/>
              <a:t>(Our Dataset)</a:t>
            </a:r>
          </a:p>
        </p:txBody>
      </p:sp>
      <p:graphicFrame>
        <p:nvGraphicFramePr>
          <p:cNvPr id="22" name="Table 21">
            <a:extLst>
              <a:ext uri="{FF2B5EF4-FFF2-40B4-BE49-F238E27FC236}">
                <a16:creationId xmlns:a16="http://schemas.microsoft.com/office/drawing/2014/main" id="{9FAB692F-9B17-5A8C-FBE9-CEE966970F70}"/>
              </a:ext>
            </a:extLst>
          </p:cNvPr>
          <p:cNvGraphicFramePr>
            <a:graphicFrameLocks noGrp="1"/>
          </p:cNvGraphicFramePr>
          <p:nvPr>
            <p:extLst>
              <p:ext uri="{D42A27DB-BD31-4B8C-83A1-F6EECF244321}">
                <p14:modId xmlns:p14="http://schemas.microsoft.com/office/powerpoint/2010/main" val="1303031498"/>
              </p:ext>
            </p:extLst>
          </p:nvPr>
        </p:nvGraphicFramePr>
        <p:xfrm>
          <a:off x="3115733" y="2438402"/>
          <a:ext cx="8479742" cy="3840480"/>
        </p:xfrm>
        <a:graphic>
          <a:graphicData uri="http://schemas.openxmlformats.org/drawingml/2006/table">
            <a:tbl>
              <a:tblPr firstRow="1" bandRow="1">
                <a:tableStyleId>{5C22544A-7EE6-4342-B048-85BDC9FD1C3A}</a:tableStyleId>
              </a:tblPr>
              <a:tblGrid>
                <a:gridCol w="4239871">
                  <a:extLst>
                    <a:ext uri="{9D8B030D-6E8A-4147-A177-3AD203B41FA5}">
                      <a16:colId xmlns:a16="http://schemas.microsoft.com/office/drawing/2014/main" val="4036677393"/>
                    </a:ext>
                  </a:extLst>
                </a:gridCol>
                <a:gridCol w="4239871">
                  <a:extLst>
                    <a:ext uri="{9D8B030D-6E8A-4147-A177-3AD203B41FA5}">
                      <a16:colId xmlns:a16="http://schemas.microsoft.com/office/drawing/2014/main" val="1010290143"/>
                    </a:ext>
                  </a:extLst>
                </a:gridCol>
              </a:tblGrid>
              <a:tr h="3753298">
                <a:tc>
                  <a:txBody>
                    <a:bodyPr/>
                    <a:lstStyle/>
                    <a:p>
                      <a:pPr algn="ctr"/>
                      <a:r>
                        <a:rPr lang="en-US" u="sng">
                          <a:solidFill>
                            <a:schemeClr val="tx1"/>
                          </a:solidFill>
                        </a:rPr>
                        <a:t>Business Problem</a:t>
                      </a:r>
                    </a:p>
                    <a:p>
                      <a:pPr algn="ctr"/>
                      <a:endParaRPr lang="en-US" b="0" u="none">
                        <a:solidFill>
                          <a:schemeClr val="tx1"/>
                        </a:solidFill>
                      </a:endParaRPr>
                    </a:p>
                    <a:p>
                      <a:pPr algn="just"/>
                      <a:r>
                        <a:rPr lang="en-US" sz="1600" b="0" kern="1200">
                          <a:solidFill>
                            <a:schemeClr val="tx1"/>
                          </a:solidFill>
                          <a:effectLst/>
                          <a:latin typeface="+mn-lt"/>
                          <a:ea typeface="+mn-ea"/>
                          <a:cs typeface="+mn-cs"/>
                        </a:rPr>
                        <a:t>Employees leaving can lead to a talent drain, with loss of innovative ideas to competing rivals, which is particularly detrimental for the tech industry.  </a:t>
                      </a:r>
                    </a:p>
                    <a:p>
                      <a:pPr algn="just"/>
                      <a:endParaRPr lang="en-US" sz="1600" b="0" u="none" kern="1200">
                        <a:solidFill>
                          <a:schemeClr val="tx1"/>
                        </a:solidFill>
                        <a:effectLst/>
                        <a:latin typeface="+mn-lt"/>
                        <a:ea typeface="+mn-ea"/>
                        <a:cs typeface="+mn-cs"/>
                      </a:endParaRPr>
                    </a:p>
                    <a:p>
                      <a:pPr algn="just"/>
                      <a:r>
                        <a:rPr lang="en-US" sz="1600" b="0" u="none" kern="1200">
                          <a:solidFill>
                            <a:schemeClr val="tx1"/>
                          </a:solidFill>
                          <a:effectLst/>
                          <a:latin typeface="+mn-lt"/>
                          <a:ea typeface="+mn-ea"/>
                          <a:cs typeface="+mn-cs"/>
                        </a:rPr>
                        <a:t>Firms also spend significant amount of time, effort and resources in training employees, and that may get wasted if employees leave.</a:t>
                      </a:r>
                    </a:p>
                    <a:p>
                      <a:pPr algn="just"/>
                      <a:endParaRPr lang="en-US" sz="1600" b="0" u="none" kern="1200">
                        <a:solidFill>
                          <a:schemeClr val="tx1"/>
                        </a:solidFill>
                        <a:effectLst/>
                        <a:latin typeface="+mn-lt"/>
                        <a:ea typeface="+mn-ea"/>
                        <a:cs typeface="+mn-cs"/>
                      </a:endParaRPr>
                    </a:p>
                    <a:p>
                      <a:pPr algn="just"/>
                      <a:r>
                        <a:rPr lang="en-US" sz="1600" b="0" u="none" kern="1200">
                          <a:solidFill>
                            <a:schemeClr val="tx1"/>
                          </a:solidFill>
                          <a:effectLst/>
                          <a:latin typeface="+mn-lt"/>
                          <a:ea typeface="+mn-ea"/>
                          <a:cs typeface="+mn-cs"/>
                        </a:rPr>
                        <a:t>It is therefore vital for companies to study employee attrition to identify and address problematic issues for their employees.</a:t>
                      </a:r>
                    </a:p>
                  </a:txBody>
                  <a:tcPr>
                    <a:lnL w="12700" cap="flat" cmpd="sng" algn="ctr">
                      <a:solidFill>
                        <a:schemeClr val="tx1"/>
                      </a:solidFill>
                      <a:prstDash val="sysDashDot"/>
                      <a:round/>
                      <a:headEnd type="none" w="med" len="med"/>
                      <a:tailEnd type="none" w="med" len="med"/>
                    </a:lnL>
                    <a:lnR w="12700" cap="flat" cmpd="sng" algn="ctr">
                      <a:solidFill>
                        <a:schemeClr val="tx1"/>
                      </a:solidFill>
                      <a:prstDash val="sysDashDot"/>
                      <a:round/>
                      <a:headEnd type="none" w="med" len="med"/>
                      <a:tailEnd type="none" w="med" len="med"/>
                    </a:lnR>
                    <a:lnT w="12700" cap="flat" cmpd="sng" algn="ctr">
                      <a:solidFill>
                        <a:schemeClr val="tx1"/>
                      </a:solidFill>
                      <a:prstDash val="sysDashDot"/>
                      <a:round/>
                      <a:headEnd type="none" w="med" len="med"/>
                      <a:tailEnd type="none" w="med" len="med"/>
                    </a:lnT>
                    <a:lnB w="12700" cap="flat" cmpd="sng" algn="ctr">
                      <a:solidFill>
                        <a:schemeClr val="tx1"/>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u="sng">
                          <a:solidFill>
                            <a:schemeClr val="tx1"/>
                          </a:solidFill>
                        </a:rPr>
                        <a:t>Use Scenario</a:t>
                      </a:r>
                    </a:p>
                    <a:p>
                      <a:endParaRPr lang="en-US">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mn-lt"/>
                          <a:ea typeface="+mn-ea"/>
                          <a:cs typeface="+mn-cs"/>
                        </a:rPr>
                        <a:t>IBM’s Human Resources (HR) Department can use the results of this project to enhance their decision-making in implementing strategies to reduce employee attrition.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mn-lt"/>
                          <a:ea typeface="+mn-ea"/>
                          <a:cs typeface="+mn-cs"/>
                        </a:rPr>
                        <a:t>This project will help identify potential reasons for attrition in advance and help gain a deeper understanding of the root causes. Furthermore, help IBM successfully deploy strategies to target selected employees that are most likely to leave and offer incentives to help retain such employees.</a:t>
                      </a:r>
                    </a:p>
                    <a:p>
                      <a:endParaRPr lang="en-US">
                        <a:solidFill>
                          <a:schemeClr val="tx1"/>
                        </a:solidFill>
                      </a:endParaRPr>
                    </a:p>
                  </a:txBody>
                  <a:tcPr>
                    <a:lnL w="12700" cap="flat" cmpd="sng" algn="ctr">
                      <a:solidFill>
                        <a:schemeClr val="tx1"/>
                      </a:solidFill>
                      <a:prstDash val="sysDashDot"/>
                      <a:round/>
                      <a:headEnd type="none" w="med" len="med"/>
                      <a:tailEnd type="none" w="med" len="med"/>
                    </a:lnL>
                    <a:lnR w="12700" cap="flat" cmpd="sng" algn="ctr">
                      <a:solidFill>
                        <a:schemeClr val="tx1"/>
                      </a:solidFill>
                      <a:prstDash val="sysDashDot"/>
                      <a:round/>
                      <a:headEnd type="none" w="med" len="med"/>
                      <a:tailEnd type="none" w="med" len="med"/>
                    </a:lnR>
                    <a:lnT w="12700" cap="flat" cmpd="sng" algn="ctr">
                      <a:solidFill>
                        <a:schemeClr val="tx1"/>
                      </a:solidFill>
                      <a:prstDash val="sysDashDot"/>
                      <a:round/>
                      <a:headEnd type="none" w="med" len="med"/>
                      <a:tailEnd type="none" w="med" len="med"/>
                    </a:lnT>
                    <a:lnB w="12700" cap="flat" cmpd="sng" algn="ctr">
                      <a:solidFill>
                        <a:schemeClr val="tx1"/>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3273986"/>
                  </a:ext>
                </a:extLst>
              </a:tr>
            </a:tbl>
          </a:graphicData>
        </a:graphic>
      </p:graphicFrame>
      <p:cxnSp>
        <p:nvCxnSpPr>
          <p:cNvPr id="23" name="Straight Arrow Connector 22">
            <a:extLst>
              <a:ext uri="{FF2B5EF4-FFF2-40B4-BE49-F238E27FC236}">
                <a16:creationId xmlns:a16="http://schemas.microsoft.com/office/drawing/2014/main" id="{13D4A957-448C-97BA-2FC8-662FC12E5BFE}"/>
              </a:ext>
            </a:extLst>
          </p:cNvPr>
          <p:cNvCxnSpPr/>
          <p:nvPr/>
        </p:nvCxnSpPr>
        <p:spPr>
          <a:xfrm>
            <a:off x="1456267" y="5304614"/>
            <a:ext cx="0" cy="60960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A305FC27-848A-4933-E48F-367CE062A645}"/>
              </a:ext>
            </a:extLst>
          </p:cNvPr>
          <p:cNvSpPr txBox="1"/>
          <p:nvPr/>
        </p:nvSpPr>
        <p:spPr>
          <a:xfrm>
            <a:off x="455191" y="5937962"/>
            <a:ext cx="2002151" cy="646331"/>
          </a:xfrm>
          <a:prstGeom prst="rect">
            <a:avLst/>
          </a:prstGeom>
          <a:noFill/>
        </p:spPr>
        <p:txBody>
          <a:bodyPr wrap="none" rtlCol="0">
            <a:spAutoFit/>
          </a:bodyPr>
          <a:lstStyle/>
          <a:p>
            <a:r>
              <a:rPr lang="en-US" b="1"/>
              <a:t>Attrition Rate: 16%</a:t>
            </a:r>
          </a:p>
          <a:p>
            <a:r>
              <a:rPr lang="en-US"/>
              <a:t>&gt; Industry Average</a:t>
            </a:r>
          </a:p>
        </p:txBody>
      </p:sp>
    </p:spTree>
    <p:extLst>
      <p:ext uri="{BB962C8B-B14F-4D97-AF65-F5344CB8AC3E}">
        <p14:creationId xmlns:p14="http://schemas.microsoft.com/office/powerpoint/2010/main" val="313493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087B48-6843-4F7C-8D18-F11C92669E7C}"/>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t>Prediction Accuracy</a:t>
            </a:r>
            <a:endParaRPr lang="en-US" sz="3000">
              <a:cs typeface="Calibri Light" panose="020F0302020204030204"/>
            </a:endParaRPr>
          </a:p>
        </p:txBody>
      </p:sp>
      <p:cxnSp>
        <p:nvCxnSpPr>
          <p:cNvPr id="2" name="Straight Connector 1">
            <a:extLst>
              <a:ext uri="{FF2B5EF4-FFF2-40B4-BE49-F238E27FC236}">
                <a16:creationId xmlns:a16="http://schemas.microsoft.com/office/drawing/2014/main" id="{1BEE390C-F7E0-49DA-A97B-5A5D38EEEA7B}"/>
              </a:ext>
            </a:extLst>
          </p:cNvPr>
          <p:cNvCxnSpPr>
            <a:cxnSpLocks/>
          </p:cNvCxnSpPr>
          <p:nvPr/>
        </p:nvCxnSpPr>
        <p:spPr>
          <a:xfrm>
            <a:off x="0" y="6551612"/>
            <a:ext cx="11674042" cy="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4B1642-8BFB-A98D-AA3B-94155FD894DA}"/>
              </a:ext>
            </a:extLst>
          </p:cNvPr>
          <p:cNvCxnSpPr/>
          <p:nvPr/>
        </p:nvCxnSpPr>
        <p:spPr>
          <a:xfrm>
            <a:off x="444380" y="1085314"/>
            <a:ext cx="11459910" cy="0"/>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09F7634F-48AC-54FE-43DD-FDD33DCCFC61}"/>
              </a:ext>
            </a:extLst>
          </p:cNvPr>
          <p:cNvSpPr txBox="1"/>
          <p:nvPr/>
        </p:nvSpPr>
        <p:spPr>
          <a:xfrm>
            <a:off x="1810277" y="1376378"/>
            <a:ext cx="9435041" cy="646331"/>
          </a:xfrm>
          <a:prstGeom prst="rect">
            <a:avLst/>
          </a:prstGeom>
          <a:noFill/>
        </p:spPr>
        <p:txBody>
          <a:bodyPr wrap="square" rtlCol="0">
            <a:spAutoFit/>
          </a:bodyPr>
          <a:lstStyle/>
          <a:p>
            <a:pPr algn="just"/>
            <a:r>
              <a:rPr lang="en-US" i="1"/>
              <a:t>It is very costly for IBM if the model predicts that an employee will not leave, but they do. We are 99.2% confident that the prediction of our model will be accurate</a:t>
            </a:r>
          </a:p>
        </p:txBody>
      </p:sp>
      <p:graphicFrame>
        <p:nvGraphicFramePr>
          <p:cNvPr id="3" name="Table 2">
            <a:extLst>
              <a:ext uri="{FF2B5EF4-FFF2-40B4-BE49-F238E27FC236}">
                <a16:creationId xmlns:a16="http://schemas.microsoft.com/office/drawing/2014/main" id="{5A50F513-DB56-5908-FAE6-C0C14B1CE61E}"/>
              </a:ext>
            </a:extLst>
          </p:cNvPr>
          <p:cNvGraphicFramePr>
            <a:graphicFrameLocks noGrp="1"/>
          </p:cNvGraphicFramePr>
          <p:nvPr>
            <p:extLst>
              <p:ext uri="{D42A27DB-BD31-4B8C-83A1-F6EECF244321}">
                <p14:modId xmlns:p14="http://schemas.microsoft.com/office/powerpoint/2010/main" val="1168669347"/>
              </p:ext>
            </p:extLst>
          </p:nvPr>
        </p:nvGraphicFramePr>
        <p:xfrm>
          <a:off x="1810277" y="2299317"/>
          <a:ext cx="9435041" cy="3574967"/>
        </p:xfrm>
        <a:graphic>
          <a:graphicData uri="http://schemas.openxmlformats.org/drawingml/2006/table">
            <a:tbl>
              <a:tblPr firstRow="1" firstCol="1" bandRow="1">
                <a:tableStyleId>{5C22544A-7EE6-4342-B048-85BDC9FD1C3A}</a:tableStyleId>
              </a:tblPr>
              <a:tblGrid>
                <a:gridCol w="1722106">
                  <a:extLst>
                    <a:ext uri="{9D8B030D-6E8A-4147-A177-3AD203B41FA5}">
                      <a16:colId xmlns:a16="http://schemas.microsoft.com/office/drawing/2014/main" val="3491570443"/>
                    </a:ext>
                  </a:extLst>
                </a:gridCol>
                <a:gridCol w="2051911">
                  <a:extLst>
                    <a:ext uri="{9D8B030D-6E8A-4147-A177-3AD203B41FA5}">
                      <a16:colId xmlns:a16="http://schemas.microsoft.com/office/drawing/2014/main" val="2300827836"/>
                    </a:ext>
                  </a:extLst>
                </a:gridCol>
                <a:gridCol w="1887008">
                  <a:extLst>
                    <a:ext uri="{9D8B030D-6E8A-4147-A177-3AD203B41FA5}">
                      <a16:colId xmlns:a16="http://schemas.microsoft.com/office/drawing/2014/main" val="387917786"/>
                    </a:ext>
                  </a:extLst>
                </a:gridCol>
                <a:gridCol w="1887008">
                  <a:extLst>
                    <a:ext uri="{9D8B030D-6E8A-4147-A177-3AD203B41FA5}">
                      <a16:colId xmlns:a16="http://schemas.microsoft.com/office/drawing/2014/main" val="1047074117"/>
                    </a:ext>
                  </a:extLst>
                </a:gridCol>
                <a:gridCol w="1887008">
                  <a:extLst>
                    <a:ext uri="{9D8B030D-6E8A-4147-A177-3AD203B41FA5}">
                      <a16:colId xmlns:a16="http://schemas.microsoft.com/office/drawing/2014/main" val="126488988"/>
                    </a:ext>
                  </a:extLst>
                </a:gridCol>
              </a:tblGrid>
              <a:tr h="840776">
                <a:tc>
                  <a:txBody>
                    <a:bodyPr/>
                    <a:lstStyle/>
                    <a:p>
                      <a:pPr marL="0" marR="0" algn="ctr">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In-sample Accuracy</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OOS Accuracy</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(1 – FNR)</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AUC</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097312628"/>
                  </a:ext>
                </a:extLst>
              </a:tr>
              <a:tr h="651839">
                <a:tc>
                  <a:txBody>
                    <a:bodyPr/>
                    <a:lstStyle/>
                    <a:p>
                      <a:pPr marL="0" marR="0" algn="ctr">
                        <a:spcBef>
                          <a:spcPts val="0"/>
                        </a:spcBef>
                        <a:spcAft>
                          <a:spcPts val="0"/>
                        </a:spcAft>
                      </a:pPr>
                      <a:r>
                        <a:rPr lang="en-US" sz="1800">
                          <a:solidFill>
                            <a:schemeClr val="tx1"/>
                          </a:solidFill>
                          <a:effectLst/>
                        </a:rPr>
                        <a:t>Logistic</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0.880</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0.859</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0.964</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0.837</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635108818"/>
                  </a:ext>
                </a:extLst>
              </a:tr>
              <a:tr h="662859">
                <a:tc>
                  <a:txBody>
                    <a:bodyPr/>
                    <a:lstStyle/>
                    <a:p>
                      <a:pPr marL="0" marR="0" algn="ctr">
                        <a:spcBef>
                          <a:spcPts val="0"/>
                        </a:spcBef>
                        <a:spcAft>
                          <a:spcPts val="0"/>
                        </a:spcAft>
                      </a:pPr>
                      <a:r>
                        <a:rPr lang="en-US" sz="1800">
                          <a:solidFill>
                            <a:schemeClr val="tx1"/>
                          </a:solidFill>
                          <a:effectLst/>
                        </a:rPr>
                        <a:t>Decision Tree</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0.896</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0.807</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0.907</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0.684</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793875781"/>
                  </a:ext>
                </a:extLst>
              </a:tr>
              <a:tr h="759783">
                <a:tc>
                  <a:txBody>
                    <a:bodyPr/>
                    <a:lstStyle/>
                    <a:p>
                      <a:pPr marL="0" marR="0" algn="ctr">
                        <a:spcBef>
                          <a:spcPts val="0"/>
                        </a:spcBef>
                        <a:spcAft>
                          <a:spcPts val="0"/>
                        </a:spcAft>
                      </a:pPr>
                      <a:r>
                        <a:rPr lang="en-US" sz="1800">
                          <a:solidFill>
                            <a:schemeClr val="tx1"/>
                          </a:solidFill>
                          <a:effectLst/>
                        </a:rPr>
                        <a:t>Random Forest</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0.999</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0.846</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0.989</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0.798</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653038441"/>
                  </a:ext>
                </a:extLst>
              </a:tr>
              <a:tr h="659710">
                <a:tc>
                  <a:txBody>
                    <a:bodyPr/>
                    <a:lstStyle/>
                    <a:p>
                      <a:pPr marL="0" marR="0" algn="ctr">
                        <a:spcBef>
                          <a:spcPts val="0"/>
                        </a:spcBef>
                        <a:spcAft>
                          <a:spcPts val="0"/>
                        </a:spcAft>
                      </a:pPr>
                      <a:r>
                        <a:rPr lang="en-US" sz="1800">
                          <a:solidFill>
                            <a:schemeClr val="tx1"/>
                          </a:solidFill>
                          <a:effectLst/>
                        </a:rPr>
                        <a:t>LASSO</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0.862</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0.850</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b="1">
                          <a:solidFill>
                            <a:srgbClr val="FF0000"/>
                          </a:solidFill>
                          <a:effectLst/>
                        </a:rPr>
                        <a:t>0.992</a:t>
                      </a:r>
                      <a:endParaRPr lang="en-US" sz="18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0.835</a:t>
                      </a:r>
                      <a:endPar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28575" cap="flat" cmpd="sng" algn="ctr">
                      <a:solidFill>
                        <a:schemeClr val="tx1"/>
                      </a:solidFill>
                      <a:prstDash val="sysDash"/>
                      <a:round/>
                      <a:headEnd type="none" w="med" len="med"/>
                      <a:tailEnd type="none" w="med" len="med"/>
                    </a:lnL>
                    <a:lnR w="28575" cap="flat" cmpd="sng" algn="ctr">
                      <a:solidFill>
                        <a:schemeClr val="tx1"/>
                      </a:solidFill>
                      <a:prstDash val="sysDash"/>
                      <a:round/>
                      <a:headEnd type="none" w="med" len="med"/>
                      <a:tailEnd type="none" w="med" len="med"/>
                    </a:lnR>
                    <a:lnT w="28575" cap="flat" cmpd="sng" algn="ctr">
                      <a:solidFill>
                        <a:schemeClr val="tx1"/>
                      </a:solidFill>
                      <a:prstDash val="sysDash"/>
                      <a:round/>
                      <a:headEnd type="none" w="med" len="med"/>
                      <a:tailEnd type="none" w="med" len="med"/>
                    </a:lnT>
                    <a:lnB w="28575"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988222720"/>
                  </a:ext>
                </a:extLst>
              </a:tr>
            </a:tbl>
          </a:graphicData>
        </a:graphic>
      </p:graphicFrame>
      <p:cxnSp>
        <p:nvCxnSpPr>
          <p:cNvPr id="4" name="Straight Arrow Connector 3">
            <a:extLst>
              <a:ext uri="{FF2B5EF4-FFF2-40B4-BE49-F238E27FC236}">
                <a16:creationId xmlns:a16="http://schemas.microsoft.com/office/drawing/2014/main" id="{FA7074B4-C4F2-7688-2EC1-A7DDE570172B}"/>
              </a:ext>
            </a:extLst>
          </p:cNvPr>
          <p:cNvCxnSpPr>
            <a:cxnSpLocks/>
          </p:cNvCxnSpPr>
          <p:nvPr/>
        </p:nvCxnSpPr>
        <p:spPr>
          <a:xfrm>
            <a:off x="694268" y="1555843"/>
            <a:ext cx="778933" cy="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591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BF0A-C621-F646-BAB3-59E260241118}"/>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cs typeface="Calibri Light" panose="020F0302020204030204"/>
              </a:rPr>
              <a:t>Deployment Strategies and Recommendation</a:t>
            </a:r>
            <a:endParaRPr lang="en-US" sz="3000">
              <a:cs typeface="Calibri Light" panose="020F0302020204030204"/>
            </a:endParaRPr>
          </a:p>
        </p:txBody>
      </p:sp>
      <p:cxnSp>
        <p:nvCxnSpPr>
          <p:cNvPr id="3" name="Straight Connector 2">
            <a:extLst>
              <a:ext uri="{FF2B5EF4-FFF2-40B4-BE49-F238E27FC236}">
                <a16:creationId xmlns:a16="http://schemas.microsoft.com/office/drawing/2014/main" id="{AEEFE791-1485-4C4C-AE8C-20E8F9B2A70C}"/>
              </a:ext>
            </a:extLst>
          </p:cNvPr>
          <p:cNvCxnSpPr/>
          <p:nvPr/>
        </p:nvCxnSpPr>
        <p:spPr>
          <a:xfrm>
            <a:off x="444380" y="1085314"/>
            <a:ext cx="11459910" cy="0"/>
          </a:xfrm>
          <a:prstGeom prst="line">
            <a:avLst/>
          </a:prstGeom>
          <a:ln w="28575"/>
        </p:spPr>
        <p:style>
          <a:lnRef idx="3">
            <a:schemeClr val="dk1"/>
          </a:lnRef>
          <a:fillRef idx="0">
            <a:schemeClr val="dk1"/>
          </a:fillRef>
          <a:effectRef idx="2">
            <a:schemeClr val="dk1"/>
          </a:effectRef>
          <a:fontRef idx="minor">
            <a:schemeClr val="tx1"/>
          </a:fontRef>
        </p:style>
      </p:cxnSp>
      <p:pic>
        <p:nvPicPr>
          <p:cNvPr id="6" name="Graphic 5" descr="Question Mark with solid fill">
            <a:extLst>
              <a:ext uri="{FF2B5EF4-FFF2-40B4-BE49-F238E27FC236}">
                <a16:creationId xmlns:a16="http://schemas.microsoft.com/office/drawing/2014/main" id="{CB6E6D96-7596-B9F9-9E86-EC9491ADEA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116" y="1457963"/>
            <a:ext cx="640080" cy="640080"/>
          </a:xfrm>
          <a:prstGeom prst="rect">
            <a:avLst/>
          </a:prstGeom>
        </p:spPr>
      </p:pic>
      <p:sp>
        <p:nvSpPr>
          <p:cNvPr id="13" name="TextBox 12">
            <a:extLst>
              <a:ext uri="{FF2B5EF4-FFF2-40B4-BE49-F238E27FC236}">
                <a16:creationId xmlns:a16="http://schemas.microsoft.com/office/drawing/2014/main" id="{1B20318D-4523-A3F0-B042-49464B7AE01E}"/>
              </a:ext>
            </a:extLst>
          </p:cNvPr>
          <p:cNvSpPr txBox="1"/>
          <p:nvPr/>
        </p:nvSpPr>
        <p:spPr>
          <a:xfrm>
            <a:off x="477746" y="2826422"/>
            <a:ext cx="1089850" cy="646331"/>
          </a:xfrm>
          <a:prstGeom prst="rect">
            <a:avLst/>
          </a:prstGeom>
          <a:noFill/>
        </p:spPr>
        <p:txBody>
          <a:bodyPr wrap="none" rtlCol="0">
            <a:spAutoFit/>
          </a:bodyPr>
          <a:lstStyle/>
          <a:p>
            <a:pPr algn="ctr"/>
            <a:r>
              <a:rPr lang="en-US"/>
              <a:t>Directed </a:t>
            </a:r>
          </a:p>
          <a:p>
            <a:pPr algn="ctr"/>
            <a:r>
              <a:rPr lang="en-US"/>
              <a:t>Approach</a:t>
            </a:r>
          </a:p>
        </p:txBody>
      </p:sp>
      <p:cxnSp>
        <p:nvCxnSpPr>
          <p:cNvPr id="14" name="Straight Arrow Connector 13">
            <a:extLst>
              <a:ext uri="{FF2B5EF4-FFF2-40B4-BE49-F238E27FC236}">
                <a16:creationId xmlns:a16="http://schemas.microsoft.com/office/drawing/2014/main" id="{FC3C5565-D9A5-1613-3EA7-C63AA373792D}"/>
              </a:ext>
            </a:extLst>
          </p:cNvPr>
          <p:cNvCxnSpPr/>
          <p:nvPr/>
        </p:nvCxnSpPr>
        <p:spPr>
          <a:xfrm>
            <a:off x="968156" y="2320947"/>
            <a:ext cx="0" cy="45720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ED7872D4-F6D3-54C2-B3E6-241391E2E57B}"/>
              </a:ext>
            </a:extLst>
          </p:cNvPr>
          <p:cNvCxnSpPr>
            <a:cxnSpLocks/>
          </p:cNvCxnSpPr>
          <p:nvPr/>
        </p:nvCxnSpPr>
        <p:spPr>
          <a:xfrm>
            <a:off x="1338996" y="1725176"/>
            <a:ext cx="457200" cy="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25271908-1F4B-4EE8-2DF4-83A3B8C93191}"/>
              </a:ext>
            </a:extLst>
          </p:cNvPr>
          <p:cNvSpPr txBox="1"/>
          <p:nvPr/>
        </p:nvSpPr>
        <p:spPr>
          <a:xfrm>
            <a:off x="1846996" y="1525121"/>
            <a:ext cx="2809671" cy="369332"/>
          </a:xfrm>
          <a:prstGeom prst="rect">
            <a:avLst/>
          </a:prstGeom>
          <a:noFill/>
        </p:spPr>
        <p:txBody>
          <a:bodyPr wrap="square" rtlCol="0">
            <a:spAutoFit/>
          </a:bodyPr>
          <a:lstStyle/>
          <a:p>
            <a:r>
              <a:rPr lang="en-US"/>
              <a:t>One-Size Fits All Approach</a:t>
            </a:r>
          </a:p>
        </p:txBody>
      </p:sp>
      <p:sp>
        <p:nvSpPr>
          <p:cNvPr id="17" name="TextBox 16">
            <a:extLst>
              <a:ext uri="{FF2B5EF4-FFF2-40B4-BE49-F238E27FC236}">
                <a16:creationId xmlns:a16="http://schemas.microsoft.com/office/drawing/2014/main" id="{8CD391C6-76A2-0439-30AE-FA6DC63825B3}"/>
              </a:ext>
            </a:extLst>
          </p:cNvPr>
          <p:cNvSpPr txBox="1"/>
          <p:nvPr/>
        </p:nvSpPr>
        <p:spPr>
          <a:xfrm>
            <a:off x="101036" y="3425381"/>
            <a:ext cx="2584760" cy="307777"/>
          </a:xfrm>
          <a:prstGeom prst="rect">
            <a:avLst/>
          </a:prstGeom>
          <a:noFill/>
        </p:spPr>
        <p:txBody>
          <a:bodyPr wrap="square" rtlCol="0">
            <a:spAutoFit/>
          </a:bodyPr>
          <a:lstStyle/>
          <a:p>
            <a:r>
              <a:rPr lang="en-US" sz="1400" b="1" i="1"/>
              <a:t>(Based on requirements)</a:t>
            </a:r>
          </a:p>
        </p:txBody>
      </p:sp>
      <p:sp>
        <p:nvSpPr>
          <p:cNvPr id="18" name="TextBox 17">
            <a:extLst>
              <a:ext uri="{FF2B5EF4-FFF2-40B4-BE49-F238E27FC236}">
                <a16:creationId xmlns:a16="http://schemas.microsoft.com/office/drawing/2014/main" id="{19DC2630-4E91-77FC-7CEA-E59850E7405E}"/>
              </a:ext>
            </a:extLst>
          </p:cNvPr>
          <p:cNvSpPr txBox="1"/>
          <p:nvPr/>
        </p:nvSpPr>
        <p:spPr>
          <a:xfrm>
            <a:off x="4403929" y="1579570"/>
            <a:ext cx="2584760" cy="307777"/>
          </a:xfrm>
          <a:prstGeom prst="rect">
            <a:avLst/>
          </a:prstGeom>
          <a:noFill/>
        </p:spPr>
        <p:txBody>
          <a:bodyPr wrap="square" rtlCol="0">
            <a:spAutoFit/>
          </a:bodyPr>
          <a:lstStyle/>
          <a:p>
            <a:r>
              <a:rPr lang="en-US" sz="1400" b="1" i="1"/>
              <a:t>(Across all employees)</a:t>
            </a:r>
          </a:p>
        </p:txBody>
      </p:sp>
      <p:graphicFrame>
        <p:nvGraphicFramePr>
          <p:cNvPr id="19" name="Table 18">
            <a:extLst>
              <a:ext uri="{FF2B5EF4-FFF2-40B4-BE49-F238E27FC236}">
                <a16:creationId xmlns:a16="http://schemas.microsoft.com/office/drawing/2014/main" id="{8C47D703-4490-FBBE-453B-4106248C4ABF}"/>
              </a:ext>
            </a:extLst>
          </p:cNvPr>
          <p:cNvGraphicFramePr>
            <a:graphicFrameLocks noGrp="1"/>
          </p:cNvGraphicFramePr>
          <p:nvPr>
            <p:extLst>
              <p:ext uri="{D42A27DB-BD31-4B8C-83A1-F6EECF244321}">
                <p14:modId xmlns:p14="http://schemas.microsoft.com/office/powerpoint/2010/main" val="2589156907"/>
              </p:ext>
            </p:extLst>
          </p:nvPr>
        </p:nvGraphicFramePr>
        <p:xfrm>
          <a:off x="2231571" y="2320947"/>
          <a:ext cx="9609659" cy="4053456"/>
        </p:xfrm>
        <a:graphic>
          <a:graphicData uri="http://schemas.openxmlformats.org/drawingml/2006/table">
            <a:tbl>
              <a:tblPr firstRow="1" bandRow="1">
                <a:tableStyleId>{5C22544A-7EE6-4342-B048-85BDC9FD1C3A}</a:tableStyleId>
              </a:tblPr>
              <a:tblGrid>
                <a:gridCol w="9609659">
                  <a:extLst>
                    <a:ext uri="{9D8B030D-6E8A-4147-A177-3AD203B41FA5}">
                      <a16:colId xmlns:a16="http://schemas.microsoft.com/office/drawing/2014/main" val="3313364071"/>
                    </a:ext>
                  </a:extLst>
                </a:gridCol>
              </a:tblGrid>
              <a:tr h="1411872">
                <a:tc>
                  <a:txBody>
                    <a:bodyPr/>
                    <a:lstStyle/>
                    <a:p>
                      <a:r>
                        <a:rPr lang="en-US" sz="1600" u="sng">
                          <a:solidFill>
                            <a:schemeClr val="tx1"/>
                          </a:solidFill>
                        </a:rPr>
                        <a:t>Justification:</a:t>
                      </a:r>
                    </a:p>
                    <a:p>
                      <a:pPr>
                        <a:lnSpc>
                          <a:spcPct val="150000"/>
                        </a:lnSpc>
                      </a:pPr>
                      <a:r>
                        <a:rPr lang="en-US" sz="1600" b="0" u="none">
                          <a:solidFill>
                            <a:schemeClr val="tx1"/>
                          </a:solidFill>
                        </a:rPr>
                        <a:t>Based on our analysis, </a:t>
                      </a:r>
                      <a:r>
                        <a:rPr lang="en-US" sz="1600" b="1" u="none">
                          <a:solidFill>
                            <a:schemeClr val="tx1"/>
                          </a:solidFill>
                        </a:rPr>
                        <a:t>employee allowance </a:t>
                      </a:r>
                      <a:r>
                        <a:rPr lang="en-US" sz="1600" b="0" u="none">
                          <a:solidFill>
                            <a:schemeClr val="tx1"/>
                          </a:solidFill>
                        </a:rPr>
                        <a:t>seems to the most suitable strategy as it addresses many of the common attrition factors and allows us to get the most value. It seems the most lucrative to allocate our resources </a:t>
                      </a:r>
                      <a:r>
                        <a:rPr lang="en-US" sz="1600" b="1" i="1" u="none">
                          <a:solidFill>
                            <a:schemeClr val="tx1"/>
                          </a:solidFill>
                        </a:rPr>
                        <a:t>across the entire employee base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684509"/>
                  </a:ext>
                </a:extLst>
              </a:tr>
              <a:tr h="1411872">
                <a:tc>
                  <a:txBody>
                    <a:bodyPr/>
                    <a:lstStyle/>
                    <a:p>
                      <a:r>
                        <a:rPr lang="en-US" sz="1600" b="1" u="sng">
                          <a:solidFill>
                            <a:schemeClr val="tx1"/>
                          </a:solidFill>
                        </a:rPr>
                        <a:t>Implementation:</a:t>
                      </a:r>
                    </a:p>
                    <a:p>
                      <a:pPr>
                        <a:lnSpc>
                          <a:spcPct val="150000"/>
                        </a:lnSpc>
                      </a:pPr>
                      <a:r>
                        <a:rPr lang="en-US" sz="1600" b="0" u="none" kern="1200">
                          <a:solidFill>
                            <a:schemeClr val="tx1"/>
                          </a:solidFill>
                          <a:latin typeface="+mn-lt"/>
                          <a:ea typeface="+mn-ea"/>
                          <a:cs typeface="+mn-cs"/>
                        </a:rPr>
                        <a:t>The data mining model will act as a predictive tool to identify employees at risk of leaving soon. This will assist the HR department in spotting potential departures and initiating initial discussions to assess the situation. With this insight, HR can make informed decisions when recommending the allowance package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9790"/>
                  </a:ext>
                </a:extLst>
              </a:tr>
              <a:tr h="1229712">
                <a:tc>
                  <a:txBody>
                    <a:bodyPr/>
                    <a:lstStyle/>
                    <a:p>
                      <a:r>
                        <a:rPr lang="en-US" sz="1600" b="1" u="sng">
                          <a:solidFill>
                            <a:schemeClr val="tx1"/>
                          </a:solidFill>
                        </a:rPr>
                        <a:t>Recommendation:</a:t>
                      </a:r>
                    </a:p>
                    <a:p>
                      <a:pPr>
                        <a:lnSpc>
                          <a:spcPct val="150000"/>
                        </a:lnSpc>
                      </a:pPr>
                      <a:r>
                        <a:rPr lang="en-US" sz="1600" b="0" u="none">
                          <a:solidFill>
                            <a:schemeClr val="tx1"/>
                          </a:solidFill>
                        </a:rPr>
                        <a:t>We recommend HR to conduct discussions with potential employees at the risk of leaving. Basis the discussion, we recommend providing a package of ‘employee allowance’ that targets common attrition factors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560036"/>
                  </a:ext>
                </a:extLst>
              </a:tr>
            </a:tbl>
          </a:graphicData>
        </a:graphic>
      </p:graphicFrame>
    </p:spTree>
    <p:extLst>
      <p:ext uri="{BB962C8B-B14F-4D97-AF65-F5344CB8AC3E}">
        <p14:creationId xmlns:p14="http://schemas.microsoft.com/office/powerpoint/2010/main" val="385002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ands on keyboard and mouse">
            <a:extLst>
              <a:ext uri="{FF2B5EF4-FFF2-40B4-BE49-F238E27FC236}">
                <a16:creationId xmlns:a16="http://schemas.microsoft.com/office/drawing/2014/main" id="{E6EC16CB-1EF9-425A-97A2-84D46FD03AEA}"/>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516" t="11053" r="1516" b="7129"/>
          <a:stretch/>
        </p:blipFill>
        <p:spPr>
          <a:xfrm>
            <a:off x="0" y="0"/>
            <a:ext cx="12192000" cy="6858000"/>
          </a:xfrm>
          <a:prstGeom prst="rect">
            <a:avLst/>
          </a:prstGeom>
        </p:spPr>
      </p:pic>
      <p:sp>
        <p:nvSpPr>
          <p:cNvPr id="2" name="Rectangle 1">
            <a:extLst>
              <a:ext uri="{FF2B5EF4-FFF2-40B4-BE49-F238E27FC236}">
                <a16:creationId xmlns:a16="http://schemas.microsoft.com/office/drawing/2014/main" id="{D3620078-4ADB-4528-88D3-43FE25A39C53}"/>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91E01-3AE9-40B4-8CAE-7D04DB445AB5}"/>
              </a:ext>
            </a:extLst>
          </p:cNvPr>
          <p:cNvSpPr txBox="1"/>
          <p:nvPr/>
        </p:nvSpPr>
        <p:spPr>
          <a:xfrm>
            <a:off x="3421313" y="2117558"/>
            <a:ext cx="5349374" cy="746767"/>
          </a:xfrm>
          <a:prstGeom prst="rect">
            <a:avLst/>
          </a:prstGeom>
          <a:noFill/>
        </p:spPr>
        <p:txBody>
          <a:bodyPr wrap="none" lIns="0" tIns="0" rIns="0" bIns="0" rtlCol="0" anchor="ctr">
            <a:noAutofit/>
          </a:bodyPr>
          <a:lstStyle/>
          <a:p>
            <a:pPr algn="ctr"/>
            <a:r>
              <a:rPr lang="en-US" sz="6600" b="1">
                <a:solidFill>
                  <a:schemeClr val="bg1"/>
                </a:solidFill>
                <a:latin typeface="+mj-lt"/>
                <a:cs typeface="Segoe UI" panose="020B0502040204020203" pitchFamily="34" charset="0"/>
              </a:rPr>
              <a:t>Thank You</a:t>
            </a:r>
          </a:p>
        </p:txBody>
      </p:sp>
    </p:spTree>
    <p:extLst>
      <p:ext uri="{BB962C8B-B14F-4D97-AF65-F5344CB8AC3E}">
        <p14:creationId xmlns:p14="http://schemas.microsoft.com/office/powerpoint/2010/main" val="309744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4</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24slides14</dc:creator>
  <cp:revision>5</cp:revision>
  <dcterms:created xsi:type="dcterms:W3CDTF">2022-01-10T07:37:42Z</dcterms:created>
  <dcterms:modified xsi:type="dcterms:W3CDTF">2023-10-15T02:51:28Z</dcterms:modified>
</cp:coreProperties>
</file>