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60" r:id="rId6"/>
    <p:sldId id="273" r:id="rId7"/>
    <p:sldId id="271" r:id="rId8"/>
    <p:sldId id="261" r:id="rId9"/>
    <p:sldId id="262" r:id="rId10"/>
    <p:sldId id="259" r:id="rId11"/>
    <p:sldId id="263" r:id="rId12"/>
    <p:sldId id="272" r:id="rId13"/>
    <p:sldId id="264" r:id="rId14"/>
    <p:sldId id="266" r:id="rId15"/>
    <p:sldId id="275" r:id="rId16"/>
    <p:sldId id="265" r:id="rId17"/>
    <p:sldId id="267"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AADD0-4FE2-4A38-B2E1-20AE131F98E3}" v="642" dt="2020-04-10T17:43:57.926"/>
    <p1510:client id="{B30EFDA9-13F2-43E6-9729-F2C37AE088DF}" v="6" dt="2020-04-10T18:29:01.765"/>
    <p1510:client id="{CAC50428-5C0D-4B8C-8FE7-3CBBB4B24E59}" v="1328" dt="2020-04-10T18:23:32.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19" autoAdjust="0"/>
  </p:normalViewPr>
  <p:slideViewPr>
    <p:cSldViewPr snapToGrid="0">
      <p:cViewPr>
        <p:scale>
          <a:sx n="100" d="100"/>
          <a:sy n="100" d="100"/>
        </p:scale>
        <p:origin x="-346"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8BB76A-C075-47B5-B16E-1287112AEC4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11344C7-0B91-43C1-8DE5-9D20941A3190}">
      <dgm:prSet/>
      <dgm:spPr/>
      <dgm:t>
        <a:bodyPr/>
        <a:lstStyle/>
        <a:p>
          <a:r>
            <a:rPr lang="en-US"/>
            <a:t>Which genres had the most likes?</a:t>
          </a:r>
        </a:p>
      </dgm:t>
    </dgm:pt>
    <dgm:pt modelId="{6D770CFD-29D1-4BA6-9AE8-31A61C99558E}" type="parTrans" cxnId="{79FF2876-AAD3-4FD9-ACE6-D479BFBA24E9}">
      <dgm:prSet/>
      <dgm:spPr/>
      <dgm:t>
        <a:bodyPr/>
        <a:lstStyle/>
        <a:p>
          <a:endParaRPr lang="en-US"/>
        </a:p>
      </dgm:t>
    </dgm:pt>
    <dgm:pt modelId="{C1FA3A68-05F5-474C-A22F-2862DBE4CF90}" type="sibTrans" cxnId="{79FF2876-AAD3-4FD9-ACE6-D479BFBA24E9}">
      <dgm:prSet/>
      <dgm:spPr/>
      <dgm:t>
        <a:bodyPr/>
        <a:lstStyle/>
        <a:p>
          <a:endParaRPr lang="en-US"/>
        </a:p>
      </dgm:t>
    </dgm:pt>
    <dgm:pt modelId="{639AEE2D-CB08-4A49-AFCE-8B72408F3B4E}">
      <dgm:prSet/>
      <dgm:spPr/>
      <dgm:t>
        <a:bodyPr/>
        <a:lstStyle/>
        <a:p>
          <a:r>
            <a:rPr lang="en-US"/>
            <a:t>Which genres had the least amount of dislikes?</a:t>
          </a:r>
        </a:p>
      </dgm:t>
    </dgm:pt>
    <dgm:pt modelId="{9BBD4856-428A-4E6E-8A3C-B5C7FCD1C458}" type="parTrans" cxnId="{64C48CC1-8478-4F1C-A0BE-300C202580ED}">
      <dgm:prSet/>
      <dgm:spPr/>
      <dgm:t>
        <a:bodyPr/>
        <a:lstStyle/>
        <a:p>
          <a:endParaRPr lang="en-US"/>
        </a:p>
      </dgm:t>
    </dgm:pt>
    <dgm:pt modelId="{00A70250-4858-4312-B4DF-186A6085210F}" type="sibTrans" cxnId="{64C48CC1-8478-4F1C-A0BE-300C202580ED}">
      <dgm:prSet/>
      <dgm:spPr/>
      <dgm:t>
        <a:bodyPr/>
        <a:lstStyle/>
        <a:p>
          <a:endParaRPr lang="en-US"/>
        </a:p>
      </dgm:t>
    </dgm:pt>
    <dgm:pt modelId="{FE463F93-8D65-484A-9503-F0A8EE9879EA}">
      <dgm:prSet/>
      <dgm:spPr/>
      <dgm:t>
        <a:bodyPr/>
        <a:lstStyle/>
        <a:p>
          <a:r>
            <a:rPr lang="en-US"/>
            <a:t>Listing the brands with the most profit earnings , what type of movies do each produce? </a:t>
          </a:r>
        </a:p>
      </dgm:t>
    </dgm:pt>
    <dgm:pt modelId="{EC4FFB30-0A47-4E35-A3A7-51A548617C02}" type="parTrans" cxnId="{96C6A1E3-A094-40AE-A60E-EF753018C6A9}">
      <dgm:prSet/>
      <dgm:spPr/>
      <dgm:t>
        <a:bodyPr/>
        <a:lstStyle/>
        <a:p>
          <a:endParaRPr lang="en-US"/>
        </a:p>
      </dgm:t>
    </dgm:pt>
    <dgm:pt modelId="{13580E75-0608-4C3E-919E-D8FB73B561CE}" type="sibTrans" cxnId="{96C6A1E3-A094-40AE-A60E-EF753018C6A9}">
      <dgm:prSet/>
      <dgm:spPr/>
      <dgm:t>
        <a:bodyPr/>
        <a:lstStyle/>
        <a:p>
          <a:endParaRPr lang="en-US"/>
        </a:p>
      </dgm:t>
    </dgm:pt>
    <dgm:pt modelId="{4A9825F2-1916-4D5F-BAEA-311BE7B9AEEA}">
      <dgm:prSet/>
      <dgm:spPr/>
      <dgm:t>
        <a:bodyPr/>
        <a:lstStyle/>
        <a:p>
          <a:r>
            <a:rPr lang="en-US"/>
            <a:t>Listing of the sum of global gains that each genre had per year.</a:t>
          </a:r>
        </a:p>
      </dgm:t>
    </dgm:pt>
    <dgm:pt modelId="{CBDB6C0A-9CE1-413B-BC0B-F544C7ED28ED}" type="parTrans" cxnId="{5DB2990D-1C16-4862-BB45-ADDDFD9CF299}">
      <dgm:prSet/>
      <dgm:spPr/>
      <dgm:t>
        <a:bodyPr/>
        <a:lstStyle/>
        <a:p>
          <a:endParaRPr lang="en-US"/>
        </a:p>
      </dgm:t>
    </dgm:pt>
    <dgm:pt modelId="{4315833D-DD14-409B-A70F-D7944F711B46}" type="sibTrans" cxnId="{5DB2990D-1C16-4862-BB45-ADDDFD9CF299}">
      <dgm:prSet/>
      <dgm:spPr/>
      <dgm:t>
        <a:bodyPr/>
        <a:lstStyle/>
        <a:p>
          <a:endParaRPr lang="en-US"/>
        </a:p>
      </dgm:t>
    </dgm:pt>
    <dgm:pt modelId="{D32BED64-4C79-40D0-8F03-62303767C031}" type="pres">
      <dgm:prSet presAssocID="{8C8BB76A-C075-47B5-B16E-1287112AEC48}" presName="linear" presStyleCnt="0">
        <dgm:presLayoutVars>
          <dgm:animLvl val="lvl"/>
          <dgm:resizeHandles val="exact"/>
        </dgm:presLayoutVars>
      </dgm:prSet>
      <dgm:spPr/>
    </dgm:pt>
    <dgm:pt modelId="{46E3BBDC-4B85-4510-8409-8D28DA0CEC71}" type="pres">
      <dgm:prSet presAssocID="{411344C7-0B91-43C1-8DE5-9D20941A3190}" presName="parentText" presStyleLbl="node1" presStyleIdx="0" presStyleCnt="4">
        <dgm:presLayoutVars>
          <dgm:chMax val="0"/>
          <dgm:bulletEnabled val="1"/>
        </dgm:presLayoutVars>
      </dgm:prSet>
      <dgm:spPr/>
    </dgm:pt>
    <dgm:pt modelId="{0AD601EA-53C2-4642-9C18-4F4A31A47E53}" type="pres">
      <dgm:prSet presAssocID="{C1FA3A68-05F5-474C-A22F-2862DBE4CF90}" presName="spacer" presStyleCnt="0"/>
      <dgm:spPr/>
    </dgm:pt>
    <dgm:pt modelId="{3E8844B9-C329-4A3E-94CC-AD6D176C9E63}" type="pres">
      <dgm:prSet presAssocID="{639AEE2D-CB08-4A49-AFCE-8B72408F3B4E}" presName="parentText" presStyleLbl="node1" presStyleIdx="1" presStyleCnt="4">
        <dgm:presLayoutVars>
          <dgm:chMax val="0"/>
          <dgm:bulletEnabled val="1"/>
        </dgm:presLayoutVars>
      </dgm:prSet>
      <dgm:spPr/>
    </dgm:pt>
    <dgm:pt modelId="{1EA179A8-708D-46D7-A9A3-E40C3C71D7C7}" type="pres">
      <dgm:prSet presAssocID="{00A70250-4858-4312-B4DF-186A6085210F}" presName="spacer" presStyleCnt="0"/>
      <dgm:spPr/>
    </dgm:pt>
    <dgm:pt modelId="{7223B6D2-FD2B-4286-B641-40BB44BFBAA9}" type="pres">
      <dgm:prSet presAssocID="{FE463F93-8D65-484A-9503-F0A8EE9879EA}" presName="parentText" presStyleLbl="node1" presStyleIdx="2" presStyleCnt="4">
        <dgm:presLayoutVars>
          <dgm:chMax val="0"/>
          <dgm:bulletEnabled val="1"/>
        </dgm:presLayoutVars>
      </dgm:prSet>
      <dgm:spPr/>
    </dgm:pt>
    <dgm:pt modelId="{FA4F8D80-2F8F-40D0-8BDB-3F0E0219FF35}" type="pres">
      <dgm:prSet presAssocID="{13580E75-0608-4C3E-919E-D8FB73B561CE}" presName="spacer" presStyleCnt="0"/>
      <dgm:spPr/>
    </dgm:pt>
    <dgm:pt modelId="{2F98E77A-489F-4A66-BF1E-087A7AE60B1A}" type="pres">
      <dgm:prSet presAssocID="{4A9825F2-1916-4D5F-BAEA-311BE7B9AEEA}" presName="parentText" presStyleLbl="node1" presStyleIdx="3" presStyleCnt="4">
        <dgm:presLayoutVars>
          <dgm:chMax val="0"/>
          <dgm:bulletEnabled val="1"/>
        </dgm:presLayoutVars>
      </dgm:prSet>
      <dgm:spPr/>
    </dgm:pt>
  </dgm:ptLst>
  <dgm:cxnLst>
    <dgm:cxn modelId="{5DB2990D-1C16-4862-BB45-ADDDFD9CF299}" srcId="{8C8BB76A-C075-47B5-B16E-1287112AEC48}" destId="{4A9825F2-1916-4D5F-BAEA-311BE7B9AEEA}" srcOrd="3" destOrd="0" parTransId="{CBDB6C0A-9CE1-413B-BC0B-F544C7ED28ED}" sibTransId="{4315833D-DD14-409B-A70F-D7944F711B46}"/>
    <dgm:cxn modelId="{3BE01A33-8247-40DB-B332-662CEE7DA32C}" type="presOf" srcId="{639AEE2D-CB08-4A49-AFCE-8B72408F3B4E}" destId="{3E8844B9-C329-4A3E-94CC-AD6D176C9E63}" srcOrd="0" destOrd="0" presId="urn:microsoft.com/office/officeart/2005/8/layout/vList2"/>
    <dgm:cxn modelId="{7B223D50-C3E3-484F-BEEE-003BBDB9229E}" type="presOf" srcId="{FE463F93-8D65-484A-9503-F0A8EE9879EA}" destId="{7223B6D2-FD2B-4286-B641-40BB44BFBAA9}" srcOrd="0" destOrd="0" presId="urn:microsoft.com/office/officeart/2005/8/layout/vList2"/>
    <dgm:cxn modelId="{79FF2876-AAD3-4FD9-ACE6-D479BFBA24E9}" srcId="{8C8BB76A-C075-47B5-B16E-1287112AEC48}" destId="{411344C7-0B91-43C1-8DE5-9D20941A3190}" srcOrd="0" destOrd="0" parTransId="{6D770CFD-29D1-4BA6-9AE8-31A61C99558E}" sibTransId="{C1FA3A68-05F5-474C-A22F-2862DBE4CF90}"/>
    <dgm:cxn modelId="{3FA0EA90-0B54-4C5D-8528-E2FDA47B0289}" type="presOf" srcId="{8C8BB76A-C075-47B5-B16E-1287112AEC48}" destId="{D32BED64-4C79-40D0-8F03-62303767C031}" srcOrd="0" destOrd="0" presId="urn:microsoft.com/office/officeart/2005/8/layout/vList2"/>
    <dgm:cxn modelId="{64C48CC1-8478-4F1C-A0BE-300C202580ED}" srcId="{8C8BB76A-C075-47B5-B16E-1287112AEC48}" destId="{639AEE2D-CB08-4A49-AFCE-8B72408F3B4E}" srcOrd="1" destOrd="0" parTransId="{9BBD4856-428A-4E6E-8A3C-B5C7FCD1C458}" sibTransId="{00A70250-4858-4312-B4DF-186A6085210F}"/>
    <dgm:cxn modelId="{F115BED9-A333-4599-A204-E11C53C3F218}" type="presOf" srcId="{4A9825F2-1916-4D5F-BAEA-311BE7B9AEEA}" destId="{2F98E77A-489F-4A66-BF1E-087A7AE60B1A}" srcOrd="0" destOrd="0" presId="urn:microsoft.com/office/officeart/2005/8/layout/vList2"/>
    <dgm:cxn modelId="{96C6A1E3-A094-40AE-A60E-EF753018C6A9}" srcId="{8C8BB76A-C075-47B5-B16E-1287112AEC48}" destId="{FE463F93-8D65-484A-9503-F0A8EE9879EA}" srcOrd="2" destOrd="0" parTransId="{EC4FFB30-0A47-4E35-A3A7-51A548617C02}" sibTransId="{13580E75-0608-4C3E-919E-D8FB73B561CE}"/>
    <dgm:cxn modelId="{897C9DE8-5126-4038-ACDE-87A0D8ADE957}" type="presOf" srcId="{411344C7-0B91-43C1-8DE5-9D20941A3190}" destId="{46E3BBDC-4B85-4510-8409-8D28DA0CEC71}" srcOrd="0" destOrd="0" presId="urn:microsoft.com/office/officeart/2005/8/layout/vList2"/>
    <dgm:cxn modelId="{472149F9-700C-41F4-AF8E-852AFA12C266}" type="presParOf" srcId="{D32BED64-4C79-40D0-8F03-62303767C031}" destId="{46E3BBDC-4B85-4510-8409-8D28DA0CEC71}" srcOrd="0" destOrd="0" presId="urn:microsoft.com/office/officeart/2005/8/layout/vList2"/>
    <dgm:cxn modelId="{425906FD-22AC-4B0B-8CDA-551C50FD4C9A}" type="presParOf" srcId="{D32BED64-4C79-40D0-8F03-62303767C031}" destId="{0AD601EA-53C2-4642-9C18-4F4A31A47E53}" srcOrd="1" destOrd="0" presId="urn:microsoft.com/office/officeart/2005/8/layout/vList2"/>
    <dgm:cxn modelId="{55990529-1D2E-4B30-8E66-2E7B080ECCF8}" type="presParOf" srcId="{D32BED64-4C79-40D0-8F03-62303767C031}" destId="{3E8844B9-C329-4A3E-94CC-AD6D176C9E63}" srcOrd="2" destOrd="0" presId="urn:microsoft.com/office/officeart/2005/8/layout/vList2"/>
    <dgm:cxn modelId="{E4BB7898-B333-40B1-9F9B-5B4CB70490DF}" type="presParOf" srcId="{D32BED64-4C79-40D0-8F03-62303767C031}" destId="{1EA179A8-708D-46D7-A9A3-E40C3C71D7C7}" srcOrd="3" destOrd="0" presId="urn:microsoft.com/office/officeart/2005/8/layout/vList2"/>
    <dgm:cxn modelId="{C53B3EC9-2F15-4DCB-B8F3-6C0321984252}" type="presParOf" srcId="{D32BED64-4C79-40D0-8F03-62303767C031}" destId="{7223B6D2-FD2B-4286-B641-40BB44BFBAA9}" srcOrd="4" destOrd="0" presId="urn:microsoft.com/office/officeart/2005/8/layout/vList2"/>
    <dgm:cxn modelId="{4DFC4396-EA24-4ADE-BE33-BBC9219022DC}" type="presParOf" srcId="{D32BED64-4C79-40D0-8F03-62303767C031}" destId="{FA4F8D80-2F8F-40D0-8BDB-3F0E0219FF35}" srcOrd="5" destOrd="0" presId="urn:microsoft.com/office/officeart/2005/8/layout/vList2"/>
    <dgm:cxn modelId="{2C525AD5-632B-4FD4-9A09-480504EE6E22}" type="presParOf" srcId="{D32BED64-4C79-40D0-8F03-62303767C031}" destId="{2F98E77A-489F-4A66-BF1E-087A7AE60B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5CC6A2-87E6-4DA7-BDF5-D488B547D24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C6E1C7C-E799-426C-B211-2057F21BEE66}">
      <dgm:prSet/>
      <dgm:spPr/>
      <dgm:t>
        <a:bodyPr/>
        <a:lstStyle/>
        <a:p>
          <a:r>
            <a:rPr lang="en-US"/>
            <a:t>Key Players: Regarding Brands and Audiences</a:t>
          </a:r>
        </a:p>
      </dgm:t>
    </dgm:pt>
    <dgm:pt modelId="{664EB8F3-4659-444E-AB03-9E286BAF914C}" type="parTrans" cxnId="{8C73BDB2-D121-4BD3-90B0-B2CE254A1EA7}">
      <dgm:prSet/>
      <dgm:spPr/>
      <dgm:t>
        <a:bodyPr/>
        <a:lstStyle/>
        <a:p>
          <a:endParaRPr lang="en-US"/>
        </a:p>
      </dgm:t>
    </dgm:pt>
    <dgm:pt modelId="{E2EBA3D0-FFBC-4D91-8A7D-D14B9A0F3B2B}" type="sibTrans" cxnId="{8C73BDB2-D121-4BD3-90B0-B2CE254A1EA7}">
      <dgm:prSet/>
      <dgm:spPr/>
      <dgm:t>
        <a:bodyPr/>
        <a:lstStyle/>
        <a:p>
          <a:endParaRPr lang="en-US"/>
        </a:p>
      </dgm:t>
    </dgm:pt>
    <dgm:pt modelId="{E21C123C-ADED-48F7-9A59-964946A58532}">
      <dgm:prSet/>
      <dgm:spPr/>
      <dgm:t>
        <a:bodyPr/>
        <a:lstStyle/>
        <a:p>
          <a:r>
            <a:rPr lang="en-US"/>
            <a:t>Which brands are earning the greatest profit in returns ?</a:t>
          </a:r>
        </a:p>
      </dgm:t>
    </dgm:pt>
    <dgm:pt modelId="{1E3DAC0E-3D8B-46ED-8EC8-9A20843B5651}" type="parTrans" cxnId="{BBC7C023-47B0-4AD2-B46E-BB38AD9ADBA8}">
      <dgm:prSet/>
      <dgm:spPr/>
      <dgm:t>
        <a:bodyPr/>
        <a:lstStyle/>
        <a:p>
          <a:endParaRPr lang="en-US"/>
        </a:p>
      </dgm:t>
    </dgm:pt>
    <dgm:pt modelId="{0B59AFCF-7992-4470-8A8C-B93C1C2B3437}" type="sibTrans" cxnId="{BBC7C023-47B0-4AD2-B46E-BB38AD9ADBA8}">
      <dgm:prSet/>
      <dgm:spPr/>
      <dgm:t>
        <a:bodyPr/>
        <a:lstStyle/>
        <a:p>
          <a:endParaRPr lang="en-US"/>
        </a:p>
      </dgm:t>
    </dgm:pt>
    <dgm:pt modelId="{8BB73387-4A10-4F90-BE0A-F4C27DB9E733}">
      <dgm:prSet/>
      <dgm:spPr/>
      <dgm:t>
        <a:bodyPr/>
        <a:lstStyle/>
        <a:p>
          <a:r>
            <a:rPr lang="en-US"/>
            <a:t>Which brands are gaining the most internationally?</a:t>
          </a:r>
        </a:p>
      </dgm:t>
    </dgm:pt>
    <dgm:pt modelId="{11229A90-5471-4028-A600-AE0B2ED83B05}" type="parTrans" cxnId="{BBE30F0D-E991-4693-B561-89302A554555}">
      <dgm:prSet/>
      <dgm:spPr/>
      <dgm:t>
        <a:bodyPr/>
        <a:lstStyle/>
        <a:p>
          <a:endParaRPr lang="en-US"/>
        </a:p>
      </dgm:t>
    </dgm:pt>
    <dgm:pt modelId="{F131B435-8059-47C6-ADAB-9F30915C10ED}" type="sibTrans" cxnId="{BBE30F0D-E991-4693-B561-89302A554555}">
      <dgm:prSet/>
      <dgm:spPr/>
      <dgm:t>
        <a:bodyPr/>
        <a:lstStyle/>
        <a:p>
          <a:endParaRPr lang="en-US"/>
        </a:p>
      </dgm:t>
    </dgm:pt>
    <dgm:pt modelId="{D61CF70E-B750-451E-BFB8-15F3BC15AB7D}">
      <dgm:prSet/>
      <dgm:spPr/>
      <dgm:t>
        <a:bodyPr/>
        <a:lstStyle/>
        <a:p>
          <a:r>
            <a:rPr lang="en-US"/>
            <a:t>Influencial Factors such as like and dislikes </a:t>
          </a:r>
        </a:p>
      </dgm:t>
    </dgm:pt>
    <dgm:pt modelId="{A990B500-42A0-408C-91FF-E22AE57E8648}" type="parTrans" cxnId="{E7DD9ABE-5718-49FA-BFDF-FB8F2D697A6B}">
      <dgm:prSet/>
      <dgm:spPr/>
      <dgm:t>
        <a:bodyPr/>
        <a:lstStyle/>
        <a:p>
          <a:endParaRPr lang="en-US"/>
        </a:p>
      </dgm:t>
    </dgm:pt>
    <dgm:pt modelId="{6BD56434-57BA-4F4B-A337-CF010A53EBA3}" type="sibTrans" cxnId="{E7DD9ABE-5718-49FA-BFDF-FB8F2D697A6B}">
      <dgm:prSet/>
      <dgm:spPr/>
      <dgm:t>
        <a:bodyPr/>
        <a:lstStyle/>
        <a:p>
          <a:endParaRPr lang="en-US"/>
        </a:p>
      </dgm:t>
    </dgm:pt>
    <dgm:pt modelId="{E518A502-3A8C-4BA4-AD8E-20C1F4F9549A}" type="pres">
      <dgm:prSet presAssocID="{3E5CC6A2-87E6-4DA7-BDF5-D488B547D241}" presName="linear" presStyleCnt="0">
        <dgm:presLayoutVars>
          <dgm:animLvl val="lvl"/>
          <dgm:resizeHandles val="exact"/>
        </dgm:presLayoutVars>
      </dgm:prSet>
      <dgm:spPr/>
    </dgm:pt>
    <dgm:pt modelId="{1DC4B020-CB86-41B4-9552-2FA1C3C92ADD}" type="pres">
      <dgm:prSet presAssocID="{CC6E1C7C-E799-426C-B211-2057F21BEE66}" presName="parentText" presStyleLbl="node1" presStyleIdx="0" presStyleCnt="4">
        <dgm:presLayoutVars>
          <dgm:chMax val="0"/>
          <dgm:bulletEnabled val="1"/>
        </dgm:presLayoutVars>
      </dgm:prSet>
      <dgm:spPr/>
    </dgm:pt>
    <dgm:pt modelId="{E7FC774B-821A-4BAD-96D0-EFDB704E67B1}" type="pres">
      <dgm:prSet presAssocID="{E2EBA3D0-FFBC-4D91-8A7D-D14B9A0F3B2B}" presName="spacer" presStyleCnt="0"/>
      <dgm:spPr/>
    </dgm:pt>
    <dgm:pt modelId="{3701F226-F406-43D3-83DD-D1A7E77D37DA}" type="pres">
      <dgm:prSet presAssocID="{E21C123C-ADED-48F7-9A59-964946A58532}" presName="parentText" presStyleLbl="node1" presStyleIdx="1" presStyleCnt="4">
        <dgm:presLayoutVars>
          <dgm:chMax val="0"/>
          <dgm:bulletEnabled val="1"/>
        </dgm:presLayoutVars>
      </dgm:prSet>
      <dgm:spPr/>
    </dgm:pt>
    <dgm:pt modelId="{92BC71C1-96E3-4CA1-917F-F64219607F04}" type="pres">
      <dgm:prSet presAssocID="{0B59AFCF-7992-4470-8A8C-B93C1C2B3437}" presName="spacer" presStyleCnt="0"/>
      <dgm:spPr/>
    </dgm:pt>
    <dgm:pt modelId="{53F45B71-6D55-44F4-A294-EF4206E25F39}" type="pres">
      <dgm:prSet presAssocID="{8BB73387-4A10-4F90-BE0A-F4C27DB9E733}" presName="parentText" presStyleLbl="node1" presStyleIdx="2" presStyleCnt="4">
        <dgm:presLayoutVars>
          <dgm:chMax val="0"/>
          <dgm:bulletEnabled val="1"/>
        </dgm:presLayoutVars>
      </dgm:prSet>
      <dgm:spPr/>
    </dgm:pt>
    <dgm:pt modelId="{9A8065F8-7B00-498C-808A-F33A222BB377}" type="pres">
      <dgm:prSet presAssocID="{F131B435-8059-47C6-ADAB-9F30915C10ED}" presName="spacer" presStyleCnt="0"/>
      <dgm:spPr/>
    </dgm:pt>
    <dgm:pt modelId="{2A0D3198-9718-49F8-A1CF-6A5D38B6B898}" type="pres">
      <dgm:prSet presAssocID="{D61CF70E-B750-451E-BFB8-15F3BC15AB7D}" presName="parentText" presStyleLbl="node1" presStyleIdx="3" presStyleCnt="4">
        <dgm:presLayoutVars>
          <dgm:chMax val="0"/>
          <dgm:bulletEnabled val="1"/>
        </dgm:presLayoutVars>
      </dgm:prSet>
      <dgm:spPr/>
    </dgm:pt>
  </dgm:ptLst>
  <dgm:cxnLst>
    <dgm:cxn modelId="{BBE30F0D-E991-4693-B561-89302A554555}" srcId="{3E5CC6A2-87E6-4DA7-BDF5-D488B547D241}" destId="{8BB73387-4A10-4F90-BE0A-F4C27DB9E733}" srcOrd="2" destOrd="0" parTransId="{11229A90-5471-4028-A600-AE0B2ED83B05}" sibTransId="{F131B435-8059-47C6-ADAB-9F30915C10ED}"/>
    <dgm:cxn modelId="{BBC7C023-47B0-4AD2-B46E-BB38AD9ADBA8}" srcId="{3E5CC6A2-87E6-4DA7-BDF5-D488B547D241}" destId="{E21C123C-ADED-48F7-9A59-964946A58532}" srcOrd="1" destOrd="0" parTransId="{1E3DAC0E-3D8B-46ED-8EC8-9A20843B5651}" sibTransId="{0B59AFCF-7992-4470-8A8C-B93C1C2B3437}"/>
    <dgm:cxn modelId="{02DE1632-D9DF-4889-A4AE-D48856A4BF60}" type="presOf" srcId="{D61CF70E-B750-451E-BFB8-15F3BC15AB7D}" destId="{2A0D3198-9718-49F8-A1CF-6A5D38B6B898}" srcOrd="0" destOrd="0" presId="urn:microsoft.com/office/officeart/2005/8/layout/vList2"/>
    <dgm:cxn modelId="{FEAAB649-CD9B-44A2-823F-0491707F878E}" type="presOf" srcId="{8BB73387-4A10-4F90-BE0A-F4C27DB9E733}" destId="{53F45B71-6D55-44F4-A294-EF4206E25F39}" srcOrd="0" destOrd="0" presId="urn:microsoft.com/office/officeart/2005/8/layout/vList2"/>
    <dgm:cxn modelId="{61EAD46B-96C1-421A-B483-904B9431FEDF}" type="presOf" srcId="{CC6E1C7C-E799-426C-B211-2057F21BEE66}" destId="{1DC4B020-CB86-41B4-9552-2FA1C3C92ADD}" srcOrd="0" destOrd="0" presId="urn:microsoft.com/office/officeart/2005/8/layout/vList2"/>
    <dgm:cxn modelId="{D4195376-2EC1-48F7-82AB-C69CCFF509C1}" type="presOf" srcId="{3E5CC6A2-87E6-4DA7-BDF5-D488B547D241}" destId="{E518A502-3A8C-4BA4-AD8E-20C1F4F9549A}" srcOrd="0" destOrd="0" presId="urn:microsoft.com/office/officeart/2005/8/layout/vList2"/>
    <dgm:cxn modelId="{8C73BDB2-D121-4BD3-90B0-B2CE254A1EA7}" srcId="{3E5CC6A2-87E6-4DA7-BDF5-D488B547D241}" destId="{CC6E1C7C-E799-426C-B211-2057F21BEE66}" srcOrd="0" destOrd="0" parTransId="{664EB8F3-4659-444E-AB03-9E286BAF914C}" sibTransId="{E2EBA3D0-FFBC-4D91-8A7D-D14B9A0F3B2B}"/>
    <dgm:cxn modelId="{C4925FBC-263B-4945-8855-8871D48BE9B7}" type="presOf" srcId="{E21C123C-ADED-48F7-9A59-964946A58532}" destId="{3701F226-F406-43D3-83DD-D1A7E77D37DA}" srcOrd="0" destOrd="0" presId="urn:microsoft.com/office/officeart/2005/8/layout/vList2"/>
    <dgm:cxn modelId="{E7DD9ABE-5718-49FA-BFDF-FB8F2D697A6B}" srcId="{3E5CC6A2-87E6-4DA7-BDF5-D488B547D241}" destId="{D61CF70E-B750-451E-BFB8-15F3BC15AB7D}" srcOrd="3" destOrd="0" parTransId="{A990B500-42A0-408C-91FF-E22AE57E8648}" sibTransId="{6BD56434-57BA-4F4B-A337-CF010A53EBA3}"/>
    <dgm:cxn modelId="{4442176F-0275-46CE-9D7B-CEBEA9A61C49}" type="presParOf" srcId="{E518A502-3A8C-4BA4-AD8E-20C1F4F9549A}" destId="{1DC4B020-CB86-41B4-9552-2FA1C3C92ADD}" srcOrd="0" destOrd="0" presId="urn:microsoft.com/office/officeart/2005/8/layout/vList2"/>
    <dgm:cxn modelId="{E8DE46E4-3850-4C44-8BB7-B9720990FBB3}" type="presParOf" srcId="{E518A502-3A8C-4BA4-AD8E-20C1F4F9549A}" destId="{E7FC774B-821A-4BAD-96D0-EFDB704E67B1}" srcOrd="1" destOrd="0" presId="urn:microsoft.com/office/officeart/2005/8/layout/vList2"/>
    <dgm:cxn modelId="{716DFDD1-582A-463B-BEF0-0746D2FC06A3}" type="presParOf" srcId="{E518A502-3A8C-4BA4-AD8E-20C1F4F9549A}" destId="{3701F226-F406-43D3-83DD-D1A7E77D37DA}" srcOrd="2" destOrd="0" presId="urn:microsoft.com/office/officeart/2005/8/layout/vList2"/>
    <dgm:cxn modelId="{CFB8FD98-FBF8-4DB2-B590-7397AE099667}" type="presParOf" srcId="{E518A502-3A8C-4BA4-AD8E-20C1F4F9549A}" destId="{92BC71C1-96E3-4CA1-917F-F64219607F04}" srcOrd="3" destOrd="0" presId="urn:microsoft.com/office/officeart/2005/8/layout/vList2"/>
    <dgm:cxn modelId="{71466B55-19C1-4D8F-9B3B-C361140DC99C}" type="presParOf" srcId="{E518A502-3A8C-4BA4-AD8E-20C1F4F9549A}" destId="{53F45B71-6D55-44F4-A294-EF4206E25F39}" srcOrd="4" destOrd="0" presId="urn:microsoft.com/office/officeart/2005/8/layout/vList2"/>
    <dgm:cxn modelId="{ED48B780-9227-4348-AEFC-33C76EEAFB6F}" type="presParOf" srcId="{E518A502-3A8C-4BA4-AD8E-20C1F4F9549A}" destId="{9A8065F8-7B00-498C-808A-F33A222BB377}" srcOrd="5" destOrd="0" presId="urn:microsoft.com/office/officeart/2005/8/layout/vList2"/>
    <dgm:cxn modelId="{133086AE-E715-48A4-8EED-2A180A20D05B}" type="presParOf" srcId="{E518A502-3A8C-4BA4-AD8E-20C1F4F9549A}" destId="{2A0D3198-9718-49F8-A1CF-6A5D38B6B89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1DF26A-7187-4345-A83A-FBE70560C34C}" type="doc">
      <dgm:prSet loTypeId="urn:microsoft.com/office/officeart/2005/8/layout/matrix3" loCatId="matrix" qsTypeId="urn:microsoft.com/office/officeart/2005/8/quickstyle/simple1" qsCatId="simple" csTypeId="urn:microsoft.com/office/officeart/2005/8/colors/accent0_3" csCatId="mainScheme"/>
      <dgm:spPr/>
      <dgm:t>
        <a:bodyPr/>
        <a:lstStyle/>
        <a:p>
          <a:endParaRPr lang="en-US"/>
        </a:p>
      </dgm:t>
    </dgm:pt>
    <dgm:pt modelId="{7CF10C0B-0939-4DE1-AEAF-33690A476ED1}">
      <dgm:prSet/>
      <dgm:spPr/>
      <dgm:t>
        <a:bodyPr/>
        <a:lstStyle/>
        <a:p>
          <a:r>
            <a:rPr lang="en-US"/>
            <a:t>which type of movies hold a high rating of approval from?</a:t>
          </a:r>
        </a:p>
      </dgm:t>
    </dgm:pt>
    <dgm:pt modelId="{F78F3834-694A-4497-A5B6-AD6057DE708C}" type="parTrans" cxnId="{12AF333B-72C7-4039-A911-AC3D3C80AFE0}">
      <dgm:prSet/>
      <dgm:spPr/>
      <dgm:t>
        <a:bodyPr/>
        <a:lstStyle/>
        <a:p>
          <a:endParaRPr lang="en-US"/>
        </a:p>
      </dgm:t>
    </dgm:pt>
    <dgm:pt modelId="{3071B8F1-8DF9-4DD2-AF28-9A6AF614D459}" type="sibTrans" cxnId="{12AF333B-72C7-4039-A911-AC3D3C80AFE0}">
      <dgm:prSet/>
      <dgm:spPr/>
      <dgm:t>
        <a:bodyPr/>
        <a:lstStyle/>
        <a:p>
          <a:endParaRPr lang="en-US"/>
        </a:p>
      </dgm:t>
    </dgm:pt>
    <dgm:pt modelId="{7E43BAF3-C100-4B73-B929-3E316D871091}">
      <dgm:prSet/>
      <dgm:spPr/>
      <dgm:t>
        <a:bodyPr/>
        <a:lstStyle/>
        <a:p>
          <a:r>
            <a:rPr lang="en-US"/>
            <a:t>Does likes come at the expense of negative ratings ?</a:t>
          </a:r>
        </a:p>
      </dgm:t>
    </dgm:pt>
    <dgm:pt modelId="{99BB01EA-8727-414A-A0D0-7907DCF15343}" type="parTrans" cxnId="{8442893E-B5D2-4A3D-BD48-3339A23C0BF1}">
      <dgm:prSet/>
      <dgm:spPr/>
      <dgm:t>
        <a:bodyPr/>
        <a:lstStyle/>
        <a:p>
          <a:endParaRPr lang="en-US"/>
        </a:p>
      </dgm:t>
    </dgm:pt>
    <dgm:pt modelId="{88A30633-93EB-4AEA-8FD4-F8472055A5F9}" type="sibTrans" cxnId="{8442893E-B5D2-4A3D-BD48-3339A23C0BF1}">
      <dgm:prSet/>
      <dgm:spPr/>
      <dgm:t>
        <a:bodyPr/>
        <a:lstStyle/>
        <a:p>
          <a:endParaRPr lang="en-US"/>
        </a:p>
      </dgm:t>
    </dgm:pt>
    <dgm:pt modelId="{A7A8BC3A-A322-46EC-92F9-10D59199C924}">
      <dgm:prSet/>
      <dgm:spPr/>
      <dgm:t>
        <a:bodyPr/>
        <a:lstStyle/>
        <a:p>
          <a:r>
            <a:rPr lang="en-US"/>
            <a:t>which type of movies hold a high rating of approval from the audiences </a:t>
          </a:r>
        </a:p>
      </dgm:t>
    </dgm:pt>
    <dgm:pt modelId="{30D54FF8-E216-44F5-ADDD-6CF383793A09}" type="parTrans" cxnId="{C6B4AF6C-2377-4908-874A-5809763447B2}">
      <dgm:prSet/>
      <dgm:spPr/>
      <dgm:t>
        <a:bodyPr/>
        <a:lstStyle/>
        <a:p>
          <a:endParaRPr lang="en-US"/>
        </a:p>
      </dgm:t>
    </dgm:pt>
    <dgm:pt modelId="{20414550-E57D-4B0C-A787-A84540ACE76F}" type="sibTrans" cxnId="{C6B4AF6C-2377-4908-874A-5809763447B2}">
      <dgm:prSet/>
      <dgm:spPr/>
      <dgm:t>
        <a:bodyPr/>
        <a:lstStyle/>
        <a:p>
          <a:endParaRPr lang="en-US"/>
        </a:p>
      </dgm:t>
    </dgm:pt>
    <dgm:pt modelId="{647CC2A9-160A-4CBB-899B-43ECBFA0C396}">
      <dgm:prSet/>
      <dgm:spPr/>
      <dgm:t>
        <a:bodyPr/>
        <a:lstStyle/>
        <a:p>
          <a:r>
            <a:rPr lang="en-US"/>
            <a:t>which type of movies hold the least amount of criticism </a:t>
          </a:r>
        </a:p>
      </dgm:t>
    </dgm:pt>
    <dgm:pt modelId="{28C5B256-AB41-40B5-8B3D-2FCA27B4147C}" type="parTrans" cxnId="{A9FE2A53-8080-4342-A876-650BA573D8CD}">
      <dgm:prSet/>
      <dgm:spPr/>
      <dgm:t>
        <a:bodyPr/>
        <a:lstStyle/>
        <a:p>
          <a:endParaRPr lang="en-US"/>
        </a:p>
      </dgm:t>
    </dgm:pt>
    <dgm:pt modelId="{E54E45CA-20EB-4663-9A46-232F231ABE8A}" type="sibTrans" cxnId="{A9FE2A53-8080-4342-A876-650BA573D8CD}">
      <dgm:prSet/>
      <dgm:spPr/>
      <dgm:t>
        <a:bodyPr/>
        <a:lstStyle/>
        <a:p>
          <a:endParaRPr lang="en-US"/>
        </a:p>
      </dgm:t>
    </dgm:pt>
    <dgm:pt modelId="{1F76F673-6184-4AF9-A3AF-F85EFF8F0511}" type="pres">
      <dgm:prSet presAssocID="{9A1DF26A-7187-4345-A83A-FBE70560C34C}" presName="matrix" presStyleCnt="0">
        <dgm:presLayoutVars>
          <dgm:chMax val="1"/>
          <dgm:dir/>
          <dgm:resizeHandles val="exact"/>
        </dgm:presLayoutVars>
      </dgm:prSet>
      <dgm:spPr/>
    </dgm:pt>
    <dgm:pt modelId="{4661574C-0C46-4128-8904-4340C49249A5}" type="pres">
      <dgm:prSet presAssocID="{9A1DF26A-7187-4345-A83A-FBE70560C34C}" presName="diamond" presStyleLbl="bgShp" presStyleIdx="0" presStyleCnt="1"/>
      <dgm:spPr/>
    </dgm:pt>
    <dgm:pt modelId="{E8AE4C39-635B-4F6D-A727-111B287B3827}" type="pres">
      <dgm:prSet presAssocID="{9A1DF26A-7187-4345-A83A-FBE70560C34C}" presName="quad1" presStyleLbl="node1" presStyleIdx="0" presStyleCnt="4">
        <dgm:presLayoutVars>
          <dgm:chMax val="0"/>
          <dgm:chPref val="0"/>
          <dgm:bulletEnabled val="1"/>
        </dgm:presLayoutVars>
      </dgm:prSet>
      <dgm:spPr/>
    </dgm:pt>
    <dgm:pt modelId="{E7D858D9-C0DD-4D4D-96F7-A8DE0F7A3E06}" type="pres">
      <dgm:prSet presAssocID="{9A1DF26A-7187-4345-A83A-FBE70560C34C}" presName="quad2" presStyleLbl="node1" presStyleIdx="1" presStyleCnt="4">
        <dgm:presLayoutVars>
          <dgm:chMax val="0"/>
          <dgm:chPref val="0"/>
          <dgm:bulletEnabled val="1"/>
        </dgm:presLayoutVars>
      </dgm:prSet>
      <dgm:spPr/>
    </dgm:pt>
    <dgm:pt modelId="{F7EA58AE-9655-4E91-B3A6-249DC1997695}" type="pres">
      <dgm:prSet presAssocID="{9A1DF26A-7187-4345-A83A-FBE70560C34C}" presName="quad3" presStyleLbl="node1" presStyleIdx="2" presStyleCnt="4">
        <dgm:presLayoutVars>
          <dgm:chMax val="0"/>
          <dgm:chPref val="0"/>
          <dgm:bulletEnabled val="1"/>
        </dgm:presLayoutVars>
      </dgm:prSet>
      <dgm:spPr/>
    </dgm:pt>
    <dgm:pt modelId="{0D8B7109-794F-4806-8164-22A2EAD68740}" type="pres">
      <dgm:prSet presAssocID="{9A1DF26A-7187-4345-A83A-FBE70560C34C}" presName="quad4" presStyleLbl="node1" presStyleIdx="3" presStyleCnt="4">
        <dgm:presLayoutVars>
          <dgm:chMax val="0"/>
          <dgm:chPref val="0"/>
          <dgm:bulletEnabled val="1"/>
        </dgm:presLayoutVars>
      </dgm:prSet>
      <dgm:spPr/>
    </dgm:pt>
  </dgm:ptLst>
  <dgm:cxnLst>
    <dgm:cxn modelId="{9BA8AF36-9DE1-4BF6-8AD0-B6B2ABF9FFDF}" type="presOf" srcId="{9A1DF26A-7187-4345-A83A-FBE70560C34C}" destId="{1F76F673-6184-4AF9-A3AF-F85EFF8F0511}" srcOrd="0" destOrd="0" presId="urn:microsoft.com/office/officeart/2005/8/layout/matrix3"/>
    <dgm:cxn modelId="{12AF333B-72C7-4039-A911-AC3D3C80AFE0}" srcId="{9A1DF26A-7187-4345-A83A-FBE70560C34C}" destId="{7CF10C0B-0939-4DE1-AEAF-33690A476ED1}" srcOrd="0" destOrd="0" parTransId="{F78F3834-694A-4497-A5B6-AD6057DE708C}" sibTransId="{3071B8F1-8DF9-4DD2-AF28-9A6AF614D459}"/>
    <dgm:cxn modelId="{E6C1463B-AF0F-42D0-8EC9-A024774BB358}" type="presOf" srcId="{7CF10C0B-0939-4DE1-AEAF-33690A476ED1}" destId="{E8AE4C39-635B-4F6D-A727-111B287B3827}" srcOrd="0" destOrd="0" presId="urn:microsoft.com/office/officeart/2005/8/layout/matrix3"/>
    <dgm:cxn modelId="{8442893E-B5D2-4A3D-BD48-3339A23C0BF1}" srcId="{9A1DF26A-7187-4345-A83A-FBE70560C34C}" destId="{7E43BAF3-C100-4B73-B929-3E316D871091}" srcOrd="1" destOrd="0" parTransId="{99BB01EA-8727-414A-A0D0-7907DCF15343}" sibTransId="{88A30633-93EB-4AEA-8FD4-F8472055A5F9}"/>
    <dgm:cxn modelId="{C6B4AF6C-2377-4908-874A-5809763447B2}" srcId="{9A1DF26A-7187-4345-A83A-FBE70560C34C}" destId="{A7A8BC3A-A322-46EC-92F9-10D59199C924}" srcOrd="2" destOrd="0" parTransId="{30D54FF8-E216-44F5-ADDD-6CF383793A09}" sibTransId="{20414550-E57D-4B0C-A787-A84540ACE76F}"/>
    <dgm:cxn modelId="{2BB9504E-1167-464B-8D05-74136C3848F6}" type="presOf" srcId="{7E43BAF3-C100-4B73-B929-3E316D871091}" destId="{E7D858D9-C0DD-4D4D-96F7-A8DE0F7A3E06}" srcOrd="0" destOrd="0" presId="urn:microsoft.com/office/officeart/2005/8/layout/matrix3"/>
    <dgm:cxn modelId="{A9FE2A53-8080-4342-A876-650BA573D8CD}" srcId="{9A1DF26A-7187-4345-A83A-FBE70560C34C}" destId="{647CC2A9-160A-4CBB-899B-43ECBFA0C396}" srcOrd="3" destOrd="0" parTransId="{28C5B256-AB41-40B5-8B3D-2FCA27B4147C}" sibTransId="{E54E45CA-20EB-4663-9A46-232F231ABE8A}"/>
    <dgm:cxn modelId="{16062FCA-83A9-4D9A-8664-8B92A84FEDC2}" type="presOf" srcId="{A7A8BC3A-A322-46EC-92F9-10D59199C924}" destId="{F7EA58AE-9655-4E91-B3A6-249DC1997695}" srcOrd="0" destOrd="0" presId="urn:microsoft.com/office/officeart/2005/8/layout/matrix3"/>
    <dgm:cxn modelId="{A04345E2-0641-4A5E-A00B-7B2203E3DBE6}" type="presOf" srcId="{647CC2A9-160A-4CBB-899B-43ECBFA0C396}" destId="{0D8B7109-794F-4806-8164-22A2EAD68740}" srcOrd="0" destOrd="0" presId="urn:microsoft.com/office/officeart/2005/8/layout/matrix3"/>
    <dgm:cxn modelId="{3B1C296A-8A6A-4291-89E7-5AD309F16BA0}" type="presParOf" srcId="{1F76F673-6184-4AF9-A3AF-F85EFF8F0511}" destId="{4661574C-0C46-4128-8904-4340C49249A5}" srcOrd="0" destOrd="0" presId="urn:microsoft.com/office/officeart/2005/8/layout/matrix3"/>
    <dgm:cxn modelId="{33F09971-8535-4E33-83BB-80F790306B3C}" type="presParOf" srcId="{1F76F673-6184-4AF9-A3AF-F85EFF8F0511}" destId="{E8AE4C39-635B-4F6D-A727-111B287B3827}" srcOrd="1" destOrd="0" presId="urn:microsoft.com/office/officeart/2005/8/layout/matrix3"/>
    <dgm:cxn modelId="{F57E1EC6-67DC-45EC-B229-66422B48B8E7}" type="presParOf" srcId="{1F76F673-6184-4AF9-A3AF-F85EFF8F0511}" destId="{E7D858D9-C0DD-4D4D-96F7-A8DE0F7A3E06}" srcOrd="2" destOrd="0" presId="urn:microsoft.com/office/officeart/2005/8/layout/matrix3"/>
    <dgm:cxn modelId="{A36942FC-A926-48AC-A2DE-811E259F7DD5}" type="presParOf" srcId="{1F76F673-6184-4AF9-A3AF-F85EFF8F0511}" destId="{F7EA58AE-9655-4E91-B3A6-249DC1997695}" srcOrd="3" destOrd="0" presId="urn:microsoft.com/office/officeart/2005/8/layout/matrix3"/>
    <dgm:cxn modelId="{E8271F56-25D0-4ED7-BAD8-9A46BEEB4340}" type="presParOf" srcId="{1F76F673-6184-4AF9-A3AF-F85EFF8F0511}" destId="{0D8B7109-794F-4806-8164-22A2EAD6874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6853D0-543E-4320-B8D5-5ABC38775CB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2895339-FB32-4C96-A81A-04F4282DDAD3}">
      <dgm:prSet/>
      <dgm:spPr/>
      <dgm:t>
        <a:bodyPr/>
        <a:lstStyle/>
        <a:p>
          <a:r>
            <a:rPr lang="en-US"/>
            <a:t>Since we've accomplished the goals of finding out which specific brands and actors the next steps would be to conduct competitive analysis and target these brands in particular in each specific genre </a:t>
          </a:r>
        </a:p>
      </dgm:t>
    </dgm:pt>
    <dgm:pt modelId="{D5A24340-7F60-42C4-8B18-67A879B6016A}" type="parTrans" cxnId="{B2B3DD55-E507-4F50-93FB-014F6DA43A3A}">
      <dgm:prSet/>
      <dgm:spPr/>
      <dgm:t>
        <a:bodyPr/>
        <a:lstStyle/>
        <a:p>
          <a:endParaRPr lang="en-US"/>
        </a:p>
      </dgm:t>
    </dgm:pt>
    <dgm:pt modelId="{34DC211B-2CC4-4C53-8B33-C786EBB7E541}" type="sibTrans" cxnId="{B2B3DD55-E507-4F50-93FB-014F6DA43A3A}">
      <dgm:prSet/>
      <dgm:spPr/>
      <dgm:t>
        <a:bodyPr/>
        <a:lstStyle/>
        <a:p>
          <a:endParaRPr lang="en-US"/>
        </a:p>
      </dgm:t>
    </dgm:pt>
    <dgm:pt modelId="{B3141F36-288A-4CA2-8676-59CEDDBD0BCB}">
      <dgm:prSet/>
      <dgm:spPr/>
      <dgm:t>
        <a:bodyPr/>
        <a:lstStyle/>
        <a:p>
          <a:r>
            <a:rPr lang="en-US"/>
            <a:t>Why? These brands have experience and hold a large amount of market share;</a:t>
          </a:r>
        </a:p>
      </dgm:t>
    </dgm:pt>
    <dgm:pt modelId="{17DE2177-0687-49FD-A076-9C9EA65CAC7F}" type="parTrans" cxnId="{65D4B898-AF19-4D63-97EC-16C8FB65106E}">
      <dgm:prSet/>
      <dgm:spPr/>
      <dgm:t>
        <a:bodyPr/>
        <a:lstStyle/>
        <a:p>
          <a:endParaRPr lang="en-US"/>
        </a:p>
      </dgm:t>
    </dgm:pt>
    <dgm:pt modelId="{7E2DF506-8C58-41BC-9748-7CF772A8C39A}" type="sibTrans" cxnId="{65D4B898-AF19-4D63-97EC-16C8FB65106E}">
      <dgm:prSet/>
      <dgm:spPr/>
      <dgm:t>
        <a:bodyPr/>
        <a:lstStyle/>
        <a:p>
          <a:endParaRPr lang="en-US"/>
        </a:p>
      </dgm:t>
    </dgm:pt>
    <dgm:pt modelId="{A5A6DCEF-A631-4224-93DB-A6B6084F796B}" type="pres">
      <dgm:prSet presAssocID="{306853D0-543E-4320-B8D5-5ABC38775CB6}" presName="Name0" presStyleCnt="0">
        <dgm:presLayoutVars>
          <dgm:dir/>
          <dgm:animLvl val="lvl"/>
          <dgm:resizeHandles val="exact"/>
        </dgm:presLayoutVars>
      </dgm:prSet>
      <dgm:spPr/>
    </dgm:pt>
    <dgm:pt modelId="{60486C51-5EAC-448D-9547-7D982CA6FCE3}" type="pres">
      <dgm:prSet presAssocID="{B3141F36-288A-4CA2-8676-59CEDDBD0BCB}" presName="boxAndChildren" presStyleCnt="0"/>
      <dgm:spPr/>
    </dgm:pt>
    <dgm:pt modelId="{8588023D-9E4C-416B-A7D6-4F0CFA98FE8D}" type="pres">
      <dgm:prSet presAssocID="{B3141F36-288A-4CA2-8676-59CEDDBD0BCB}" presName="parentTextBox" presStyleLbl="node1" presStyleIdx="0" presStyleCnt="2"/>
      <dgm:spPr/>
    </dgm:pt>
    <dgm:pt modelId="{EF50D14F-B72C-4236-9E01-D649A0D2BE03}" type="pres">
      <dgm:prSet presAssocID="{34DC211B-2CC4-4C53-8B33-C786EBB7E541}" presName="sp" presStyleCnt="0"/>
      <dgm:spPr/>
    </dgm:pt>
    <dgm:pt modelId="{E61480FC-8378-456B-B1BE-3BA634956860}" type="pres">
      <dgm:prSet presAssocID="{A2895339-FB32-4C96-A81A-04F4282DDAD3}" presName="arrowAndChildren" presStyleCnt="0"/>
      <dgm:spPr/>
    </dgm:pt>
    <dgm:pt modelId="{2D221FFC-60D4-47C9-9A43-F2B12283BBBE}" type="pres">
      <dgm:prSet presAssocID="{A2895339-FB32-4C96-A81A-04F4282DDAD3}" presName="parentTextArrow" presStyleLbl="node1" presStyleIdx="1" presStyleCnt="2"/>
      <dgm:spPr/>
    </dgm:pt>
  </dgm:ptLst>
  <dgm:cxnLst>
    <dgm:cxn modelId="{D72DB710-E03D-45C5-AF0E-7B9714E20E94}" type="presOf" srcId="{306853D0-543E-4320-B8D5-5ABC38775CB6}" destId="{A5A6DCEF-A631-4224-93DB-A6B6084F796B}" srcOrd="0" destOrd="0" presId="urn:microsoft.com/office/officeart/2005/8/layout/process4"/>
    <dgm:cxn modelId="{41EC9830-A0B4-41FD-B2F3-F5AD22752D7E}" type="presOf" srcId="{B3141F36-288A-4CA2-8676-59CEDDBD0BCB}" destId="{8588023D-9E4C-416B-A7D6-4F0CFA98FE8D}" srcOrd="0" destOrd="0" presId="urn:microsoft.com/office/officeart/2005/8/layout/process4"/>
    <dgm:cxn modelId="{706DD375-0BDD-4A03-878F-BFD98A8706B2}" type="presOf" srcId="{A2895339-FB32-4C96-A81A-04F4282DDAD3}" destId="{2D221FFC-60D4-47C9-9A43-F2B12283BBBE}" srcOrd="0" destOrd="0" presId="urn:microsoft.com/office/officeart/2005/8/layout/process4"/>
    <dgm:cxn modelId="{B2B3DD55-E507-4F50-93FB-014F6DA43A3A}" srcId="{306853D0-543E-4320-B8D5-5ABC38775CB6}" destId="{A2895339-FB32-4C96-A81A-04F4282DDAD3}" srcOrd="0" destOrd="0" parTransId="{D5A24340-7F60-42C4-8B18-67A879B6016A}" sibTransId="{34DC211B-2CC4-4C53-8B33-C786EBB7E541}"/>
    <dgm:cxn modelId="{65D4B898-AF19-4D63-97EC-16C8FB65106E}" srcId="{306853D0-543E-4320-B8D5-5ABC38775CB6}" destId="{B3141F36-288A-4CA2-8676-59CEDDBD0BCB}" srcOrd="1" destOrd="0" parTransId="{17DE2177-0687-49FD-A076-9C9EA65CAC7F}" sibTransId="{7E2DF506-8C58-41BC-9748-7CF772A8C39A}"/>
    <dgm:cxn modelId="{2DCCF1A2-7BA7-47CD-9F55-6597198D678E}" type="presParOf" srcId="{A5A6DCEF-A631-4224-93DB-A6B6084F796B}" destId="{60486C51-5EAC-448D-9547-7D982CA6FCE3}" srcOrd="0" destOrd="0" presId="urn:microsoft.com/office/officeart/2005/8/layout/process4"/>
    <dgm:cxn modelId="{C2F0F8E4-42E3-420E-8819-B8CBD974F9FD}" type="presParOf" srcId="{60486C51-5EAC-448D-9547-7D982CA6FCE3}" destId="{8588023D-9E4C-416B-A7D6-4F0CFA98FE8D}" srcOrd="0" destOrd="0" presId="urn:microsoft.com/office/officeart/2005/8/layout/process4"/>
    <dgm:cxn modelId="{34C8401B-F876-4EB0-9007-2C061B27621B}" type="presParOf" srcId="{A5A6DCEF-A631-4224-93DB-A6B6084F796B}" destId="{EF50D14F-B72C-4236-9E01-D649A0D2BE03}" srcOrd="1" destOrd="0" presId="urn:microsoft.com/office/officeart/2005/8/layout/process4"/>
    <dgm:cxn modelId="{987F5FE9-5AB8-4674-BEDF-492D73F357E6}" type="presParOf" srcId="{A5A6DCEF-A631-4224-93DB-A6B6084F796B}" destId="{E61480FC-8378-456B-B1BE-3BA634956860}" srcOrd="2" destOrd="0" presId="urn:microsoft.com/office/officeart/2005/8/layout/process4"/>
    <dgm:cxn modelId="{4028A3AE-AF58-4CAF-8B35-C51DC4D39650}" type="presParOf" srcId="{E61480FC-8378-456B-B1BE-3BA634956860}" destId="{2D221FFC-60D4-47C9-9A43-F2B12283BBB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3BBDC-4B85-4510-8409-8D28DA0CEC71}">
      <dsp:nvSpPr>
        <dsp:cNvPr id="0" name=""/>
        <dsp:cNvSpPr/>
      </dsp:nvSpPr>
      <dsp:spPr>
        <a:xfrm>
          <a:off x="0" y="10840"/>
          <a:ext cx="6797675" cy="135089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Which genres had the most likes?</a:t>
          </a:r>
        </a:p>
      </dsp:txBody>
      <dsp:txXfrm>
        <a:off x="65945" y="76785"/>
        <a:ext cx="6665785" cy="1219007"/>
      </dsp:txXfrm>
    </dsp:sp>
    <dsp:sp modelId="{3E8844B9-C329-4A3E-94CC-AD6D176C9E63}">
      <dsp:nvSpPr>
        <dsp:cNvPr id="0" name=""/>
        <dsp:cNvSpPr/>
      </dsp:nvSpPr>
      <dsp:spPr>
        <a:xfrm>
          <a:off x="0" y="1436618"/>
          <a:ext cx="6797675" cy="1350897"/>
        </a:xfrm>
        <a:prstGeom prst="roundRect">
          <a:avLst/>
        </a:prstGeom>
        <a:solidFill>
          <a:schemeClr val="accent2">
            <a:hueOff val="-316221"/>
            <a:satOff val="-8612"/>
            <a:lumOff val="-16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Which genres had the least amount of dislikes?</a:t>
          </a:r>
        </a:p>
      </dsp:txBody>
      <dsp:txXfrm>
        <a:off x="65945" y="1502563"/>
        <a:ext cx="6665785" cy="1219007"/>
      </dsp:txXfrm>
    </dsp:sp>
    <dsp:sp modelId="{7223B6D2-FD2B-4286-B641-40BB44BFBAA9}">
      <dsp:nvSpPr>
        <dsp:cNvPr id="0" name=""/>
        <dsp:cNvSpPr/>
      </dsp:nvSpPr>
      <dsp:spPr>
        <a:xfrm>
          <a:off x="0" y="2862396"/>
          <a:ext cx="6797675" cy="1350897"/>
        </a:xfrm>
        <a:prstGeom prst="roundRect">
          <a:avLst/>
        </a:prstGeom>
        <a:solidFill>
          <a:schemeClr val="accent2">
            <a:hueOff val="-632441"/>
            <a:satOff val="-17223"/>
            <a:lumOff val="-33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Listing the brands with the most profit earnings , what type of movies do each produce? </a:t>
          </a:r>
        </a:p>
      </dsp:txBody>
      <dsp:txXfrm>
        <a:off x="65945" y="2928341"/>
        <a:ext cx="6665785" cy="1219007"/>
      </dsp:txXfrm>
    </dsp:sp>
    <dsp:sp modelId="{2F98E77A-489F-4A66-BF1E-087A7AE60B1A}">
      <dsp:nvSpPr>
        <dsp:cNvPr id="0" name=""/>
        <dsp:cNvSpPr/>
      </dsp:nvSpPr>
      <dsp:spPr>
        <a:xfrm>
          <a:off x="0" y="4288173"/>
          <a:ext cx="6797675" cy="1350897"/>
        </a:xfrm>
        <a:prstGeom prst="roundRect">
          <a:avLst/>
        </a:prstGeom>
        <a:solidFill>
          <a:schemeClr val="accent2">
            <a:hueOff val="-948662"/>
            <a:satOff val="-25835"/>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Listing of the sum of global gains that each genre had per year.</a:t>
          </a:r>
        </a:p>
      </dsp:txBody>
      <dsp:txXfrm>
        <a:off x="65945" y="4354118"/>
        <a:ext cx="6665785" cy="1219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4B020-CB86-41B4-9552-2FA1C3C92ADD}">
      <dsp:nvSpPr>
        <dsp:cNvPr id="0" name=""/>
        <dsp:cNvSpPr/>
      </dsp:nvSpPr>
      <dsp:spPr>
        <a:xfrm>
          <a:off x="0" y="52956"/>
          <a:ext cx="6797675" cy="13104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Key Players: Regarding Brands and Audiences</a:t>
          </a:r>
        </a:p>
      </dsp:txBody>
      <dsp:txXfrm>
        <a:off x="63968" y="116924"/>
        <a:ext cx="6669739" cy="1182464"/>
      </dsp:txXfrm>
    </dsp:sp>
    <dsp:sp modelId="{3701F226-F406-43D3-83DD-D1A7E77D37DA}">
      <dsp:nvSpPr>
        <dsp:cNvPr id="0" name=""/>
        <dsp:cNvSpPr/>
      </dsp:nvSpPr>
      <dsp:spPr>
        <a:xfrm>
          <a:off x="0" y="1464156"/>
          <a:ext cx="6797675" cy="1310400"/>
        </a:xfrm>
        <a:prstGeom prst="roundRect">
          <a:avLst/>
        </a:prstGeom>
        <a:solidFill>
          <a:schemeClr val="accent2">
            <a:hueOff val="-316221"/>
            <a:satOff val="-8612"/>
            <a:lumOff val="-16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Which brands are earning the greatest profit in returns ?</a:t>
          </a:r>
        </a:p>
      </dsp:txBody>
      <dsp:txXfrm>
        <a:off x="63968" y="1528124"/>
        <a:ext cx="6669739" cy="1182464"/>
      </dsp:txXfrm>
    </dsp:sp>
    <dsp:sp modelId="{53F45B71-6D55-44F4-A294-EF4206E25F39}">
      <dsp:nvSpPr>
        <dsp:cNvPr id="0" name=""/>
        <dsp:cNvSpPr/>
      </dsp:nvSpPr>
      <dsp:spPr>
        <a:xfrm>
          <a:off x="0" y="2875356"/>
          <a:ext cx="6797675" cy="1310400"/>
        </a:xfrm>
        <a:prstGeom prst="roundRect">
          <a:avLst/>
        </a:prstGeom>
        <a:solidFill>
          <a:schemeClr val="accent2">
            <a:hueOff val="-632441"/>
            <a:satOff val="-17223"/>
            <a:lumOff val="-33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Which brands are gaining the most internationally?</a:t>
          </a:r>
        </a:p>
      </dsp:txBody>
      <dsp:txXfrm>
        <a:off x="63968" y="2939324"/>
        <a:ext cx="6669739" cy="1182464"/>
      </dsp:txXfrm>
    </dsp:sp>
    <dsp:sp modelId="{2A0D3198-9718-49F8-A1CF-6A5D38B6B898}">
      <dsp:nvSpPr>
        <dsp:cNvPr id="0" name=""/>
        <dsp:cNvSpPr/>
      </dsp:nvSpPr>
      <dsp:spPr>
        <a:xfrm>
          <a:off x="0" y="4286556"/>
          <a:ext cx="6797675" cy="1310400"/>
        </a:xfrm>
        <a:prstGeom prst="roundRect">
          <a:avLst/>
        </a:prstGeom>
        <a:solidFill>
          <a:schemeClr val="accent2">
            <a:hueOff val="-948662"/>
            <a:satOff val="-25835"/>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Influencial Factors such as like and dislikes </a:t>
          </a:r>
        </a:p>
      </dsp:txBody>
      <dsp:txXfrm>
        <a:off x="63968" y="4350524"/>
        <a:ext cx="6669739" cy="1182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1574C-0C46-4128-8904-4340C49249A5}">
      <dsp:nvSpPr>
        <dsp:cNvPr id="0" name=""/>
        <dsp:cNvSpPr/>
      </dsp:nvSpPr>
      <dsp:spPr>
        <a:xfrm>
          <a:off x="929481" y="0"/>
          <a:ext cx="5051424" cy="5051424"/>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E4C39-635B-4F6D-A727-111B287B3827}">
      <dsp:nvSpPr>
        <dsp:cNvPr id="0" name=""/>
        <dsp:cNvSpPr/>
      </dsp:nvSpPr>
      <dsp:spPr>
        <a:xfrm>
          <a:off x="1409366" y="479885"/>
          <a:ext cx="1970055" cy="197005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which type of movies hold a high rating of approval from?</a:t>
          </a:r>
        </a:p>
      </dsp:txBody>
      <dsp:txXfrm>
        <a:off x="1505536" y="576055"/>
        <a:ext cx="1777715" cy="1777715"/>
      </dsp:txXfrm>
    </dsp:sp>
    <dsp:sp modelId="{E7D858D9-C0DD-4D4D-96F7-A8DE0F7A3E06}">
      <dsp:nvSpPr>
        <dsp:cNvPr id="0" name=""/>
        <dsp:cNvSpPr/>
      </dsp:nvSpPr>
      <dsp:spPr>
        <a:xfrm>
          <a:off x="3530964" y="479885"/>
          <a:ext cx="1970055" cy="197005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Does likes come at the expense of negative ratings ?</a:t>
          </a:r>
        </a:p>
      </dsp:txBody>
      <dsp:txXfrm>
        <a:off x="3627134" y="576055"/>
        <a:ext cx="1777715" cy="1777715"/>
      </dsp:txXfrm>
    </dsp:sp>
    <dsp:sp modelId="{F7EA58AE-9655-4E91-B3A6-249DC1997695}">
      <dsp:nvSpPr>
        <dsp:cNvPr id="0" name=""/>
        <dsp:cNvSpPr/>
      </dsp:nvSpPr>
      <dsp:spPr>
        <a:xfrm>
          <a:off x="1409366" y="2601483"/>
          <a:ext cx="1970055" cy="197005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which type of movies hold a high rating of approval from the audiences </a:t>
          </a:r>
        </a:p>
      </dsp:txBody>
      <dsp:txXfrm>
        <a:off x="1505536" y="2697653"/>
        <a:ext cx="1777715" cy="1777715"/>
      </dsp:txXfrm>
    </dsp:sp>
    <dsp:sp modelId="{0D8B7109-794F-4806-8164-22A2EAD68740}">
      <dsp:nvSpPr>
        <dsp:cNvPr id="0" name=""/>
        <dsp:cNvSpPr/>
      </dsp:nvSpPr>
      <dsp:spPr>
        <a:xfrm>
          <a:off x="3530964" y="2601483"/>
          <a:ext cx="1970055" cy="197005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which type of movies hold the least amount of criticism </a:t>
          </a:r>
        </a:p>
      </dsp:txBody>
      <dsp:txXfrm>
        <a:off x="3627134" y="2697653"/>
        <a:ext cx="1777715" cy="17777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8023D-9E4C-416B-A7D6-4F0CFA98FE8D}">
      <dsp:nvSpPr>
        <dsp:cNvPr id="0" name=""/>
        <dsp:cNvSpPr/>
      </dsp:nvSpPr>
      <dsp:spPr>
        <a:xfrm>
          <a:off x="0" y="3410021"/>
          <a:ext cx="6797675" cy="2237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Why? These brands have experience and hold a large amount of market share;</a:t>
          </a:r>
        </a:p>
      </dsp:txBody>
      <dsp:txXfrm>
        <a:off x="0" y="3410021"/>
        <a:ext cx="6797675" cy="2237343"/>
      </dsp:txXfrm>
    </dsp:sp>
    <dsp:sp modelId="{2D221FFC-60D4-47C9-9A43-F2B12283BBBE}">
      <dsp:nvSpPr>
        <dsp:cNvPr id="0" name=""/>
        <dsp:cNvSpPr/>
      </dsp:nvSpPr>
      <dsp:spPr>
        <a:xfrm rot="10800000">
          <a:off x="0" y="2547"/>
          <a:ext cx="6797675" cy="3441033"/>
        </a:xfrm>
        <a:prstGeom prst="upArrowCallout">
          <a:avLst/>
        </a:prstGeom>
        <a:solidFill>
          <a:schemeClr val="accent2">
            <a:hueOff val="-948662"/>
            <a:satOff val="-25835"/>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Since we've accomplished the goals of finding out which specific brands and actors the next steps would be to conduct competitive analysis and target these brands in particular in each specific genre </a:t>
          </a:r>
        </a:p>
      </dsp:txBody>
      <dsp:txXfrm rot="10800000">
        <a:off x="0" y="2547"/>
        <a:ext cx="6797675" cy="2235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Module One </a:t>
            </a:r>
            <a:r>
              <a:rPr lang="en-US" dirty="0" err="1"/>
              <a:t>Presentaion</a:t>
            </a:r>
            <a:endParaRPr lang="en-US" sz="8000" dirty="0" err="1"/>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vert="horz" lIns="91440" tIns="45720" rIns="91440" bIns="45720" rtlCol="0" anchor="t">
            <a:normAutofit/>
          </a:bodyPr>
          <a:lstStyle/>
          <a:p>
            <a:r>
              <a:rPr lang="en-US" dirty="0">
                <a:solidFill>
                  <a:schemeClr val="tx1">
                    <a:lumMod val="85000"/>
                    <a:lumOff val="15000"/>
                  </a:schemeClr>
                </a:solidFill>
              </a:rPr>
              <a:t>Pura Riggins </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C50FF73-4390-48A7-877E-50692DA17E89}"/>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dirty="0">
                <a:solidFill>
                  <a:schemeClr val="tx1">
                    <a:lumMod val="75000"/>
                    <a:lumOff val="25000"/>
                  </a:schemeClr>
                </a:solidFill>
              </a:rPr>
              <a:t>Profit/ Dislikes</a:t>
            </a:r>
          </a:p>
        </p:txBody>
      </p:sp>
      <p:pic>
        <p:nvPicPr>
          <p:cNvPr id="5" name="Picture 5" descr="A screenshot of a cell phone&#10;&#10;Description generated with very high confidence">
            <a:extLst>
              <a:ext uri="{FF2B5EF4-FFF2-40B4-BE49-F238E27FC236}">
                <a16:creationId xmlns:a16="http://schemas.microsoft.com/office/drawing/2014/main" id="{A46ACB9F-740B-488D-843E-6446BAA818C4}"/>
              </a:ext>
            </a:extLst>
          </p:cNvPr>
          <p:cNvPicPr>
            <a:picLocks noGrp="1" noChangeAspect="1"/>
          </p:cNvPicPr>
          <p:nvPr>
            <p:ph type="pic" idx="1"/>
          </p:nvPr>
        </p:nvPicPr>
        <p:blipFill rotWithShape="1">
          <a:blip r:embed="rId2"/>
          <a:srcRect r="9909" b="-2"/>
          <a:stretch/>
        </p:blipFill>
        <p:spPr>
          <a:xfrm>
            <a:off x="633999" y="640081"/>
            <a:ext cx="6909801" cy="5314406"/>
          </a:xfrm>
          <a:prstGeom prst="rect">
            <a:avLst/>
          </a:prstGeom>
        </p:spPr>
      </p:pic>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EF46C2F-21D8-4563-90F4-24CF01D2A20D}"/>
              </a:ext>
            </a:extLst>
          </p:cNvPr>
          <p:cNvSpPr>
            <a:spLocks noGrp="1"/>
          </p:cNvSpPr>
          <p:nvPr>
            <p:ph type="body" sz="half" idx="2"/>
          </p:nvPr>
        </p:nvSpPr>
        <p:spPr>
          <a:xfrm>
            <a:off x="7859485" y="2407436"/>
            <a:ext cx="3690257" cy="3461658"/>
          </a:xfrm>
        </p:spPr>
        <p:txBody>
          <a:bodyPr vert="horz" lIns="0" tIns="45720" rIns="0" bIns="45720" rtlCol="0" anchor="t">
            <a:normAutofit/>
          </a:bodyPr>
          <a:lstStyle/>
          <a:p>
            <a:pPr>
              <a:lnSpc>
                <a:spcPct val="100000"/>
              </a:lnSpc>
            </a:pPr>
            <a:r>
              <a:rPr lang="en-US" sz="2800" dirty="0">
                <a:solidFill>
                  <a:schemeClr val="tx1">
                    <a:lumMod val="75000"/>
                    <a:lumOff val="25000"/>
                  </a:schemeClr>
                </a:solidFill>
                <a:latin typeface="Arial Black"/>
              </a:rPr>
              <a:t>Genres still gain a high profit despite a high rate of criticism</a:t>
            </a:r>
          </a:p>
        </p:txBody>
      </p:sp>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55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2E86BD0-214A-4CB4-A2B8-06787281C5EC}"/>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dirty="0">
                <a:solidFill>
                  <a:schemeClr val="tx1">
                    <a:lumMod val="75000"/>
                    <a:lumOff val="25000"/>
                  </a:schemeClr>
                </a:solidFill>
              </a:rPr>
              <a:t>Averages Dislikes </a:t>
            </a:r>
          </a:p>
        </p:txBody>
      </p:sp>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3A29F1B-613A-47EA-BA31-7DE74C62981A}"/>
              </a:ext>
            </a:extLst>
          </p:cNvPr>
          <p:cNvSpPr>
            <a:spLocks noGrp="1"/>
          </p:cNvSpPr>
          <p:nvPr>
            <p:ph type="body" sz="half" idx="2"/>
          </p:nvPr>
        </p:nvSpPr>
        <p:spPr>
          <a:xfrm>
            <a:off x="642257" y="2407436"/>
            <a:ext cx="3690257" cy="3461658"/>
          </a:xfrm>
        </p:spPr>
        <p:txBody>
          <a:bodyPr vert="horz" lIns="0" tIns="45720" rIns="0" bIns="45720" rtlCol="0" anchor="t">
            <a:normAutofit/>
          </a:bodyPr>
          <a:lstStyle/>
          <a:p>
            <a:pPr>
              <a:lnSpc>
                <a:spcPct val="100000"/>
              </a:lnSpc>
            </a:pPr>
            <a:r>
              <a:rPr lang="en-US" sz="2800" dirty="0">
                <a:solidFill>
                  <a:schemeClr val="tx1">
                    <a:lumMod val="75000"/>
                    <a:lumOff val="25000"/>
                  </a:schemeClr>
                </a:solidFill>
                <a:latin typeface="Arial Black"/>
              </a:rPr>
              <a:t>Difference in dislikes is slightly marginal and not enough to make the argument that it has an effective on profits </a:t>
            </a:r>
            <a:endParaRPr lang="en-US" dirty="0">
              <a:solidFill>
                <a:schemeClr val="tx1">
                  <a:lumMod val="75000"/>
                  <a:lumOff val="25000"/>
                </a:schemeClr>
              </a:solidFill>
            </a:endParaRPr>
          </a:p>
        </p:txBody>
      </p:sp>
      <p:pic>
        <p:nvPicPr>
          <p:cNvPr id="5" name="Picture 5" descr="A screenshot of a social media post&#10;&#10;Description generated with very high confidence">
            <a:extLst>
              <a:ext uri="{FF2B5EF4-FFF2-40B4-BE49-F238E27FC236}">
                <a16:creationId xmlns:a16="http://schemas.microsoft.com/office/drawing/2014/main" id="{CB74A26F-11DD-4759-ABC7-F230844CBC42}"/>
              </a:ext>
            </a:extLst>
          </p:cNvPr>
          <p:cNvPicPr>
            <a:picLocks noGrp="1" noChangeAspect="1"/>
          </p:cNvPicPr>
          <p:nvPr>
            <p:ph type="pic" idx="1"/>
          </p:nvPr>
        </p:nvPicPr>
        <p:blipFill rotWithShape="1">
          <a:blip r:embed="rId2"/>
          <a:srcRect r="28164"/>
          <a:stretch/>
        </p:blipFill>
        <p:spPr>
          <a:xfrm>
            <a:off x="4648201" y="640081"/>
            <a:ext cx="6909801" cy="5314406"/>
          </a:xfrm>
          <a:prstGeom prst="rect">
            <a:avLst/>
          </a:prstGeom>
        </p:spPr>
      </p:pic>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978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D579F-3902-45CD-B1F9-451097116639}"/>
              </a:ext>
            </a:extLst>
          </p:cNvPr>
          <p:cNvSpPr>
            <a:spLocks noGrp="1"/>
          </p:cNvSpPr>
          <p:nvPr>
            <p:ph type="title"/>
          </p:nvPr>
        </p:nvSpPr>
        <p:spPr>
          <a:xfrm>
            <a:off x="949047" y="643466"/>
            <a:ext cx="2771273" cy="5470463"/>
          </a:xfrm>
        </p:spPr>
        <p:txBody>
          <a:bodyPr anchor="ctr">
            <a:normAutofit/>
          </a:bodyPr>
          <a:lstStyle/>
          <a:p>
            <a:r>
              <a:rPr lang="en-US" sz="3600"/>
              <a:t>Motives </a:t>
            </a:r>
          </a:p>
        </p:txBody>
      </p:sp>
      <p:cxnSp>
        <p:nvCxnSpPr>
          <p:cNvPr id="6"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6A15FB-AEB8-4221-84EF-F12F4E3082C0}"/>
              </a:ext>
            </a:extLst>
          </p:cNvPr>
          <p:cNvSpPr>
            <a:spLocks noGrp="1"/>
          </p:cNvSpPr>
          <p:nvPr>
            <p:ph idx="1"/>
          </p:nvPr>
        </p:nvSpPr>
        <p:spPr>
          <a:xfrm>
            <a:off x="4428565" y="643466"/>
            <a:ext cx="6818427" cy="5470462"/>
          </a:xfrm>
        </p:spPr>
        <p:txBody>
          <a:bodyPr vert="horz" lIns="0" tIns="45720" rIns="0" bIns="45720" rtlCol="0" anchor="ctr">
            <a:normAutofit/>
          </a:bodyPr>
          <a:lstStyle/>
          <a:p>
            <a:endParaRPr lang="en-US"/>
          </a:p>
          <a:p>
            <a:r>
              <a:rPr lang="en-US" sz="2400" dirty="0">
                <a:latin typeface="Arial Black"/>
                <a:ea typeface="+mn-lt"/>
                <a:cs typeface="+mn-lt"/>
              </a:rPr>
              <a:t>I wanted to find out whether if a brand's rate of dislikes had an effect on the amount of profit that each earned.  My conclusion was that it certainly did not and the difference among high profiting films and others average rating of dislikes were less than 5 points from each other and presented no correlation</a:t>
            </a:r>
            <a:r>
              <a:rPr lang="en-US" dirty="0">
                <a:ea typeface="+mn-lt"/>
                <a:cs typeface="+mn-lt"/>
              </a:rPr>
              <a:t>. </a:t>
            </a:r>
            <a:endParaRPr lang="en-US" dirty="0"/>
          </a:p>
          <a:p>
            <a:endParaRPr lang="en-US" dirty="0"/>
          </a:p>
        </p:txBody>
      </p:sp>
    </p:spTree>
    <p:extLst>
      <p:ext uri="{BB962C8B-B14F-4D97-AF65-F5344CB8AC3E}">
        <p14:creationId xmlns:p14="http://schemas.microsoft.com/office/powerpoint/2010/main" val="21533019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FAB1153-7086-442D-897F-6EF0A564AECE}"/>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dirty="0">
                <a:solidFill>
                  <a:schemeClr val="tx1">
                    <a:lumMod val="75000"/>
                    <a:lumOff val="25000"/>
                  </a:schemeClr>
                </a:solidFill>
              </a:rPr>
              <a:t>Likes vs Dislikes </a:t>
            </a:r>
          </a:p>
        </p:txBody>
      </p:sp>
      <p:pic>
        <p:nvPicPr>
          <p:cNvPr id="5" name="Picture 5" descr="A screenshot of a cell phone&#10;&#10;Description generated with very high confidence">
            <a:extLst>
              <a:ext uri="{FF2B5EF4-FFF2-40B4-BE49-F238E27FC236}">
                <a16:creationId xmlns:a16="http://schemas.microsoft.com/office/drawing/2014/main" id="{BB35BDD9-B3EC-488E-ACB4-B16C5F881143}"/>
              </a:ext>
            </a:extLst>
          </p:cNvPr>
          <p:cNvPicPr>
            <a:picLocks noGrp="1" noChangeAspect="1"/>
          </p:cNvPicPr>
          <p:nvPr>
            <p:ph type="pic" idx="1"/>
          </p:nvPr>
        </p:nvPicPr>
        <p:blipFill rotWithShape="1">
          <a:blip r:embed="rId2"/>
          <a:srcRect l="12853" r="15217" b="2"/>
          <a:stretch/>
        </p:blipFill>
        <p:spPr>
          <a:xfrm>
            <a:off x="633999" y="640081"/>
            <a:ext cx="6909801" cy="5314406"/>
          </a:xfrm>
          <a:prstGeom prst="rect">
            <a:avLst/>
          </a:prstGeom>
        </p:spPr>
      </p:pic>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0EAD812-C907-47ED-84C2-2C52854622C7}"/>
              </a:ext>
            </a:extLst>
          </p:cNvPr>
          <p:cNvSpPr>
            <a:spLocks noGrp="1"/>
          </p:cNvSpPr>
          <p:nvPr>
            <p:ph type="body" sz="half" idx="2"/>
          </p:nvPr>
        </p:nvSpPr>
        <p:spPr>
          <a:xfrm>
            <a:off x="7859485" y="2407436"/>
            <a:ext cx="3690257" cy="3461658"/>
          </a:xfrm>
        </p:spPr>
        <p:txBody>
          <a:bodyPr vert="horz" lIns="0" tIns="45720" rIns="0" bIns="45720" rtlCol="0" anchor="t">
            <a:normAutofit/>
          </a:bodyPr>
          <a:lstStyle/>
          <a:p>
            <a:pPr>
              <a:lnSpc>
                <a:spcPct val="100000"/>
              </a:lnSpc>
            </a:pPr>
            <a:r>
              <a:rPr lang="en-US" sz="2800" dirty="0">
                <a:solidFill>
                  <a:schemeClr val="tx1">
                    <a:lumMod val="75000"/>
                    <a:lumOff val="25000"/>
                  </a:schemeClr>
                </a:solidFill>
                <a:latin typeface="Arial Black"/>
              </a:rPr>
              <a:t>High number of likes come at the expense of a large number of </a:t>
            </a:r>
            <a:r>
              <a:rPr lang="en-US" sz="2800" dirty="0" err="1">
                <a:solidFill>
                  <a:schemeClr val="tx1">
                    <a:lumMod val="75000"/>
                    <a:lumOff val="25000"/>
                  </a:schemeClr>
                </a:solidFill>
                <a:latin typeface="Arial Black"/>
              </a:rPr>
              <a:t>criticisims</a:t>
            </a:r>
          </a:p>
        </p:txBody>
      </p:sp>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820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9394FE-19AE-447E-A34D-C1EB3F80429D}"/>
              </a:ext>
            </a:extLst>
          </p:cNvPr>
          <p:cNvSpPr>
            <a:spLocks noGrp="1"/>
          </p:cNvSpPr>
          <p:nvPr>
            <p:ph type="title"/>
          </p:nvPr>
        </p:nvSpPr>
        <p:spPr>
          <a:xfrm>
            <a:off x="8614786" y="516836"/>
            <a:ext cx="3100136" cy="1960234"/>
          </a:xfrm>
        </p:spPr>
        <p:txBody>
          <a:bodyPr vert="horz" lIns="91440" tIns="45720" rIns="91440" bIns="45720" rtlCol="0" anchor="b">
            <a:normAutofit/>
          </a:bodyPr>
          <a:lstStyle/>
          <a:p>
            <a:r>
              <a:rPr lang="en-US" sz="4400" dirty="0">
                <a:solidFill>
                  <a:schemeClr val="tx1">
                    <a:lumMod val="75000"/>
                    <a:lumOff val="25000"/>
                  </a:schemeClr>
                </a:solidFill>
              </a:rPr>
              <a:t>Likes / Dislikes Diff</a:t>
            </a:r>
          </a:p>
        </p:txBody>
      </p:sp>
      <p:pic>
        <p:nvPicPr>
          <p:cNvPr id="5" name="Picture 5" descr="A screenshot of a cell phone&#10;&#10;Description generated with very high confidence">
            <a:extLst>
              <a:ext uri="{FF2B5EF4-FFF2-40B4-BE49-F238E27FC236}">
                <a16:creationId xmlns:a16="http://schemas.microsoft.com/office/drawing/2014/main" id="{52FA2EC3-93EA-4C13-9026-08D676CCCCF0}"/>
              </a:ext>
            </a:extLst>
          </p:cNvPr>
          <p:cNvPicPr>
            <a:picLocks noGrp="1" noChangeAspect="1"/>
          </p:cNvPicPr>
          <p:nvPr>
            <p:ph type="pic" idx="1"/>
          </p:nvPr>
        </p:nvPicPr>
        <p:blipFill rotWithShape="1">
          <a:blip r:embed="rId2"/>
          <a:srcRect l="3329" r="26298"/>
          <a:stretch/>
        </p:blipFill>
        <p:spPr>
          <a:xfrm>
            <a:off x="-1" y="10"/>
            <a:ext cx="8111272" cy="6857990"/>
          </a:xfrm>
          <a:prstGeom prst="rect">
            <a:avLst/>
          </a:prstGeom>
        </p:spPr>
      </p:pic>
      <p:cxnSp>
        <p:nvCxnSpPr>
          <p:cNvPr id="16"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D4723B5-31FE-47C6-9AE0-8431860F9293}"/>
              </a:ext>
            </a:extLst>
          </p:cNvPr>
          <p:cNvSpPr>
            <a:spLocks noGrp="1"/>
          </p:cNvSpPr>
          <p:nvPr>
            <p:ph type="body" sz="half" idx="2"/>
          </p:nvPr>
        </p:nvSpPr>
        <p:spPr>
          <a:xfrm>
            <a:off x="8557275" y="2632705"/>
            <a:ext cx="3156731" cy="3383652"/>
          </a:xfrm>
        </p:spPr>
        <p:txBody>
          <a:bodyPr vert="horz" lIns="0" tIns="45720" rIns="0" bIns="45720" rtlCol="0" anchor="t">
            <a:normAutofit lnSpcReduction="10000"/>
          </a:bodyPr>
          <a:lstStyle/>
          <a:p>
            <a:pPr>
              <a:lnSpc>
                <a:spcPct val="100000"/>
              </a:lnSpc>
            </a:pPr>
            <a:r>
              <a:rPr lang="en-US" sz="2800" dirty="0">
                <a:solidFill>
                  <a:schemeClr val="tx1">
                    <a:lumMod val="75000"/>
                    <a:lumOff val="25000"/>
                  </a:schemeClr>
                </a:solidFill>
                <a:latin typeface="Arial Black"/>
              </a:rPr>
              <a:t>The top brands display likes and dislikes near the overall means with only two falling out of the 10 point marks  </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9837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08A6DD-0942-4C7C-9178-87879C1CBDC7}"/>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Future Endeavors </a:t>
            </a:r>
          </a:p>
        </p:txBody>
      </p:sp>
      <p:graphicFrame>
        <p:nvGraphicFramePr>
          <p:cNvPr id="5" name="Content Placeholder 2">
            <a:extLst>
              <a:ext uri="{FF2B5EF4-FFF2-40B4-BE49-F238E27FC236}">
                <a16:creationId xmlns:a16="http://schemas.microsoft.com/office/drawing/2014/main" id="{A7AB13AE-847F-4E5E-9FC4-6A6C6F217027}"/>
              </a:ext>
            </a:extLst>
          </p:cNvPr>
          <p:cNvGraphicFramePr>
            <a:graphicFrameLocks noGrp="1"/>
          </p:cNvGraphicFramePr>
          <p:nvPr>
            <p:ph idx="1"/>
            <p:extLst>
              <p:ext uri="{D42A27DB-BD31-4B8C-83A1-F6EECF244321}">
                <p14:modId xmlns:p14="http://schemas.microsoft.com/office/powerpoint/2010/main" val="30863641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05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D09E4-E582-4E75-A36A-B5F665B3DB20}"/>
              </a:ext>
            </a:extLst>
          </p:cNvPr>
          <p:cNvSpPr>
            <a:spLocks noGrp="1"/>
          </p:cNvSpPr>
          <p:nvPr>
            <p:ph type="title"/>
          </p:nvPr>
        </p:nvSpPr>
        <p:spPr>
          <a:xfrm>
            <a:off x="949047" y="643466"/>
            <a:ext cx="2771273" cy="5470463"/>
          </a:xfrm>
        </p:spPr>
        <p:txBody>
          <a:bodyPr anchor="ctr">
            <a:normAutofit/>
          </a:bodyPr>
          <a:lstStyle/>
          <a:p>
            <a:r>
              <a:rPr lang="en-US" sz="3600">
                <a:latin typeface="Arial Black"/>
              </a:rPr>
              <a:t>Goals </a:t>
            </a:r>
            <a:endParaRPr lang="en-US" sz="360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D88150-EFCA-4707-941A-4897A19BC279}"/>
              </a:ext>
            </a:extLst>
          </p:cNvPr>
          <p:cNvSpPr>
            <a:spLocks noGrp="1"/>
          </p:cNvSpPr>
          <p:nvPr>
            <p:ph idx="1"/>
          </p:nvPr>
        </p:nvSpPr>
        <p:spPr>
          <a:xfrm>
            <a:off x="4428565" y="643466"/>
            <a:ext cx="6818427" cy="5470462"/>
          </a:xfrm>
        </p:spPr>
        <p:txBody>
          <a:bodyPr vert="horz" lIns="0" tIns="45720" rIns="0" bIns="45720" rtlCol="0" anchor="ctr">
            <a:normAutofit/>
          </a:bodyPr>
          <a:lstStyle/>
          <a:p>
            <a:r>
              <a:rPr lang="en-US">
                <a:latin typeface="Arial Black"/>
              </a:rPr>
              <a:t>: Translate findings into actionable insight </a:t>
            </a:r>
          </a:p>
          <a:p>
            <a:endParaRPr lang="en-US">
              <a:latin typeface="Arial Black"/>
            </a:endParaRPr>
          </a:p>
        </p:txBody>
      </p:sp>
    </p:spTree>
    <p:extLst>
      <p:ext uri="{BB962C8B-B14F-4D97-AF65-F5344CB8AC3E}">
        <p14:creationId xmlns:p14="http://schemas.microsoft.com/office/powerpoint/2010/main" val="31011897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33AA67-9FE0-41E2-A14A-464AA138A537}"/>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What to expect ?</a:t>
            </a:r>
          </a:p>
        </p:txBody>
      </p:sp>
      <p:graphicFrame>
        <p:nvGraphicFramePr>
          <p:cNvPr id="5" name="Content Placeholder 2">
            <a:extLst>
              <a:ext uri="{FF2B5EF4-FFF2-40B4-BE49-F238E27FC236}">
                <a16:creationId xmlns:a16="http://schemas.microsoft.com/office/drawing/2014/main" id="{CD7B9138-2C19-4EB7-B958-AABF131D3F91}"/>
              </a:ext>
            </a:extLst>
          </p:cNvPr>
          <p:cNvGraphicFramePr>
            <a:graphicFrameLocks noGrp="1"/>
          </p:cNvGraphicFramePr>
          <p:nvPr>
            <p:ph idx="1"/>
            <p:extLst>
              <p:ext uri="{D42A27DB-BD31-4B8C-83A1-F6EECF244321}">
                <p14:modId xmlns:p14="http://schemas.microsoft.com/office/powerpoint/2010/main" val="279999898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9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BC6D51-5163-4C5F-A7B5-30A946413CDE}"/>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Personnel Aspects </a:t>
            </a:r>
          </a:p>
        </p:txBody>
      </p:sp>
      <p:graphicFrame>
        <p:nvGraphicFramePr>
          <p:cNvPr id="5" name="Content Placeholder 2">
            <a:extLst>
              <a:ext uri="{FF2B5EF4-FFF2-40B4-BE49-F238E27FC236}">
                <a16:creationId xmlns:a16="http://schemas.microsoft.com/office/drawing/2014/main" id="{D3323760-6DCA-48F5-90E7-3B052A704425}"/>
              </a:ext>
            </a:extLst>
          </p:cNvPr>
          <p:cNvGraphicFramePr>
            <a:graphicFrameLocks noGrp="1"/>
          </p:cNvGraphicFramePr>
          <p:nvPr>
            <p:ph idx="1"/>
            <p:extLst>
              <p:ext uri="{D42A27DB-BD31-4B8C-83A1-F6EECF244321}">
                <p14:modId xmlns:p14="http://schemas.microsoft.com/office/powerpoint/2010/main" val="344532150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92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43DF34A-4451-4E2C-9AFA-CE751B143999}"/>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dirty="0">
                <a:solidFill>
                  <a:schemeClr val="tx1">
                    <a:lumMod val="75000"/>
                    <a:lumOff val="25000"/>
                  </a:schemeClr>
                </a:solidFill>
              </a:rPr>
              <a:t>High Gainers</a:t>
            </a:r>
          </a:p>
        </p:txBody>
      </p:sp>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5CB6EE0-ABD0-42C1-B068-D5669F069FA8}"/>
              </a:ext>
            </a:extLst>
          </p:cNvPr>
          <p:cNvSpPr>
            <a:spLocks noGrp="1"/>
          </p:cNvSpPr>
          <p:nvPr>
            <p:ph type="body" sz="half" idx="2"/>
          </p:nvPr>
        </p:nvSpPr>
        <p:spPr>
          <a:xfrm>
            <a:off x="642257" y="2407436"/>
            <a:ext cx="3690257" cy="3461658"/>
          </a:xfrm>
        </p:spPr>
        <p:txBody>
          <a:bodyPr vert="horz" lIns="0" tIns="45720" rIns="0" bIns="45720" rtlCol="0" anchor="t">
            <a:normAutofit/>
          </a:bodyPr>
          <a:lstStyle/>
          <a:p>
            <a:pPr>
              <a:lnSpc>
                <a:spcPct val="100000"/>
              </a:lnSpc>
            </a:pPr>
            <a:r>
              <a:rPr lang="en-US" sz="2400" dirty="0">
                <a:solidFill>
                  <a:schemeClr val="tx1">
                    <a:lumMod val="75000"/>
                    <a:lumOff val="25000"/>
                  </a:schemeClr>
                </a:solidFill>
                <a:latin typeface="Arial Black"/>
              </a:rPr>
              <a:t>Warner Bros. Disney Independent also are the top 3 in global gains </a:t>
            </a:r>
          </a:p>
        </p:txBody>
      </p:sp>
      <p:pic>
        <p:nvPicPr>
          <p:cNvPr id="5" name="Picture 5" descr="A screenshot of a cell phone&#10;&#10;Description generated with very high confidence">
            <a:extLst>
              <a:ext uri="{FF2B5EF4-FFF2-40B4-BE49-F238E27FC236}">
                <a16:creationId xmlns:a16="http://schemas.microsoft.com/office/drawing/2014/main" id="{288CF0FE-F8D5-4CA5-893D-80E77CB1972E}"/>
              </a:ext>
            </a:extLst>
          </p:cNvPr>
          <p:cNvPicPr>
            <a:picLocks noGrp="1" noChangeAspect="1"/>
          </p:cNvPicPr>
          <p:nvPr>
            <p:ph type="pic" idx="1"/>
          </p:nvPr>
        </p:nvPicPr>
        <p:blipFill rotWithShape="1">
          <a:blip r:embed="rId2"/>
          <a:srcRect l="11033" r="21356"/>
          <a:stretch/>
        </p:blipFill>
        <p:spPr>
          <a:xfrm>
            <a:off x="4648201" y="640081"/>
            <a:ext cx="6909801" cy="5314406"/>
          </a:xfrm>
          <a:prstGeom prst="rect">
            <a:avLst/>
          </a:prstGeom>
        </p:spPr>
      </p:pic>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174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86EF065-FADA-413B-A4F3-6EB2E4665902}"/>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dirty="0">
                <a:solidFill>
                  <a:schemeClr val="tx1">
                    <a:lumMod val="75000"/>
                    <a:lumOff val="25000"/>
                  </a:schemeClr>
                </a:solidFill>
              </a:rPr>
              <a:t>Brand Gains </a:t>
            </a:r>
          </a:p>
        </p:txBody>
      </p:sp>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3FE6954-1AD8-4509-A371-F2FFE222A3EB}"/>
              </a:ext>
            </a:extLst>
          </p:cNvPr>
          <p:cNvSpPr>
            <a:spLocks noGrp="1"/>
          </p:cNvSpPr>
          <p:nvPr>
            <p:ph type="body" sz="half" idx="2"/>
          </p:nvPr>
        </p:nvSpPr>
        <p:spPr>
          <a:xfrm>
            <a:off x="642257" y="2407436"/>
            <a:ext cx="3690257" cy="3461658"/>
          </a:xfrm>
        </p:spPr>
        <p:txBody>
          <a:bodyPr vert="horz" lIns="0" tIns="45720" rIns="0" bIns="45720" rtlCol="0" anchor="t">
            <a:normAutofit/>
          </a:bodyPr>
          <a:lstStyle/>
          <a:p>
            <a:pPr>
              <a:lnSpc>
                <a:spcPct val="100000"/>
              </a:lnSpc>
            </a:pPr>
            <a:r>
              <a:rPr lang="en-US" sz="2400" dirty="0">
                <a:solidFill>
                  <a:schemeClr val="tx1">
                    <a:lumMod val="75000"/>
                    <a:lumOff val="25000"/>
                  </a:schemeClr>
                </a:solidFill>
                <a:latin typeface="Arial Black"/>
              </a:rPr>
              <a:t>Brand gains over the years 2007 to 2011</a:t>
            </a:r>
          </a:p>
          <a:p>
            <a:pPr>
              <a:lnSpc>
                <a:spcPct val="100000"/>
              </a:lnSpc>
            </a:pPr>
            <a:r>
              <a:rPr lang="en-US" sz="2400" dirty="0">
                <a:solidFill>
                  <a:schemeClr val="tx1">
                    <a:lumMod val="75000"/>
                    <a:lumOff val="25000"/>
                  </a:schemeClr>
                </a:solidFill>
                <a:latin typeface="Arial Black"/>
              </a:rPr>
              <a:t>Comedy and Romance movies seem to be the most reliable </a:t>
            </a:r>
          </a:p>
        </p:txBody>
      </p:sp>
      <p:pic>
        <p:nvPicPr>
          <p:cNvPr id="5" name="Picture 5" descr="A close up of a map&#10;&#10;Description generated with high confidence">
            <a:extLst>
              <a:ext uri="{FF2B5EF4-FFF2-40B4-BE49-F238E27FC236}">
                <a16:creationId xmlns:a16="http://schemas.microsoft.com/office/drawing/2014/main" id="{339EAA7F-A18F-433A-9700-E2F9CE4ABF7D}"/>
              </a:ext>
            </a:extLst>
          </p:cNvPr>
          <p:cNvPicPr>
            <a:picLocks noGrp="1" noChangeAspect="1"/>
          </p:cNvPicPr>
          <p:nvPr>
            <p:ph type="pic" idx="1"/>
          </p:nvPr>
        </p:nvPicPr>
        <p:blipFill rotWithShape="1">
          <a:blip r:embed="rId2"/>
          <a:srcRect l="11699" r="14840"/>
          <a:stretch/>
        </p:blipFill>
        <p:spPr>
          <a:xfrm>
            <a:off x="4648201" y="640081"/>
            <a:ext cx="6909801" cy="5314406"/>
          </a:xfrm>
          <a:prstGeom prst="rect">
            <a:avLst/>
          </a:prstGeom>
        </p:spPr>
      </p:pic>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223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B7EB2AD-B645-4C1C-BEA1-E502ED240BD8}"/>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solidFill>
                  <a:schemeClr val="tx1">
                    <a:lumMod val="75000"/>
                    <a:lumOff val="25000"/>
                  </a:schemeClr>
                </a:solidFill>
              </a:rPr>
              <a:t>High Profit Brand</a:t>
            </a:r>
          </a:p>
        </p:txBody>
      </p:sp>
      <p:cxnSp>
        <p:nvCxnSpPr>
          <p:cNvPr id="35" name="Straight Connector 3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5158AF5-2DEB-44A9-A1C5-4A457BD67519}"/>
              </a:ext>
            </a:extLst>
          </p:cNvPr>
          <p:cNvSpPr>
            <a:spLocks noGrp="1"/>
          </p:cNvSpPr>
          <p:nvPr>
            <p:ph type="body" sz="half" idx="2"/>
          </p:nvPr>
        </p:nvSpPr>
        <p:spPr>
          <a:xfrm>
            <a:off x="858064" y="2639380"/>
            <a:ext cx="3205049" cy="3229714"/>
          </a:xfrm>
        </p:spPr>
        <p:txBody>
          <a:bodyPr vert="horz" lIns="0" tIns="45720" rIns="0" bIns="45720" rtlCol="0">
            <a:normAutofit/>
          </a:bodyPr>
          <a:lstStyle/>
          <a:p>
            <a:pPr>
              <a:lnSpc>
                <a:spcPct val="100000"/>
              </a:lnSpc>
            </a:pPr>
            <a:r>
              <a:rPr lang="en-US">
                <a:solidFill>
                  <a:schemeClr val="tx1">
                    <a:lumMod val="75000"/>
                    <a:lumOff val="25000"/>
                  </a:schemeClr>
                </a:solidFill>
              </a:rPr>
              <a:t>Independent holds a majority share of profits with Warner Bros. And Disney </a:t>
            </a:r>
          </a:p>
          <a:p>
            <a:pPr>
              <a:lnSpc>
                <a:spcPct val="100000"/>
              </a:lnSpc>
            </a:pPr>
            <a:endParaRPr lang="en-US">
              <a:solidFill>
                <a:schemeClr val="tx1">
                  <a:lumMod val="75000"/>
                  <a:lumOff val="25000"/>
                </a:schemeClr>
              </a:solidFill>
            </a:endParaRPr>
          </a:p>
        </p:txBody>
      </p:sp>
      <p:pic>
        <p:nvPicPr>
          <p:cNvPr id="5" name="Picture 5" descr="A screenshot of a cell phone&#10;&#10;Description generated with very high confidence">
            <a:extLst>
              <a:ext uri="{FF2B5EF4-FFF2-40B4-BE49-F238E27FC236}">
                <a16:creationId xmlns:a16="http://schemas.microsoft.com/office/drawing/2014/main" id="{0CE11525-B0F3-461C-A29D-7EA1C294C680}"/>
              </a:ext>
            </a:extLst>
          </p:cNvPr>
          <p:cNvPicPr>
            <a:picLocks noGrp="1" noChangeAspect="1"/>
          </p:cNvPicPr>
          <p:nvPr>
            <p:ph type="pic" idx="1"/>
          </p:nvPr>
        </p:nvPicPr>
        <p:blipFill rotWithShape="1">
          <a:blip r:embed="rId2"/>
          <a:srcRect l="3633" r="33992" b="-1"/>
          <a:stretch/>
        </p:blipFill>
        <p:spPr>
          <a:xfrm>
            <a:off x="5227966" y="643466"/>
            <a:ext cx="5743522" cy="5225621"/>
          </a:xfrm>
          <a:prstGeom prst="rect">
            <a:avLst/>
          </a:prstGeom>
        </p:spPr>
      </p:pic>
      <p:sp>
        <p:nvSpPr>
          <p:cNvPr id="37" name="Rectangle 3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84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C940DD4-36D5-472E-94C8-4D810CA9D381}"/>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dirty="0">
                <a:solidFill>
                  <a:schemeClr val="tx1">
                    <a:lumMod val="75000"/>
                    <a:lumOff val="25000"/>
                  </a:schemeClr>
                </a:solidFill>
              </a:rPr>
              <a:t>Brand Profits</a:t>
            </a:r>
          </a:p>
        </p:txBody>
      </p:sp>
      <p:cxnSp>
        <p:nvCxnSpPr>
          <p:cNvPr id="33"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9C03817-A4E5-42D6-AD13-8A2FCCCC2EEE}"/>
              </a:ext>
            </a:extLst>
          </p:cNvPr>
          <p:cNvSpPr>
            <a:spLocks noGrp="1"/>
          </p:cNvSpPr>
          <p:nvPr>
            <p:ph type="body" sz="half" idx="2"/>
          </p:nvPr>
        </p:nvSpPr>
        <p:spPr>
          <a:xfrm>
            <a:off x="642257" y="2407436"/>
            <a:ext cx="3690257" cy="3461658"/>
          </a:xfrm>
        </p:spPr>
        <p:txBody>
          <a:bodyPr vert="horz" lIns="0" tIns="45720" rIns="0" bIns="45720" rtlCol="0" anchor="t">
            <a:normAutofit/>
          </a:bodyPr>
          <a:lstStyle/>
          <a:p>
            <a:pPr>
              <a:lnSpc>
                <a:spcPct val="100000"/>
              </a:lnSpc>
            </a:pPr>
            <a:r>
              <a:rPr lang="en-US" sz="2800" dirty="0">
                <a:solidFill>
                  <a:schemeClr val="tx1">
                    <a:lumMod val="75000"/>
                    <a:lumOff val="25000"/>
                  </a:schemeClr>
                </a:solidFill>
                <a:latin typeface="Arial Black"/>
              </a:rPr>
              <a:t>Comedy movies usually increase after a </a:t>
            </a:r>
            <a:r>
              <a:rPr lang="en-US" sz="2800" dirty="0" err="1">
                <a:solidFill>
                  <a:schemeClr val="tx1">
                    <a:lumMod val="75000"/>
                    <a:lumOff val="25000"/>
                  </a:schemeClr>
                </a:solidFill>
                <a:latin typeface="Arial Black"/>
              </a:rPr>
              <a:t>slup</a:t>
            </a:r>
            <a:r>
              <a:rPr lang="en-US" sz="2800" dirty="0">
                <a:solidFill>
                  <a:schemeClr val="tx1">
                    <a:lumMod val="75000"/>
                    <a:lumOff val="25000"/>
                  </a:schemeClr>
                </a:solidFill>
                <a:latin typeface="Arial Black"/>
              </a:rPr>
              <a:t> while Romance films remain improve gradually </a:t>
            </a:r>
            <a:endParaRPr lang="en-US" dirty="0">
              <a:solidFill>
                <a:schemeClr val="tx1">
                  <a:lumMod val="75000"/>
                  <a:lumOff val="25000"/>
                </a:schemeClr>
              </a:solidFill>
            </a:endParaRPr>
          </a:p>
        </p:txBody>
      </p:sp>
      <p:pic>
        <p:nvPicPr>
          <p:cNvPr id="5" name="Picture 5" descr="A close up of a map&#10;&#10;Description generated with high confidence">
            <a:extLst>
              <a:ext uri="{FF2B5EF4-FFF2-40B4-BE49-F238E27FC236}">
                <a16:creationId xmlns:a16="http://schemas.microsoft.com/office/drawing/2014/main" id="{32292E29-D538-4CA7-91FF-37EF447EF649}"/>
              </a:ext>
            </a:extLst>
          </p:cNvPr>
          <p:cNvPicPr>
            <a:picLocks noGrp="1" noChangeAspect="1"/>
          </p:cNvPicPr>
          <p:nvPr>
            <p:ph type="pic" idx="1"/>
          </p:nvPr>
        </p:nvPicPr>
        <p:blipFill rotWithShape="1">
          <a:blip r:embed="rId2"/>
          <a:srcRect l="12439" r="20275" b="-2"/>
          <a:stretch/>
        </p:blipFill>
        <p:spPr>
          <a:xfrm>
            <a:off x="4648201" y="640081"/>
            <a:ext cx="6909801" cy="5314406"/>
          </a:xfrm>
          <a:prstGeom prst="rect">
            <a:avLst/>
          </a:prstGeom>
        </p:spPr>
      </p:pic>
      <p:sp>
        <p:nvSpPr>
          <p:cNvPr id="34"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8041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C2C59B-E4C4-43EB-911A-A5383940E4BE}"/>
              </a:ext>
            </a:extLst>
          </p:cNvPr>
          <p:cNvSpPr>
            <a:spLocks noGrp="1"/>
          </p:cNvSpPr>
          <p:nvPr>
            <p:ph type="title"/>
          </p:nvPr>
        </p:nvSpPr>
        <p:spPr>
          <a:xfrm>
            <a:off x="642259" y="634946"/>
            <a:ext cx="3372529" cy="5055904"/>
          </a:xfrm>
        </p:spPr>
        <p:txBody>
          <a:bodyPr anchor="ctr">
            <a:normAutofit/>
          </a:bodyPr>
          <a:lstStyle/>
          <a:p>
            <a:r>
              <a:rPr lang="en-US" dirty="0"/>
              <a:t>Rate of likes and dislikes </a:t>
            </a:r>
          </a:p>
        </p:txBody>
      </p:sp>
      <p:cxnSp>
        <p:nvCxnSpPr>
          <p:cNvPr id="7"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2">
            <a:extLst>
              <a:ext uri="{FF2B5EF4-FFF2-40B4-BE49-F238E27FC236}">
                <a16:creationId xmlns:a16="http://schemas.microsoft.com/office/drawing/2014/main" id="{94C8CD7B-75D8-4AC6-AE0E-7BC1AE640D43}"/>
              </a:ext>
            </a:extLst>
          </p:cNvPr>
          <p:cNvGraphicFramePr>
            <a:graphicFrameLocks noGrp="1"/>
          </p:cNvGraphicFramePr>
          <p:nvPr>
            <p:ph idx="1"/>
            <p:extLst>
              <p:ext uri="{D42A27DB-BD31-4B8C-83A1-F6EECF244321}">
                <p14:modId xmlns:p14="http://schemas.microsoft.com/office/powerpoint/2010/main" val="333336128"/>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09164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tf56160789</Template>
  <TotalTime>0</TotalTime>
  <Words>31</Words>
  <Application>Microsoft Office PowerPoint</Application>
  <PresentationFormat>Widescreen</PresentationFormat>
  <Paragraphs>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1_RetrospectVTI</vt:lpstr>
      <vt:lpstr>Module One Presentaion</vt:lpstr>
      <vt:lpstr>Goals </vt:lpstr>
      <vt:lpstr>What to expect ?</vt:lpstr>
      <vt:lpstr>Personnel Aspects </vt:lpstr>
      <vt:lpstr>High Gainers</vt:lpstr>
      <vt:lpstr>Brand Gains </vt:lpstr>
      <vt:lpstr>High Profit Brand</vt:lpstr>
      <vt:lpstr>Brand Profits</vt:lpstr>
      <vt:lpstr>Rate of likes and dislikes </vt:lpstr>
      <vt:lpstr>Profit/ Dislikes</vt:lpstr>
      <vt:lpstr>Averages Dislikes </vt:lpstr>
      <vt:lpstr>Motives </vt:lpstr>
      <vt:lpstr>Likes vs Dislikes </vt:lpstr>
      <vt:lpstr>Likes / Dislikes Diff</vt:lpstr>
      <vt:lpstr>Future Endeavors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
  <cp:lastModifiedBy/>
  <cp:revision>383</cp:revision>
  <dcterms:created xsi:type="dcterms:W3CDTF">2020-04-10T17:15:42Z</dcterms:created>
  <dcterms:modified xsi:type="dcterms:W3CDTF">2020-04-10T18:30:52Z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