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71" r:id="rId5"/>
    <p:sldId id="273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A00F0-744E-448F-B073-DE64B98D04D5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9B8F6-40A0-4101-9E2C-AC8A4F817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5E6F-792A-475F-A51F-0114F7040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85CA-388F-4EC8-9ACB-9FE93D47E837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B863-A133-42D7-B5FF-872BD368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Decision Tree Tutorial</a:t>
            </a:r>
            <a:endParaRPr lang="en-US" sz="2800" b="1" dirty="0">
              <a:solidFill>
                <a:srgbClr val="2C57B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81200"/>
            <a:ext cx="7162800" cy="41910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endParaRPr lang="en-US" sz="4200" dirty="0" smtClean="0">
              <a:solidFill>
                <a:schemeClr val="tx1"/>
              </a:solidFill>
            </a:endParaRPr>
          </a:p>
          <a:p>
            <a:endParaRPr lang="en-US" sz="42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SYDE 422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Week3</a:t>
            </a:r>
            <a:endParaRPr lang="en-US" sz="2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4200" dirty="0">
              <a:solidFill>
                <a:schemeClr val="tx1"/>
              </a:solidFill>
            </a:endParaRPr>
          </a:p>
          <a:p>
            <a:fld id="{64F7C2E3-CDDA-4C64-BAF3-1E07B516785E}" type="datetime3">
              <a:rPr lang="en-US" sz="2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 January 2013</a:t>
            </a:fld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433" y="3200400"/>
            <a:ext cx="520336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How to induce a DT?</a:t>
            </a:r>
            <a:endParaRPr lang="en-US" sz="2400" dirty="0" smtClean="0"/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000" dirty="0" smtClean="0"/>
              <a:t>Finding a </a:t>
            </a:r>
            <a:r>
              <a:rPr lang="en-US" sz="2000" b="1" dirty="0" smtClean="0">
                <a:solidFill>
                  <a:schemeClr val="accent3"/>
                </a:solidFill>
              </a:rPr>
              <a:t>small</a:t>
            </a:r>
            <a:r>
              <a:rPr lang="en-US" sz="2000" dirty="0" smtClean="0"/>
              <a:t> tree consistent with the training examples</a:t>
            </a:r>
            <a:endParaRPr lang="en-US" sz="2000" dirty="0" smtClean="0"/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000" dirty="0" smtClean="0"/>
              <a:t>Recursively choosing the </a:t>
            </a:r>
            <a:r>
              <a:rPr lang="en-US" sz="2000" b="1" dirty="0" smtClean="0">
                <a:solidFill>
                  <a:schemeClr val="accent3"/>
                </a:solidFill>
              </a:rPr>
              <a:t>most informative </a:t>
            </a:r>
            <a:r>
              <a:rPr lang="en-US" sz="2000" dirty="0" smtClean="0"/>
              <a:t>attribute as root of the (sub)tree.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Decision Tree (DT) Overview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3400" y="1066800"/>
            <a:ext cx="8001000" cy="76200"/>
          </a:xfrm>
          <a:prstGeom prst="roundRect">
            <a:avLst/>
          </a:prstGeom>
          <a:solidFill>
            <a:srgbClr val="2C57B6"/>
          </a:solidFill>
          <a:ln>
            <a:solidFill>
              <a:srgbClr val="2C5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6324600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[Mitchell and Hill 1997]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Iris Dataset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066800"/>
            <a:ext cx="8001000" cy="76200"/>
          </a:xfrm>
          <a:prstGeom prst="roundRect">
            <a:avLst/>
          </a:prstGeom>
          <a:solidFill>
            <a:srgbClr val="2C57B6"/>
          </a:solidFill>
          <a:ln>
            <a:solidFill>
              <a:srgbClr val="2C5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848600" cy="3535363"/>
          </a:xfrm>
        </p:spPr>
        <p:txBody>
          <a:bodyPr>
            <a:normAutofit/>
          </a:bodyPr>
          <a:lstStyle/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Best known dataset in pattern recognition literature</a:t>
            </a:r>
            <a:endParaRPr lang="en-US" sz="1600" dirty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Attributes</a:t>
            </a:r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000" dirty="0" smtClean="0"/>
              <a:t>Sepal Length</a:t>
            </a:r>
            <a:r>
              <a:rPr lang="en-US" sz="2000" dirty="0" smtClean="0"/>
              <a:t>, </a:t>
            </a:r>
            <a:r>
              <a:rPr lang="en-US" sz="2000" dirty="0" smtClean="0"/>
              <a:t>Sepal Width</a:t>
            </a:r>
            <a:r>
              <a:rPr lang="en-US" sz="2000" dirty="0" smtClean="0"/>
              <a:t>, </a:t>
            </a:r>
            <a:r>
              <a:rPr lang="en-US" sz="2000" dirty="0" smtClean="0"/>
              <a:t>Petal Length</a:t>
            </a:r>
            <a:r>
              <a:rPr lang="en-US" sz="2000" dirty="0" smtClean="0"/>
              <a:t>, and </a:t>
            </a:r>
            <a:r>
              <a:rPr lang="en-US" sz="2000" dirty="0" smtClean="0"/>
              <a:t>Petal Width</a:t>
            </a:r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Classes</a:t>
            </a:r>
            <a:endParaRPr lang="en-US" sz="2400" dirty="0" smtClean="0"/>
          </a:p>
          <a:p>
            <a:pPr lvl="1">
              <a:buClr>
                <a:srgbClr val="2C57B6"/>
              </a:buClr>
              <a:buFont typeface="Wingdings" pitchFamily="2" charset="2"/>
              <a:buChar char="Ø"/>
            </a:pPr>
            <a:r>
              <a:rPr lang="pt-BR" sz="2000" dirty="0" smtClean="0"/>
              <a:t>Iris </a:t>
            </a:r>
            <a:r>
              <a:rPr lang="pt-BR" sz="2000" dirty="0" smtClean="0"/>
              <a:t>Setosa, Iris Versicolour, Iris </a:t>
            </a:r>
            <a:r>
              <a:rPr lang="pt-BR" sz="2000" dirty="0" smtClean="0"/>
              <a:t>Virginica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838200" y="1644873"/>
          <a:ext cx="7239000" cy="94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Associated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Task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#Attributes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927">
                <a:tc>
                  <a:txBody>
                    <a:bodyPr/>
                    <a:lstStyle/>
                    <a:p>
                      <a:r>
                        <a:rPr lang="en-US" dirty="0" smtClean="0"/>
                        <a:t>#Classes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#instances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Iris Dataset Cont.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066800"/>
            <a:ext cx="8001000" cy="76200"/>
          </a:xfrm>
          <a:prstGeom prst="roundRect">
            <a:avLst/>
          </a:prstGeom>
          <a:solidFill>
            <a:srgbClr val="2C57B6"/>
          </a:solidFill>
          <a:ln>
            <a:solidFill>
              <a:srgbClr val="2C5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95710"/>
          <a:ext cx="7620000" cy="117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722927">
                <a:tc>
                  <a:txBody>
                    <a:bodyPr/>
                    <a:lstStyle/>
                    <a:p>
                      <a:pPr lvl="1" algn="l">
                        <a:buClr>
                          <a:srgbClr val="2C57B6"/>
                        </a:buClr>
                        <a:buFont typeface="Wingdings" pitchFamily="2" charset="2"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Sepal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buClr>
                          <a:srgbClr val="2C57B6"/>
                        </a:buClr>
                        <a:buFont typeface="Wingdings" pitchFamily="2" charset="2"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Sepal Width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buClr>
                          <a:srgbClr val="2C57B6"/>
                        </a:buClr>
                        <a:buFont typeface="Wingdings" pitchFamily="2" charset="2"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Petal Length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>
                        <a:buClr>
                          <a:srgbClr val="2C57B6"/>
                        </a:buClr>
                        <a:buFont typeface="Wingdings" pitchFamily="2" charset="2"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Petal Width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1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941637"/>
            <a:ext cx="7848600" cy="3535363"/>
          </a:xfrm>
        </p:spPr>
        <p:txBody>
          <a:bodyPr>
            <a:normAutofit/>
          </a:bodyPr>
          <a:lstStyle/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rgbClr val="2C57B6"/>
              </a:buClr>
              <a:buNone/>
            </a:pPr>
            <a:endParaRPr lang="en-US" sz="2400" dirty="0" smtClean="0"/>
          </a:p>
          <a:p>
            <a:pPr>
              <a:buClr>
                <a:srgbClr val="2C57B6"/>
              </a:buClr>
              <a:buNone/>
            </a:pPr>
            <a:r>
              <a:rPr lang="en-US" sz="2400" dirty="0" smtClean="0"/>
              <a:t>   Class: </a:t>
            </a:r>
            <a:r>
              <a:rPr lang="en-US" sz="2400" dirty="0" err="1" smtClean="0"/>
              <a:t>Versicolour</a:t>
            </a:r>
            <a:endParaRPr lang="en-US" sz="20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Iris Dataset Cont.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1066800"/>
            <a:ext cx="8001000" cy="76200"/>
          </a:xfrm>
          <a:prstGeom prst="roundRect">
            <a:avLst/>
          </a:prstGeom>
          <a:solidFill>
            <a:srgbClr val="2C57B6"/>
          </a:solidFill>
          <a:ln>
            <a:solidFill>
              <a:srgbClr val="2C5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31924"/>
            <a:ext cx="6574367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Training DT</a:t>
            </a:r>
          </a:p>
          <a:p>
            <a:pPr lvl="1">
              <a:buClr>
                <a:srgbClr val="2C57B6"/>
              </a:buCl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t = </a:t>
            </a:r>
            <a:r>
              <a:rPr lang="en-US" sz="2000" dirty="0" err="1" smtClean="0">
                <a:solidFill>
                  <a:srgbClr val="7030A0"/>
                </a:solidFill>
              </a:rPr>
              <a:t>classregtree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X_train,Y_train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1600" dirty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Visualizing DT</a:t>
            </a:r>
          </a:p>
          <a:p>
            <a:pPr lvl="1">
              <a:buClr>
                <a:srgbClr val="2C57B6"/>
              </a:buCl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view(t)</a:t>
            </a:r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Testing DT</a:t>
            </a:r>
          </a:p>
          <a:p>
            <a:pPr lvl="1">
              <a:buClr>
                <a:srgbClr val="2C57B6"/>
              </a:buClr>
              <a:buNone/>
            </a:pPr>
            <a:r>
              <a:rPr lang="en-US" sz="2000" dirty="0" err="1" smtClean="0">
                <a:solidFill>
                  <a:srgbClr val="7030A0"/>
                </a:solidFill>
              </a:rPr>
              <a:t>Y_test</a:t>
            </a:r>
            <a:r>
              <a:rPr lang="en-US" sz="2000" dirty="0" smtClean="0">
                <a:solidFill>
                  <a:srgbClr val="7030A0"/>
                </a:solidFill>
              </a:rPr>
              <a:t> = </a:t>
            </a:r>
            <a:r>
              <a:rPr lang="en-US" sz="2000" dirty="0" err="1" smtClean="0">
                <a:solidFill>
                  <a:srgbClr val="7030A0"/>
                </a:solidFill>
              </a:rPr>
              <a:t>eval</a:t>
            </a:r>
            <a:r>
              <a:rPr lang="en-US" sz="2000" dirty="0" smtClean="0">
                <a:solidFill>
                  <a:srgbClr val="7030A0"/>
                </a:solidFill>
              </a:rPr>
              <a:t>(</a:t>
            </a:r>
            <a:r>
              <a:rPr lang="en-US" sz="2000" dirty="0" err="1" smtClean="0">
                <a:solidFill>
                  <a:srgbClr val="7030A0"/>
                </a:solidFill>
              </a:rPr>
              <a:t>t,X_test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endParaRPr lang="en-US" sz="2000" dirty="0" smtClean="0">
              <a:solidFill>
                <a:srgbClr val="7030A0"/>
              </a:solidFill>
            </a:endParaRPr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rgbClr val="2C57B6"/>
              </a:buClr>
              <a:buFont typeface="Wingdings" pitchFamily="2" charset="2"/>
              <a:buChar char="Ø"/>
            </a:pPr>
            <a:r>
              <a:rPr lang="en-US" sz="2400" dirty="0" smtClean="0"/>
              <a:t>Pruning DT</a:t>
            </a:r>
            <a:endParaRPr lang="en-US" sz="2400" dirty="0" smtClean="0"/>
          </a:p>
          <a:p>
            <a:pPr lvl="1">
              <a:buClr>
                <a:srgbClr val="2C57B6"/>
              </a:buClr>
              <a:buNone/>
            </a:pPr>
            <a:r>
              <a:rPr lang="en-US" sz="2000" dirty="0" err="1" smtClean="0">
                <a:solidFill>
                  <a:srgbClr val="7030A0"/>
                </a:solidFill>
              </a:rPr>
              <a:t>t_pruned</a:t>
            </a:r>
            <a:r>
              <a:rPr lang="en-US" sz="2000" dirty="0" smtClean="0">
                <a:solidFill>
                  <a:srgbClr val="7030A0"/>
                </a:solidFill>
              </a:rPr>
              <a:t> = prune(t,’leve</a:t>
            </a:r>
            <a:r>
              <a:rPr lang="en-US" sz="2000" dirty="0" smtClean="0">
                <a:solidFill>
                  <a:srgbClr val="7030A0"/>
                </a:solidFill>
              </a:rPr>
              <a:t>l</a:t>
            </a:r>
            <a:r>
              <a:rPr lang="en-US" sz="2000" dirty="0" smtClean="0">
                <a:solidFill>
                  <a:srgbClr val="7030A0"/>
                </a:solidFill>
              </a:rPr>
              <a:t>’,1)</a:t>
            </a:r>
            <a:endParaRPr lang="en-US" sz="2000" dirty="0" smtClean="0">
              <a:solidFill>
                <a:srgbClr val="7030A0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2C57B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 Functions for DT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02E0-7D6A-4CA2-BB56-E820E0CA88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3400" y="1066800"/>
            <a:ext cx="8001000" cy="76200"/>
          </a:xfrm>
          <a:prstGeom prst="roundRect">
            <a:avLst/>
          </a:prstGeom>
          <a:solidFill>
            <a:srgbClr val="2C57B6"/>
          </a:solidFill>
          <a:ln>
            <a:solidFill>
              <a:srgbClr val="2C5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156</Words>
  <Application>Microsoft Office PowerPoint</Application>
  <PresentationFormat>On-screen Show (4:3)</PresentationFormat>
  <Paragraphs>68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Decision Tree Tutorial</vt:lpstr>
      <vt:lpstr>Decision Tree (DT) Overview</vt:lpstr>
      <vt:lpstr>Iris Dataset</vt:lpstr>
      <vt:lpstr>Iris Dataset Cont.</vt:lpstr>
      <vt:lpstr>Iris Dataset Cont.</vt:lpstr>
      <vt:lpstr>MATLAB Functions for DT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Alireza Barshan</dc:creator>
  <cp:lastModifiedBy>Alireza Barshan</cp:lastModifiedBy>
  <cp:revision>99</cp:revision>
  <dcterms:created xsi:type="dcterms:W3CDTF">2012-12-02T22:08:24Z</dcterms:created>
  <dcterms:modified xsi:type="dcterms:W3CDTF">2013-01-23T18:25:58Z</dcterms:modified>
</cp:coreProperties>
</file>