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5" r:id="rId2"/>
    <p:sldId id="257" r:id="rId3"/>
    <p:sldId id="259" r:id="rId4"/>
    <p:sldId id="258" r:id="rId5"/>
    <p:sldId id="269" r:id="rId6"/>
    <p:sldId id="268" r:id="rId7"/>
    <p:sldId id="263" r:id="rId8"/>
    <p:sldId id="271"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66C3F-72D8-4B9D-B172-562EE4AEA551}"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4677E005-F769-4A9D-91D0-4A0342C20D4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Article Metadata</a:t>
          </a:r>
        </a:p>
      </dgm:t>
    </dgm:pt>
    <dgm:pt modelId="{661547F2-BACD-4034-8B7B-94D7D0F7C8B7}" type="parTrans" cxnId="{642ED434-1379-405B-8656-F68376D5B72E}">
      <dgm:prSet/>
      <dgm:spPr/>
      <dgm:t>
        <a:bodyPr/>
        <a:lstStyle/>
        <a:p>
          <a:endParaRPr lang="en-US"/>
        </a:p>
      </dgm:t>
    </dgm:pt>
    <dgm:pt modelId="{805B52CF-8124-4903-96AC-CDD12D94ECAE}" type="sibTrans" cxnId="{642ED434-1379-405B-8656-F68376D5B72E}">
      <dgm:prSet/>
      <dgm:spPr/>
      <dgm:t>
        <a:bodyPr/>
        <a:lstStyle/>
        <a:p>
          <a:endParaRPr lang="en-US"/>
        </a:p>
      </dgm:t>
    </dgm:pt>
    <dgm:pt modelId="{68E6159D-47D3-4DA7-850F-16C5A8B2557B}">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Full Text</a:t>
          </a:r>
        </a:p>
      </dgm:t>
    </dgm:pt>
    <dgm:pt modelId="{69B705C9-B319-4298-9A66-C519206EB941}" type="parTrans" cxnId="{A98752BC-1347-4BAA-AB0E-1BACE661B5E0}">
      <dgm:prSet/>
      <dgm:spPr/>
      <dgm:t>
        <a:bodyPr/>
        <a:lstStyle/>
        <a:p>
          <a:endParaRPr lang="en-US"/>
        </a:p>
      </dgm:t>
    </dgm:pt>
    <dgm:pt modelId="{27D2B6A9-FFEB-4530-A7D6-932E5120090B}" type="sibTrans" cxnId="{A98752BC-1347-4BAA-AB0E-1BACE661B5E0}">
      <dgm:prSet/>
      <dgm:spPr/>
      <dgm:t>
        <a:bodyPr/>
        <a:lstStyle/>
        <a:p>
          <a:endParaRPr lang="en-US"/>
        </a:p>
      </dgm:t>
    </dgm:pt>
    <dgm:pt modelId="{649843C5-9CA6-446A-9731-6DBB3333D83D}">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Analysis</a:t>
          </a:r>
        </a:p>
      </dgm:t>
    </dgm:pt>
    <dgm:pt modelId="{99AFE336-CE31-4DE5-9007-CE4436580697}" type="parTrans" cxnId="{4A54AE33-0C66-49FC-99EB-FFDAC977245E}">
      <dgm:prSet/>
      <dgm:spPr/>
      <dgm:t>
        <a:bodyPr/>
        <a:lstStyle/>
        <a:p>
          <a:endParaRPr lang="en-US"/>
        </a:p>
      </dgm:t>
    </dgm:pt>
    <dgm:pt modelId="{85BA92F0-E471-482B-A0F0-634B9BD71D69}" type="sibTrans" cxnId="{4A54AE33-0C66-49FC-99EB-FFDAC977245E}">
      <dgm:prSet/>
      <dgm:spPr/>
      <dgm:t>
        <a:bodyPr/>
        <a:lstStyle/>
        <a:p>
          <a:endParaRPr lang="en-US"/>
        </a:p>
      </dgm:t>
    </dgm:pt>
    <dgm:pt modelId="{67586C50-7147-4EBB-8399-1183C1E5EE38}">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NewsAPI</a:t>
          </a:r>
        </a:p>
      </dgm:t>
    </dgm:pt>
    <dgm:pt modelId="{2FA489F3-BEC8-4CF9-A658-2325CD28E622}" type="parTrans" cxnId="{EF82A94F-C753-4A75-9FEB-9785A4BBAEC6}">
      <dgm:prSet/>
      <dgm:spPr/>
      <dgm:t>
        <a:bodyPr/>
        <a:lstStyle/>
        <a:p>
          <a:endParaRPr lang="en-US"/>
        </a:p>
      </dgm:t>
    </dgm:pt>
    <dgm:pt modelId="{C9AAE18C-356E-4C9D-A89F-81E06A010621}" type="sibTrans" cxnId="{EF82A94F-C753-4A75-9FEB-9785A4BBAEC6}">
      <dgm:prSet/>
      <dgm:spPr/>
      <dgm:t>
        <a:bodyPr/>
        <a:lstStyle/>
        <a:p>
          <a:endParaRPr lang="en-US"/>
        </a:p>
      </dgm:t>
    </dgm:pt>
    <dgm:pt modelId="{E0A1DD6A-FEB4-4EC2-AC2D-D67D26074C6E}">
      <dgm:prSet phldrT="[Text]"/>
      <dgm:spPr>
        <a:xfrm>
          <a:off x="6707" y="1305401"/>
          <a:ext cx="3318280" cy="1740535"/>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Topic: Immigration</a:t>
          </a:r>
        </a:p>
      </dgm:t>
    </dgm:pt>
    <dgm:pt modelId="{078C20F8-997F-449F-AEE8-E7DB9471B662}" type="parTrans" cxnId="{A92F6104-0861-40F9-A77F-A14F60919CE1}">
      <dgm:prSet/>
      <dgm:spPr/>
      <dgm:t>
        <a:bodyPr/>
        <a:lstStyle/>
        <a:p>
          <a:endParaRPr lang="en-US"/>
        </a:p>
      </dgm:t>
    </dgm:pt>
    <dgm:pt modelId="{C1B4AC7E-7354-437E-8B60-8EB8E31CF99E}" type="sibTrans" cxnId="{A92F6104-0861-40F9-A77F-A14F60919CE1}">
      <dgm:prSet/>
      <dgm:spPr/>
      <dgm:t>
        <a:bodyPr/>
        <a:lstStyle/>
        <a:p>
          <a:endParaRPr lang="en-US"/>
        </a:p>
      </dgm:t>
    </dgm:pt>
    <dgm:pt modelId="{C5EDC3FF-EA6E-471D-815B-CFA750C4F706}">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Newspaper3k</a:t>
          </a:r>
        </a:p>
      </dgm:t>
    </dgm:pt>
    <dgm:pt modelId="{16B9CBD4-0F9A-4236-B0D3-5A0ECB85FB3B}" type="parTrans" cxnId="{A3725179-D09A-4893-A2D2-36CDC20F9792}">
      <dgm:prSet/>
      <dgm:spPr/>
      <dgm:t>
        <a:bodyPr/>
        <a:lstStyle/>
        <a:p>
          <a:endParaRPr lang="en-US"/>
        </a:p>
      </dgm:t>
    </dgm:pt>
    <dgm:pt modelId="{344A6458-A44A-44EA-8474-4E8C98BF094E}" type="sibTrans" cxnId="{A3725179-D09A-4893-A2D2-36CDC20F9792}">
      <dgm:prSet/>
      <dgm:spPr/>
      <dgm:t>
        <a:bodyPr/>
        <a:lstStyle/>
        <a:p>
          <a:endParaRPr lang="en-US"/>
        </a:p>
      </dgm:t>
    </dgm:pt>
    <dgm:pt modelId="{C9FC2216-03D6-4316-B115-CE4547F5AF62}">
      <dgm:prSet phldrT="[Text]"/>
      <dgm:spPr>
        <a:xfrm>
          <a:off x="3598659" y="1305401"/>
          <a:ext cx="3318280" cy="1740535"/>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URL’s from NewsAPI</a:t>
          </a:r>
        </a:p>
      </dgm:t>
    </dgm:pt>
    <dgm:pt modelId="{A8357C69-6FE9-45BD-A53B-F02A3AE25AD7}" type="parTrans" cxnId="{2E22BF80-8ED0-4761-8FA1-330D78DB88AB}">
      <dgm:prSet/>
      <dgm:spPr/>
      <dgm:t>
        <a:bodyPr/>
        <a:lstStyle/>
        <a:p>
          <a:endParaRPr lang="en-US"/>
        </a:p>
      </dgm:t>
    </dgm:pt>
    <dgm:pt modelId="{992B276D-8F7E-4349-911E-A3D5AF6CBF8C}" type="sibTrans" cxnId="{2E22BF80-8ED0-4761-8FA1-330D78DB88AB}">
      <dgm:prSet/>
      <dgm:spPr/>
      <dgm:t>
        <a:bodyPr/>
        <a:lstStyle/>
        <a:p>
          <a:endParaRPr lang="en-US"/>
        </a:p>
      </dgm:t>
    </dgm:pt>
    <dgm:pt modelId="{07127421-B1DB-4614-9309-B07B3DE38419}">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Sentiment (NLTK Vader)</a:t>
          </a:r>
        </a:p>
      </dgm:t>
    </dgm:pt>
    <dgm:pt modelId="{02276A56-DDD4-40F2-9278-131ADA994981}" type="parTrans" cxnId="{D4BBF14E-27AE-4FF6-B245-19D5601F8936}">
      <dgm:prSet/>
      <dgm:spPr/>
      <dgm:t>
        <a:bodyPr/>
        <a:lstStyle/>
        <a:p>
          <a:endParaRPr lang="en-US"/>
        </a:p>
      </dgm:t>
    </dgm:pt>
    <dgm:pt modelId="{DEB7D60C-25CB-4E9E-B3CA-3212478EEE2C}" type="sibTrans" cxnId="{D4BBF14E-27AE-4FF6-B245-19D5601F8936}">
      <dgm:prSet/>
      <dgm:spPr/>
      <dgm:t>
        <a:bodyPr/>
        <a:lstStyle/>
        <a:p>
          <a:endParaRPr lang="en-US"/>
        </a:p>
      </dgm:t>
    </dgm:pt>
    <dgm:pt modelId="{5EE58050-B517-41D0-AEA9-591C272A1314}">
      <dgm:prSet phldrT="[Text]"/>
      <dgm:spPr>
        <a:xfrm>
          <a:off x="7190612" y="1305401"/>
          <a:ext cx="3318280" cy="1740535"/>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Bigrams (NLTK)</a:t>
          </a:r>
        </a:p>
      </dgm:t>
    </dgm:pt>
    <dgm:pt modelId="{ED641DF8-5419-45E2-A9B0-D1BD363B1E0F}" type="parTrans" cxnId="{655DB861-49DE-45FF-A33F-D1137C4FBC81}">
      <dgm:prSet/>
      <dgm:spPr/>
      <dgm:t>
        <a:bodyPr/>
        <a:lstStyle/>
        <a:p>
          <a:endParaRPr lang="en-US"/>
        </a:p>
      </dgm:t>
    </dgm:pt>
    <dgm:pt modelId="{0C6F117D-963A-4A3D-858A-1AE457E575F2}" type="sibTrans" cxnId="{655DB861-49DE-45FF-A33F-D1137C4FBC81}">
      <dgm:prSet/>
      <dgm:spPr/>
      <dgm:t>
        <a:bodyPr/>
        <a:lstStyle/>
        <a:p>
          <a:endParaRPr lang="en-US"/>
        </a:p>
      </dgm:t>
    </dgm:pt>
    <dgm:pt modelId="{5B5A6F85-06A4-4980-AA69-6E2BABE04015}" type="pres">
      <dgm:prSet presAssocID="{50566C3F-72D8-4B9D-B172-562EE4AEA551}" presName="CompostProcess" presStyleCnt="0">
        <dgm:presLayoutVars>
          <dgm:dir/>
          <dgm:resizeHandles val="exact"/>
        </dgm:presLayoutVars>
      </dgm:prSet>
      <dgm:spPr/>
    </dgm:pt>
    <dgm:pt modelId="{40F8DB0F-8A4F-48F6-B8FF-02EA328EA6E7}" type="pres">
      <dgm:prSet presAssocID="{50566C3F-72D8-4B9D-B172-562EE4AEA551}" presName="arrow" presStyleLbl="bgShp" presStyleIdx="0" presStyleCnt="1"/>
      <dgm:spPr>
        <a:xfrm>
          <a:off x="788669" y="0"/>
          <a:ext cx="8938260" cy="4351338"/>
        </a:xfrm>
        <a:prstGeom prst="rightArrow">
          <a:avLst/>
        </a:prstGeom>
        <a:solidFill>
          <a:srgbClr val="4472C4">
            <a:tint val="40000"/>
            <a:hueOff val="0"/>
            <a:satOff val="0"/>
            <a:lumOff val="0"/>
            <a:alphaOff val="0"/>
          </a:srgbClr>
        </a:solidFill>
        <a:ln>
          <a:noFill/>
        </a:ln>
        <a:effectLst/>
      </dgm:spPr>
    </dgm:pt>
    <dgm:pt modelId="{97CC1BF7-24DF-4DCA-9ECE-D4E8CEBB1507}" type="pres">
      <dgm:prSet presAssocID="{50566C3F-72D8-4B9D-B172-562EE4AEA551}" presName="linearProcess" presStyleCnt="0"/>
      <dgm:spPr/>
    </dgm:pt>
    <dgm:pt modelId="{7E5B0976-430A-4222-BF6E-212E29A31958}" type="pres">
      <dgm:prSet presAssocID="{4677E005-F769-4A9D-91D0-4A0342C20D4E}" presName="textNode" presStyleLbl="node1" presStyleIdx="0" presStyleCnt="3">
        <dgm:presLayoutVars>
          <dgm:bulletEnabled val="1"/>
        </dgm:presLayoutVars>
      </dgm:prSet>
      <dgm:spPr/>
    </dgm:pt>
    <dgm:pt modelId="{3EEA07EC-B9B3-412B-ADA6-144DBDFA38A6}" type="pres">
      <dgm:prSet presAssocID="{805B52CF-8124-4903-96AC-CDD12D94ECAE}" presName="sibTrans" presStyleCnt="0"/>
      <dgm:spPr/>
    </dgm:pt>
    <dgm:pt modelId="{4FEA9211-38AC-414A-BC60-3561B720BFC4}" type="pres">
      <dgm:prSet presAssocID="{68E6159D-47D3-4DA7-850F-16C5A8B2557B}" presName="textNode" presStyleLbl="node1" presStyleIdx="1" presStyleCnt="3">
        <dgm:presLayoutVars>
          <dgm:bulletEnabled val="1"/>
        </dgm:presLayoutVars>
      </dgm:prSet>
      <dgm:spPr/>
    </dgm:pt>
    <dgm:pt modelId="{B3B794D4-0C0C-4E5A-B2F5-CBD4A9498ABB}" type="pres">
      <dgm:prSet presAssocID="{27D2B6A9-FFEB-4530-A7D6-932E5120090B}" presName="sibTrans" presStyleCnt="0"/>
      <dgm:spPr/>
    </dgm:pt>
    <dgm:pt modelId="{A8767C69-185C-4B96-9F00-E550000B9C96}" type="pres">
      <dgm:prSet presAssocID="{649843C5-9CA6-446A-9731-6DBB3333D83D}" presName="textNode" presStyleLbl="node1" presStyleIdx="2" presStyleCnt="3">
        <dgm:presLayoutVars>
          <dgm:bulletEnabled val="1"/>
        </dgm:presLayoutVars>
      </dgm:prSet>
      <dgm:spPr/>
    </dgm:pt>
  </dgm:ptLst>
  <dgm:cxnLst>
    <dgm:cxn modelId="{A92F6104-0861-40F9-A77F-A14F60919CE1}" srcId="{4677E005-F769-4A9D-91D0-4A0342C20D4E}" destId="{E0A1DD6A-FEB4-4EC2-AC2D-D67D26074C6E}" srcOrd="1" destOrd="0" parTransId="{078C20F8-997F-449F-AEE8-E7DB9471B662}" sibTransId="{C1B4AC7E-7354-437E-8B60-8EB8E31CF99E}"/>
    <dgm:cxn modelId="{8740DB06-6AAB-43A3-A89B-C3718342AAC7}" type="presOf" srcId="{649843C5-9CA6-446A-9731-6DBB3333D83D}" destId="{A8767C69-185C-4B96-9F00-E550000B9C96}" srcOrd="0" destOrd="0" presId="urn:microsoft.com/office/officeart/2005/8/layout/hProcess9"/>
    <dgm:cxn modelId="{55138F1E-01D3-4CD6-A280-603342D50863}" type="presOf" srcId="{07127421-B1DB-4614-9309-B07B3DE38419}" destId="{A8767C69-185C-4B96-9F00-E550000B9C96}" srcOrd="0" destOrd="1" presId="urn:microsoft.com/office/officeart/2005/8/layout/hProcess9"/>
    <dgm:cxn modelId="{4A54AE33-0C66-49FC-99EB-FFDAC977245E}" srcId="{50566C3F-72D8-4B9D-B172-562EE4AEA551}" destId="{649843C5-9CA6-446A-9731-6DBB3333D83D}" srcOrd="2" destOrd="0" parTransId="{99AFE336-CE31-4DE5-9007-CE4436580697}" sibTransId="{85BA92F0-E471-482B-A0F0-634B9BD71D69}"/>
    <dgm:cxn modelId="{642ED434-1379-405B-8656-F68376D5B72E}" srcId="{50566C3F-72D8-4B9D-B172-562EE4AEA551}" destId="{4677E005-F769-4A9D-91D0-4A0342C20D4E}" srcOrd="0" destOrd="0" parTransId="{661547F2-BACD-4034-8B7B-94D7D0F7C8B7}" sibTransId="{805B52CF-8124-4903-96AC-CDD12D94ECAE}"/>
    <dgm:cxn modelId="{655DB861-49DE-45FF-A33F-D1137C4FBC81}" srcId="{649843C5-9CA6-446A-9731-6DBB3333D83D}" destId="{5EE58050-B517-41D0-AEA9-591C272A1314}" srcOrd="1" destOrd="0" parTransId="{ED641DF8-5419-45E2-A9B0-D1BD363B1E0F}" sibTransId="{0C6F117D-963A-4A3D-858A-1AE457E575F2}"/>
    <dgm:cxn modelId="{DA902746-AF7F-4137-88B4-402A8B3C47C2}" type="presOf" srcId="{68E6159D-47D3-4DA7-850F-16C5A8B2557B}" destId="{4FEA9211-38AC-414A-BC60-3561B720BFC4}" srcOrd="0" destOrd="0" presId="urn:microsoft.com/office/officeart/2005/8/layout/hProcess9"/>
    <dgm:cxn modelId="{D4BBF14E-27AE-4FF6-B245-19D5601F8936}" srcId="{649843C5-9CA6-446A-9731-6DBB3333D83D}" destId="{07127421-B1DB-4614-9309-B07B3DE38419}" srcOrd="0" destOrd="0" parTransId="{02276A56-DDD4-40F2-9278-131ADA994981}" sibTransId="{DEB7D60C-25CB-4E9E-B3CA-3212478EEE2C}"/>
    <dgm:cxn modelId="{EF82A94F-C753-4A75-9FEB-9785A4BBAEC6}" srcId="{4677E005-F769-4A9D-91D0-4A0342C20D4E}" destId="{67586C50-7147-4EBB-8399-1183C1E5EE38}" srcOrd="0" destOrd="0" parTransId="{2FA489F3-BEC8-4CF9-A658-2325CD28E622}" sibTransId="{C9AAE18C-356E-4C9D-A89F-81E06A010621}"/>
    <dgm:cxn modelId="{A3725179-D09A-4893-A2D2-36CDC20F9792}" srcId="{68E6159D-47D3-4DA7-850F-16C5A8B2557B}" destId="{C5EDC3FF-EA6E-471D-815B-CFA750C4F706}" srcOrd="0" destOrd="0" parTransId="{16B9CBD4-0F9A-4236-B0D3-5A0ECB85FB3B}" sibTransId="{344A6458-A44A-44EA-8474-4E8C98BF094E}"/>
    <dgm:cxn modelId="{DA85E77F-25C0-4B59-B057-B0D1C2FBECB9}" type="presOf" srcId="{50566C3F-72D8-4B9D-B172-562EE4AEA551}" destId="{5B5A6F85-06A4-4980-AA69-6E2BABE04015}" srcOrd="0" destOrd="0" presId="urn:microsoft.com/office/officeart/2005/8/layout/hProcess9"/>
    <dgm:cxn modelId="{2E22BF80-8ED0-4761-8FA1-330D78DB88AB}" srcId="{68E6159D-47D3-4DA7-850F-16C5A8B2557B}" destId="{C9FC2216-03D6-4316-B115-CE4547F5AF62}" srcOrd="1" destOrd="0" parTransId="{A8357C69-6FE9-45BD-A53B-F02A3AE25AD7}" sibTransId="{992B276D-8F7E-4349-911E-A3D5AF6CBF8C}"/>
    <dgm:cxn modelId="{F8CDDE9A-9261-4868-A9EA-BE26FD81A6B8}" type="presOf" srcId="{5EE58050-B517-41D0-AEA9-591C272A1314}" destId="{A8767C69-185C-4B96-9F00-E550000B9C96}" srcOrd="0" destOrd="2" presId="urn:microsoft.com/office/officeart/2005/8/layout/hProcess9"/>
    <dgm:cxn modelId="{81D31EA0-1AB1-4529-B5DA-B4FE0AD1306D}" type="presOf" srcId="{C5EDC3FF-EA6E-471D-815B-CFA750C4F706}" destId="{4FEA9211-38AC-414A-BC60-3561B720BFC4}" srcOrd="0" destOrd="1" presId="urn:microsoft.com/office/officeart/2005/8/layout/hProcess9"/>
    <dgm:cxn modelId="{A98752BC-1347-4BAA-AB0E-1BACE661B5E0}" srcId="{50566C3F-72D8-4B9D-B172-562EE4AEA551}" destId="{68E6159D-47D3-4DA7-850F-16C5A8B2557B}" srcOrd="1" destOrd="0" parTransId="{69B705C9-B319-4298-9A66-C519206EB941}" sibTransId="{27D2B6A9-FFEB-4530-A7D6-932E5120090B}"/>
    <dgm:cxn modelId="{4970FBC5-F441-4C6D-A262-9654943E5036}" type="presOf" srcId="{67586C50-7147-4EBB-8399-1183C1E5EE38}" destId="{7E5B0976-430A-4222-BF6E-212E29A31958}" srcOrd="0" destOrd="1" presId="urn:microsoft.com/office/officeart/2005/8/layout/hProcess9"/>
    <dgm:cxn modelId="{86D2A0D5-A28D-48C1-BDE3-2233ECFAD03C}" type="presOf" srcId="{4677E005-F769-4A9D-91D0-4A0342C20D4E}" destId="{7E5B0976-430A-4222-BF6E-212E29A31958}" srcOrd="0" destOrd="0" presId="urn:microsoft.com/office/officeart/2005/8/layout/hProcess9"/>
    <dgm:cxn modelId="{87A3A9E0-B465-4BF9-9F27-9F73232DD4FE}" type="presOf" srcId="{E0A1DD6A-FEB4-4EC2-AC2D-D67D26074C6E}" destId="{7E5B0976-430A-4222-BF6E-212E29A31958}" srcOrd="0" destOrd="2" presId="urn:microsoft.com/office/officeart/2005/8/layout/hProcess9"/>
    <dgm:cxn modelId="{019A93FE-5102-4A2B-B8D2-CD97953C1E27}" type="presOf" srcId="{C9FC2216-03D6-4316-B115-CE4547F5AF62}" destId="{4FEA9211-38AC-414A-BC60-3561B720BFC4}" srcOrd="0" destOrd="2" presId="urn:microsoft.com/office/officeart/2005/8/layout/hProcess9"/>
    <dgm:cxn modelId="{5F064828-2353-4B82-AC16-ADE5D197750F}" type="presParOf" srcId="{5B5A6F85-06A4-4980-AA69-6E2BABE04015}" destId="{40F8DB0F-8A4F-48F6-B8FF-02EA328EA6E7}" srcOrd="0" destOrd="0" presId="urn:microsoft.com/office/officeart/2005/8/layout/hProcess9"/>
    <dgm:cxn modelId="{F8A0DC51-FDAE-4D32-8D71-AA0982B0A263}" type="presParOf" srcId="{5B5A6F85-06A4-4980-AA69-6E2BABE04015}" destId="{97CC1BF7-24DF-4DCA-9ECE-D4E8CEBB1507}" srcOrd="1" destOrd="0" presId="urn:microsoft.com/office/officeart/2005/8/layout/hProcess9"/>
    <dgm:cxn modelId="{0243F051-E7F4-4E3F-BE97-DF03219C372F}" type="presParOf" srcId="{97CC1BF7-24DF-4DCA-9ECE-D4E8CEBB1507}" destId="{7E5B0976-430A-4222-BF6E-212E29A31958}" srcOrd="0" destOrd="0" presId="urn:microsoft.com/office/officeart/2005/8/layout/hProcess9"/>
    <dgm:cxn modelId="{F44C8D07-C7E3-4AC2-8378-C9ABDC311DB8}" type="presParOf" srcId="{97CC1BF7-24DF-4DCA-9ECE-D4E8CEBB1507}" destId="{3EEA07EC-B9B3-412B-ADA6-144DBDFA38A6}" srcOrd="1" destOrd="0" presId="urn:microsoft.com/office/officeart/2005/8/layout/hProcess9"/>
    <dgm:cxn modelId="{EB51DEFD-AFC6-4DDE-8806-536128D0680B}" type="presParOf" srcId="{97CC1BF7-24DF-4DCA-9ECE-D4E8CEBB1507}" destId="{4FEA9211-38AC-414A-BC60-3561B720BFC4}" srcOrd="2" destOrd="0" presId="urn:microsoft.com/office/officeart/2005/8/layout/hProcess9"/>
    <dgm:cxn modelId="{CAE6AA61-B9CE-4310-B0BB-8EBB22A9B12E}" type="presParOf" srcId="{97CC1BF7-24DF-4DCA-9ECE-D4E8CEBB1507}" destId="{B3B794D4-0C0C-4E5A-B2F5-CBD4A9498ABB}" srcOrd="3" destOrd="0" presId="urn:microsoft.com/office/officeart/2005/8/layout/hProcess9"/>
    <dgm:cxn modelId="{EDD62504-7C6D-44A0-81EC-891C78AC07F9}" type="presParOf" srcId="{97CC1BF7-24DF-4DCA-9ECE-D4E8CEBB1507}" destId="{A8767C69-185C-4B96-9F00-E550000B9C9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C4600-62E5-4084-84C0-FD2FB9AD0B6C}" type="doc">
      <dgm:prSet loTypeId="urn:microsoft.com/office/officeart/2009/3/layout/PhasedProcess" loCatId="process" qsTypeId="urn:microsoft.com/office/officeart/2005/8/quickstyle/simple1" qsCatId="simple" csTypeId="urn:microsoft.com/office/officeart/2005/8/colors/colorful5" csCatId="colorful" phldr="1"/>
      <dgm:spPr/>
      <dgm:t>
        <a:bodyPr/>
        <a:lstStyle/>
        <a:p>
          <a:endParaRPr lang="en-US"/>
        </a:p>
      </dgm:t>
    </dgm:pt>
    <dgm:pt modelId="{5921E58E-391F-4700-A092-5240F051CDEF}">
      <dgm:prSet phldrT="[Text]"/>
      <dgm:spPr>
        <a:xfrm>
          <a:off x="667350"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MongoDB</a:t>
          </a:r>
        </a:p>
      </dgm:t>
    </dgm:pt>
    <dgm:pt modelId="{19CACE21-E2AC-4B78-A887-18D45365F2DF}" type="parTrans" cxnId="{0C83BBB3-C21D-45EA-B015-644F7364DFD7}">
      <dgm:prSet/>
      <dgm:spPr/>
      <dgm:t>
        <a:bodyPr/>
        <a:lstStyle/>
        <a:p>
          <a:endParaRPr lang="en-US"/>
        </a:p>
      </dgm:t>
    </dgm:pt>
    <dgm:pt modelId="{BBDE1A54-469C-4750-8084-F46FA939CD20}" type="sibTrans" cxnId="{0C83BBB3-C21D-45EA-B015-644F7364DFD7}">
      <dgm:prSet/>
      <dgm:spPr/>
      <dgm:t>
        <a:bodyPr/>
        <a:lstStyle/>
        <a:p>
          <a:endParaRPr lang="en-US"/>
        </a:p>
      </dgm:t>
    </dgm:pt>
    <dgm:pt modelId="{C6AB1840-21EA-4229-A79D-F04AB66763BC}">
      <dgm:prSet phldrT="[Text]"/>
      <dgm: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Sentiment Analysis</a:t>
          </a:r>
        </a:p>
      </dgm:t>
    </dgm:pt>
    <dgm:pt modelId="{66663020-3B42-4CAC-BCCC-F2702C9E88CF}" type="parTrans" cxnId="{3346644E-3177-487E-A713-E75AE91085D5}">
      <dgm:prSet/>
      <dgm:spPr/>
      <dgm:t>
        <a:bodyPr/>
        <a:lstStyle/>
        <a:p>
          <a:endParaRPr lang="en-US"/>
        </a:p>
      </dgm:t>
    </dgm:pt>
    <dgm:pt modelId="{71ECAE4B-0B35-4D91-B89F-EAE7C7CCC3FA}" type="sibTrans" cxnId="{3346644E-3177-487E-A713-E75AE91085D5}">
      <dgm:prSet/>
      <dgm:spPr/>
      <dgm:t>
        <a:bodyPr/>
        <a:lstStyle/>
        <a:p>
          <a:endParaRPr lang="en-US"/>
        </a:p>
      </dgm:t>
    </dgm:pt>
    <dgm:pt modelId="{E59C24D7-567B-4827-8028-D3040DBF7F21}">
      <dgm:prSet phldrT="[Text]"/>
      <dgm: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Text" lastClr="000000"/>
              </a:solidFill>
              <a:latin typeface="Calibri" panose="020F0502020204030204"/>
              <a:ea typeface="+mn-ea"/>
              <a:cs typeface="+mn-cs"/>
            </a:rPr>
            <a:t>Bigrams</a:t>
          </a:r>
          <a:endParaRPr lang="en-US" dirty="0">
            <a:solidFill>
              <a:sysClr val="windowText" lastClr="000000"/>
            </a:solidFill>
            <a:latin typeface="Calibri" panose="020F0502020204030204"/>
            <a:ea typeface="+mn-ea"/>
            <a:cs typeface="+mn-cs"/>
          </a:endParaRPr>
        </a:p>
      </dgm:t>
    </dgm:pt>
    <dgm:pt modelId="{A4F91B9E-4D2F-43C1-A361-A47D2BBB1254}" type="parTrans" cxnId="{127E1448-A23A-4E39-B11C-423104D71F67}">
      <dgm:prSet/>
      <dgm:spPr/>
      <dgm:t>
        <a:bodyPr/>
        <a:lstStyle/>
        <a:p>
          <a:endParaRPr lang="en-US"/>
        </a:p>
      </dgm:t>
    </dgm:pt>
    <dgm:pt modelId="{DF3E3C4A-7EA7-43B0-B41B-521987379B88}" type="sibTrans" cxnId="{127E1448-A23A-4E39-B11C-423104D71F67}">
      <dgm:prSet/>
      <dgm:spPr/>
      <dgm:t>
        <a:bodyPr/>
        <a:lstStyle/>
        <a:p>
          <a:endParaRPr lang="en-US"/>
        </a:p>
      </dgm:t>
    </dgm:pt>
    <dgm:pt modelId="{21E528D7-9A98-4B55-AFBC-B7D0BB13E3AA}">
      <dgm:prSet phldrT="[Text]"/>
      <dgm:spPr>
        <a:xfrm>
          <a:off x="4075026"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Flask API</a:t>
          </a:r>
        </a:p>
      </dgm:t>
    </dgm:pt>
    <dgm:pt modelId="{7F9A6506-434A-4145-8EC8-A282B6C84DAE}" type="parTrans" cxnId="{BC029B1D-5069-4C69-9747-C8B4030D6DC6}">
      <dgm:prSet/>
      <dgm:spPr/>
      <dgm:t>
        <a:bodyPr/>
        <a:lstStyle/>
        <a:p>
          <a:endParaRPr lang="en-US"/>
        </a:p>
      </dgm:t>
    </dgm:pt>
    <dgm:pt modelId="{258ED730-EF84-4E7B-B343-05670FD95BF3}" type="sibTrans" cxnId="{BC029B1D-5069-4C69-9747-C8B4030D6DC6}">
      <dgm:prSet/>
      <dgm:spPr/>
      <dgm:t>
        <a:bodyPr/>
        <a:lstStyle/>
        <a:p>
          <a:endParaRPr lang="en-US"/>
        </a:p>
      </dgm:t>
    </dgm:pt>
    <dgm:pt modelId="{A0ACE874-2F14-4B94-B78C-6E888302E845}">
      <dgm:prSet phldrT="[Text]"/>
      <dgm:spPr>
        <a:xfrm>
          <a:off x="7355895" y="4088373"/>
          <a:ext cx="2696265" cy="710454"/>
        </a:xfrm>
        <a:prstGeom prst="rect">
          <a:avLst/>
        </a:prstGeom>
        <a:noFill/>
        <a:ln>
          <a:noFill/>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JavaScript</a:t>
          </a:r>
        </a:p>
      </dgm:t>
    </dgm:pt>
    <dgm:pt modelId="{1A7FA424-B4CD-45F9-9EA4-E7A734479AF2}" type="parTrans" cxnId="{F49B3393-7A5E-441E-B462-1127D987FC2D}">
      <dgm:prSet/>
      <dgm:spPr/>
      <dgm:t>
        <a:bodyPr/>
        <a:lstStyle/>
        <a:p>
          <a:endParaRPr lang="en-US"/>
        </a:p>
      </dgm:t>
    </dgm:pt>
    <dgm:pt modelId="{5C224387-DB7D-4C8D-88DF-7ADAE9ED9AA1}" type="sibTrans" cxnId="{F49B3393-7A5E-441E-B462-1127D987FC2D}">
      <dgm:prSet/>
      <dgm:spPr/>
      <dgm:t>
        <a:bodyPr/>
        <a:lstStyle/>
        <a:p>
          <a:endParaRPr lang="en-US"/>
        </a:p>
      </dgm:t>
    </dgm:pt>
    <dgm:pt modelId="{4F3A271F-7707-4DD7-8DD0-3950F4B8EDA4}">
      <dgm:prSet phldrT="[Text]"/>
      <dgm: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Plots (Plotly, D3, D3-Cloud)</a:t>
          </a:r>
        </a:p>
      </dgm:t>
    </dgm:pt>
    <dgm:pt modelId="{7DA8B6DE-7FE4-4789-80EF-0D16B56BF8FC}" type="parTrans" cxnId="{C5FF40E4-752E-4AA5-A084-7D419203E62D}">
      <dgm:prSet/>
      <dgm:spPr/>
      <dgm:t>
        <a:bodyPr/>
        <a:lstStyle/>
        <a:p>
          <a:endParaRPr lang="en-US"/>
        </a:p>
      </dgm:t>
    </dgm:pt>
    <dgm:pt modelId="{6FE39593-4B74-41A4-823F-9FCAB96DF955}" type="sibTrans" cxnId="{C5FF40E4-752E-4AA5-A084-7D419203E62D}">
      <dgm:prSet/>
      <dgm:spPr/>
      <dgm:t>
        <a:bodyPr/>
        <a:lstStyle/>
        <a:p>
          <a:endParaRPr lang="en-US"/>
        </a:p>
      </dgm:t>
    </dgm:pt>
    <dgm:pt modelId="{3162AD7F-CC80-4477-8BAA-A265E296BEB7}">
      <dgm:prSet phldrT="[Text]"/>
      <dgm: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Filters (PyMongo)</a:t>
          </a:r>
        </a:p>
      </dgm:t>
    </dgm:pt>
    <dgm:pt modelId="{2BC4BE57-447E-4240-9528-577B843D32CB}" type="parTrans" cxnId="{5749EAB6-AA64-4981-BDF8-9B3B019B06B9}">
      <dgm:prSet/>
      <dgm:spPr/>
      <dgm:t>
        <a:bodyPr/>
        <a:lstStyle/>
        <a:p>
          <a:endParaRPr lang="en-US"/>
        </a:p>
      </dgm:t>
    </dgm:pt>
    <dgm:pt modelId="{711941E0-9109-4AC0-8DD4-EF75215FF61E}" type="sibTrans" cxnId="{5749EAB6-AA64-4981-BDF8-9B3B019B06B9}">
      <dgm:prSet/>
      <dgm:spPr/>
      <dgm:t>
        <a:bodyPr/>
        <a:lstStyle/>
        <a:p>
          <a:endParaRPr lang="en-US"/>
        </a:p>
      </dgm:t>
    </dgm:pt>
    <dgm:pt modelId="{586AA99F-AB66-49AB-A326-73D6F1E88ADA}">
      <dgm:prSet phldrT="[Text]"/>
      <dgm: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Keywords (NLTK)</a:t>
          </a:r>
        </a:p>
      </dgm:t>
    </dgm:pt>
    <dgm:pt modelId="{894CE11F-6836-4CF0-B275-9F11BCDF3975}" type="parTrans" cxnId="{3699285A-34E9-460E-8AEF-F0FB46133626}">
      <dgm:prSet/>
      <dgm:spPr/>
      <dgm:t>
        <a:bodyPr/>
        <a:lstStyle/>
        <a:p>
          <a:endParaRPr lang="en-US"/>
        </a:p>
      </dgm:t>
    </dgm:pt>
    <dgm:pt modelId="{5B91AFB7-9452-421C-898A-706A5C7DF4BB}" type="sibTrans" cxnId="{3699285A-34E9-460E-8AEF-F0FB46133626}">
      <dgm:prSet/>
      <dgm:spPr/>
      <dgm:t>
        <a:bodyPr/>
        <a:lstStyle/>
        <a:p>
          <a:endParaRPr lang="en-US"/>
        </a:p>
      </dgm:t>
    </dgm:pt>
    <dgm:pt modelId="{C31CC36F-4BBE-4ED0-8725-005D35483148}" type="pres">
      <dgm:prSet presAssocID="{D67C4600-62E5-4084-84C0-FD2FB9AD0B6C}" presName="Name0" presStyleCnt="0">
        <dgm:presLayoutVars>
          <dgm:chMax val="3"/>
          <dgm:chPref val="3"/>
          <dgm:bulletEnabled val="1"/>
          <dgm:dir/>
          <dgm:animLvl val="lvl"/>
        </dgm:presLayoutVars>
      </dgm:prSet>
      <dgm:spPr/>
    </dgm:pt>
    <dgm:pt modelId="{06BB7C01-9DF8-40B4-A58D-9ECD11BDC83F}" type="pres">
      <dgm:prSet presAssocID="{D67C4600-62E5-4084-84C0-FD2FB9AD0B6C}" presName="arc1" presStyleLbl="node1" presStyleIdx="0" presStyleCnt="4"/>
      <dgm: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6B73948-FDF9-43F7-9904-372FD2B3961A}" type="pres">
      <dgm:prSet presAssocID="{D67C4600-62E5-4084-84C0-FD2FB9AD0B6C}" presName="arc3" presStyleLbl="node1" presStyleIdx="1" presStyleCnt="4"/>
      <dgm: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pt>
    <dgm:pt modelId="{B38C9642-7F80-48C2-9905-34576DDC7FEB}" type="pres">
      <dgm:prSet presAssocID="{D67C4600-62E5-4084-84C0-FD2FB9AD0B6C}" presName="parentText2" presStyleLbl="revTx" presStyleIdx="0" presStyleCnt="3">
        <dgm:presLayoutVars>
          <dgm:chMax val="4"/>
          <dgm:chPref val="3"/>
          <dgm:bulletEnabled val="1"/>
        </dgm:presLayoutVars>
      </dgm:prSet>
      <dgm:spPr/>
    </dgm:pt>
    <dgm:pt modelId="{0518B534-DC62-4E17-85D9-AA657CEE396C}" type="pres">
      <dgm:prSet presAssocID="{D67C4600-62E5-4084-84C0-FD2FB9AD0B6C}" presName="arc2" presStyleLbl="node1" presStyleIdx="2" presStyleCnt="4"/>
      <dgm: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53D949E9-9FCB-47B6-A26C-5797C7064149}" type="pres">
      <dgm:prSet presAssocID="{D67C4600-62E5-4084-84C0-FD2FB9AD0B6C}" presName="arc4" presStyleLbl="node1" presStyleIdx="3" presStyleCnt="4"/>
      <dgm: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D6A1863D-44C1-404B-8B32-4F6379312C2F}" type="pres">
      <dgm:prSet presAssocID="{D67C4600-62E5-4084-84C0-FD2FB9AD0B6C}" presName="parentText3" presStyleLbl="revTx" presStyleIdx="1" presStyleCnt="3">
        <dgm:presLayoutVars>
          <dgm:chMax val="1"/>
          <dgm:chPref val="1"/>
          <dgm:bulletEnabled val="1"/>
        </dgm:presLayoutVars>
      </dgm:prSet>
      <dgm:spPr/>
    </dgm:pt>
    <dgm:pt modelId="{D3789300-F881-4FDF-91F6-5DBD53B414A6}" type="pres">
      <dgm:prSet presAssocID="{D67C4600-62E5-4084-84C0-FD2FB9AD0B6C}" presName="middleComposite" presStyleCnt="0"/>
      <dgm:spPr/>
    </dgm:pt>
    <dgm:pt modelId="{847A7E92-B625-40C2-A963-87CF4AE3591E}" type="pres">
      <dgm:prSet presAssocID="{586AA99F-AB66-49AB-A326-73D6F1E88ADA}" presName="circ1" presStyleLbl="vennNode1" presStyleIdx="0" presStyleCnt="7"/>
      <dgm:spPr/>
    </dgm:pt>
    <dgm:pt modelId="{7824FE74-F258-4BBB-840B-453268255048}" type="pres">
      <dgm:prSet presAssocID="{586AA99F-AB66-49AB-A326-73D6F1E88ADA}" presName="circ1Tx" presStyleLbl="revTx" presStyleIdx="1" presStyleCnt="3">
        <dgm:presLayoutVars>
          <dgm:chMax val="0"/>
          <dgm:chPref val="0"/>
        </dgm:presLayoutVars>
      </dgm:prSet>
      <dgm:spPr/>
    </dgm:pt>
    <dgm:pt modelId="{499C3869-671C-4F35-8193-25989D6868C4}" type="pres">
      <dgm:prSet presAssocID="{3162AD7F-CC80-4477-8BAA-A265E296BEB7}" presName="circ2" presStyleLbl="vennNode1" presStyleIdx="1" presStyleCnt="7"/>
      <dgm:spPr/>
    </dgm:pt>
    <dgm:pt modelId="{D105F40B-E325-4309-B8FA-F314861C5770}" type="pres">
      <dgm:prSet presAssocID="{3162AD7F-CC80-4477-8BAA-A265E296BEB7}" presName="circ2Tx" presStyleLbl="revTx" presStyleIdx="1" presStyleCnt="3">
        <dgm:presLayoutVars>
          <dgm:chMax val="0"/>
          <dgm:chPref val="0"/>
        </dgm:presLayoutVars>
      </dgm:prSet>
      <dgm:spPr/>
    </dgm:pt>
    <dgm:pt modelId="{44AFB30A-1692-4D5A-8D97-4CF4A13D5FC1}" type="pres">
      <dgm:prSet presAssocID="{D67C4600-62E5-4084-84C0-FD2FB9AD0B6C}" presName="leftComposite" presStyleCnt="0"/>
      <dgm:spPr/>
    </dgm:pt>
    <dgm:pt modelId="{BFBFC44E-8039-47C7-8EB4-2232798AF365}" type="pres">
      <dgm:prSet presAssocID="{C6AB1840-21EA-4229-A79D-F04AB66763BC}" presName="childText1_1" presStyleLbl="vennNode1" presStyleIdx="2" presStyleCnt="7">
        <dgm:presLayoutVars>
          <dgm:chMax val="0"/>
          <dgm:chPref val="0"/>
        </dgm:presLayoutVars>
      </dgm:prSet>
      <dgm:spPr/>
    </dgm:pt>
    <dgm:pt modelId="{FE4AA2AE-1E25-43B1-9B19-CFE51BE51A15}" type="pres">
      <dgm:prSet presAssocID="{C6AB1840-21EA-4229-A79D-F04AB66763BC}" presName="ellipse1" presStyleLbl="vennNode1" presStyleIdx="3" presStyleCnt="7"/>
      <dgm: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pt>
    <dgm:pt modelId="{C84BC576-B37A-4DF5-B524-17366FD72D9A}" type="pres">
      <dgm:prSet presAssocID="{C6AB1840-21EA-4229-A79D-F04AB66763BC}" presName="ellipse2" presStyleLbl="vennNode1" presStyleIdx="4" presStyleCnt="7"/>
      <dgm: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pt>
    <dgm:pt modelId="{A1C36037-A659-47E1-9158-721142E95F2D}" type="pres">
      <dgm:prSet presAssocID="{E59C24D7-567B-4827-8028-D3040DBF7F21}" presName="childText1_2" presStyleLbl="vennNode1" presStyleIdx="5" presStyleCnt="7">
        <dgm:presLayoutVars>
          <dgm:chMax val="0"/>
          <dgm:chPref val="0"/>
        </dgm:presLayoutVars>
      </dgm:prSet>
      <dgm:spPr/>
    </dgm:pt>
    <dgm:pt modelId="{867564D6-4CBC-4E74-868E-75914939A563}" type="pres">
      <dgm:prSet presAssocID="{E59C24D7-567B-4827-8028-D3040DBF7F21}" presName="ellipse3" presStyleLbl="vennNode1" presStyleIdx="6" presStyleCnt="7"/>
      <dgm: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pt>
    <dgm:pt modelId="{5A8BD94B-5744-4BCD-879D-246997A1BE67}" type="pres">
      <dgm:prSet presAssocID="{D67C4600-62E5-4084-84C0-FD2FB9AD0B6C}" presName="rightChild" presStyleLbl="node2" presStyleIdx="0" presStyleCnt="1">
        <dgm:presLayoutVars>
          <dgm:chMax val="0"/>
          <dgm:chPref val="0"/>
        </dgm:presLayoutVars>
      </dgm:prSet>
      <dgm:spPr/>
    </dgm:pt>
    <dgm:pt modelId="{7F8286A3-6B65-4F08-B8CE-5A1952659120}" type="pres">
      <dgm:prSet presAssocID="{D67C4600-62E5-4084-84C0-FD2FB9AD0B6C}" presName="parentText1" presStyleLbl="revTx" presStyleIdx="2" presStyleCnt="3">
        <dgm:presLayoutVars>
          <dgm:chMax val="4"/>
          <dgm:chPref val="3"/>
          <dgm:bulletEnabled val="1"/>
        </dgm:presLayoutVars>
      </dgm:prSet>
      <dgm:spPr/>
    </dgm:pt>
  </dgm:ptLst>
  <dgm:cxnLst>
    <dgm:cxn modelId="{34D20401-5C10-413F-8A68-DE5E1857B6F8}" type="presOf" srcId="{C6AB1840-21EA-4229-A79D-F04AB66763BC}" destId="{BFBFC44E-8039-47C7-8EB4-2232798AF365}" srcOrd="0" destOrd="0" presId="urn:microsoft.com/office/officeart/2009/3/layout/PhasedProcess"/>
    <dgm:cxn modelId="{BC029B1D-5069-4C69-9747-C8B4030D6DC6}" srcId="{D67C4600-62E5-4084-84C0-FD2FB9AD0B6C}" destId="{21E528D7-9A98-4B55-AFBC-B7D0BB13E3AA}" srcOrd="1" destOrd="0" parTransId="{7F9A6506-434A-4145-8EC8-A282B6C84DAE}" sibTransId="{258ED730-EF84-4E7B-B343-05670FD95BF3}"/>
    <dgm:cxn modelId="{D1810721-E9BF-4762-B32D-DB480E4E22A0}" type="presOf" srcId="{E59C24D7-567B-4827-8028-D3040DBF7F21}" destId="{A1C36037-A659-47E1-9158-721142E95F2D}" srcOrd="0" destOrd="0" presId="urn:microsoft.com/office/officeart/2009/3/layout/PhasedProcess"/>
    <dgm:cxn modelId="{1123A926-06A5-456C-8194-95F6665DC39A}" type="presOf" srcId="{586AA99F-AB66-49AB-A326-73D6F1E88ADA}" destId="{7824FE74-F258-4BBB-840B-453268255048}" srcOrd="1" destOrd="0" presId="urn:microsoft.com/office/officeart/2009/3/layout/PhasedProcess"/>
    <dgm:cxn modelId="{2A80272B-95AE-4E36-9924-69E372B62013}" type="presOf" srcId="{586AA99F-AB66-49AB-A326-73D6F1E88ADA}" destId="{847A7E92-B625-40C2-A963-87CF4AE3591E}" srcOrd="0" destOrd="0" presId="urn:microsoft.com/office/officeart/2009/3/layout/PhasedProcess"/>
    <dgm:cxn modelId="{5D2B2A3B-7558-4AD1-A375-41B8C8A3CEA2}" type="presOf" srcId="{5921E58E-391F-4700-A092-5240F051CDEF}" destId="{7F8286A3-6B65-4F08-B8CE-5A1952659120}" srcOrd="0" destOrd="0" presId="urn:microsoft.com/office/officeart/2009/3/layout/PhasedProcess"/>
    <dgm:cxn modelId="{3302A15B-98EA-47FC-A1DF-0FE95C6130D5}" type="presOf" srcId="{4F3A271F-7707-4DD7-8DD0-3950F4B8EDA4}" destId="{5A8BD94B-5744-4BCD-879D-246997A1BE67}" srcOrd="0" destOrd="0" presId="urn:microsoft.com/office/officeart/2009/3/layout/PhasedProcess"/>
    <dgm:cxn modelId="{127E1448-A23A-4E39-B11C-423104D71F67}" srcId="{5921E58E-391F-4700-A092-5240F051CDEF}" destId="{E59C24D7-567B-4827-8028-D3040DBF7F21}" srcOrd="1" destOrd="0" parTransId="{A4F91B9E-4D2F-43C1-A361-A47D2BBB1254}" sibTransId="{DF3E3C4A-7EA7-43B0-B41B-521987379B88}"/>
    <dgm:cxn modelId="{3346644E-3177-487E-A713-E75AE91085D5}" srcId="{5921E58E-391F-4700-A092-5240F051CDEF}" destId="{C6AB1840-21EA-4229-A79D-F04AB66763BC}" srcOrd="0" destOrd="0" parTransId="{66663020-3B42-4CAC-BCCC-F2702C9E88CF}" sibTransId="{71ECAE4B-0B35-4D91-B89F-EAE7C7CCC3FA}"/>
    <dgm:cxn modelId="{3699285A-34E9-460E-8AEF-F0FB46133626}" srcId="{21E528D7-9A98-4B55-AFBC-B7D0BB13E3AA}" destId="{586AA99F-AB66-49AB-A326-73D6F1E88ADA}" srcOrd="0" destOrd="0" parTransId="{894CE11F-6836-4CF0-B275-9F11BCDF3975}" sibTransId="{5B91AFB7-9452-421C-898A-706A5C7DF4BB}"/>
    <dgm:cxn modelId="{F49B3393-7A5E-441E-B462-1127D987FC2D}" srcId="{D67C4600-62E5-4084-84C0-FD2FB9AD0B6C}" destId="{A0ACE874-2F14-4B94-B78C-6E888302E845}" srcOrd="2" destOrd="0" parTransId="{1A7FA424-B4CD-45F9-9EA4-E7A734479AF2}" sibTransId="{5C224387-DB7D-4C8D-88DF-7ADAE9ED9AA1}"/>
    <dgm:cxn modelId="{E9F5DAB0-2DD0-4531-ACD2-6B94F733E61A}" type="presOf" srcId="{21E528D7-9A98-4B55-AFBC-B7D0BB13E3AA}" destId="{B38C9642-7F80-48C2-9905-34576DDC7FEB}" srcOrd="0" destOrd="0" presId="urn:microsoft.com/office/officeart/2009/3/layout/PhasedProcess"/>
    <dgm:cxn modelId="{0C83BBB3-C21D-45EA-B015-644F7364DFD7}" srcId="{D67C4600-62E5-4084-84C0-FD2FB9AD0B6C}" destId="{5921E58E-391F-4700-A092-5240F051CDEF}" srcOrd="0" destOrd="0" parTransId="{19CACE21-E2AC-4B78-A887-18D45365F2DF}" sibTransId="{BBDE1A54-469C-4750-8084-F46FA939CD20}"/>
    <dgm:cxn modelId="{5749EAB6-AA64-4981-BDF8-9B3B019B06B9}" srcId="{21E528D7-9A98-4B55-AFBC-B7D0BB13E3AA}" destId="{3162AD7F-CC80-4477-8BAA-A265E296BEB7}" srcOrd="1" destOrd="0" parTransId="{2BC4BE57-447E-4240-9528-577B843D32CB}" sibTransId="{711941E0-9109-4AC0-8DD4-EF75215FF61E}"/>
    <dgm:cxn modelId="{3392E6C5-D3A6-495D-A461-7F3C8A9056C5}" type="presOf" srcId="{3162AD7F-CC80-4477-8BAA-A265E296BEB7}" destId="{499C3869-671C-4F35-8193-25989D6868C4}" srcOrd="0" destOrd="0" presId="urn:microsoft.com/office/officeart/2009/3/layout/PhasedProcess"/>
    <dgm:cxn modelId="{C5FF40E4-752E-4AA5-A084-7D419203E62D}" srcId="{A0ACE874-2F14-4B94-B78C-6E888302E845}" destId="{4F3A271F-7707-4DD7-8DD0-3950F4B8EDA4}" srcOrd="0" destOrd="0" parTransId="{7DA8B6DE-7FE4-4789-80EF-0D16B56BF8FC}" sibTransId="{6FE39593-4B74-41A4-823F-9FCAB96DF955}"/>
    <dgm:cxn modelId="{E6245EE8-D483-4724-AF12-502062F1C5B6}" type="presOf" srcId="{D67C4600-62E5-4084-84C0-FD2FB9AD0B6C}" destId="{C31CC36F-4BBE-4ED0-8725-005D35483148}" srcOrd="0" destOrd="0" presId="urn:microsoft.com/office/officeart/2009/3/layout/PhasedProcess"/>
    <dgm:cxn modelId="{7B5A5CEE-A4C2-4639-84D6-F30E1BEA8A9E}" type="presOf" srcId="{A0ACE874-2F14-4B94-B78C-6E888302E845}" destId="{D6A1863D-44C1-404B-8B32-4F6379312C2F}" srcOrd="0" destOrd="0" presId="urn:microsoft.com/office/officeart/2009/3/layout/PhasedProcess"/>
    <dgm:cxn modelId="{6284F3F5-A796-411E-94EB-6731318116EF}" type="presOf" srcId="{3162AD7F-CC80-4477-8BAA-A265E296BEB7}" destId="{D105F40B-E325-4309-B8FA-F314861C5770}" srcOrd="1" destOrd="0" presId="urn:microsoft.com/office/officeart/2009/3/layout/PhasedProcess"/>
    <dgm:cxn modelId="{2FD13A22-422D-4D17-9657-D8F1B07A4176}" type="presParOf" srcId="{C31CC36F-4BBE-4ED0-8725-005D35483148}" destId="{06BB7C01-9DF8-40B4-A58D-9ECD11BDC83F}" srcOrd="0" destOrd="0" presId="urn:microsoft.com/office/officeart/2009/3/layout/PhasedProcess"/>
    <dgm:cxn modelId="{2C126DC2-C533-44E8-861F-0CD3C78AE045}" type="presParOf" srcId="{C31CC36F-4BBE-4ED0-8725-005D35483148}" destId="{26B73948-FDF9-43F7-9904-372FD2B3961A}" srcOrd="1" destOrd="0" presId="urn:microsoft.com/office/officeart/2009/3/layout/PhasedProcess"/>
    <dgm:cxn modelId="{E14D4EAE-DC0D-4803-AF2B-474FB72D266D}" type="presParOf" srcId="{C31CC36F-4BBE-4ED0-8725-005D35483148}" destId="{B38C9642-7F80-48C2-9905-34576DDC7FEB}" srcOrd="2" destOrd="0" presId="urn:microsoft.com/office/officeart/2009/3/layout/PhasedProcess"/>
    <dgm:cxn modelId="{EEE46962-BAEC-455C-A389-0FCCCE79BDF7}" type="presParOf" srcId="{C31CC36F-4BBE-4ED0-8725-005D35483148}" destId="{0518B534-DC62-4E17-85D9-AA657CEE396C}" srcOrd="3" destOrd="0" presId="urn:microsoft.com/office/officeart/2009/3/layout/PhasedProcess"/>
    <dgm:cxn modelId="{4A1B28FD-04F8-4A6F-83F1-7017ACC72E4D}" type="presParOf" srcId="{C31CC36F-4BBE-4ED0-8725-005D35483148}" destId="{53D949E9-9FCB-47B6-A26C-5797C7064149}" srcOrd="4" destOrd="0" presId="urn:microsoft.com/office/officeart/2009/3/layout/PhasedProcess"/>
    <dgm:cxn modelId="{8372FF20-DC30-4E60-871D-259BAA3BB96E}" type="presParOf" srcId="{C31CC36F-4BBE-4ED0-8725-005D35483148}" destId="{D6A1863D-44C1-404B-8B32-4F6379312C2F}" srcOrd="5" destOrd="0" presId="urn:microsoft.com/office/officeart/2009/3/layout/PhasedProcess"/>
    <dgm:cxn modelId="{25F0478A-A18F-4418-BCE9-600AE6B0D410}" type="presParOf" srcId="{C31CC36F-4BBE-4ED0-8725-005D35483148}" destId="{D3789300-F881-4FDF-91F6-5DBD53B414A6}" srcOrd="6" destOrd="0" presId="urn:microsoft.com/office/officeart/2009/3/layout/PhasedProcess"/>
    <dgm:cxn modelId="{C46598D7-3331-492D-948A-80227CE17690}" type="presParOf" srcId="{D3789300-F881-4FDF-91F6-5DBD53B414A6}" destId="{847A7E92-B625-40C2-A963-87CF4AE3591E}" srcOrd="0" destOrd="0" presId="urn:microsoft.com/office/officeart/2009/3/layout/PhasedProcess"/>
    <dgm:cxn modelId="{D780BC51-0C7D-4F54-87CE-40E62E2D6F45}" type="presParOf" srcId="{D3789300-F881-4FDF-91F6-5DBD53B414A6}" destId="{7824FE74-F258-4BBB-840B-453268255048}" srcOrd="1" destOrd="0" presId="urn:microsoft.com/office/officeart/2009/3/layout/PhasedProcess"/>
    <dgm:cxn modelId="{B83926C6-81D3-41E6-B30D-FFF604AE5D2D}" type="presParOf" srcId="{D3789300-F881-4FDF-91F6-5DBD53B414A6}" destId="{499C3869-671C-4F35-8193-25989D6868C4}" srcOrd="2" destOrd="0" presId="urn:microsoft.com/office/officeart/2009/3/layout/PhasedProcess"/>
    <dgm:cxn modelId="{5F4ACA20-580C-4E87-B78F-A780C8C0EC46}" type="presParOf" srcId="{D3789300-F881-4FDF-91F6-5DBD53B414A6}" destId="{D105F40B-E325-4309-B8FA-F314861C5770}" srcOrd="3" destOrd="0" presId="urn:microsoft.com/office/officeart/2009/3/layout/PhasedProcess"/>
    <dgm:cxn modelId="{392B25C1-09FB-4568-B85F-8B888D471516}" type="presParOf" srcId="{C31CC36F-4BBE-4ED0-8725-005D35483148}" destId="{44AFB30A-1692-4D5A-8D97-4CF4A13D5FC1}" srcOrd="7" destOrd="0" presId="urn:microsoft.com/office/officeart/2009/3/layout/PhasedProcess"/>
    <dgm:cxn modelId="{C831AA55-6FCB-4005-8BD3-0963C939C25A}" type="presParOf" srcId="{44AFB30A-1692-4D5A-8D97-4CF4A13D5FC1}" destId="{BFBFC44E-8039-47C7-8EB4-2232798AF365}" srcOrd="0" destOrd="0" presId="urn:microsoft.com/office/officeart/2009/3/layout/PhasedProcess"/>
    <dgm:cxn modelId="{D442676D-4D08-428D-A058-20C4408E5378}" type="presParOf" srcId="{44AFB30A-1692-4D5A-8D97-4CF4A13D5FC1}" destId="{FE4AA2AE-1E25-43B1-9B19-CFE51BE51A15}" srcOrd="1" destOrd="0" presId="urn:microsoft.com/office/officeart/2009/3/layout/PhasedProcess"/>
    <dgm:cxn modelId="{B4C0ABFB-A087-4C24-B65A-A70855045FEB}" type="presParOf" srcId="{44AFB30A-1692-4D5A-8D97-4CF4A13D5FC1}" destId="{C84BC576-B37A-4DF5-B524-17366FD72D9A}" srcOrd="2" destOrd="0" presId="urn:microsoft.com/office/officeart/2009/3/layout/PhasedProcess"/>
    <dgm:cxn modelId="{E7C0E3CD-D9F1-4EB0-AC55-0474EF8AEB4B}" type="presParOf" srcId="{44AFB30A-1692-4D5A-8D97-4CF4A13D5FC1}" destId="{A1C36037-A659-47E1-9158-721142E95F2D}" srcOrd="3" destOrd="0" presId="urn:microsoft.com/office/officeart/2009/3/layout/PhasedProcess"/>
    <dgm:cxn modelId="{FED929FB-B40A-4465-82EF-A23D1DDEC0E6}" type="presParOf" srcId="{44AFB30A-1692-4D5A-8D97-4CF4A13D5FC1}" destId="{867564D6-4CBC-4E74-868E-75914939A563}" srcOrd="4" destOrd="0" presId="urn:microsoft.com/office/officeart/2009/3/layout/PhasedProcess"/>
    <dgm:cxn modelId="{551C1C41-C684-424A-A9B6-452022F28F9B}" type="presParOf" srcId="{C31CC36F-4BBE-4ED0-8725-005D35483148}" destId="{5A8BD94B-5744-4BCD-879D-246997A1BE67}" srcOrd="8" destOrd="0" presId="urn:microsoft.com/office/officeart/2009/3/layout/PhasedProcess"/>
    <dgm:cxn modelId="{1D33F9BD-E327-488E-BB5D-2657B1FB2125}" type="presParOf" srcId="{C31CC36F-4BBE-4ED0-8725-005D35483148}" destId="{7F8286A3-6B65-4F08-B8CE-5A1952659120}"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DB0F-8A4F-48F6-B8FF-02EA328EA6E7}">
      <dsp:nvSpPr>
        <dsp:cNvPr id="0" name=""/>
        <dsp:cNvSpPr/>
      </dsp:nvSpPr>
      <dsp:spPr>
        <a:xfrm>
          <a:off x="641570" y="0"/>
          <a:ext cx="7271136" cy="4267062"/>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7E5B0976-430A-4222-BF6E-212E29A31958}">
      <dsp:nvSpPr>
        <dsp:cNvPr id="0" name=""/>
        <dsp:cNvSpPr/>
      </dsp:nvSpPr>
      <dsp:spPr>
        <a:xfrm>
          <a:off x="242886" y="1280118"/>
          <a:ext cx="2566283" cy="1706824"/>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Article Metadata</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NewsAPI</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Topic: Immigration</a:t>
          </a:r>
        </a:p>
      </dsp:txBody>
      <dsp:txXfrm>
        <a:off x="326206" y="1363438"/>
        <a:ext cx="2399643" cy="1540184"/>
      </dsp:txXfrm>
    </dsp:sp>
    <dsp:sp modelId="{4FEA9211-38AC-414A-BC60-3561B720BFC4}">
      <dsp:nvSpPr>
        <dsp:cNvPr id="0" name=""/>
        <dsp:cNvSpPr/>
      </dsp:nvSpPr>
      <dsp:spPr>
        <a:xfrm>
          <a:off x="2993997" y="1280118"/>
          <a:ext cx="2566283" cy="1706824"/>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Full Text</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Newspaper3k</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URL’s from NewsAPI</a:t>
          </a:r>
        </a:p>
      </dsp:txBody>
      <dsp:txXfrm>
        <a:off x="3077317" y="1363438"/>
        <a:ext cx="2399643" cy="1540184"/>
      </dsp:txXfrm>
    </dsp:sp>
    <dsp:sp modelId="{A8767C69-185C-4B96-9F00-E550000B9C96}">
      <dsp:nvSpPr>
        <dsp:cNvPr id="0" name=""/>
        <dsp:cNvSpPr/>
      </dsp:nvSpPr>
      <dsp:spPr>
        <a:xfrm>
          <a:off x="5745108" y="1280118"/>
          <a:ext cx="2566283" cy="1706824"/>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panose="020F0502020204030204"/>
              <a:ea typeface="+mn-ea"/>
              <a:cs typeface="+mn-cs"/>
            </a:rPr>
            <a:t>Analysis</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Sentiment (NLTK Vader)</a:t>
          </a:r>
        </a:p>
        <a:p>
          <a:pPr marL="171450" lvl="1" indent="-171450" algn="l" defTabSz="844550">
            <a:lnSpc>
              <a:spcPct val="90000"/>
            </a:lnSpc>
            <a:spcBef>
              <a:spcPct val="0"/>
            </a:spcBef>
            <a:spcAft>
              <a:spcPct val="15000"/>
            </a:spcAft>
            <a:buChar char="•"/>
          </a:pPr>
          <a:r>
            <a:rPr lang="en-US" sz="1900" kern="1200" dirty="0">
              <a:solidFill>
                <a:sysClr val="window" lastClr="FFFFFF"/>
              </a:solidFill>
              <a:latin typeface="Calibri" panose="020F0502020204030204"/>
              <a:ea typeface="+mn-ea"/>
              <a:cs typeface="+mn-cs"/>
            </a:rPr>
            <a:t>Bigrams (NLTK)</a:t>
          </a:r>
        </a:p>
      </dsp:txBody>
      <dsp:txXfrm>
        <a:off x="5828428" y="1363438"/>
        <a:ext cx="2399643" cy="154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7C01-9DF8-40B4-A58D-9ECD11BDC83F}">
      <dsp:nvSpPr>
        <dsp:cNvPr id="0" name=""/>
        <dsp:cNvSpPr/>
      </dsp:nvSpPr>
      <dsp:spPr>
        <a:xfrm rot="5400000">
          <a:off x="272" y="1003394"/>
          <a:ext cx="3551131" cy="3551677"/>
        </a:xfrm>
        <a:prstGeom prst="blockArc">
          <a:avLst>
            <a:gd name="adj1" fmla="val 13500000"/>
            <a:gd name="adj2" fmla="val 18900000"/>
            <a:gd name="adj3" fmla="val 496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B73948-FDF9-43F7-9904-372FD2B3961A}">
      <dsp:nvSpPr>
        <dsp:cNvPr id="0" name=""/>
        <dsp:cNvSpPr/>
      </dsp:nvSpPr>
      <dsp:spPr>
        <a:xfrm rot="16200000">
          <a:off x="3655115" y="1003394"/>
          <a:ext cx="3551131" cy="3551677"/>
        </a:xfrm>
        <a:prstGeom prst="blockArc">
          <a:avLst>
            <a:gd name="adj1" fmla="val 13500000"/>
            <a:gd name="adj2" fmla="val 18900000"/>
            <a:gd name="adj3" fmla="val 4960"/>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C9642-7F80-48C2-9905-34576DDC7FEB}">
      <dsp:nvSpPr>
        <dsp:cNvPr id="0" name=""/>
        <dsp:cNvSpPr/>
      </dsp:nvSpPr>
      <dsp:spPr>
        <a:xfrm>
          <a:off x="4075026"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Flask API</a:t>
          </a:r>
        </a:p>
      </dsp:txBody>
      <dsp:txXfrm>
        <a:off x="4075026" y="4088373"/>
        <a:ext cx="2696265" cy="710454"/>
      </dsp:txXfrm>
    </dsp:sp>
    <dsp:sp modelId="{0518B534-DC62-4E17-85D9-AA657CEE396C}">
      <dsp:nvSpPr>
        <dsp:cNvPr id="0" name=""/>
        <dsp:cNvSpPr/>
      </dsp:nvSpPr>
      <dsp:spPr>
        <a:xfrm rot="5400000">
          <a:off x="3541204" y="1003394"/>
          <a:ext cx="3551131" cy="3551677"/>
        </a:xfrm>
        <a:prstGeom prst="blockArc">
          <a:avLst>
            <a:gd name="adj1" fmla="val 13500000"/>
            <a:gd name="adj2" fmla="val 18900000"/>
            <a:gd name="adj3" fmla="val 4960"/>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949E9-9FCB-47B6-A26C-5797C7064149}">
      <dsp:nvSpPr>
        <dsp:cNvPr id="0" name=""/>
        <dsp:cNvSpPr/>
      </dsp:nvSpPr>
      <dsp:spPr>
        <a:xfrm rot="16200000">
          <a:off x="7194972" y="1003394"/>
          <a:ext cx="3551131" cy="3551677"/>
        </a:xfrm>
        <a:prstGeom prst="blockArc">
          <a:avLst>
            <a:gd name="adj1" fmla="val 13500000"/>
            <a:gd name="adj2" fmla="val 18900000"/>
            <a:gd name="adj3" fmla="val 4960"/>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1863D-44C1-404B-8B32-4F6379312C2F}">
      <dsp:nvSpPr>
        <dsp:cNvPr id="0" name=""/>
        <dsp:cNvSpPr/>
      </dsp:nvSpPr>
      <dsp:spPr>
        <a:xfrm>
          <a:off x="7355895"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JavaScript</a:t>
          </a:r>
        </a:p>
      </dsp:txBody>
      <dsp:txXfrm>
        <a:off x="7355895" y="4088373"/>
        <a:ext cx="2696265" cy="710454"/>
      </dsp:txXfrm>
    </dsp:sp>
    <dsp:sp modelId="{847A7E92-B625-40C2-A963-87CF4AE3591E}">
      <dsp:nvSpPr>
        <dsp:cNvPr id="0" name=""/>
        <dsp:cNvSpPr/>
      </dsp:nvSpPr>
      <dsp:spPr>
        <a:xfrm>
          <a:off x="3988388" y="2022638"/>
          <a:ext cx="1627044" cy="1627044"/>
        </a:xfrm>
        <a:prstGeom prst="ellipse">
          <a:avLst/>
        </a:prstGeom>
        <a:solidFill>
          <a:srgbClr val="4472C4">
            <a:alpha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Keywords (NLTK)</a:t>
          </a:r>
        </a:p>
      </dsp:txBody>
      <dsp:txXfrm>
        <a:off x="4352972" y="2396581"/>
        <a:ext cx="663347" cy="879157"/>
      </dsp:txXfrm>
    </dsp:sp>
    <dsp:sp modelId="{499C3869-671C-4F35-8193-25989D6868C4}">
      <dsp:nvSpPr>
        <dsp:cNvPr id="0" name=""/>
        <dsp:cNvSpPr/>
      </dsp:nvSpPr>
      <dsp:spPr>
        <a:xfrm>
          <a:off x="5161033" y="2022638"/>
          <a:ext cx="1627044" cy="1627044"/>
        </a:xfrm>
        <a:prstGeom prst="ellipse">
          <a:avLst/>
        </a:prstGeom>
        <a:solidFill>
          <a:srgbClr val="4472C4">
            <a:alpha val="50000"/>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Filters (PyMongo)</a:t>
          </a:r>
        </a:p>
      </dsp:txBody>
      <dsp:txXfrm>
        <a:off x="5760146" y="2396581"/>
        <a:ext cx="663347" cy="879157"/>
      </dsp:txXfrm>
    </dsp:sp>
    <dsp:sp modelId="{BFBFC44E-8039-47C7-8EB4-2232798AF365}">
      <dsp:nvSpPr>
        <dsp:cNvPr id="0" name=""/>
        <dsp:cNvSpPr/>
      </dsp:nvSpPr>
      <dsp:spPr>
        <a:xfrm>
          <a:off x="1190537" y="1443526"/>
          <a:ext cx="1189439" cy="1189295"/>
        </a:xfrm>
        <a:prstGeom prst="ellipse">
          <a:avLst/>
        </a:prstGeom>
        <a:solidFill>
          <a:srgbClr val="4472C4">
            <a:alpha val="50000"/>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Text" lastClr="000000"/>
              </a:solidFill>
              <a:latin typeface="Calibri" panose="020F0502020204030204"/>
              <a:ea typeface="+mn-ea"/>
              <a:cs typeface="+mn-cs"/>
            </a:rPr>
            <a:t>Sentiment Analysis</a:t>
          </a:r>
        </a:p>
      </dsp:txBody>
      <dsp:txXfrm>
        <a:off x="1364726" y="1617694"/>
        <a:ext cx="841061" cy="840959"/>
      </dsp:txXfrm>
    </dsp:sp>
    <dsp:sp modelId="{FE4AA2AE-1E25-43B1-9B19-CFE51BE51A15}">
      <dsp:nvSpPr>
        <dsp:cNvPr id="0" name=""/>
        <dsp:cNvSpPr/>
      </dsp:nvSpPr>
      <dsp:spPr>
        <a:xfrm>
          <a:off x="751939" y="2437816"/>
          <a:ext cx="584013" cy="583960"/>
        </a:xfrm>
        <a:prstGeom prst="ellipse">
          <a:avLst/>
        </a:prstGeom>
        <a:solidFill>
          <a:srgbClr val="4472C4">
            <a:alpha val="50000"/>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4BC576-B37A-4DF5-B524-17366FD72D9A}">
      <dsp:nvSpPr>
        <dsp:cNvPr id="0" name=""/>
        <dsp:cNvSpPr/>
      </dsp:nvSpPr>
      <dsp:spPr>
        <a:xfrm>
          <a:off x="2477391" y="1677585"/>
          <a:ext cx="339772" cy="339874"/>
        </a:xfrm>
        <a:prstGeom prst="ellipse">
          <a:avLst/>
        </a:prstGeom>
        <a:solidFill>
          <a:srgbClr val="4472C4">
            <a:alpha val="50000"/>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C36037-A659-47E1-9158-721142E95F2D}">
      <dsp:nvSpPr>
        <dsp:cNvPr id="0" name=""/>
        <dsp:cNvSpPr/>
      </dsp:nvSpPr>
      <dsp:spPr>
        <a:xfrm>
          <a:off x="1915495" y="2480301"/>
          <a:ext cx="1189439" cy="1189295"/>
        </a:xfrm>
        <a:prstGeom prst="ellipse">
          <a:avLst/>
        </a:prstGeom>
        <a:solidFill>
          <a:srgbClr val="4472C4">
            <a:alpha val="50000"/>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ysClr val="windowText" lastClr="000000"/>
              </a:solidFill>
              <a:latin typeface="Calibri" panose="020F0502020204030204"/>
              <a:ea typeface="+mn-ea"/>
              <a:cs typeface="+mn-cs"/>
            </a:rPr>
            <a:t>Bigrams</a:t>
          </a:r>
          <a:endParaRPr lang="en-US" sz="1300" kern="1200" dirty="0">
            <a:solidFill>
              <a:sysClr val="windowText" lastClr="000000"/>
            </a:solidFill>
            <a:latin typeface="Calibri" panose="020F0502020204030204"/>
            <a:ea typeface="+mn-ea"/>
            <a:cs typeface="+mn-cs"/>
          </a:endParaRPr>
        </a:p>
      </dsp:txBody>
      <dsp:txXfrm>
        <a:off x="2089684" y="2654469"/>
        <a:ext cx="841061" cy="840959"/>
      </dsp:txXfrm>
    </dsp:sp>
    <dsp:sp modelId="{867564D6-4CBC-4E74-868E-75914939A563}">
      <dsp:nvSpPr>
        <dsp:cNvPr id="0" name=""/>
        <dsp:cNvSpPr/>
      </dsp:nvSpPr>
      <dsp:spPr>
        <a:xfrm>
          <a:off x="2039969" y="3742427"/>
          <a:ext cx="339772" cy="339874"/>
        </a:xfrm>
        <a:prstGeom prst="ellipse">
          <a:avLst/>
        </a:prstGeom>
        <a:solidFill>
          <a:srgbClr val="4472C4">
            <a:alpha val="50000"/>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8BD94B-5744-4BCD-879D-246997A1BE67}">
      <dsp:nvSpPr>
        <dsp:cNvPr id="0" name=""/>
        <dsp:cNvSpPr/>
      </dsp:nvSpPr>
      <dsp:spPr>
        <a:xfrm>
          <a:off x="7662166" y="1737651"/>
          <a:ext cx="2074050" cy="2073675"/>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ysClr val="window" lastClr="FFFFFF"/>
              </a:solidFill>
              <a:latin typeface="Calibri" panose="020F0502020204030204"/>
              <a:ea typeface="+mn-ea"/>
              <a:cs typeface="+mn-cs"/>
            </a:rPr>
            <a:t>Plots (Plotly, D3, D3-Cloud)</a:t>
          </a:r>
        </a:p>
      </dsp:txBody>
      <dsp:txXfrm>
        <a:off x="7965904" y="2041334"/>
        <a:ext cx="1466574" cy="1466309"/>
      </dsp:txXfrm>
    </dsp:sp>
    <dsp:sp modelId="{7F8286A3-6B65-4F08-B8CE-5A1952659120}">
      <dsp:nvSpPr>
        <dsp:cNvPr id="0" name=""/>
        <dsp:cNvSpPr/>
      </dsp:nvSpPr>
      <dsp:spPr>
        <a:xfrm>
          <a:off x="667350" y="4088373"/>
          <a:ext cx="2696265" cy="71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hueOff val="0"/>
                  <a:satOff val="0"/>
                  <a:lumOff val="0"/>
                  <a:alphaOff val="0"/>
                </a:sysClr>
              </a:solidFill>
              <a:latin typeface="Calibri" panose="020F0502020204030204"/>
              <a:ea typeface="+mn-ea"/>
              <a:cs typeface="+mn-cs"/>
            </a:rPr>
            <a:t>MongoDB</a:t>
          </a:r>
        </a:p>
      </dsp:txBody>
      <dsp:txXfrm>
        <a:off x="667350" y="4088373"/>
        <a:ext cx="2696265" cy="7104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E0A99-7F05-42F8-8D10-B7D701853D1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8B8BE-972A-4AD0-BD0D-E769440C7A47}" type="slidenum">
              <a:rPr lang="en-US" smtClean="0"/>
              <a:t>‹#›</a:t>
            </a:fld>
            <a:endParaRPr lang="en-US"/>
          </a:p>
        </p:txBody>
      </p:sp>
    </p:spTree>
    <p:extLst>
      <p:ext uri="{BB962C8B-B14F-4D97-AF65-F5344CB8AC3E}">
        <p14:creationId xmlns:p14="http://schemas.microsoft.com/office/powerpoint/2010/main" val="184499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DATA COLLECTION</a:t>
            </a:r>
          </a:p>
          <a:p>
            <a:pPr algn="l">
              <a:buFont typeface="Arial" panose="020B0604020202020204" pitchFamily="34" charset="0"/>
              <a:buChar char="•"/>
            </a:pPr>
            <a:r>
              <a:rPr lang="en-US" b="0" i="0" dirty="0">
                <a:solidFill>
                  <a:srgbClr val="55595C"/>
                </a:solidFill>
                <a:effectLst/>
                <a:latin typeface="Nunito Sans"/>
              </a:rPr>
              <a:t>We started by collecting metadata on articles discussing immigration using </a:t>
            </a:r>
            <a:r>
              <a:rPr lang="en-US" b="0" i="0" dirty="0" err="1">
                <a:solidFill>
                  <a:srgbClr val="55595C"/>
                </a:solidFill>
                <a:effectLst/>
                <a:latin typeface="Nunito Sans"/>
              </a:rPr>
              <a:t>NewsAPI</a:t>
            </a:r>
            <a:r>
              <a:rPr lang="en-US" b="0" i="0" dirty="0">
                <a:solidFill>
                  <a:srgbClr val="55595C"/>
                </a:solidFill>
                <a:effectLst/>
                <a:latin typeface="Nunito Sans"/>
              </a:rPr>
              <a:t>. We then </a:t>
            </a:r>
            <a:r>
              <a:rPr lang="en-US" b="0" i="0" dirty="0" err="1">
                <a:solidFill>
                  <a:srgbClr val="55595C"/>
                </a:solidFill>
                <a:effectLst/>
                <a:latin typeface="Nunito Sans"/>
              </a:rPr>
              <a:t>webscraped</a:t>
            </a:r>
            <a:r>
              <a:rPr lang="en-US" b="0" i="0" dirty="0">
                <a:solidFill>
                  <a:srgbClr val="55595C"/>
                </a:solidFill>
                <a:effectLst/>
                <a:latin typeface="Nunito Sans"/>
              </a:rPr>
              <a:t> the full text of these articles with Newspaper3k.</a:t>
            </a:r>
          </a:p>
          <a:p>
            <a:pPr algn="l"/>
            <a:r>
              <a:rPr lang="en-US" b="1" i="0" cap="all" dirty="0">
                <a:solidFill>
                  <a:srgbClr val="1A1A1A"/>
                </a:solidFill>
                <a:effectLst/>
                <a:latin typeface="Nunito Sans"/>
              </a:rPr>
              <a:t>DATA ANALYSIS</a:t>
            </a:r>
          </a:p>
          <a:p>
            <a:pPr algn="l">
              <a:buFont typeface="Arial" panose="020B0604020202020204" pitchFamily="34" charset="0"/>
              <a:buChar char="•"/>
            </a:pPr>
            <a:r>
              <a:rPr lang="en-US" b="0" i="0" dirty="0">
                <a:solidFill>
                  <a:srgbClr val="55595C"/>
                </a:solidFill>
                <a:effectLst/>
                <a:latin typeface="Nunito Sans"/>
              </a:rPr>
              <a:t>Two corpora were created: headlines and complete text. We determined the most frequent bigrams using NLTK and then filtered these using a custom function. NLTK Vader was used to classify the sentiment of the article headlines but not of the full text since Vader was trained on social media text.</a:t>
            </a:r>
          </a:p>
        </p:txBody>
      </p:sp>
      <p:sp>
        <p:nvSpPr>
          <p:cNvPr id="4" name="Slide Number Placeholder 3"/>
          <p:cNvSpPr>
            <a:spLocks noGrp="1"/>
          </p:cNvSpPr>
          <p:nvPr>
            <p:ph type="sldNum" sz="quarter" idx="5"/>
          </p:nvPr>
        </p:nvSpPr>
        <p:spPr/>
        <p:txBody>
          <a:bodyPr/>
          <a:lstStyle/>
          <a:p>
            <a:fld id="{1F88B8BE-972A-4AD0-BD0D-E769440C7A47}" type="slidenum">
              <a:rPr lang="en-US" smtClean="0"/>
              <a:t>3</a:t>
            </a:fld>
            <a:endParaRPr lang="en-US"/>
          </a:p>
        </p:txBody>
      </p:sp>
    </p:spTree>
    <p:extLst>
      <p:ext uri="{BB962C8B-B14F-4D97-AF65-F5344CB8AC3E}">
        <p14:creationId xmlns:p14="http://schemas.microsoft.com/office/powerpoint/2010/main" val="282244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cap="all" dirty="0">
                <a:solidFill>
                  <a:srgbClr val="1A1A1A"/>
                </a:solidFill>
                <a:effectLst/>
                <a:latin typeface="Nunito Sans"/>
              </a:rPr>
              <a:t>FLASK API</a:t>
            </a:r>
          </a:p>
          <a:p>
            <a:pPr algn="l">
              <a:buFont typeface="Arial" panose="020B0604020202020204" pitchFamily="34" charset="0"/>
              <a:buChar char="•"/>
            </a:pPr>
            <a:r>
              <a:rPr lang="en-US" b="0" i="0" dirty="0">
                <a:solidFill>
                  <a:srgbClr val="55595C"/>
                </a:solidFill>
                <a:effectLst/>
                <a:latin typeface="Nunito Sans"/>
              </a:rPr>
              <a:t>A total of 5 types of flask </a:t>
            </a:r>
            <a:r>
              <a:rPr lang="en-US" b="0" i="0" dirty="0" err="1">
                <a:solidFill>
                  <a:srgbClr val="55595C"/>
                </a:solidFill>
                <a:effectLst/>
                <a:latin typeface="Nunito Sans"/>
              </a:rPr>
              <a:t>api</a:t>
            </a:r>
            <a:r>
              <a:rPr lang="en-US" b="0" i="0" dirty="0">
                <a:solidFill>
                  <a:srgbClr val="55595C"/>
                </a:solidFill>
                <a:effectLst/>
                <a:latin typeface="Nunito Sans"/>
              </a:rPr>
              <a:t> routes were created.</a:t>
            </a:r>
          </a:p>
          <a:p>
            <a:pPr marL="742950" lvl="1" indent="-285750" algn="l">
              <a:buFont typeface="Arial" panose="020B0604020202020204" pitchFamily="34" charset="0"/>
              <a:buChar char="•"/>
            </a:pPr>
            <a:r>
              <a:rPr lang="en-US" b="0" i="0" dirty="0">
                <a:solidFill>
                  <a:srgbClr val="55595C"/>
                </a:solidFill>
                <a:effectLst/>
                <a:latin typeface="Nunito Sans"/>
              </a:rPr>
              <a:t>News Sources: This route returns a list of all news sources in the database.</a:t>
            </a:r>
          </a:p>
          <a:p>
            <a:pPr marL="742950" lvl="1" indent="-285750" algn="l">
              <a:buFont typeface="Arial" panose="020B0604020202020204" pitchFamily="34" charset="0"/>
              <a:buChar char="•"/>
            </a:pPr>
            <a:r>
              <a:rPr lang="en-US" b="0" i="0" dirty="0">
                <a:solidFill>
                  <a:srgbClr val="55595C"/>
                </a:solidFill>
                <a:effectLst/>
                <a:latin typeface="Nunito Sans"/>
              </a:rPr>
              <a:t>Sentiment Scores: This route returns the raw data and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Sentiment Counts: This route returns the total number of occurrences of each sentiment category.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Keywords: This route pulls the headlines from the database and then determines and returns the top 50 most frequent words. This route can be filtered by news source.</a:t>
            </a:r>
          </a:p>
          <a:p>
            <a:pPr marL="742950" lvl="1" indent="-285750" algn="l">
              <a:buFont typeface="Arial" panose="020B0604020202020204" pitchFamily="34" charset="0"/>
              <a:buChar char="•"/>
            </a:pPr>
            <a:r>
              <a:rPr lang="en-US" b="0" i="0" dirty="0">
                <a:solidFill>
                  <a:srgbClr val="55595C"/>
                </a:solidFill>
                <a:effectLst/>
                <a:latin typeface="Nunito Sans"/>
              </a:rPr>
              <a:t>Bigrams: This route returns the headline or full text bigrams.</a:t>
            </a:r>
          </a:p>
          <a:p>
            <a:pPr algn="l"/>
            <a:r>
              <a:rPr lang="en-US" b="1" i="0" cap="all" dirty="0">
                <a:solidFill>
                  <a:srgbClr val="1A1A1A"/>
                </a:solidFill>
                <a:effectLst/>
                <a:latin typeface="Nunito Sans"/>
              </a:rPr>
              <a:t>JAVASCRIPT</a:t>
            </a:r>
          </a:p>
          <a:p>
            <a:pPr algn="l">
              <a:buFont typeface="Arial" panose="020B0604020202020204" pitchFamily="34" charset="0"/>
              <a:buChar char="•"/>
            </a:pPr>
            <a:r>
              <a:rPr lang="en-US" b="0" i="0" dirty="0">
                <a:solidFill>
                  <a:srgbClr val="55595C"/>
                </a:solidFill>
                <a:effectLst/>
                <a:latin typeface="Nunito Sans"/>
              </a:rPr>
              <a:t>The </a:t>
            </a:r>
            <a:r>
              <a:rPr lang="en-US" b="0" i="0" dirty="0" err="1">
                <a:solidFill>
                  <a:srgbClr val="55595C"/>
                </a:solidFill>
                <a:effectLst/>
                <a:latin typeface="Nunito Sans"/>
              </a:rPr>
              <a:t>api</a:t>
            </a:r>
            <a:r>
              <a:rPr lang="en-US" b="0" i="0" dirty="0">
                <a:solidFill>
                  <a:srgbClr val="55595C"/>
                </a:solidFill>
                <a:effectLst/>
                <a:latin typeface="Nunito Sans"/>
              </a:rPr>
              <a:t> calls were performed in </a:t>
            </a:r>
            <a:r>
              <a:rPr lang="en-US" b="0" i="0" dirty="0" err="1">
                <a:solidFill>
                  <a:srgbClr val="55595C"/>
                </a:solidFill>
                <a:effectLst/>
                <a:latin typeface="Nunito Sans"/>
              </a:rPr>
              <a:t>Javascript</a:t>
            </a:r>
            <a:r>
              <a:rPr lang="en-US" b="0" i="0" dirty="0">
                <a:solidFill>
                  <a:srgbClr val="55595C"/>
                </a:solidFill>
                <a:effectLst/>
                <a:latin typeface="Nunito Sans"/>
              </a:rPr>
              <a:t> in order to access the data for visualization.</a:t>
            </a:r>
          </a:p>
        </p:txBody>
      </p:sp>
      <p:sp>
        <p:nvSpPr>
          <p:cNvPr id="4" name="Slide Number Placeholder 3"/>
          <p:cNvSpPr>
            <a:spLocks noGrp="1"/>
          </p:cNvSpPr>
          <p:nvPr>
            <p:ph type="sldNum" sz="quarter" idx="5"/>
          </p:nvPr>
        </p:nvSpPr>
        <p:spPr/>
        <p:txBody>
          <a:bodyPr/>
          <a:lstStyle/>
          <a:p>
            <a:fld id="{1F88B8BE-972A-4AD0-BD0D-E769440C7A47}" type="slidenum">
              <a:rPr lang="en-US" smtClean="0"/>
              <a:t>4</a:t>
            </a:fld>
            <a:endParaRPr lang="en-US"/>
          </a:p>
        </p:txBody>
      </p:sp>
    </p:spTree>
    <p:extLst>
      <p:ext uri="{BB962C8B-B14F-4D97-AF65-F5344CB8AC3E}">
        <p14:creationId xmlns:p14="http://schemas.microsoft.com/office/powerpoint/2010/main" val="3143328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1E2DC6-E393-42D8-9C0B-DFF85185EA7C}"/>
              </a:ext>
            </a:extLst>
          </p:cNvPr>
          <p:cNvPicPr>
            <a:picLocks noChangeAspect="1"/>
          </p:cNvPicPr>
          <p:nvPr userDrawn="1"/>
        </p:nvPicPr>
        <p:blipFill rotWithShape="1">
          <a:blip r:embed="rId2">
            <a:alphaModFix/>
          </a:blip>
          <a:srcRect l="7972" t="17475" r="4779" b="33522"/>
          <a:stretch/>
        </p:blipFill>
        <p:spPr>
          <a:xfrm>
            <a:off x="-258" y="-21206"/>
            <a:ext cx="12192000" cy="6847398"/>
          </a:xfrm>
          <a:prstGeom prst="rect">
            <a:avLst/>
          </a:prstGeom>
          <a:solidFill>
            <a:srgbClr val="EFEDE3"/>
          </a:solidFill>
        </p:spPr>
      </p:pic>
      <p:sp>
        <p:nvSpPr>
          <p:cNvPr id="9" name="Rectangle 8">
            <a:extLst>
              <a:ext uri="{FF2B5EF4-FFF2-40B4-BE49-F238E27FC236}">
                <a16:creationId xmlns:a16="http://schemas.microsoft.com/office/drawing/2014/main" id="{0D6928F7-D87C-41CC-A7AC-433D88E8D76F}"/>
              </a:ext>
            </a:extLst>
          </p:cNvPr>
          <p:cNvSpPr/>
          <p:nvPr userDrawn="1"/>
        </p:nvSpPr>
        <p:spPr>
          <a:xfrm>
            <a:off x="-258" y="0"/>
            <a:ext cx="12192000" cy="6836794"/>
          </a:xfrm>
          <a:prstGeom prst="rect">
            <a:avLst/>
          </a:prstGeom>
          <a:solidFill>
            <a:srgbClr val="EFEDE3">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journalism.org/2014/10/21/political-polarization-media-habi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ECF4-B82E-4E75-9727-1D3269386DDB}"/>
              </a:ext>
            </a:extLst>
          </p:cNvPr>
          <p:cNvSpPr>
            <a:spLocks noGrp="1"/>
          </p:cNvSpPr>
          <p:nvPr>
            <p:ph type="ctrTitle"/>
          </p:nvPr>
        </p:nvSpPr>
        <p:spPr/>
        <p:txBody>
          <a:bodyPr anchor="ctr"/>
          <a:lstStyle/>
          <a:p>
            <a:r>
              <a:rPr lang="en-US" sz="6000" dirty="0"/>
              <a:t>=sum(antics)</a:t>
            </a:r>
          </a:p>
        </p:txBody>
      </p:sp>
      <p:sp>
        <p:nvSpPr>
          <p:cNvPr id="3" name="Subtitle 2">
            <a:extLst>
              <a:ext uri="{FF2B5EF4-FFF2-40B4-BE49-F238E27FC236}">
                <a16:creationId xmlns:a16="http://schemas.microsoft.com/office/drawing/2014/main" id="{E7C31D33-A48E-4BF9-8595-40180164AC1E}"/>
              </a:ext>
            </a:extLst>
          </p:cNvPr>
          <p:cNvSpPr>
            <a:spLocks noGrp="1"/>
          </p:cNvSpPr>
          <p:nvPr>
            <p:ph type="subTitle" idx="1"/>
          </p:nvPr>
        </p:nvSpPr>
        <p:spPr/>
        <p:txBody>
          <a:bodyPr>
            <a:normAutofit fontScale="47500" lnSpcReduction="20000"/>
          </a:bodyPr>
          <a:lstStyle/>
          <a:p>
            <a:r>
              <a:rPr lang="en-US" dirty="0"/>
              <a:t>James Ashley</a:t>
            </a:r>
          </a:p>
          <a:p>
            <a:r>
              <a:rPr lang="en-US" dirty="0"/>
              <a:t>Rebekah </a:t>
            </a:r>
            <a:r>
              <a:rPr lang="en-US" dirty="0" err="1"/>
              <a:t>Callari-Kaczmarczyk</a:t>
            </a:r>
            <a:endParaRPr lang="en-US" dirty="0"/>
          </a:p>
          <a:p>
            <a:r>
              <a:rPr lang="en-US" dirty="0"/>
              <a:t>Rohan Patel</a:t>
            </a:r>
          </a:p>
          <a:p>
            <a:r>
              <a:rPr lang="en-US" dirty="0"/>
              <a:t>Ted Phillips</a:t>
            </a:r>
          </a:p>
          <a:p>
            <a:r>
              <a:rPr lang="en-US" dirty="0"/>
              <a:t>Morgan Spencer</a:t>
            </a:r>
          </a:p>
          <a:p>
            <a:r>
              <a:rPr lang="en-US" dirty="0"/>
              <a:t>Scot Wilson</a:t>
            </a:r>
          </a:p>
        </p:txBody>
      </p:sp>
    </p:spTree>
    <p:extLst>
      <p:ext uri="{BB962C8B-B14F-4D97-AF65-F5344CB8AC3E}">
        <p14:creationId xmlns:p14="http://schemas.microsoft.com/office/powerpoint/2010/main" val="264151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8E99-2FE1-409D-A58E-68ABC45A3C5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588D97A-8CEE-43A5-BD1E-4B047831388E}"/>
              </a:ext>
            </a:extLst>
          </p:cNvPr>
          <p:cNvSpPr>
            <a:spLocks noGrp="1"/>
          </p:cNvSpPr>
          <p:nvPr>
            <p:ph idx="1"/>
          </p:nvPr>
        </p:nvSpPr>
        <p:spPr/>
        <p:txBody>
          <a:bodyPr>
            <a:normAutofit fontScale="92500"/>
          </a:bodyPr>
          <a:lstStyle/>
          <a:p>
            <a:pPr marL="0" indent="0">
              <a:spcBef>
                <a:spcPts val="1200"/>
              </a:spcBef>
              <a:spcAft>
                <a:spcPts val="1200"/>
              </a:spcAft>
              <a:buNone/>
            </a:pPr>
            <a:r>
              <a:rPr lang="en-US" sz="1800" b="0" dirty="0">
                <a:effectLst/>
              </a:rPr>
              <a:t>Newspapers are notoriously biased, and are commonly criticized for always focusing on sensational or negative topics rather than providing more balanced reporting. This  suggests that the language used in news articles is not neutral. We were interested in exploring this by analyzing </a:t>
            </a:r>
            <a:r>
              <a:rPr lang="en-US" sz="1800" dirty="0"/>
              <a:t>two specific aspects of the language used in news articles </a:t>
            </a:r>
            <a:r>
              <a:rPr lang="en-US" sz="1800" b="0" dirty="0">
                <a:effectLst/>
              </a:rPr>
              <a:t>covering a politically charged topic in the US: </a:t>
            </a:r>
            <a:r>
              <a:rPr lang="en-US" sz="1800" b="1" dirty="0">
                <a:effectLst/>
              </a:rPr>
              <a:t>immigration</a:t>
            </a:r>
          </a:p>
          <a:p>
            <a:pPr marL="0" indent="0">
              <a:spcBef>
                <a:spcPts val="1200"/>
              </a:spcBef>
              <a:spcAft>
                <a:spcPts val="1200"/>
              </a:spcAft>
              <a:buNone/>
            </a:pPr>
            <a:r>
              <a:rPr lang="en-US" sz="1800" b="0" dirty="0">
                <a:effectLst/>
              </a:rPr>
              <a:t>The two linguistic aspects focused on in this analysis are</a:t>
            </a:r>
          </a:p>
          <a:p>
            <a:pPr>
              <a:spcBef>
                <a:spcPts val="1200"/>
              </a:spcBef>
              <a:spcAft>
                <a:spcPts val="1200"/>
              </a:spcAft>
            </a:pPr>
            <a:r>
              <a:rPr lang="en-US" sz="1800" dirty="0"/>
              <a:t>Sentiment </a:t>
            </a:r>
            <a:r>
              <a:rPr lang="en-US" sz="1800" b="0" dirty="0">
                <a:effectLst/>
              </a:rPr>
              <a:t>of the </a:t>
            </a:r>
            <a:r>
              <a:rPr lang="en-US" sz="1800" dirty="0"/>
              <a:t>article headlines</a:t>
            </a:r>
            <a:endParaRPr lang="en-US" sz="1800" b="0" dirty="0">
              <a:effectLst/>
            </a:endParaRPr>
          </a:p>
          <a:p>
            <a:pPr>
              <a:spcBef>
                <a:spcPts val="1200"/>
              </a:spcBef>
              <a:spcAft>
                <a:spcPts val="1200"/>
              </a:spcAft>
            </a:pPr>
            <a:r>
              <a:rPr lang="en-US" sz="1800" b="0" dirty="0">
                <a:effectLst/>
              </a:rPr>
              <a:t>The frequency of relevant bigrams</a:t>
            </a:r>
          </a:p>
          <a:p>
            <a:pPr marL="0" indent="0">
              <a:spcBef>
                <a:spcPts val="1200"/>
              </a:spcBef>
              <a:spcAft>
                <a:spcPts val="1200"/>
              </a:spcAft>
              <a:buNone/>
            </a:pPr>
            <a:r>
              <a:rPr lang="en-US" sz="1800" b="0" dirty="0">
                <a:effectLst/>
              </a:rPr>
              <a:t>Building on our prior projects, we examine the sentiment of newspaper headlines and bigrams of both newspaper headlines and full length articles. </a:t>
            </a:r>
          </a:p>
        </p:txBody>
      </p:sp>
    </p:spTree>
    <p:extLst>
      <p:ext uri="{BB962C8B-B14F-4D97-AF65-F5344CB8AC3E}">
        <p14:creationId xmlns:p14="http://schemas.microsoft.com/office/powerpoint/2010/main" val="42110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ACAE-620A-40FF-81F9-65FA95FD0AAC}"/>
              </a:ext>
            </a:extLst>
          </p:cNvPr>
          <p:cNvSpPr>
            <a:spLocks noGrp="1"/>
          </p:cNvSpPr>
          <p:nvPr>
            <p:ph type="title"/>
          </p:nvPr>
        </p:nvSpPr>
        <p:spPr/>
        <p:txBody>
          <a:bodyPr/>
          <a:lstStyle/>
          <a:p>
            <a:r>
              <a:rPr lang="en-US" dirty="0"/>
              <a:t>DATA COLLECTION AND ANALYSIS</a:t>
            </a:r>
          </a:p>
        </p:txBody>
      </p:sp>
      <p:graphicFrame>
        <p:nvGraphicFramePr>
          <p:cNvPr id="8" name="Content Placeholder 3">
            <a:extLst>
              <a:ext uri="{FF2B5EF4-FFF2-40B4-BE49-F238E27FC236}">
                <a16:creationId xmlns:a16="http://schemas.microsoft.com/office/drawing/2014/main" id="{B4C7316A-6D34-47F2-B5EA-9C12B78C5E75}"/>
              </a:ext>
            </a:extLst>
          </p:cNvPr>
          <p:cNvGraphicFramePr>
            <a:graphicFrameLocks/>
          </p:cNvGraphicFramePr>
          <p:nvPr>
            <p:extLst>
              <p:ext uri="{D42A27DB-BD31-4B8C-83A1-F6EECF244321}">
                <p14:modId xmlns:p14="http://schemas.microsoft.com/office/powerpoint/2010/main" val="756845399"/>
              </p:ext>
            </p:extLst>
          </p:nvPr>
        </p:nvGraphicFramePr>
        <p:xfrm>
          <a:off x="838200" y="1825625"/>
          <a:ext cx="8554278" cy="426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1643E5E-36D3-4797-A2F9-5B931E066EF5}"/>
              </a:ext>
            </a:extLst>
          </p:cNvPr>
          <p:cNvSpPr txBox="1"/>
          <p:nvPr/>
        </p:nvSpPr>
        <p:spPr>
          <a:xfrm>
            <a:off x="9618593" y="1558499"/>
            <a:ext cx="2159276" cy="4801314"/>
          </a:xfrm>
          <a:prstGeom prst="rect">
            <a:avLst/>
          </a:prstGeom>
          <a:noFill/>
        </p:spPr>
        <p:txBody>
          <a:bodyPr wrap="square">
            <a:spAutoFit/>
          </a:bodyPr>
          <a:lstStyle/>
          <a:p>
            <a:pPr algn="l"/>
            <a:r>
              <a:rPr lang="en-US" b="1" i="0" cap="all" dirty="0">
                <a:solidFill>
                  <a:srgbClr val="55595C"/>
                </a:solidFill>
                <a:effectLst/>
                <a:latin typeface="Nunito Sans"/>
              </a:rPr>
              <a:t>LIBRARIES</a:t>
            </a:r>
          </a:p>
          <a:p>
            <a:pPr algn="l">
              <a:buFont typeface="Arial" panose="020B0604020202020204" pitchFamily="34" charset="0"/>
              <a:buChar char="•"/>
            </a:pPr>
            <a:r>
              <a:rPr lang="en-US" b="0" i="0" dirty="0">
                <a:solidFill>
                  <a:srgbClr val="55595C"/>
                </a:solidFill>
                <a:effectLst/>
                <a:latin typeface="Nunito Sans"/>
              </a:rPr>
              <a:t>Python</a:t>
            </a:r>
          </a:p>
          <a:p>
            <a:pPr marL="742950" lvl="1" indent="-285750" algn="l">
              <a:buFont typeface="Arial" panose="020B0604020202020204" pitchFamily="34" charset="0"/>
              <a:buChar char="•"/>
            </a:pPr>
            <a:r>
              <a:rPr lang="en-US" b="0" i="0" dirty="0">
                <a:solidFill>
                  <a:srgbClr val="55595C"/>
                </a:solidFill>
                <a:effectLst/>
                <a:latin typeface="Nunito Sans"/>
              </a:rPr>
              <a:t>Flask</a:t>
            </a:r>
          </a:p>
          <a:p>
            <a:pPr marL="742950" lvl="1" indent="-285750" algn="l">
              <a:buFont typeface="Arial" panose="020B0604020202020204" pitchFamily="34" charset="0"/>
              <a:buChar char="•"/>
            </a:pPr>
            <a:r>
              <a:rPr lang="en-US" b="0" i="0" dirty="0">
                <a:solidFill>
                  <a:srgbClr val="55595C"/>
                </a:solidFill>
                <a:effectLst/>
                <a:latin typeface="Nunito Sans"/>
              </a:rPr>
              <a:t>NLTK</a:t>
            </a:r>
          </a:p>
          <a:p>
            <a:pPr marL="742950" lvl="1" indent="-285750" algn="l">
              <a:buFont typeface="Arial" panose="020B0604020202020204" pitchFamily="34" charset="0"/>
              <a:buChar char="•"/>
            </a:pPr>
            <a:r>
              <a:rPr lang="en-US" b="0" i="0" dirty="0">
                <a:solidFill>
                  <a:srgbClr val="55595C"/>
                </a:solidFill>
                <a:effectLst/>
                <a:latin typeface="Nunito Sans"/>
              </a:rPr>
              <a:t>pandas</a:t>
            </a:r>
          </a:p>
          <a:p>
            <a:pPr marL="742950" lvl="1" indent="-285750" algn="l">
              <a:buFont typeface="Arial" panose="020B0604020202020204" pitchFamily="34" charset="0"/>
              <a:buChar char="•"/>
            </a:pPr>
            <a:r>
              <a:rPr lang="en-US" b="0" i="0" dirty="0" err="1">
                <a:solidFill>
                  <a:srgbClr val="55595C"/>
                </a:solidFill>
                <a:effectLst/>
                <a:latin typeface="Nunito Sans"/>
              </a:rPr>
              <a:t>PyMongo</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re</a:t>
            </a:r>
          </a:p>
          <a:p>
            <a:pPr marL="742950" lvl="1" indent="-285750" algn="l">
              <a:buFont typeface="Arial" panose="020B0604020202020204" pitchFamily="34" charset="0"/>
              <a:buChar char="•"/>
            </a:pPr>
            <a:r>
              <a:rPr lang="en-US" b="0" i="0" dirty="0" err="1">
                <a:solidFill>
                  <a:srgbClr val="55595C"/>
                </a:solidFill>
                <a:effectLst/>
                <a:latin typeface="Nunito Sans"/>
              </a:rPr>
              <a:t>spaCy</a:t>
            </a:r>
            <a:endParaRPr lang="en-US" b="0" i="0" dirty="0">
              <a:solidFill>
                <a:srgbClr val="55595C"/>
              </a:solidFill>
              <a:effectLst/>
              <a:latin typeface="Nunito Sans"/>
            </a:endParaRPr>
          </a:p>
          <a:p>
            <a:pPr algn="l">
              <a:buFont typeface="Arial" panose="020B0604020202020204" pitchFamily="34" charset="0"/>
              <a:buChar char="•"/>
            </a:pPr>
            <a:r>
              <a:rPr lang="en-US" b="0" i="0" dirty="0">
                <a:solidFill>
                  <a:srgbClr val="55595C"/>
                </a:solidFill>
                <a:effectLst/>
                <a:latin typeface="Nunito Sans"/>
              </a:rPr>
              <a:t>JavaScript</a:t>
            </a:r>
          </a:p>
          <a:p>
            <a:pPr marL="742950" lvl="1" indent="-285750" algn="l">
              <a:buFont typeface="Arial" panose="020B0604020202020204" pitchFamily="34" charset="0"/>
              <a:buChar char="•"/>
            </a:pPr>
            <a:r>
              <a:rPr lang="en-US" b="0" i="0" dirty="0" err="1">
                <a:solidFill>
                  <a:srgbClr val="55595C"/>
                </a:solidFill>
                <a:effectLst/>
                <a:latin typeface="Nunito Sans"/>
              </a:rPr>
              <a:t>DataTables</a:t>
            </a:r>
            <a:endParaRPr lang="en-US" b="0" i="0" dirty="0">
              <a:solidFill>
                <a:srgbClr val="55595C"/>
              </a:solidFill>
              <a:effectLst/>
              <a:latin typeface="Nunito Sans"/>
            </a:endParaRPr>
          </a:p>
          <a:p>
            <a:pPr marL="742950" lvl="1" indent="-285750" algn="l">
              <a:buFont typeface="Arial" panose="020B0604020202020204" pitchFamily="34" charset="0"/>
              <a:buChar char="•"/>
            </a:pPr>
            <a:r>
              <a:rPr lang="en-US" b="0" i="0" dirty="0">
                <a:solidFill>
                  <a:srgbClr val="55595C"/>
                </a:solidFill>
                <a:effectLst/>
                <a:latin typeface="Nunito Sans"/>
              </a:rPr>
              <a:t>D3-cloud</a:t>
            </a:r>
          </a:p>
          <a:p>
            <a:pPr marL="742950" lvl="1" indent="-285750" algn="l">
              <a:buFont typeface="Arial" panose="020B0604020202020204" pitchFamily="34" charset="0"/>
              <a:buChar char="•"/>
            </a:pPr>
            <a:r>
              <a:rPr lang="en-US" b="0" i="0" dirty="0">
                <a:solidFill>
                  <a:srgbClr val="55595C"/>
                </a:solidFill>
                <a:effectLst/>
                <a:latin typeface="Nunito Sans"/>
              </a:rPr>
              <a:t>D3</a:t>
            </a:r>
          </a:p>
          <a:p>
            <a:pPr marL="742950" lvl="1" indent="-285750" algn="l">
              <a:buFont typeface="Arial" panose="020B0604020202020204" pitchFamily="34" charset="0"/>
              <a:buChar char="•"/>
            </a:pPr>
            <a:r>
              <a:rPr lang="en-US" b="0" i="0" dirty="0" err="1">
                <a:solidFill>
                  <a:srgbClr val="55595C"/>
                </a:solidFill>
                <a:effectLst/>
                <a:latin typeface="Nunito Sans"/>
              </a:rPr>
              <a:t>Plotly</a:t>
            </a:r>
            <a:endParaRPr lang="en-US" b="0" i="0" dirty="0">
              <a:solidFill>
                <a:srgbClr val="55595C"/>
              </a:solidFill>
              <a:effectLst/>
              <a:latin typeface="Nunito Sans"/>
            </a:endParaRPr>
          </a:p>
          <a:p>
            <a:pPr algn="l"/>
            <a:r>
              <a:rPr lang="en-US" b="1" i="0" cap="all" dirty="0">
                <a:solidFill>
                  <a:srgbClr val="55595C"/>
                </a:solidFill>
                <a:effectLst/>
                <a:latin typeface="Nunito Sans"/>
              </a:rPr>
              <a:t>WEB DESIGN</a:t>
            </a:r>
          </a:p>
          <a:p>
            <a:pPr algn="l">
              <a:buFont typeface="Arial" panose="020B0604020202020204" pitchFamily="34" charset="0"/>
              <a:buChar char="•"/>
            </a:pPr>
            <a:r>
              <a:rPr lang="en-US" b="0" i="0" dirty="0">
                <a:solidFill>
                  <a:srgbClr val="55595C"/>
                </a:solidFill>
                <a:effectLst/>
                <a:latin typeface="Nunito Sans"/>
              </a:rPr>
              <a:t>Bootstrap</a:t>
            </a:r>
          </a:p>
          <a:p>
            <a:pPr algn="l">
              <a:buFont typeface="Arial" panose="020B0604020202020204" pitchFamily="34" charset="0"/>
              <a:buChar char="•"/>
            </a:pPr>
            <a:r>
              <a:rPr lang="en-US" b="0" i="0" dirty="0" err="1">
                <a:solidFill>
                  <a:srgbClr val="55595C"/>
                </a:solidFill>
                <a:effectLst/>
                <a:latin typeface="Nunito Sans"/>
              </a:rPr>
              <a:t>Bootswatch</a:t>
            </a:r>
            <a:endParaRPr lang="en-US" b="0" i="0" dirty="0">
              <a:solidFill>
                <a:srgbClr val="55595C"/>
              </a:solidFill>
              <a:effectLst/>
              <a:latin typeface="Nunito Sans"/>
            </a:endParaRPr>
          </a:p>
          <a:p>
            <a:pPr algn="l">
              <a:buFont typeface="Arial" panose="020B0604020202020204" pitchFamily="34" charset="0"/>
              <a:buChar char="•"/>
            </a:pPr>
            <a:r>
              <a:rPr lang="en-US" dirty="0" err="1">
                <a:solidFill>
                  <a:srgbClr val="55595C"/>
                </a:solidFill>
                <a:latin typeface="Nunito Sans"/>
              </a:rPr>
              <a:t>Colorgorical</a:t>
            </a:r>
            <a:endParaRPr lang="en-US" b="0" i="0" dirty="0">
              <a:solidFill>
                <a:srgbClr val="55595C"/>
              </a:solidFill>
              <a:effectLst/>
              <a:latin typeface="Nunito Sans"/>
            </a:endParaRPr>
          </a:p>
        </p:txBody>
      </p:sp>
    </p:spTree>
    <p:extLst>
      <p:ext uri="{BB962C8B-B14F-4D97-AF65-F5344CB8AC3E}">
        <p14:creationId xmlns:p14="http://schemas.microsoft.com/office/powerpoint/2010/main" val="382130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EBD-8BAF-4498-9809-BC76E36E779E}"/>
              </a:ext>
            </a:extLst>
          </p:cNvPr>
          <p:cNvSpPr>
            <a:spLocks noGrp="1"/>
          </p:cNvSpPr>
          <p:nvPr>
            <p:ph type="title"/>
          </p:nvPr>
        </p:nvSpPr>
        <p:spPr/>
        <p:txBody>
          <a:bodyPr/>
          <a:lstStyle/>
          <a:p>
            <a:r>
              <a:rPr lang="en-US" dirty="0"/>
              <a:t>APP ARCHITECTURE</a:t>
            </a:r>
          </a:p>
        </p:txBody>
      </p:sp>
      <p:graphicFrame>
        <p:nvGraphicFramePr>
          <p:cNvPr id="7" name="Content Placeholder 3">
            <a:extLst>
              <a:ext uri="{FF2B5EF4-FFF2-40B4-BE49-F238E27FC236}">
                <a16:creationId xmlns:a16="http://schemas.microsoft.com/office/drawing/2014/main" id="{93A6D226-7989-4EC7-B620-67FD49E5E5B2}"/>
              </a:ext>
            </a:extLst>
          </p:cNvPr>
          <p:cNvGraphicFramePr>
            <a:graphicFrameLocks/>
          </p:cNvGraphicFramePr>
          <p:nvPr>
            <p:extLst>
              <p:ext uri="{D42A27DB-BD31-4B8C-83A1-F6EECF244321}">
                <p14:modId xmlns:p14="http://schemas.microsoft.com/office/powerpoint/2010/main" val="869223202"/>
              </p:ext>
            </p:extLst>
          </p:nvPr>
        </p:nvGraphicFramePr>
        <p:xfrm>
          <a:off x="799011" y="866314"/>
          <a:ext cx="10746377" cy="5802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0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F6EE-5BAC-4C05-B691-878A21B0A9C5}"/>
              </a:ext>
            </a:extLst>
          </p:cNvPr>
          <p:cNvSpPr>
            <a:spLocks noGrp="1"/>
          </p:cNvSpPr>
          <p:nvPr>
            <p:ph type="title"/>
          </p:nvPr>
        </p:nvSpPr>
        <p:spPr/>
        <p:txBody>
          <a:bodyPr/>
          <a:lstStyle/>
          <a:p>
            <a:r>
              <a:rPr lang="en-US" dirty="0"/>
              <a:t>Insights and Key Takeaways</a:t>
            </a:r>
          </a:p>
        </p:txBody>
      </p:sp>
      <p:sp>
        <p:nvSpPr>
          <p:cNvPr id="6" name="Content Placeholder 2">
            <a:extLst>
              <a:ext uri="{FF2B5EF4-FFF2-40B4-BE49-F238E27FC236}">
                <a16:creationId xmlns:a16="http://schemas.microsoft.com/office/drawing/2014/main" id="{2FA35859-ED81-4915-BDDB-87F626CF1D32}"/>
              </a:ext>
            </a:extLst>
          </p:cNvPr>
          <p:cNvSpPr txBox="1">
            <a:spLocks/>
          </p:cNvSpPr>
          <p:nvPr/>
        </p:nvSpPr>
        <p:spPr>
          <a:xfrm>
            <a:off x="7757886" y="2512786"/>
            <a:ext cx="4724400" cy="160927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Full text of articles is a lot of data</a:t>
            </a:r>
          </a:p>
          <a:p>
            <a:r>
              <a:rPr lang="en-US" dirty="0"/>
              <a:t>Optimization vs. dynamic updating</a:t>
            </a:r>
          </a:p>
          <a:p>
            <a:r>
              <a:rPr lang="en-US" dirty="0"/>
              <a:t>D3 is HARD</a:t>
            </a:r>
          </a:p>
        </p:txBody>
      </p:sp>
      <p:pic>
        <p:nvPicPr>
          <p:cNvPr id="7" name="Picture 6">
            <a:extLst>
              <a:ext uri="{FF2B5EF4-FFF2-40B4-BE49-F238E27FC236}">
                <a16:creationId xmlns:a16="http://schemas.microsoft.com/office/drawing/2014/main" id="{4B4BFE87-AFB8-4572-89A9-BA1E3F9D1D1E}"/>
              </a:ext>
            </a:extLst>
          </p:cNvPr>
          <p:cNvPicPr>
            <a:picLocks noChangeAspect="1"/>
          </p:cNvPicPr>
          <p:nvPr/>
        </p:nvPicPr>
        <p:blipFill rotWithShape="1">
          <a:blip r:embed="rId2"/>
          <a:srcRect r="59881" b="21992"/>
          <a:stretch/>
        </p:blipFill>
        <p:spPr>
          <a:xfrm>
            <a:off x="1371599" y="1770742"/>
            <a:ext cx="3575445" cy="3904343"/>
          </a:xfrm>
          <a:prstGeom prst="rect">
            <a:avLst/>
          </a:prstGeom>
        </p:spPr>
      </p:pic>
      <p:pic>
        <p:nvPicPr>
          <p:cNvPr id="8" name="Picture 7">
            <a:extLst>
              <a:ext uri="{FF2B5EF4-FFF2-40B4-BE49-F238E27FC236}">
                <a16:creationId xmlns:a16="http://schemas.microsoft.com/office/drawing/2014/main" id="{1F2CDF3C-F52B-4FB0-80CA-4F90908F376D}"/>
              </a:ext>
            </a:extLst>
          </p:cNvPr>
          <p:cNvPicPr>
            <a:picLocks noChangeAspect="1"/>
          </p:cNvPicPr>
          <p:nvPr/>
        </p:nvPicPr>
        <p:blipFill rotWithShape="1">
          <a:blip r:embed="rId2"/>
          <a:srcRect l="52903" r="19762" b="21992"/>
          <a:stretch/>
        </p:blipFill>
        <p:spPr>
          <a:xfrm>
            <a:off x="4947044" y="1770741"/>
            <a:ext cx="2436073" cy="3904343"/>
          </a:xfrm>
          <a:prstGeom prst="rect">
            <a:avLst/>
          </a:prstGeom>
        </p:spPr>
      </p:pic>
    </p:spTree>
    <p:extLst>
      <p:ext uri="{BB962C8B-B14F-4D97-AF65-F5344CB8AC3E}">
        <p14:creationId xmlns:p14="http://schemas.microsoft.com/office/powerpoint/2010/main" val="283171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A24D8-4846-4CBC-89B0-82F29721185A}"/>
              </a:ext>
            </a:extLst>
          </p:cNvPr>
          <p:cNvSpPr>
            <a:spLocks noGrp="1"/>
          </p:cNvSpPr>
          <p:nvPr>
            <p:ph type="ctrTitle"/>
          </p:nvPr>
        </p:nvSpPr>
        <p:spPr/>
        <p:txBody>
          <a:bodyPr/>
          <a:lstStyle/>
          <a:p>
            <a:r>
              <a:rPr lang="en-US" dirty="0"/>
              <a:t>appendix</a:t>
            </a:r>
          </a:p>
        </p:txBody>
      </p:sp>
      <p:sp>
        <p:nvSpPr>
          <p:cNvPr id="5" name="Subtitle 4">
            <a:extLst>
              <a:ext uri="{FF2B5EF4-FFF2-40B4-BE49-F238E27FC236}">
                <a16:creationId xmlns:a16="http://schemas.microsoft.com/office/drawing/2014/main" id="{909BEE3E-3CC4-4B3D-B5AF-528107D32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379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E7F-8996-4432-B0B9-1278B1C45367}"/>
              </a:ext>
            </a:extLst>
          </p:cNvPr>
          <p:cNvSpPr>
            <a:spLocks noGrp="1"/>
          </p:cNvSpPr>
          <p:nvPr>
            <p:ph type="title"/>
          </p:nvPr>
        </p:nvSpPr>
        <p:spPr/>
        <p:txBody>
          <a:bodyPr/>
          <a:lstStyle/>
          <a:p>
            <a:r>
              <a:rPr lang="en-US" dirty="0"/>
              <a:t>References </a:t>
            </a:r>
          </a:p>
        </p:txBody>
      </p:sp>
      <p:sp>
        <p:nvSpPr>
          <p:cNvPr id="7" name="Content Placeholder 6">
            <a:extLst>
              <a:ext uri="{FF2B5EF4-FFF2-40B4-BE49-F238E27FC236}">
                <a16:creationId xmlns:a16="http://schemas.microsoft.com/office/drawing/2014/main" id="{3C8A78CA-CB3A-4F5A-8CC6-03FD0D5CEADB}"/>
              </a:ext>
            </a:extLst>
          </p:cNvPr>
          <p:cNvSpPr>
            <a:spLocks noGrp="1"/>
          </p:cNvSpPr>
          <p:nvPr>
            <p:ph idx="1"/>
          </p:nvPr>
        </p:nvSpPr>
        <p:spPr/>
        <p:txBody>
          <a:bodyPr>
            <a:normAutofit fontScale="70000" lnSpcReduction="20000"/>
          </a:bodyPr>
          <a:lstStyle/>
          <a:p>
            <a:r>
              <a:rPr lang="en-US" dirty="0" err="1"/>
              <a:t>Chaithra</a:t>
            </a:r>
            <a:r>
              <a:rPr lang="en-US" dirty="0"/>
              <a:t>, V. D. (2019). Hybrid approach: naive bayes and sentiment VADER for analyzing sentiment of mobile unboxing video comments. International Journal of Electrical and Computer Engineering (IJECE), 9(5), 4452-4459.</a:t>
            </a:r>
          </a:p>
          <a:p>
            <a:r>
              <a:rPr lang="en-US" dirty="0"/>
              <a:t>Davies, Mark. (2016-) Corpus of News on the Web (NOW): 10 billion words from 20 countries, updated every day. Available online at https://www.english-corpora.org/now/.</a:t>
            </a:r>
          </a:p>
          <a:p>
            <a:r>
              <a:rPr lang="en-US" dirty="0"/>
              <a:t>Gilbert, C. H. E., &amp; Hutto, E. (2014, June). Vader: A parsimonious rule-based model for sentiment analysis of social media text. In Eighth International Conference on Weblogs and Social Media (ICWSM-14). Available at (20/04/16) http://comp.social.gatech.edu/papers/icwsm14.vader.hutto.pdf (Vol. 81, p. 82).</a:t>
            </a:r>
          </a:p>
          <a:p>
            <a:r>
              <a:rPr lang="en-US" dirty="0"/>
              <a:t>Martin, B. &amp; Koufos, N. (2020). Sentiment analysis on Reddit news headlines with Python’s Natural Language Toolkit (NLTK). Learn Data Science. https://www.learndatasci.com/tutorials/sentiment-analysis-reddit-headlines-pythons-nltk/.</a:t>
            </a:r>
          </a:p>
          <a:p>
            <a:r>
              <a:rPr lang="en-US" dirty="0"/>
              <a:t>Pew Research Center (2014). “Wave 1 American trends panel: Mar 19, 2014-Apr 29, 2014.” Washington, D.C. </a:t>
            </a:r>
            <a:r>
              <a:rPr lang="en-US" dirty="0">
                <a:hlinkClick r:id="rId2"/>
              </a:rPr>
              <a:t>https://www.journalism.org/2014/10/21/political-polarization-media-habits/</a:t>
            </a:r>
            <a:r>
              <a:rPr lang="en-US" dirty="0"/>
              <a:t>.</a:t>
            </a:r>
          </a:p>
          <a:p>
            <a:r>
              <a:rPr lang="en-US" dirty="0" err="1"/>
              <a:t>Gramazio</a:t>
            </a:r>
            <a:r>
              <a:rPr lang="en-US" dirty="0"/>
              <a:t>, Connor C. and Laidlaw, David H. and Schloss, Karen B. (2017). Colorgorical: creating discriminable and preferable color palettes for information visualization. *IEEE Transactions on Visualization and Computer Graphics*</a:t>
            </a:r>
          </a:p>
        </p:txBody>
      </p:sp>
    </p:spTree>
    <p:extLst>
      <p:ext uri="{BB962C8B-B14F-4D97-AF65-F5344CB8AC3E}">
        <p14:creationId xmlns:p14="http://schemas.microsoft.com/office/powerpoint/2010/main" val="176858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F9EE-326E-434D-8BB8-BD0C81FD94C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492B1CD-1A69-40D6-A152-78A5DCE389BB}"/>
              </a:ext>
            </a:extLst>
          </p:cNvPr>
          <p:cNvSpPr>
            <a:spLocks noGrp="1"/>
          </p:cNvSpPr>
          <p:nvPr>
            <p:ph idx="1"/>
          </p:nvPr>
        </p:nvSpPr>
        <p:spPr/>
        <p:txBody>
          <a:bodyPr/>
          <a:lstStyle/>
          <a:p>
            <a:r>
              <a:rPr lang="en-US" dirty="0"/>
              <a:t>Additional questions to be asked if had more time/resources</a:t>
            </a:r>
          </a:p>
          <a:p>
            <a:pPr lvl="1"/>
            <a:r>
              <a:rPr lang="en-US" dirty="0"/>
              <a:t>More accurate sentiment analysis</a:t>
            </a:r>
          </a:p>
          <a:p>
            <a:pPr lvl="1"/>
            <a:r>
              <a:rPr lang="en-US" dirty="0"/>
              <a:t>Named-entity recognition</a:t>
            </a:r>
          </a:p>
          <a:p>
            <a:pPr lvl="1"/>
            <a:r>
              <a:rPr lang="en-US" dirty="0"/>
              <a:t>Further exploration of full text of articles</a:t>
            </a:r>
          </a:p>
          <a:p>
            <a:endParaRPr lang="en-US" dirty="0"/>
          </a:p>
        </p:txBody>
      </p:sp>
    </p:spTree>
    <p:extLst>
      <p:ext uri="{BB962C8B-B14F-4D97-AF65-F5344CB8AC3E}">
        <p14:creationId xmlns:p14="http://schemas.microsoft.com/office/powerpoint/2010/main" val="24509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1B98-3337-4943-93C5-0F5F27548C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2263B2-F91C-4833-90E3-F6F45F94BD5B}"/>
              </a:ext>
            </a:extLst>
          </p:cNvPr>
          <p:cNvSpPr>
            <a:spLocks noGrp="1"/>
          </p:cNvSpPr>
          <p:nvPr>
            <p:ph idx="1"/>
          </p:nvPr>
        </p:nvSpPr>
        <p:spPr/>
        <p:txBody>
          <a:bodyPr>
            <a:normAutofit fontScale="92500" lnSpcReduction="10000"/>
          </a:bodyPr>
          <a:lstStyle/>
          <a:p>
            <a:r>
              <a:rPr lang="en-US" dirty="0"/>
              <a:t>Intro &amp; Description – Morgan, 60</a:t>
            </a:r>
          </a:p>
          <a:p>
            <a:r>
              <a:rPr lang="en-US" dirty="0"/>
              <a:t>Collections &amp; Architecture – Rebekah, 90</a:t>
            </a:r>
          </a:p>
          <a:p>
            <a:pPr lvl="1"/>
            <a:r>
              <a:rPr lang="en-US" dirty="0"/>
              <a:t> - 3 API calls, does analysis in API call</a:t>
            </a:r>
          </a:p>
          <a:p>
            <a:r>
              <a:rPr lang="en-US" dirty="0"/>
              <a:t>Site</a:t>
            </a:r>
          </a:p>
          <a:p>
            <a:pPr lvl="1"/>
            <a:r>
              <a:rPr lang="en-US" dirty="0"/>
              <a:t>Home page – James, 30</a:t>
            </a:r>
          </a:p>
          <a:p>
            <a:pPr lvl="1"/>
            <a:r>
              <a:rPr lang="en-US" dirty="0"/>
              <a:t>Domains – Ted, 90</a:t>
            </a:r>
          </a:p>
          <a:p>
            <a:pPr lvl="1"/>
            <a:r>
              <a:rPr lang="en-US" dirty="0"/>
              <a:t>Keywords – Rohan</a:t>
            </a:r>
            <a:r>
              <a:rPr lang="en-US"/>
              <a:t>, 60</a:t>
            </a:r>
            <a:endParaRPr lang="en-US" dirty="0"/>
          </a:p>
          <a:p>
            <a:pPr lvl="1"/>
            <a:r>
              <a:rPr lang="en-US" dirty="0"/>
              <a:t>Data – Scot, 30s</a:t>
            </a:r>
          </a:p>
          <a:p>
            <a:endParaRPr lang="en-US" dirty="0"/>
          </a:p>
          <a:p>
            <a:r>
              <a:rPr lang="en-US" dirty="0"/>
              <a:t>Insights/takeaways – Rebekah, 60</a:t>
            </a:r>
          </a:p>
        </p:txBody>
      </p:sp>
    </p:spTree>
    <p:extLst>
      <p:ext uri="{BB962C8B-B14F-4D97-AF65-F5344CB8AC3E}">
        <p14:creationId xmlns:p14="http://schemas.microsoft.com/office/powerpoint/2010/main" val="36686142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411</TotalTime>
  <Words>795</Words>
  <Application>Microsoft Office PowerPoint</Application>
  <PresentationFormat>Widescreen</PresentationFormat>
  <Paragraphs>91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Nunito Sans</vt:lpstr>
      <vt:lpstr>Crop</vt:lpstr>
      <vt:lpstr>=sum(antics)</vt:lpstr>
      <vt:lpstr>Project description</vt:lpstr>
      <vt:lpstr>DATA COLLECTION AND ANALYSIS</vt:lpstr>
      <vt:lpstr>APP ARCHITECTURE</vt:lpstr>
      <vt:lpstr>Insights and Key Takeaways</vt:lpstr>
      <vt:lpstr>appendix</vt:lpstr>
      <vt:lpstr>References </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Sentiment analysis</dc:title>
  <dc:creator>M S</dc:creator>
  <cp:lastModifiedBy>M S</cp:lastModifiedBy>
  <cp:revision>41</cp:revision>
  <dcterms:created xsi:type="dcterms:W3CDTF">2020-10-17T13:58:56Z</dcterms:created>
  <dcterms:modified xsi:type="dcterms:W3CDTF">2021-01-12T01:10:02Z</dcterms:modified>
</cp:coreProperties>
</file>