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0" r:id="rId1"/>
  </p:sldMasterIdLst>
  <p:notesMasterIdLst>
    <p:notesMasterId r:id="rId56"/>
  </p:notesMasterIdLst>
  <p:sldIdLst>
    <p:sldId id="256" r:id="rId2"/>
    <p:sldId id="306" r:id="rId3"/>
    <p:sldId id="308" r:id="rId4"/>
    <p:sldId id="309" r:id="rId5"/>
    <p:sldId id="310" r:id="rId6"/>
    <p:sldId id="311" r:id="rId7"/>
    <p:sldId id="312" r:id="rId8"/>
    <p:sldId id="313" r:id="rId9"/>
    <p:sldId id="314" r:id="rId10"/>
    <p:sldId id="315" r:id="rId11"/>
    <p:sldId id="316" r:id="rId12"/>
    <p:sldId id="320" r:id="rId13"/>
    <p:sldId id="321" r:id="rId14"/>
    <p:sldId id="317" r:id="rId15"/>
    <p:sldId id="324" r:id="rId16"/>
    <p:sldId id="325" r:id="rId17"/>
    <p:sldId id="326" r:id="rId18"/>
    <p:sldId id="327" r:id="rId19"/>
    <p:sldId id="328" r:id="rId20"/>
    <p:sldId id="329" r:id="rId21"/>
    <p:sldId id="330" r:id="rId22"/>
    <p:sldId id="274" r:id="rId23"/>
    <p:sldId id="276" r:id="rId24"/>
    <p:sldId id="277" r:id="rId25"/>
    <p:sldId id="278" r:id="rId26"/>
    <p:sldId id="303" r:id="rId27"/>
    <p:sldId id="280" r:id="rId28"/>
    <p:sldId id="281" r:id="rId29"/>
    <p:sldId id="282" r:id="rId30"/>
    <p:sldId id="304" r:id="rId31"/>
    <p:sldId id="283" r:id="rId32"/>
    <p:sldId id="284" r:id="rId33"/>
    <p:sldId id="285" r:id="rId34"/>
    <p:sldId id="286" r:id="rId35"/>
    <p:sldId id="287" r:id="rId36"/>
    <p:sldId id="288" r:id="rId37"/>
    <p:sldId id="294" r:id="rId38"/>
    <p:sldId id="342" r:id="rId39"/>
    <p:sldId id="295" r:id="rId40"/>
    <p:sldId id="343" r:id="rId41"/>
    <p:sldId id="289" r:id="rId42"/>
    <p:sldId id="290" r:id="rId43"/>
    <p:sldId id="291" r:id="rId44"/>
    <p:sldId id="296" r:id="rId45"/>
    <p:sldId id="332" r:id="rId46"/>
    <p:sldId id="333" r:id="rId47"/>
    <p:sldId id="336" r:id="rId48"/>
    <p:sldId id="337" r:id="rId49"/>
    <p:sldId id="338" r:id="rId50"/>
    <p:sldId id="339" r:id="rId51"/>
    <p:sldId id="340" r:id="rId52"/>
    <p:sldId id="334" r:id="rId53"/>
    <p:sldId id="341" r:id="rId54"/>
    <p:sldId id="30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autoAdjust="0"/>
    <p:restoredTop sz="94660"/>
  </p:normalViewPr>
  <p:slideViewPr>
    <p:cSldViewPr>
      <p:cViewPr varScale="1">
        <p:scale>
          <a:sx n="82" d="100"/>
          <a:sy n="82" d="100"/>
        </p:scale>
        <p:origin x="161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6A015-5924-4413-A388-7FC51E157AA1}" type="datetimeFigureOut">
              <a:rPr lang="en-PH" smtClean="0"/>
              <a:t>18/08/2020</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43CE21-F8A2-45D4-B53E-65678916C5DE}" type="slidenum">
              <a:rPr lang="en-PH" smtClean="0"/>
              <a:t>‹#›</a:t>
            </a:fld>
            <a:endParaRPr lang="en-PH"/>
          </a:p>
        </p:txBody>
      </p:sp>
    </p:spTree>
    <p:extLst>
      <p:ext uri="{BB962C8B-B14F-4D97-AF65-F5344CB8AC3E}">
        <p14:creationId xmlns:p14="http://schemas.microsoft.com/office/powerpoint/2010/main" val="3353303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5760" marR="0" lvl="0" indent="-365760" algn="l" defTabSz="914400" rtl="0" eaLnBrk="1" fontAlgn="auto" latinLnBrk="0" hangingPunct="1">
              <a:lnSpc>
                <a:spcPct val="100000"/>
              </a:lnSpc>
              <a:spcBef>
                <a:spcPct val="20000"/>
              </a:spcBef>
              <a:spcAft>
                <a:spcPts val="0"/>
              </a:spcAft>
              <a:buClr>
                <a:srgbClr val="FF0000"/>
              </a:buClr>
              <a:buSzTx/>
              <a:buFont typeface="Wingdings" panose="05000000000000000000" pitchFamily="2" charset="2"/>
              <a:buChar char="q"/>
              <a:tabLst/>
              <a:defRPr/>
            </a:pPr>
            <a:r>
              <a:rPr kumimoji="0" lang="en-PH" sz="2200" b="0" i="0" u="none" strike="noStrike" kern="1200" cap="none" spc="0" normalizeH="0" baseline="0" noProof="0" dirty="0">
                <a:ln>
                  <a:noFill/>
                </a:ln>
                <a:solidFill>
                  <a:srgbClr val="000000"/>
                </a:solidFill>
                <a:effectLst/>
                <a:uLnTx/>
                <a:uFillTx/>
                <a:latin typeface="Book Antiqua"/>
                <a:ea typeface="+mn-ea"/>
                <a:cs typeface="+mn-cs"/>
              </a:rPr>
              <a:t>It is considered as his most important work, being quoted, cited and even sometimes copied in its entirely by many later contemporary historians and writers</a:t>
            </a:r>
          </a:p>
          <a:p>
            <a:endParaRPr lang="en-PH" dirty="0"/>
          </a:p>
        </p:txBody>
      </p:sp>
      <p:sp>
        <p:nvSpPr>
          <p:cNvPr id="4" name="Slide Number Placeholder 3"/>
          <p:cNvSpPr>
            <a:spLocks noGrp="1"/>
          </p:cNvSpPr>
          <p:nvPr>
            <p:ph type="sldNum" sz="quarter" idx="10"/>
          </p:nvPr>
        </p:nvSpPr>
        <p:spPr/>
        <p:txBody>
          <a:bodyPr/>
          <a:lstStyle/>
          <a:p>
            <a:fld id="{BA43CE21-F8A2-45D4-B53E-65678916C5DE}" type="slidenum">
              <a:rPr lang="en-PH" smtClean="0"/>
              <a:t>1</a:t>
            </a:fld>
            <a:endParaRPr lang="en-PH"/>
          </a:p>
        </p:txBody>
      </p:sp>
    </p:spTree>
    <p:extLst>
      <p:ext uri="{BB962C8B-B14F-4D97-AF65-F5344CB8AC3E}">
        <p14:creationId xmlns:p14="http://schemas.microsoft.com/office/powerpoint/2010/main" val="1927276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BA43CE21-F8A2-45D4-B53E-65678916C5DE}" type="slidenum">
              <a:rPr lang="en-PH" smtClean="0"/>
              <a:t>44</a:t>
            </a:fld>
            <a:endParaRPr lang="en-PH"/>
          </a:p>
        </p:txBody>
      </p:sp>
    </p:spTree>
    <p:extLst>
      <p:ext uri="{BB962C8B-B14F-4D97-AF65-F5344CB8AC3E}">
        <p14:creationId xmlns:p14="http://schemas.microsoft.com/office/powerpoint/2010/main" val="281296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42165BA0-D92C-4606-9E19-61D273C35625}" type="datetimeFigureOut">
              <a:rPr lang="en-PH" smtClean="0"/>
              <a:t>18/08/2020</a:t>
            </a:fld>
            <a:endParaRPr lang="en-PH"/>
          </a:p>
        </p:txBody>
      </p:sp>
      <p:sp>
        <p:nvSpPr>
          <p:cNvPr id="20" name="Footer Placeholder 19"/>
          <p:cNvSpPr>
            <a:spLocks noGrp="1"/>
          </p:cNvSpPr>
          <p:nvPr>
            <p:ph type="ftr" sz="quarter" idx="11"/>
          </p:nvPr>
        </p:nvSpPr>
        <p:spPr/>
        <p:txBody>
          <a:bodyPr/>
          <a:lstStyle/>
          <a:p>
            <a:endParaRPr lang="en-PH"/>
          </a:p>
        </p:txBody>
      </p:sp>
      <p:sp>
        <p:nvSpPr>
          <p:cNvPr id="10" name="Slide Number Placeholder 9"/>
          <p:cNvSpPr>
            <a:spLocks noGrp="1"/>
          </p:cNvSpPr>
          <p:nvPr>
            <p:ph type="sldNum" sz="quarter" idx="12"/>
          </p:nvPr>
        </p:nvSpPr>
        <p:spPr/>
        <p:txBody>
          <a:bodyPr/>
          <a:lstStyle/>
          <a:p>
            <a:fld id="{25891C17-C035-4C12-B3FD-5A8EC23CE43E}" type="slidenum">
              <a:rPr lang="en-PH" smtClean="0"/>
              <a:t>‹#›</a:t>
            </a:fld>
            <a:endParaRPr lang="en-PH"/>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165BA0-D92C-4606-9E19-61D273C35625}" type="datetimeFigureOut">
              <a:rPr lang="en-PH" smtClean="0"/>
              <a:t>18/08/2020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5891C17-C035-4C12-B3FD-5A8EC23CE43E}" type="slidenum">
              <a:rPr lang="en-PH" smtClean="0"/>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165BA0-D92C-4606-9E19-61D273C35625}" type="datetimeFigureOut">
              <a:rPr lang="en-PH" smtClean="0"/>
              <a:t>18/08/2020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5891C17-C035-4C12-B3FD-5A8EC23CE43E}" type="slidenum">
              <a:rPr lang="en-PH" smtClean="0"/>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165BA0-D92C-4606-9E19-61D273C35625}" type="datetimeFigureOut">
              <a:rPr lang="en-PH" smtClean="0"/>
              <a:t>18/08/2020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5891C17-C035-4C12-B3FD-5A8EC23CE43E}" type="slidenum">
              <a:rPr lang="en-PH" smtClean="0"/>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2165BA0-D92C-4606-9E19-61D273C35625}" type="datetimeFigureOut">
              <a:rPr lang="en-PH" smtClean="0"/>
              <a:t>18/08/2020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5891C17-C035-4C12-B3FD-5A8EC23CE43E}" type="slidenum">
              <a:rPr lang="en-PH" smtClean="0"/>
              <a:t>‹#›</a:t>
            </a:fld>
            <a:endParaRPr lang="en-PH"/>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2165BA0-D92C-4606-9E19-61D273C35625}" type="datetimeFigureOut">
              <a:rPr lang="en-PH" smtClean="0"/>
              <a:t>18/08/2020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5891C17-C035-4C12-B3FD-5A8EC23CE43E}" type="slidenum">
              <a:rPr lang="en-PH" smtClean="0"/>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2165BA0-D92C-4606-9E19-61D273C35625}" type="datetimeFigureOut">
              <a:rPr lang="en-PH" smtClean="0"/>
              <a:t>18/08/2020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5891C17-C035-4C12-B3FD-5A8EC23CE43E}" type="slidenum">
              <a:rPr lang="en-PH" smtClean="0"/>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2165BA0-D92C-4606-9E19-61D273C35625}" type="datetimeFigureOut">
              <a:rPr lang="en-PH" smtClean="0"/>
              <a:t>18/08/2020</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25891C17-C035-4C12-B3FD-5A8EC23CE43E}" type="slidenum">
              <a:rPr lang="en-PH" smtClean="0"/>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2165BA0-D92C-4606-9E19-61D273C35625}" type="datetimeFigureOut">
              <a:rPr lang="en-PH" smtClean="0"/>
              <a:t>18/08/2020</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25891C17-C035-4C12-B3FD-5A8EC23CE43E}" type="slidenum">
              <a:rPr lang="en-PH" smtClean="0"/>
              <a:t>‹#›</a:t>
            </a:fld>
            <a:endParaRPr lang="en-PH"/>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2165BA0-D92C-4606-9E19-61D273C35625}" type="datetimeFigureOut">
              <a:rPr lang="en-PH" smtClean="0"/>
              <a:t>18/08/2020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5891C17-C035-4C12-B3FD-5A8EC23CE43E}" type="slidenum">
              <a:rPr lang="en-PH" smtClean="0"/>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2165BA0-D92C-4606-9E19-61D273C35625}" type="datetimeFigureOut">
              <a:rPr lang="en-PH" smtClean="0"/>
              <a:t>18/08/2020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5891C17-C035-4C12-B3FD-5A8EC23CE43E}" type="slidenum">
              <a:rPr lang="en-PH" smtClean="0"/>
              <a:t>‹#›</a:t>
            </a:fld>
            <a:endParaRPr lang="en-PH"/>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2165BA0-D92C-4606-9E19-61D273C35625}" type="datetimeFigureOut">
              <a:rPr lang="en-PH" smtClean="0"/>
              <a:t>18/08/2020</a:t>
            </a:fld>
            <a:endParaRPr lang="en-PH"/>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PH"/>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5891C17-C035-4C12-B3FD-5A8EC23CE43E}" type="slidenum">
              <a:rPr lang="en-PH" smtClean="0"/>
              <a:t>‹#›</a:t>
            </a:fld>
            <a:endParaRPr lang="en-PH"/>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443880"/>
            <a:ext cx="8100392" cy="2160240"/>
          </a:xfrm>
        </p:spPr>
        <p:txBody>
          <a:bodyPr>
            <a:noAutofit/>
          </a:bodyPr>
          <a:lstStyle/>
          <a:p>
            <a:r>
              <a:rPr lang="en-PH" altLang="en-US" sz="6000" b="1" dirty="0">
                <a:solidFill>
                  <a:schemeClr val="tx1"/>
                </a:solidFill>
                <a:latin typeface="Calibri" panose="020F0502020204030204" pitchFamily="34" charset="0"/>
              </a:rPr>
              <a:t>Customs of the </a:t>
            </a:r>
            <a:r>
              <a:rPr lang="en-PH" altLang="en-US" sz="6000" b="1" dirty="0" err="1">
                <a:solidFill>
                  <a:schemeClr val="tx1"/>
                </a:solidFill>
                <a:latin typeface="Calibri" panose="020F0502020204030204" pitchFamily="34" charset="0"/>
              </a:rPr>
              <a:t>Tagalogs</a:t>
            </a:r>
            <a:br>
              <a:rPr lang="en-PH" altLang="en-US" sz="6000" b="1" dirty="0">
                <a:solidFill>
                  <a:schemeClr val="tx1"/>
                </a:solidFill>
                <a:latin typeface="Calibri" panose="020F0502020204030204" pitchFamily="34" charset="0"/>
              </a:rPr>
            </a:br>
            <a:r>
              <a:rPr lang="en-US" sz="4400" b="1" dirty="0">
                <a:latin typeface="Calibri" panose="020F0502020204030204" pitchFamily="34" charset="0"/>
              </a:rPr>
              <a:t>Juan de </a:t>
            </a:r>
            <a:r>
              <a:rPr lang="en-US" sz="4400" b="1" dirty="0" err="1">
                <a:latin typeface="Calibri" panose="020F0502020204030204" pitchFamily="34" charset="0"/>
              </a:rPr>
              <a:t>Plasencia</a:t>
            </a:r>
            <a:r>
              <a:rPr lang="en-US" sz="4400" b="1" dirty="0">
                <a:latin typeface="Calibri" panose="020F0502020204030204" pitchFamily="34" charset="0"/>
              </a:rPr>
              <a:t>, O.F.M.</a:t>
            </a:r>
            <a:br>
              <a:rPr lang="en-US" sz="4400" b="1" dirty="0">
                <a:latin typeface="Calibri" panose="020F0502020204030204" pitchFamily="34" charset="0"/>
              </a:rPr>
            </a:br>
            <a:endParaRPr lang="en-PH" sz="5400" dirty="0">
              <a:latin typeface="Calibri" panose="020F0502020204030204" pitchFamily="34" charset="0"/>
            </a:endParaRP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364088" y="1916832"/>
            <a:ext cx="3699061" cy="48887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9237874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548680"/>
            <a:ext cx="7890080" cy="5699720"/>
          </a:xfrm>
        </p:spPr>
        <p:txBody>
          <a:bodyPr>
            <a:normAutofit/>
          </a:bodyPr>
          <a:lstStyle/>
          <a:p>
            <a:pPr algn="just"/>
            <a:r>
              <a:rPr lang="en-US" dirty="0"/>
              <a:t>They supervised the election of the local executives, helped in the collection of taxes, directly involved in educating the youth and performed other civic duties. </a:t>
            </a:r>
          </a:p>
          <a:p>
            <a:pPr algn="just"/>
            <a:r>
              <a:rPr lang="en-US" dirty="0"/>
              <a:t>As years went by, the friars ended up the most knowledgeable and influential figure in the </a:t>
            </a:r>
            <a:r>
              <a:rPr lang="en-US" i="1" dirty="0"/>
              <a:t>pueblo.</a:t>
            </a:r>
            <a:endParaRPr lang="en-US" dirty="0"/>
          </a:p>
        </p:txBody>
      </p:sp>
    </p:spTree>
    <p:extLst>
      <p:ext uri="{BB962C8B-B14F-4D97-AF65-F5344CB8AC3E}">
        <p14:creationId xmlns:p14="http://schemas.microsoft.com/office/powerpoint/2010/main" val="28705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404664"/>
            <a:ext cx="7962088" cy="6264696"/>
          </a:xfrm>
        </p:spPr>
        <p:txBody>
          <a:bodyPr>
            <a:normAutofit/>
          </a:bodyPr>
          <a:lstStyle/>
          <a:p>
            <a:pPr algn="just"/>
            <a:r>
              <a:rPr lang="en-US" dirty="0"/>
              <a:t>Some duties of  friars  assigned in mission territories:</a:t>
            </a:r>
          </a:p>
          <a:p>
            <a:pPr lvl="1" algn="just">
              <a:buFont typeface="Wingdings" panose="05000000000000000000" pitchFamily="2" charset="2"/>
              <a:buChar char="§"/>
            </a:pPr>
            <a:r>
              <a:rPr lang="en-US" sz="3200" dirty="0"/>
              <a:t>inform periodically their superiors of what was going on in their respective assignments.  </a:t>
            </a:r>
          </a:p>
          <a:p>
            <a:pPr lvl="1" algn="just">
              <a:buFont typeface="Wingdings" panose="05000000000000000000" pitchFamily="2" charset="2"/>
              <a:buChar char="§"/>
            </a:pPr>
            <a:r>
              <a:rPr lang="en-US" sz="3200" dirty="0"/>
              <a:t>report the number of natives they converted, the people’s way of life, their socio-economic situation and the problems they encountered. </a:t>
            </a:r>
          </a:p>
          <a:p>
            <a:pPr lvl="1" algn="just">
              <a:buFont typeface="Wingdings" panose="05000000000000000000" pitchFamily="2" charset="2"/>
              <a:buChar char="§"/>
            </a:pPr>
            <a:r>
              <a:rPr lang="en-US" sz="3200" dirty="0"/>
              <a:t> some submitted short letters while others who were keen observers and gifted writers wrote long dispatches.</a:t>
            </a:r>
          </a:p>
        </p:txBody>
      </p:sp>
    </p:spTree>
    <p:extLst>
      <p:ext uri="{BB962C8B-B14F-4D97-AF65-F5344CB8AC3E}">
        <p14:creationId xmlns:p14="http://schemas.microsoft.com/office/powerpoint/2010/main" val="50599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548680"/>
            <a:ext cx="7818072" cy="5699720"/>
          </a:xfrm>
        </p:spPr>
        <p:txBody>
          <a:bodyPr>
            <a:normAutofit/>
          </a:bodyPr>
          <a:lstStyle/>
          <a:p>
            <a:pPr algn="just"/>
            <a:r>
              <a:rPr lang="en-US" sz="3600" dirty="0"/>
              <a:t>On top of the regular reports they submit, they also shared their personal observations and experiences.  </a:t>
            </a:r>
          </a:p>
          <a:p>
            <a:pPr marL="82296" indent="0" algn="just">
              <a:buNone/>
            </a:pPr>
            <a:endParaRPr lang="en-US" sz="3600" dirty="0"/>
          </a:p>
          <a:p>
            <a:pPr algn="just"/>
            <a:r>
              <a:rPr lang="en-US" sz="3600" dirty="0" err="1"/>
              <a:t>Plasencia’s</a:t>
            </a:r>
            <a:r>
              <a:rPr lang="en-US" sz="3600" dirty="0"/>
              <a:t> </a:t>
            </a:r>
            <a:r>
              <a:rPr lang="en-US" sz="3600" i="1" dirty="0" err="1"/>
              <a:t>Relacion</a:t>
            </a:r>
            <a:r>
              <a:rPr lang="en-US" sz="3600" i="1" dirty="0"/>
              <a:t> de las </a:t>
            </a:r>
            <a:r>
              <a:rPr lang="en-US" sz="3600" i="1" dirty="0" err="1"/>
              <a:t>Costumbres</a:t>
            </a:r>
            <a:r>
              <a:rPr lang="en-US" sz="3600" i="1" dirty="0"/>
              <a:t> de Los </a:t>
            </a:r>
            <a:r>
              <a:rPr lang="en-US" sz="3600" i="1" dirty="0" err="1"/>
              <a:t>Tagalos</a:t>
            </a:r>
            <a:r>
              <a:rPr lang="en-US" sz="3600" i="1" dirty="0"/>
              <a:t> </a:t>
            </a:r>
            <a:r>
              <a:rPr lang="en-US" sz="3600" dirty="0"/>
              <a:t>(Customs of the Tagalog, 1589) is an example of this kind of work.</a:t>
            </a:r>
          </a:p>
        </p:txBody>
      </p:sp>
    </p:spTree>
    <p:extLst>
      <p:ext uri="{BB962C8B-B14F-4D97-AF65-F5344CB8AC3E}">
        <p14:creationId xmlns:p14="http://schemas.microsoft.com/office/powerpoint/2010/main" val="52798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764704"/>
            <a:ext cx="7818072" cy="5483696"/>
          </a:xfrm>
        </p:spPr>
        <p:txBody>
          <a:bodyPr>
            <a:normAutofit lnSpcReduction="10000"/>
          </a:bodyPr>
          <a:lstStyle/>
          <a:p>
            <a:pPr algn="just"/>
            <a:r>
              <a:rPr lang="en-US" sz="3600" b="1" dirty="0"/>
              <a:t>It contains numerous information that historians could use in reconstructing the political and socio-cultural history of the Tagalog region. </a:t>
            </a:r>
          </a:p>
          <a:p>
            <a:pPr marL="82296" indent="0" algn="just">
              <a:buNone/>
            </a:pPr>
            <a:endParaRPr lang="en-US" sz="3600" b="1" dirty="0"/>
          </a:p>
          <a:p>
            <a:pPr algn="just"/>
            <a:r>
              <a:rPr lang="en-US" sz="3600" b="1" dirty="0"/>
              <a:t> His work is a primary source because he personally witnessed the events and observations that he discussed in his account. </a:t>
            </a:r>
          </a:p>
          <a:p>
            <a:endParaRPr lang="en-US" sz="3600" dirty="0"/>
          </a:p>
        </p:txBody>
      </p:sp>
    </p:spTree>
    <p:extLst>
      <p:ext uri="{BB962C8B-B14F-4D97-AF65-F5344CB8AC3E}">
        <p14:creationId xmlns:p14="http://schemas.microsoft.com/office/powerpoint/2010/main" val="4189409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1484784"/>
            <a:ext cx="7962088" cy="4763616"/>
          </a:xfrm>
        </p:spPr>
        <p:txBody>
          <a:bodyPr>
            <a:normAutofit/>
          </a:bodyPr>
          <a:lstStyle/>
          <a:p>
            <a:pPr algn="just"/>
            <a:r>
              <a:rPr lang="en-US" sz="4000" dirty="0"/>
              <a:t>There were other friars and colonial officials who wrote about the Filipinos that could further enrich our knowledge of Philippine history during the early part of the Spanish period. </a:t>
            </a:r>
          </a:p>
        </p:txBody>
      </p:sp>
    </p:spTree>
    <p:extLst>
      <p:ext uri="{BB962C8B-B14F-4D97-AF65-F5344CB8AC3E}">
        <p14:creationId xmlns:p14="http://schemas.microsoft.com/office/powerpoint/2010/main" val="60852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052736"/>
            <a:ext cx="7818072" cy="5195664"/>
          </a:xfrm>
        </p:spPr>
        <p:txBody>
          <a:bodyPr/>
          <a:lstStyle/>
          <a:p>
            <a:pPr algn="just"/>
            <a:r>
              <a:rPr lang="en-US" dirty="0"/>
              <a:t>Miguel de </a:t>
            </a:r>
            <a:r>
              <a:rPr lang="en-US" dirty="0" err="1"/>
              <a:t>Loarca</a:t>
            </a:r>
            <a:r>
              <a:rPr lang="en-US" dirty="0"/>
              <a:t> </a:t>
            </a:r>
          </a:p>
          <a:p>
            <a:pPr lvl="1" algn="just"/>
            <a:r>
              <a:rPr lang="en-US" sz="3200" dirty="0"/>
              <a:t>Arrived in 1576 and became an </a:t>
            </a:r>
            <a:r>
              <a:rPr lang="en-US" sz="3200" i="1" dirty="0" err="1"/>
              <a:t>encomendero</a:t>
            </a:r>
            <a:r>
              <a:rPr lang="en-US" sz="3200" i="1" dirty="0"/>
              <a:t> </a:t>
            </a:r>
            <a:r>
              <a:rPr lang="en-US" sz="3200" dirty="0"/>
              <a:t>of Panay. </a:t>
            </a:r>
          </a:p>
          <a:p>
            <a:pPr lvl="1" algn="just"/>
            <a:r>
              <a:rPr lang="en-US" sz="3200" dirty="0"/>
              <a:t> He wrote </a:t>
            </a:r>
            <a:r>
              <a:rPr lang="en-US" sz="3200" b="1" i="1" dirty="0" err="1"/>
              <a:t>Relación</a:t>
            </a:r>
            <a:r>
              <a:rPr lang="en-US" sz="3200" b="1" i="1" dirty="0"/>
              <a:t> de las Islas Filipinas </a:t>
            </a:r>
            <a:r>
              <a:rPr lang="en-US" sz="3200" dirty="0"/>
              <a:t>(1582) and his work described the way of life of Filipinos living in Western </a:t>
            </a:r>
            <a:r>
              <a:rPr lang="en-US" sz="3200" dirty="0" err="1"/>
              <a:t>Visayas</a:t>
            </a:r>
            <a:r>
              <a:rPr lang="en-US" sz="3200" dirty="0"/>
              <a:t> area.</a:t>
            </a:r>
          </a:p>
        </p:txBody>
      </p:sp>
    </p:spTree>
    <p:extLst>
      <p:ext uri="{BB962C8B-B14F-4D97-AF65-F5344CB8AC3E}">
        <p14:creationId xmlns:p14="http://schemas.microsoft.com/office/powerpoint/2010/main" val="2575432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980728"/>
            <a:ext cx="7746064" cy="4176464"/>
          </a:xfrm>
        </p:spPr>
        <p:txBody>
          <a:bodyPr>
            <a:normAutofit/>
          </a:bodyPr>
          <a:lstStyle/>
          <a:p>
            <a:pPr algn="just"/>
            <a:r>
              <a:rPr lang="en-US" dirty="0"/>
              <a:t>Antonio de </a:t>
            </a:r>
            <a:r>
              <a:rPr lang="en-US" dirty="0" err="1"/>
              <a:t>Morga</a:t>
            </a:r>
            <a:r>
              <a:rPr lang="en-US" dirty="0"/>
              <a:t>.  </a:t>
            </a:r>
          </a:p>
          <a:p>
            <a:pPr lvl="1" algn="just"/>
            <a:r>
              <a:rPr lang="en-US" sz="3200" dirty="0"/>
              <a:t>He came to the Philippines in 1595 as </a:t>
            </a:r>
            <a:r>
              <a:rPr lang="en-US" sz="3200" i="1" dirty="0" err="1"/>
              <a:t>Asesor</a:t>
            </a:r>
            <a:r>
              <a:rPr lang="en-US" sz="3200" i="1" dirty="0"/>
              <a:t> </a:t>
            </a:r>
            <a:r>
              <a:rPr lang="en-US" sz="3200" dirty="0"/>
              <a:t>and </a:t>
            </a:r>
            <a:r>
              <a:rPr lang="en-US" sz="3200" i="1" dirty="0" err="1"/>
              <a:t>Teniente</a:t>
            </a:r>
            <a:r>
              <a:rPr lang="en-US" sz="3200" i="1" dirty="0"/>
              <a:t> General</a:t>
            </a:r>
            <a:r>
              <a:rPr lang="en-US" sz="3200" dirty="0"/>
              <a:t>. </a:t>
            </a:r>
          </a:p>
          <a:p>
            <a:pPr lvl="1" algn="just"/>
            <a:r>
              <a:rPr lang="en-US" sz="3200" dirty="0"/>
              <a:t> His </a:t>
            </a:r>
            <a:r>
              <a:rPr lang="en-US" sz="3200" b="1" i="1" dirty="0" err="1"/>
              <a:t>Sucesos</a:t>
            </a:r>
            <a:r>
              <a:rPr lang="en-US" sz="3200" b="1" i="1" dirty="0"/>
              <a:t> de las Islas Filipinas</a:t>
            </a:r>
            <a:r>
              <a:rPr lang="en-US" sz="3200" b="1" dirty="0"/>
              <a:t> </a:t>
            </a:r>
            <a:r>
              <a:rPr lang="en-US" sz="3200" dirty="0"/>
              <a:t>gives us a lot of information about the state of the Philippines at the latter part of the 16</a:t>
            </a:r>
            <a:r>
              <a:rPr lang="en-US" sz="3200" baseline="30000" dirty="0"/>
              <a:t>th</a:t>
            </a:r>
            <a:r>
              <a:rPr lang="en-US" sz="3200" dirty="0"/>
              <a:t> century.</a:t>
            </a:r>
          </a:p>
        </p:txBody>
      </p:sp>
    </p:spTree>
    <p:extLst>
      <p:ext uri="{BB962C8B-B14F-4D97-AF65-F5344CB8AC3E}">
        <p14:creationId xmlns:p14="http://schemas.microsoft.com/office/powerpoint/2010/main" val="405737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332656"/>
            <a:ext cx="7992888" cy="6264696"/>
          </a:xfrm>
        </p:spPr>
        <p:txBody>
          <a:bodyPr>
            <a:noAutofit/>
          </a:bodyPr>
          <a:lstStyle/>
          <a:p>
            <a:pPr algn="just"/>
            <a:r>
              <a:rPr lang="en-US" sz="3000" dirty="0"/>
              <a:t>Other Spanish missionaries who continued the historiographical tradition initiated by </a:t>
            </a:r>
            <a:r>
              <a:rPr lang="en-US" sz="3000" dirty="0" err="1"/>
              <a:t>Loarca</a:t>
            </a:r>
            <a:r>
              <a:rPr lang="en-US" sz="3000" dirty="0"/>
              <a:t> and </a:t>
            </a:r>
            <a:r>
              <a:rPr lang="en-US" sz="3000" dirty="0" err="1"/>
              <a:t>Plasencia</a:t>
            </a:r>
            <a:r>
              <a:rPr lang="en-US" sz="3000" dirty="0"/>
              <a:t> were:</a:t>
            </a:r>
          </a:p>
          <a:p>
            <a:pPr lvl="1" algn="just"/>
            <a:r>
              <a:rPr lang="en-US" sz="3000" dirty="0"/>
              <a:t> Fr. Pedro </a:t>
            </a:r>
            <a:r>
              <a:rPr lang="en-US" sz="3000" dirty="0" err="1"/>
              <a:t>Chirino</a:t>
            </a:r>
            <a:r>
              <a:rPr lang="en-US" sz="3000" dirty="0"/>
              <a:t> S.J. (</a:t>
            </a:r>
            <a:r>
              <a:rPr lang="en-US" sz="3000" i="1" dirty="0" err="1"/>
              <a:t>Relación</a:t>
            </a:r>
            <a:r>
              <a:rPr lang="en-US" sz="3000" i="1" dirty="0"/>
              <a:t> de las Islas Filipinas,</a:t>
            </a:r>
            <a:r>
              <a:rPr lang="en-US" sz="3000" dirty="0"/>
              <a:t> 1604;</a:t>
            </a:r>
          </a:p>
          <a:p>
            <a:pPr lvl="1" algn="just"/>
            <a:r>
              <a:rPr lang="en-US" sz="3000" dirty="0"/>
              <a:t>Fr. Juan Delgado S.J. (</a:t>
            </a:r>
            <a:r>
              <a:rPr lang="en-US" sz="3000" i="1" dirty="0" err="1"/>
              <a:t>Historia</a:t>
            </a:r>
            <a:r>
              <a:rPr lang="en-US" sz="3000" i="1" dirty="0"/>
              <a:t> General</a:t>
            </a:r>
            <a:r>
              <a:rPr lang="en-US" sz="3000" dirty="0"/>
              <a:t>, 1751);</a:t>
            </a:r>
          </a:p>
          <a:p>
            <a:pPr lvl="1" algn="just"/>
            <a:r>
              <a:rPr lang="en-US" sz="3000" dirty="0"/>
              <a:t> Fr. Francisco Colin S.J. (</a:t>
            </a:r>
            <a:r>
              <a:rPr lang="en-US" sz="3000" i="1" dirty="0"/>
              <a:t>Labor </a:t>
            </a:r>
            <a:r>
              <a:rPr lang="en-US" sz="3000" i="1" dirty="0" err="1"/>
              <a:t>Evangelica</a:t>
            </a:r>
            <a:r>
              <a:rPr lang="en-US" sz="3000" i="1" dirty="0"/>
              <a:t>, </a:t>
            </a:r>
            <a:r>
              <a:rPr lang="en-US" sz="3000" dirty="0"/>
              <a:t>1663);</a:t>
            </a:r>
            <a:r>
              <a:rPr lang="en-US" sz="3000" i="1" dirty="0"/>
              <a:t> </a:t>
            </a:r>
          </a:p>
          <a:p>
            <a:pPr lvl="1" algn="just"/>
            <a:r>
              <a:rPr lang="en-US" sz="3000" dirty="0"/>
              <a:t>Francisco Ignacio </a:t>
            </a:r>
            <a:r>
              <a:rPr lang="en-US" sz="3000" dirty="0" err="1"/>
              <a:t>Alcina</a:t>
            </a:r>
            <a:r>
              <a:rPr lang="en-US" sz="3000" dirty="0"/>
              <a:t> S.J. (</a:t>
            </a:r>
            <a:r>
              <a:rPr lang="en-US" sz="3000" i="1" dirty="0" err="1"/>
              <a:t>Historia</a:t>
            </a:r>
            <a:r>
              <a:rPr lang="en-US" sz="3000" i="1" dirty="0"/>
              <a:t> natural del </a:t>
            </a:r>
            <a:r>
              <a:rPr lang="en-US" sz="3000" i="1" dirty="0" err="1"/>
              <a:t>sitio</a:t>
            </a:r>
            <a:r>
              <a:rPr lang="en-US" sz="3000" i="1" dirty="0"/>
              <a:t>, </a:t>
            </a:r>
            <a:r>
              <a:rPr lang="en-US" sz="3000" i="1" dirty="0" err="1"/>
              <a:t>fertilidad</a:t>
            </a:r>
            <a:r>
              <a:rPr lang="en-US" sz="3000" i="1" dirty="0"/>
              <a:t> y </a:t>
            </a:r>
            <a:r>
              <a:rPr lang="en-US" sz="3000" i="1" dirty="0" err="1"/>
              <a:t>calidad</a:t>
            </a:r>
            <a:r>
              <a:rPr lang="en-US" sz="3000" i="1" dirty="0"/>
              <a:t> de las Islas e </a:t>
            </a:r>
            <a:r>
              <a:rPr lang="en-US" sz="3000" i="1" dirty="0" err="1"/>
              <a:t>Indios</a:t>
            </a:r>
            <a:r>
              <a:rPr lang="en-US" sz="3000" i="1" dirty="0"/>
              <a:t> de </a:t>
            </a:r>
            <a:r>
              <a:rPr lang="en-US" sz="3000" i="1" dirty="0" err="1"/>
              <a:t>Bisayas</a:t>
            </a:r>
            <a:r>
              <a:rPr lang="en-US" sz="3000" i="1" dirty="0"/>
              <a:t>, </a:t>
            </a:r>
            <a:r>
              <a:rPr lang="en-US" sz="3000" dirty="0"/>
              <a:t>1668); and </a:t>
            </a:r>
          </a:p>
          <a:p>
            <a:pPr lvl="1" algn="just"/>
            <a:r>
              <a:rPr lang="en-US" sz="3000" dirty="0"/>
              <a:t>Fr. Joaquin Martinez de Zuniga O.S.A. (</a:t>
            </a:r>
            <a:r>
              <a:rPr lang="en-US" sz="3000" i="1" dirty="0" err="1"/>
              <a:t>Historia</a:t>
            </a:r>
            <a:r>
              <a:rPr lang="en-US" sz="3000" i="1" dirty="0"/>
              <a:t>, </a:t>
            </a:r>
            <a:r>
              <a:rPr lang="en-US" sz="3000" dirty="0"/>
              <a:t>1803).</a:t>
            </a:r>
          </a:p>
        </p:txBody>
      </p:sp>
    </p:spTree>
    <p:extLst>
      <p:ext uri="{BB962C8B-B14F-4D97-AF65-F5344CB8AC3E}">
        <p14:creationId xmlns:p14="http://schemas.microsoft.com/office/powerpoint/2010/main" val="2502118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a:t>Many of the what we know about Philippine history during the first century of the Spanish period were derived from the accounts of the Spanish friars.</a:t>
            </a:r>
          </a:p>
          <a:p>
            <a:pPr algn="just"/>
            <a:endParaRPr lang="en-US" b="1" dirty="0"/>
          </a:p>
        </p:txBody>
      </p:sp>
    </p:spTree>
    <p:extLst>
      <p:ext uri="{BB962C8B-B14F-4D97-AF65-F5344CB8AC3E}">
        <p14:creationId xmlns:p14="http://schemas.microsoft.com/office/powerpoint/2010/main" val="1908251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About the Text:</a:t>
            </a:r>
            <a:br>
              <a:rPr lang="en-US" dirty="0">
                <a:effectLst/>
              </a:rPr>
            </a:br>
            <a:endParaRPr lang="en-US" dirty="0"/>
          </a:p>
        </p:txBody>
      </p:sp>
      <p:sp>
        <p:nvSpPr>
          <p:cNvPr id="3" name="Content Placeholder 2"/>
          <p:cNvSpPr>
            <a:spLocks noGrp="1"/>
          </p:cNvSpPr>
          <p:nvPr>
            <p:ph idx="1"/>
          </p:nvPr>
        </p:nvSpPr>
        <p:spPr>
          <a:xfrm>
            <a:off x="1043608" y="1124744"/>
            <a:ext cx="7890080" cy="5123656"/>
          </a:xfrm>
        </p:spPr>
        <p:txBody>
          <a:bodyPr>
            <a:normAutofit/>
          </a:bodyPr>
          <a:lstStyle/>
          <a:p>
            <a:pPr algn="just"/>
            <a:r>
              <a:rPr lang="en-US" sz="3600" dirty="0"/>
              <a:t>The work of </a:t>
            </a:r>
            <a:r>
              <a:rPr lang="en-US" sz="3600" dirty="0" err="1"/>
              <a:t>Plasencia</a:t>
            </a:r>
            <a:r>
              <a:rPr lang="en-US" sz="3600" dirty="0"/>
              <a:t> is considered by many historians as an example of a friar account.  </a:t>
            </a:r>
          </a:p>
          <a:p>
            <a:pPr algn="just"/>
            <a:r>
              <a:rPr lang="en-US" sz="3600" dirty="0"/>
              <a:t>This kind of writing is one of the most common contemporaneous account during the early part of the Spanish period. </a:t>
            </a:r>
          </a:p>
        </p:txBody>
      </p:sp>
    </p:spTree>
    <p:extLst>
      <p:ext uri="{BB962C8B-B14F-4D97-AF65-F5344CB8AC3E}">
        <p14:creationId xmlns:p14="http://schemas.microsoft.com/office/powerpoint/2010/main" val="345599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43608" y="188640"/>
            <a:ext cx="7890080" cy="1228998"/>
          </a:xfrm>
        </p:spPr>
        <p:txBody>
          <a:bodyPr>
            <a:normAutofit fontScale="90000"/>
          </a:bodyPr>
          <a:lstStyle/>
          <a:p>
            <a:r>
              <a:rPr lang="en-US" b="1" dirty="0">
                <a:effectLst/>
              </a:rPr>
              <a:t>About the Author:</a:t>
            </a:r>
            <a:br>
              <a:rPr lang="en-US" dirty="0">
                <a:effectLst/>
              </a:rPr>
            </a:br>
            <a:endParaRPr lang="en-US" dirty="0"/>
          </a:p>
        </p:txBody>
      </p:sp>
      <p:sp>
        <p:nvSpPr>
          <p:cNvPr id="3" name="Content Placeholder 2"/>
          <p:cNvSpPr>
            <a:spLocks noGrp="1"/>
          </p:cNvSpPr>
          <p:nvPr>
            <p:ph idx="1"/>
          </p:nvPr>
        </p:nvSpPr>
        <p:spPr>
          <a:xfrm>
            <a:off x="1043608" y="1124744"/>
            <a:ext cx="7890080" cy="5123656"/>
          </a:xfrm>
        </p:spPr>
        <p:txBody>
          <a:bodyPr>
            <a:normAutofit/>
          </a:bodyPr>
          <a:lstStyle/>
          <a:p>
            <a:pPr algn="just"/>
            <a:r>
              <a:rPr lang="en-US" dirty="0"/>
              <a:t>Fray Juan de </a:t>
            </a:r>
            <a:r>
              <a:rPr lang="en-US" dirty="0" err="1"/>
              <a:t>Plasencia</a:t>
            </a:r>
            <a:r>
              <a:rPr lang="en-US" dirty="0"/>
              <a:t> (real name is Joan de </a:t>
            </a:r>
            <a:r>
              <a:rPr lang="en-US" dirty="0" err="1"/>
              <a:t>Portocarrero</a:t>
            </a:r>
            <a:r>
              <a:rPr lang="en-US" dirty="0"/>
              <a:t>) is one of the seven children of Pedro </a:t>
            </a:r>
            <a:r>
              <a:rPr lang="en-US" dirty="0" err="1"/>
              <a:t>Portocarrero</a:t>
            </a:r>
            <a:r>
              <a:rPr lang="en-US" dirty="0"/>
              <a:t>. </a:t>
            </a:r>
          </a:p>
          <a:p>
            <a:pPr algn="just"/>
            <a:r>
              <a:rPr lang="en-US" dirty="0"/>
              <a:t> He grew up in the region of Extremadura during the Golden Age (</a:t>
            </a:r>
            <a:r>
              <a:rPr lang="en-US" i="1" dirty="0" err="1"/>
              <a:t>Siglo</a:t>
            </a:r>
            <a:r>
              <a:rPr lang="en-US" i="1" dirty="0"/>
              <a:t> de Oro</a:t>
            </a:r>
            <a:r>
              <a:rPr lang="en-US" dirty="0"/>
              <a:t>) of Spain.  </a:t>
            </a:r>
          </a:p>
          <a:p>
            <a:pPr algn="just"/>
            <a:r>
              <a:rPr lang="en-US" dirty="0"/>
              <a:t>During this period there was an upsurge of men entering religious life with the intention of suiting up for missionary works in the newly discovered territories. </a:t>
            </a:r>
          </a:p>
        </p:txBody>
      </p:sp>
    </p:spTree>
    <p:extLst>
      <p:ext uri="{BB962C8B-B14F-4D97-AF65-F5344CB8AC3E}">
        <p14:creationId xmlns:p14="http://schemas.microsoft.com/office/powerpoint/2010/main" val="1769042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836712"/>
            <a:ext cx="7890080" cy="5411688"/>
          </a:xfrm>
        </p:spPr>
        <p:txBody>
          <a:bodyPr>
            <a:normAutofit/>
          </a:bodyPr>
          <a:lstStyle/>
          <a:p>
            <a:pPr algn="just"/>
            <a:r>
              <a:rPr lang="en-US" sz="3600" dirty="0"/>
              <a:t>The original text of </a:t>
            </a:r>
            <a:r>
              <a:rPr lang="en-US" sz="3600" dirty="0" err="1"/>
              <a:t>Plasencia’s</a:t>
            </a:r>
            <a:r>
              <a:rPr lang="en-US" sz="3600" dirty="0"/>
              <a:t> </a:t>
            </a:r>
            <a:r>
              <a:rPr lang="en-US" sz="3600" i="1" dirty="0"/>
              <a:t>Customs of the </a:t>
            </a:r>
            <a:r>
              <a:rPr lang="en-US" sz="3600" i="1" dirty="0" err="1"/>
              <a:t>Tagalogs</a:t>
            </a:r>
            <a:r>
              <a:rPr lang="en-US" sz="3600" dirty="0"/>
              <a:t> is currently kept in </a:t>
            </a:r>
            <a:r>
              <a:rPr lang="en-US" sz="3600" dirty="0" err="1"/>
              <a:t>Archivo</a:t>
            </a:r>
            <a:r>
              <a:rPr lang="en-US" sz="3600" dirty="0"/>
              <a:t> General de </a:t>
            </a:r>
            <a:r>
              <a:rPr lang="en-US" sz="3600" dirty="0" err="1"/>
              <a:t>Indias</a:t>
            </a:r>
            <a:r>
              <a:rPr lang="en-US" sz="3600" dirty="0"/>
              <a:t> (A.G.I.) in Seville, Spain.  </a:t>
            </a:r>
          </a:p>
          <a:p>
            <a:pPr algn="just"/>
            <a:r>
              <a:rPr lang="en-US" sz="3600" dirty="0"/>
              <a:t>There is also a duplicate copy of it in the </a:t>
            </a:r>
            <a:r>
              <a:rPr lang="en-US" sz="3600" dirty="0" err="1"/>
              <a:t>Archivo</a:t>
            </a:r>
            <a:r>
              <a:rPr lang="en-US" sz="3600" dirty="0"/>
              <a:t> </a:t>
            </a:r>
            <a:r>
              <a:rPr lang="en-US" sz="3600" dirty="0" err="1"/>
              <a:t>Franciscano</a:t>
            </a:r>
            <a:r>
              <a:rPr lang="en-US" sz="3600" dirty="0"/>
              <a:t> </a:t>
            </a:r>
            <a:r>
              <a:rPr lang="en-US" sz="3600" dirty="0" err="1"/>
              <a:t>Ibero</a:t>
            </a:r>
            <a:r>
              <a:rPr lang="en-US" sz="3600" dirty="0"/>
              <a:t>-Oriental (A.F.I.O.), in Madrid, Spain. </a:t>
            </a:r>
          </a:p>
        </p:txBody>
      </p:sp>
    </p:spTree>
    <p:extLst>
      <p:ext uri="{BB962C8B-B14F-4D97-AF65-F5344CB8AC3E}">
        <p14:creationId xmlns:p14="http://schemas.microsoft.com/office/powerpoint/2010/main" val="3540273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908720"/>
            <a:ext cx="7674056" cy="5339680"/>
          </a:xfrm>
        </p:spPr>
        <p:txBody>
          <a:bodyPr/>
          <a:lstStyle/>
          <a:p>
            <a:pPr algn="just"/>
            <a:r>
              <a:rPr lang="en-US" dirty="0"/>
              <a:t>In the Philippines, an English version of it appeared in volume VII of the Blair and Robertson collections. </a:t>
            </a:r>
          </a:p>
          <a:p>
            <a:pPr algn="just"/>
            <a:r>
              <a:rPr lang="en-US" dirty="0"/>
              <a:t> Another English translation of it was published as part of the volume for pre-Hispanic Philippines of the </a:t>
            </a:r>
            <a:r>
              <a:rPr lang="en-US" dirty="0" err="1"/>
              <a:t>Filipiniana</a:t>
            </a:r>
            <a:r>
              <a:rPr lang="en-US" dirty="0"/>
              <a:t> Book Guild series and what will be presented below is from this version. </a:t>
            </a:r>
          </a:p>
        </p:txBody>
      </p:sp>
    </p:spTree>
    <p:extLst>
      <p:ext uri="{BB962C8B-B14F-4D97-AF65-F5344CB8AC3E}">
        <p14:creationId xmlns:p14="http://schemas.microsoft.com/office/powerpoint/2010/main" val="4255437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67744" y="692696"/>
            <a:ext cx="6876256" cy="5688632"/>
          </a:xfrm>
        </p:spPr>
        <p:txBody>
          <a:bodyPr>
            <a:noAutofit/>
          </a:bodyPr>
          <a:lstStyle/>
          <a:p>
            <a:pPr algn="just"/>
            <a:r>
              <a:rPr lang="en-PH" altLang="en-US" sz="4000" b="1" dirty="0">
                <a:ln w="3175">
                  <a:solidFill>
                    <a:prstClr val="white">
                      <a:alpha val="65000"/>
                    </a:prstClr>
                  </a:solidFill>
                </a:ln>
                <a:solidFill>
                  <a:schemeClr val="accent2">
                    <a:lumMod val="75000"/>
                  </a:schemeClr>
                </a:solidFill>
                <a:effectLst>
                  <a:outerShdw blurRad="38100" dist="38100" dir="2700000" algn="tl">
                    <a:srgbClr val="000000">
                      <a:alpha val="43137"/>
                    </a:srgbClr>
                  </a:outerShdw>
                </a:effectLst>
              </a:rPr>
              <a:t>Content Presentation  and  Analysis  of the  Important Historical Information Found in  the Document</a:t>
            </a:r>
            <a:endParaRPr lang="en-PH" sz="4000" dirty="0">
              <a:solidFill>
                <a:schemeClr val="accent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1307293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908720"/>
            <a:ext cx="7329136" cy="5472608"/>
          </a:xfrm>
        </p:spPr>
        <p:txBody>
          <a:bodyPr>
            <a:normAutofit/>
          </a:bodyPr>
          <a:lstStyle/>
          <a:p>
            <a:pPr marL="0" indent="0">
              <a:buNone/>
            </a:pPr>
            <a:r>
              <a:rPr lang="en-US" sz="3000" dirty="0"/>
              <a:t>1. Community (Barangay, </a:t>
            </a:r>
            <a:r>
              <a:rPr lang="en-US" sz="3000" dirty="0" err="1"/>
              <a:t>Dato</a:t>
            </a:r>
            <a:r>
              <a:rPr lang="en-US" sz="3000" dirty="0"/>
              <a:t>, Three Castes)</a:t>
            </a:r>
          </a:p>
          <a:p>
            <a:pPr marL="0" indent="0">
              <a:buNone/>
            </a:pPr>
            <a:r>
              <a:rPr lang="en-US" sz="3000" dirty="0"/>
              <a:t>2. Property</a:t>
            </a:r>
          </a:p>
          <a:p>
            <a:pPr marL="0" indent="0">
              <a:buNone/>
            </a:pPr>
            <a:r>
              <a:rPr lang="en-US" sz="3000" dirty="0"/>
              <a:t>3. Marriage Customs</a:t>
            </a:r>
          </a:p>
          <a:p>
            <a:pPr marL="0" indent="0">
              <a:buNone/>
            </a:pPr>
            <a:r>
              <a:rPr lang="en-US" sz="3000" dirty="0"/>
              <a:t>4. Worship (Religion)</a:t>
            </a:r>
          </a:p>
          <a:p>
            <a:pPr lvl="2">
              <a:buClr>
                <a:srgbClr val="FF0000"/>
              </a:buClr>
              <a:buFont typeface="Wingdings" panose="05000000000000000000" pitchFamily="2" charset="2"/>
              <a:buChar char="q"/>
            </a:pPr>
            <a:r>
              <a:rPr lang="en-US" sz="2800" dirty="0"/>
              <a:t>12 Priests of the Devil</a:t>
            </a:r>
          </a:p>
          <a:p>
            <a:pPr marL="0" indent="0">
              <a:buNone/>
            </a:pPr>
            <a:r>
              <a:rPr lang="en-US" sz="3000" dirty="0"/>
              <a:t>5. Superstition</a:t>
            </a:r>
          </a:p>
          <a:p>
            <a:pPr marL="0" indent="0">
              <a:buNone/>
            </a:pPr>
            <a:r>
              <a:rPr lang="en-US" sz="3000" dirty="0"/>
              <a:t>6. Burying the Dead</a:t>
            </a:r>
          </a:p>
          <a:p>
            <a:endParaRPr lang="en-US" sz="3000" dirty="0"/>
          </a:p>
        </p:txBody>
      </p:sp>
    </p:spTree>
    <p:extLst>
      <p:ext uri="{BB962C8B-B14F-4D97-AF65-F5344CB8AC3E}">
        <p14:creationId xmlns:p14="http://schemas.microsoft.com/office/powerpoint/2010/main" val="165551420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13" y="3573016"/>
            <a:ext cx="7498080" cy="1143000"/>
          </a:xfrm>
        </p:spPr>
        <p:txBody>
          <a:bodyPr/>
          <a:lstStyle/>
          <a:p>
            <a:r>
              <a:rPr lang="en-PH" dirty="0"/>
              <a:t>Community</a:t>
            </a:r>
          </a:p>
        </p:txBody>
      </p:sp>
      <p:sp>
        <p:nvSpPr>
          <p:cNvPr id="3" name="Content Placeholder 2"/>
          <p:cNvSpPr>
            <a:spLocks noGrp="1"/>
          </p:cNvSpPr>
          <p:nvPr>
            <p:ph sz="half" idx="1"/>
          </p:nvPr>
        </p:nvSpPr>
        <p:spPr>
          <a:xfrm>
            <a:off x="827584" y="116633"/>
            <a:ext cx="8136904" cy="3565300"/>
          </a:xfrm>
        </p:spPr>
        <p:txBody>
          <a:bodyPr>
            <a:normAutofit/>
          </a:bodyPr>
          <a:lstStyle/>
          <a:p>
            <a:pPr>
              <a:buClr>
                <a:srgbClr val="FF0000"/>
              </a:buClr>
              <a:buFont typeface="Wingdings" panose="05000000000000000000" pitchFamily="2" charset="2"/>
              <a:buChar char="q"/>
            </a:pPr>
            <a:r>
              <a:rPr lang="en-US" dirty="0"/>
              <a:t> </a:t>
            </a:r>
            <a:r>
              <a:rPr lang="en-US" i="1" dirty="0"/>
              <a:t>Barangay – </a:t>
            </a:r>
            <a:r>
              <a:rPr lang="en-US" dirty="0"/>
              <a:t>tribal gathering ruled by chiefs</a:t>
            </a:r>
          </a:p>
          <a:p>
            <a:pPr lvl="1" fontAlgn="b">
              <a:buClr>
                <a:srgbClr val="FF0000"/>
              </a:buClr>
              <a:buFont typeface="Wingdings" panose="05000000000000000000" pitchFamily="2" charset="2"/>
              <a:buChar char="q"/>
            </a:pPr>
            <a:r>
              <a:rPr lang="en-US" dirty="0"/>
              <a:t>It is called a “barangay” because they associate themselves with the “Malay” who are one of the first people to arrive in the Philippines through a boat in which they call “barangay”. </a:t>
            </a:r>
          </a:p>
          <a:p>
            <a:pPr lvl="1" fontAlgn="b">
              <a:buClr>
                <a:srgbClr val="FF0000"/>
              </a:buClr>
              <a:buFont typeface="Wingdings" panose="05000000000000000000" pitchFamily="2" charset="2"/>
              <a:buChar char="q"/>
            </a:pPr>
            <a:r>
              <a:rPr lang="en-US" dirty="0"/>
              <a:t>Some consisted of around 30 - 100 houses</a:t>
            </a:r>
          </a:p>
          <a:p>
            <a:pPr lvl="1" fontAlgn="b">
              <a:buClr>
                <a:srgbClr val="FF0000"/>
              </a:buClr>
              <a:buFont typeface="Wingdings" panose="05000000000000000000" pitchFamily="2" charset="2"/>
              <a:buChar char="q"/>
            </a:pPr>
            <a:r>
              <a:rPr lang="en-US" dirty="0"/>
              <a:t>Barangays also have some sort of diplomacy</a:t>
            </a:r>
          </a:p>
          <a:p>
            <a:pPr lvl="1" fontAlgn="b">
              <a:buClr>
                <a:srgbClr val="FF0000"/>
              </a:buClr>
              <a:buFont typeface="Wingdings" panose="05000000000000000000" pitchFamily="2" charset="2"/>
              <a:buChar char="q"/>
            </a:pPr>
            <a:r>
              <a:rPr lang="en-US" dirty="0"/>
              <a:t>All barangays were equal in terms of status</a:t>
            </a:r>
          </a:p>
          <a:p>
            <a:endParaRPr lang="en-US" dirty="0"/>
          </a:p>
        </p:txBody>
      </p:sp>
      <p:pic>
        <p:nvPicPr>
          <p:cNvPr id="2050" name="Picture 2" descr="http://image.slidesharecdn.com/barangay-140607215445-phpapp02/95/ang-pamahalaan-ng-sinaunang-lipunang-pilipino-barangay-8-638.jpg?cb=1402178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050" y="3681933"/>
            <a:ext cx="60769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12084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PH" dirty="0" err="1"/>
              <a:t>Datu</a:t>
            </a:r>
            <a:endParaRPr lang="en-PH" dirty="0"/>
          </a:p>
        </p:txBody>
      </p:sp>
      <p:sp>
        <p:nvSpPr>
          <p:cNvPr id="3" name="Content Placeholder 2"/>
          <p:cNvSpPr>
            <a:spLocks noGrp="1"/>
          </p:cNvSpPr>
          <p:nvPr>
            <p:ph sz="half" idx="1"/>
          </p:nvPr>
        </p:nvSpPr>
        <p:spPr>
          <a:xfrm>
            <a:off x="1043608" y="1196752"/>
            <a:ext cx="4049600" cy="4990688"/>
          </a:xfrm>
        </p:spPr>
        <p:txBody>
          <a:bodyPr>
            <a:noAutofit/>
          </a:bodyPr>
          <a:lstStyle/>
          <a:p>
            <a:pPr algn="just">
              <a:buClr>
                <a:srgbClr val="FF0000"/>
              </a:buClr>
              <a:buFont typeface="Wingdings" panose="05000000000000000000" pitchFamily="2" charset="2"/>
              <a:buChar char="q"/>
            </a:pPr>
            <a:r>
              <a:rPr lang="en-US" dirty="0"/>
              <a:t>the chiefs of the village; they governed the</a:t>
            </a:r>
            <a:r>
              <a:rPr lang="en-US" i="1" dirty="0"/>
              <a:t> </a:t>
            </a:r>
            <a:r>
              <a:rPr lang="en-US" dirty="0"/>
              <a:t>people as captains even in wars, were obeyed, and revered; any subject who committed any offense against them, or spoke to their wives and children, were severely punished.</a:t>
            </a:r>
          </a:p>
          <a:p>
            <a:pPr marL="0" indent="0" algn="just">
              <a:buClr>
                <a:srgbClr val="FF0000"/>
              </a:buClr>
              <a:buNone/>
            </a:pPr>
            <a:endParaRPr lang="en-US" dirty="0"/>
          </a:p>
        </p:txBody>
      </p:sp>
      <p:pic>
        <p:nvPicPr>
          <p:cNvPr id="3074" name="Picture 2" descr="http://mandirigma.org/wp-content/uploads/2011/01/lapulapu-257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593" y="-15974"/>
            <a:ext cx="3188167" cy="3721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8734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899592" y="28636"/>
            <a:ext cx="7498080" cy="1143000"/>
          </a:xfrm>
        </p:spPr>
        <p:txBody>
          <a:bodyPr/>
          <a:lstStyle/>
          <a:p>
            <a:r>
              <a:rPr lang="en-PH" dirty="0"/>
              <a:t>Social Hierarchy</a:t>
            </a:r>
          </a:p>
        </p:txBody>
      </p:sp>
      <p:sp>
        <p:nvSpPr>
          <p:cNvPr id="3" name="Content Placeholder 2"/>
          <p:cNvSpPr>
            <a:spLocks noGrp="1"/>
          </p:cNvSpPr>
          <p:nvPr>
            <p:ph idx="1"/>
          </p:nvPr>
        </p:nvSpPr>
        <p:spPr>
          <a:xfrm>
            <a:off x="899592" y="1124744"/>
            <a:ext cx="8034096" cy="5123656"/>
          </a:xfrm>
        </p:spPr>
        <p:txBody>
          <a:bodyPr>
            <a:noAutofit/>
          </a:bodyPr>
          <a:lstStyle/>
          <a:p>
            <a:pPr lvl="0" algn="just">
              <a:buClr>
                <a:srgbClr val="FF0000"/>
              </a:buClr>
              <a:buFont typeface="Wingdings" panose="05000000000000000000" pitchFamily="2" charset="2"/>
              <a:buChar char="q"/>
            </a:pPr>
            <a:r>
              <a:rPr lang="en-US" dirty="0">
                <a:solidFill>
                  <a:prstClr val="black">
                    <a:lumMod val="85000"/>
                    <a:lumOff val="15000"/>
                  </a:prstClr>
                </a:solidFill>
              </a:rPr>
              <a:t>There are three status/castes within a barangay: </a:t>
            </a:r>
            <a:r>
              <a:rPr lang="en-US" dirty="0" err="1">
                <a:solidFill>
                  <a:prstClr val="black">
                    <a:lumMod val="85000"/>
                    <a:lumOff val="15000"/>
                  </a:prstClr>
                </a:solidFill>
              </a:rPr>
              <a:t>Maharlica</a:t>
            </a:r>
            <a:r>
              <a:rPr lang="en-US" dirty="0">
                <a:solidFill>
                  <a:prstClr val="black">
                    <a:lumMod val="85000"/>
                    <a:lumOff val="15000"/>
                  </a:prstClr>
                </a:solidFill>
              </a:rPr>
              <a:t>, </a:t>
            </a:r>
            <a:r>
              <a:rPr lang="en-US" dirty="0" err="1">
                <a:solidFill>
                  <a:prstClr val="black">
                    <a:lumMod val="85000"/>
                    <a:lumOff val="15000"/>
                  </a:prstClr>
                </a:solidFill>
              </a:rPr>
              <a:t>Aliping</a:t>
            </a:r>
            <a:r>
              <a:rPr lang="en-US" dirty="0">
                <a:solidFill>
                  <a:prstClr val="black">
                    <a:lumMod val="85000"/>
                    <a:lumOff val="15000"/>
                  </a:prstClr>
                </a:solidFill>
              </a:rPr>
              <a:t> </a:t>
            </a:r>
            <a:r>
              <a:rPr lang="en-US" dirty="0" err="1">
                <a:solidFill>
                  <a:prstClr val="black">
                    <a:lumMod val="85000"/>
                    <a:lumOff val="15000"/>
                  </a:prstClr>
                </a:solidFill>
              </a:rPr>
              <a:t>Namamahay</a:t>
            </a:r>
            <a:r>
              <a:rPr lang="en-US" dirty="0">
                <a:solidFill>
                  <a:prstClr val="black">
                    <a:lumMod val="85000"/>
                    <a:lumOff val="15000"/>
                  </a:prstClr>
                </a:solidFill>
              </a:rPr>
              <a:t>, </a:t>
            </a:r>
            <a:r>
              <a:rPr lang="en-US" dirty="0" err="1">
                <a:solidFill>
                  <a:prstClr val="black">
                    <a:lumMod val="85000"/>
                    <a:lumOff val="15000"/>
                  </a:prstClr>
                </a:solidFill>
              </a:rPr>
              <a:t>Aliping</a:t>
            </a:r>
            <a:r>
              <a:rPr lang="en-US" dirty="0">
                <a:solidFill>
                  <a:prstClr val="black">
                    <a:lumMod val="85000"/>
                    <a:lumOff val="15000"/>
                  </a:prstClr>
                </a:solidFill>
              </a:rPr>
              <a:t> </a:t>
            </a:r>
            <a:r>
              <a:rPr lang="en-US" dirty="0" err="1">
                <a:solidFill>
                  <a:prstClr val="black">
                    <a:lumMod val="85000"/>
                    <a:lumOff val="15000"/>
                  </a:prstClr>
                </a:solidFill>
              </a:rPr>
              <a:t>sa</a:t>
            </a:r>
            <a:r>
              <a:rPr lang="en-US" dirty="0">
                <a:solidFill>
                  <a:prstClr val="black">
                    <a:lumMod val="85000"/>
                    <a:lumOff val="15000"/>
                  </a:prstClr>
                </a:solidFill>
              </a:rPr>
              <a:t> </a:t>
            </a:r>
            <a:r>
              <a:rPr lang="en-US" dirty="0" err="1">
                <a:solidFill>
                  <a:prstClr val="black">
                    <a:lumMod val="85000"/>
                    <a:lumOff val="15000"/>
                  </a:prstClr>
                </a:solidFill>
              </a:rPr>
              <a:t>Guiguilir</a:t>
            </a:r>
            <a:r>
              <a:rPr lang="en-US" dirty="0">
                <a:solidFill>
                  <a:prstClr val="black">
                    <a:lumMod val="85000"/>
                    <a:lumOff val="15000"/>
                  </a:prstClr>
                </a:solidFill>
              </a:rPr>
              <a:t>. </a:t>
            </a:r>
          </a:p>
          <a:p>
            <a:pPr lvl="1" algn="just">
              <a:buClr>
                <a:srgbClr val="FF0000"/>
              </a:buClr>
              <a:buFont typeface="Wingdings" panose="05000000000000000000" pitchFamily="2" charset="2"/>
              <a:buChar char="q"/>
            </a:pPr>
            <a:r>
              <a:rPr lang="en-US" sz="3200" b="1" i="1" dirty="0">
                <a:solidFill>
                  <a:prstClr val="black">
                    <a:lumMod val="85000"/>
                    <a:lumOff val="15000"/>
                  </a:prstClr>
                </a:solidFill>
              </a:rPr>
              <a:t> </a:t>
            </a:r>
            <a:r>
              <a:rPr lang="en-US" sz="3200" b="1" i="1" dirty="0" err="1">
                <a:solidFill>
                  <a:prstClr val="black">
                    <a:lumMod val="85000"/>
                    <a:lumOff val="15000"/>
                  </a:prstClr>
                </a:solidFill>
              </a:rPr>
              <a:t>Maharlica</a:t>
            </a:r>
            <a:r>
              <a:rPr lang="en-US" sz="3200" dirty="0">
                <a:solidFill>
                  <a:prstClr val="black">
                    <a:lumMod val="85000"/>
                    <a:lumOff val="15000"/>
                  </a:prstClr>
                </a:solidFill>
              </a:rPr>
              <a:t> are those who are born free;</a:t>
            </a:r>
          </a:p>
          <a:p>
            <a:pPr lvl="1" algn="just">
              <a:buClr>
                <a:srgbClr val="FF0000"/>
              </a:buClr>
              <a:buFont typeface="Wingdings" panose="05000000000000000000" pitchFamily="2" charset="2"/>
              <a:buChar char="q"/>
            </a:pPr>
            <a:r>
              <a:rPr lang="en-US" sz="3200" b="1" i="1" dirty="0">
                <a:solidFill>
                  <a:prstClr val="black">
                    <a:lumMod val="85000"/>
                    <a:lumOff val="15000"/>
                  </a:prstClr>
                </a:solidFill>
              </a:rPr>
              <a:t> </a:t>
            </a:r>
            <a:r>
              <a:rPr lang="en-US" sz="3200" b="1" i="1" dirty="0" err="1">
                <a:solidFill>
                  <a:prstClr val="black">
                    <a:lumMod val="85000"/>
                    <a:lumOff val="15000"/>
                  </a:prstClr>
                </a:solidFill>
              </a:rPr>
              <a:t>Aliping</a:t>
            </a:r>
            <a:r>
              <a:rPr lang="en-US" sz="3200" b="1" i="1" dirty="0">
                <a:solidFill>
                  <a:prstClr val="black">
                    <a:lumMod val="85000"/>
                    <a:lumOff val="15000"/>
                  </a:prstClr>
                </a:solidFill>
              </a:rPr>
              <a:t> </a:t>
            </a:r>
            <a:r>
              <a:rPr lang="en-US" sz="3200" b="1" i="1" dirty="0" err="1">
                <a:solidFill>
                  <a:prstClr val="black">
                    <a:lumMod val="85000"/>
                    <a:lumOff val="15000"/>
                  </a:prstClr>
                </a:solidFill>
              </a:rPr>
              <a:t>Namamahay</a:t>
            </a:r>
            <a:r>
              <a:rPr lang="en-US" sz="3200" b="1" i="1" dirty="0">
                <a:solidFill>
                  <a:prstClr val="black">
                    <a:lumMod val="85000"/>
                    <a:lumOff val="15000"/>
                  </a:prstClr>
                </a:solidFill>
              </a:rPr>
              <a:t> </a:t>
            </a:r>
            <a:r>
              <a:rPr lang="en-US" sz="3200" dirty="0">
                <a:solidFill>
                  <a:prstClr val="black">
                    <a:lumMod val="85000"/>
                    <a:lumOff val="15000"/>
                  </a:prstClr>
                </a:solidFill>
              </a:rPr>
              <a:t>are those who serve their masters however, they can have their own properties</a:t>
            </a:r>
          </a:p>
          <a:p>
            <a:pPr lvl="1" algn="just">
              <a:buClr>
                <a:srgbClr val="FF0000"/>
              </a:buClr>
              <a:buFont typeface="Wingdings" panose="05000000000000000000" pitchFamily="2" charset="2"/>
              <a:buChar char="q"/>
            </a:pPr>
            <a:r>
              <a:rPr lang="en-US" sz="3200" dirty="0">
                <a:solidFill>
                  <a:prstClr val="black">
                    <a:lumMod val="85000"/>
                    <a:lumOff val="15000"/>
                  </a:prstClr>
                </a:solidFill>
              </a:rPr>
              <a:t> </a:t>
            </a:r>
            <a:r>
              <a:rPr lang="en-US" sz="3200" b="1" i="1" dirty="0" err="1">
                <a:solidFill>
                  <a:prstClr val="black">
                    <a:lumMod val="85000"/>
                    <a:lumOff val="15000"/>
                  </a:prstClr>
                </a:solidFill>
              </a:rPr>
              <a:t>Aliping</a:t>
            </a:r>
            <a:r>
              <a:rPr lang="en-US" sz="3200" b="1" i="1" dirty="0">
                <a:solidFill>
                  <a:prstClr val="black">
                    <a:lumMod val="85000"/>
                    <a:lumOff val="15000"/>
                  </a:prstClr>
                </a:solidFill>
              </a:rPr>
              <a:t> </a:t>
            </a:r>
            <a:r>
              <a:rPr lang="en-US" sz="3200" b="1" i="1" dirty="0" err="1">
                <a:solidFill>
                  <a:prstClr val="black">
                    <a:lumMod val="85000"/>
                    <a:lumOff val="15000"/>
                  </a:prstClr>
                </a:solidFill>
              </a:rPr>
              <a:t>sa</a:t>
            </a:r>
            <a:r>
              <a:rPr lang="en-US" sz="3200" b="1" i="1" dirty="0">
                <a:solidFill>
                  <a:prstClr val="black">
                    <a:lumMod val="85000"/>
                    <a:lumOff val="15000"/>
                  </a:prstClr>
                </a:solidFill>
              </a:rPr>
              <a:t> </a:t>
            </a:r>
            <a:r>
              <a:rPr lang="en-US" sz="3200" b="1" i="1" dirty="0" err="1">
                <a:solidFill>
                  <a:prstClr val="black">
                    <a:lumMod val="85000"/>
                    <a:lumOff val="15000"/>
                  </a:prstClr>
                </a:solidFill>
              </a:rPr>
              <a:t>Guiguilir</a:t>
            </a:r>
            <a:r>
              <a:rPr lang="en-US" sz="3200" b="1" i="1" dirty="0">
                <a:solidFill>
                  <a:prstClr val="black">
                    <a:lumMod val="85000"/>
                    <a:lumOff val="15000"/>
                  </a:prstClr>
                </a:solidFill>
              </a:rPr>
              <a:t> </a:t>
            </a:r>
            <a:r>
              <a:rPr lang="en-US" sz="3200" dirty="0">
                <a:solidFill>
                  <a:prstClr val="black">
                    <a:lumMod val="85000"/>
                    <a:lumOff val="15000"/>
                  </a:prstClr>
                </a:solidFill>
              </a:rPr>
              <a:t>are those considered to be slaves who serve their masters or can be sold off.</a:t>
            </a:r>
          </a:p>
          <a:p>
            <a:pPr marL="0" lvl="0" indent="0" algn="just">
              <a:buClr>
                <a:srgbClr val="873624"/>
              </a:buClr>
              <a:buNone/>
            </a:pPr>
            <a:endParaRPr lang="en-US" dirty="0">
              <a:solidFill>
                <a:prstClr val="black">
                  <a:lumMod val="85000"/>
                  <a:lumOff val="15000"/>
                </a:prstClr>
              </a:solidFill>
            </a:endParaRPr>
          </a:p>
          <a:p>
            <a:pPr marL="0" indent="0" algn="just">
              <a:buClr>
                <a:srgbClr val="FF0000"/>
              </a:buClr>
              <a:buNone/>
            </a:pPr>
            <a:endParaRPr lang="en-US" dirty="0"/>
          </a:p>
        </p:txBody>
      </p:sp>
    </p:spTree>
    <p:extLst>
      <p:ext uri="{BB962C8B-B14F-4D97-AF65-F5344CB8AC3E}">
        <p14:creationId xmlns:p14="http://schemas.microsoft.com/office/powerpoint/2010/main" val="90653431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16474658"/>
              </p:ext>
            </p:extLst>
          </p:nvPr>
        </p:nvGraphicFramePr>
        <p:xfrm>
          <a:off x="1043608" y="260648"/>
          <a:ext cx="8028384" cy="6675120"/>
        </p:xfrm>
        <a:graphic>
          <a:graphicData uri="http://schemas.openxmlformats.org/drawingml/2006/table">
            <a:tbl>
              <a:tblPr firstRow="1" bandRow="1">
                <a:tableStyleId>{2D5ABB26-0587-4C30-8999-92F81FD0307C}</a:tableStyleId>
              </a:tblPr>
              <a:tblGrid>
                <a:gridCol w="2253581">
                  <a:extLst>
                    <a:ext uri="{9D8B030D-6E8A-4147-A177-3AD203B41FA5}">
                      <a16:colId xmlns:a16="http://schemas.microsoft.com/office/drawing/2014/main" val="20000"/>
                    </a:ext>
                  </a:extLst>
                </a:gridCol>
                <a:gridCol w="5774803">
                  <a:extLst>
                    <a:ext uri="{9D8B030D-6E8A-4147-A177-3AD203B41FA5}">
                      <a16:colId xmlns:a16="http://schemas.microsoft.com/office/drawing/2014/main" val="20001"/>
                    </a:ext>
                  </a:extLst>
                </a:gridCol>
              </a:tblGrid>
              <a:tr h="872067">
                <a:tc>
                  <a:txBody>
                    <a:bodyPr/>
                    <a:lstStyle/>
                    <a:p>
                      <a:endParaRPr lang="en-US" sz="2000" kern="1200" dirty="0">
                        <a:effectLst/>
                      </a:endParaRPr>
                    </a:p>
                    <a:p>
                      <a:endParaRPr lang="en-US" sz="2000" kern="1200" dirty="0">
                        <a:effectLst/>
                      </a:endParaRPr>
                    </a:p>
                    <a:p>
                      <a:r>
                        <a:rPr lang="en-US" sz="2000" kern="1200" dirty="0" err="1">
                          <a:effectLst/>
                        </a:rPr>
                        <a:t>Maharlica</a:t>
                      </a:r>
                      <a:r>
                        <a:rPr lang="en-US" sz="2000" kern="1200" dirty="0">
                          <a:effectLst/>
                        </a:rPr>
                        <a:t> (nobles)</a:t>
                      </a:r>
                    </a:p>
                    <a:p>
                      <a:r>
                        <a:rPr lang="en-US" sz="2000" kern="1200" dirty="0">
                          <a:effectLst/>
                        </a:rPr>
                        <a:t> </a:t>
                      </a:r>
                    </a:p>
                    <a:p>
                      <a:endParaRPr lang="en-US" sz="20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285750" lvl="0" indent="-285750">
                        <a:buFont typeface="Arial" panose="020B0604020202020204" pitchFamily="34" charset="0"/>
                        <a:buChar char="•"/>
                      </a:pPr>
                      <a:r>
                        <a:rPr lang="en-US" sz="2000" kern="1200" dirty="0">
                          <a:effectLst/>
                        </a:rPr>
                        <a:t>People who are born free</a:t>
                      </a:r>
                    </a:p>
                    <a:p>
                      <a:pPr marL="0" indent="0">
                        <a:buFont typeface="Arial" panose="020B0604020202020204" pitchFamily="34" charset="0"/>
                        <a:buNone/>
                      </a:pPr>
                      <a:endParaRPr lang="en-US" sz="2000" kern="1200" dirty="0">
                        <a:effectLst/>
                      </a:endParaRPr>
                    </a:p>
                    <a:p>
                      <a:pPr marL="285750" lvl="0" indent="-285750">
                        <a:buFont typeface="Arial" panose="020B0604020202020204" pitchFamily="34" charset="0"/>
                        <a:buChar char="•"/>
                      </a:pPr>
                      <a:r>
                        <a:rPr lang="en-US" sz="2000" kern="1200" dirty="0">
                          <a:effectLst/>
                        </a:rPr>
                        <a:t>Do not need to pay taxes</a:t>
                      </a:r>
                    </a:p>
                    <a:p>
                      <a:pPr marL="0" indent="0">
                        <a:buFont typeface="Arial" panose="020B0604020202020204" pitchFamily="34" charset="0"/>
                        <a:buNone/>
                      </a:pPr>
                      <a:endParaRPr lang="en-US" sz="2000" kern="1200" dirty="0">
                        <a:effectLst/>
                      </a:endParaRPr>
                    </a:p>
                    <a:p>
                      <a:pPr marL="285750" lvl="0" indent="-285750">
                        <a:buFont typeface="Arial" panose="020B0604020202020204" pitchFamily="34" charset="0"/>
                        <a:buChar char="•"/>
                      </a:pPr>
                      <a:r>
                        <a:rPr lang="en-US" sz="2000" kern="1200" dirty="0">
                          <a:effectLst/>
                        </a:rPr>
                        <a:t>Must accompany the </a:t>
                      </a:r>
                      <a:r>
                        <a:rPr lang="en-US" sz="2000" kern="1200" dirty="0" err="1">
                          <a:effectLst/>
                        </a:rPr>
                        <a:t>datos</a:t>
                      </a:r>
                      <a:r>
                        <a:rPr lang="en-US" sz="2000" kern="1200" dirty="0">
                          <a:effectLst/>
                        </a:rPr>
                        <a:t> in war</a:t>
                      </a:r>
                    </a:p>
                    <a:p>
                      <a:pPr marL="285750" indent="-285750">
                        <a:buFont typeface="Arial" panose="020B0604020202020204" pitchFamily="34" charset="0"/>
                        <a:buChar char="•"/>
                      </a:pPr>
                      <a:endParaRPr lang="en-US" sz="2000"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33687">
                <a:tc>
                  <a:txBody>
                    <a:bodyPr/>
                    <a:lstStyle/>
                    <a:p>
                      <a:r>
                        <a:rPr lang="en-US" sz="2000" kern="1200" dirty="0" err="1">
                          <a:effectLst/>
                        </a:rPr>
                        <a:t>Aliping</a:t>
                      </a:r>
                      <a:r>
                        <a:rPr lang="en-US" sz="2000" kern="1200" dirty="0">
                          <a:effectLst/>
                        </a:rPr>
                        <a:t> </a:t>
                      </a:r>
                      <a:r>
                        <a:rPr lang="en-US" sz="2000" kern="1200" dirty="0" err="1">
                          <a:effectLst/>
                        </a:rPr>
                        <a:t>Namamahay</a:t>
                      </a:r>
                      <a:endParaRPr lang="en-US" sz="2000" kern="1200" dirty="0">
                        <a:effectLst/>
                      </a:endParaRPr>
                    </a:p>
                    <a:p>
                      <a:r>
                        <a:rPr lang="en-US" sz="2000" kern="1200" dirty="0">
                          <a:effectLst/>
                        </a:rPr>
                        <a:t> </a:t>
                      </a:r>
                    </a:p>
                    <a:p>
                      <a:r>
                        <a:rPr lang="en-US" sz="2000" kern="1200" dirty="0">
                          <a:effectLst/>
                        </a:rPr>
                        <a:t>(commoners)</a:t>
                      </a:r>
                    </a:p>
                    <a:p>
                      <a:endParaRPr lang="en-US" sz="20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285750" lvl="0" indent="-285750">
                        <a:buFont typeface="Arial" panose="020B0604020202020204" pitchFamily="34" charset="0"/>
                        <a:buChar char="•"/>
                      </a:pPr>
                      <a:r>
                        <a:rPr lang="en-US" sz="2000" kern="1200" dirty="0">
                          <a:effectLst/>
                        </a:rPr>
                        <a:t>They have their own properties but has to serve their own masters</a:t>
                      </a:r>
                    </a:p>
                    <a:p>
                      <a:pPr marL="0" indent="0">
                        <a:buFont typeface="Arial" panose="020B0604020202020204" pitchFamily="34" charset="0"/>
                        <a:buNone/>
                      </a:pPr>
                      <a:endParaRPr lang="en-US" sz="2000" kern="1200" dirty="0">
                        <a:effectLst/>
                      </a:endParaRPr>
                    </a:p>
                    <a:p>
                      <a:pPr marL="285750" lvl="0" indent="-285750">
                        <a:buFont typeface="Arial" panose="020B0604020202020204" pitchFamily="34" charset="0"/>
                        <a:buChar char="•"/>
                      </a:pPr>
                      <a:r>
                        <a:rPr lang="en-US" sz="2000" kern="1200" dirty="0">
                          <a:effectLst/>
                        </a:rPr>
                        <a:t>Children belonging to this caste inherit the status of their parents</a:t>
                      </a:r>
                    </a:p>
                    <a:p>
                      <a:pPr marL="0" indent="0">
                        <a:buFont typeface="Arial" panose="020B0604020202020204" pitchFamily="34" charset="0"/>
                        <a:buNone/>
                      </a:pPr>
                      <a:endParaRPr lang="en-US" sz="2000" kern="1200" dirty="0">
                        <a:effectLst/>
                      </a:endParaRPr>
                    </a:p>
                    <a:p>
                      <a:pPr marL="285750" lvl="0" indent="-285750">
                        <a:buFont typeface="Arial" panose="020B0604020202020204" pitchFamily="34" charset="0"/>
                        <a:buChar char="•"/>
                      </a:pPr>
                      <a:r>
                        <a:rPr lang="en-US" sz="2000" kern="1200" dirty="0">
                          <a:effectLst/>
                        </a:rPr>
                        <a:t>Cannot be treated as a slave nor can be sold off.</a:t>
                      </a:r>
                    </a:p>
                    <a:p>
                      <a:pPr marL="285750" indent="-285750">
                        <a:buFont typeface="Arial" panose="020B0604020202020204" pitchFamily="34" charset="0"/>
                        <a:buChar char="•"/>
                      </a:pPr>
                      <a:endParaRPr lang="en-US" sz="20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104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err="1">
                          <a:effectLst/>
                        </a:rPr>
                        <a:t>Aliping</a:t>
                      </a:r>
                      <a:r>
                        <a:rPr lang="en-US" sz="2000" kern="1200" dirty="0">
                          <a:effectLst/>
                        </a:rPr>
                        <a:t> sa </a:t>
                      </a:r>
                      <a:r>
                        <a:rPr lang="en-US" sz="2000" kern="1200" dirty="0" err="1">
                          <a:effectLst/>
                        </a:rPr>
                        <a:t>Guiguilir</a:t>
                      </a:r>
                      <a:r>
                        <a:rPr lang="en-US" sz="2000" kern="1200" dirty="0">
                          <a:effectLst/>
                        </a:rPr>
                        <a:t> (slaves)</a:t>
                      </a:r>
                    </a:p>
                    <a:p>
                      <a:endParaRPr lang="en-US" sz="20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marL="285750" lvl="0" indent="-285750">
                        <a:buFont typeface="Arial" panose="020B0604020202020204" pitchFamily="34" charset="0"/>
                        <a:buChar char="•"/>
                      </a:pPr>
                      <a:r>
                        <a:rPr lang="en-US" sz="2000" kern="1200" dirty="0">
                          <a:effectLst/>
                        </a:rPr>
                        <a:t>They serve their master in their houses and lands</a:t>
                      </a:r>
                    </a:p>
                    <a:p>
                      <a:pPr marL="0" indent="0">
                        <a:buFont typeface="Arial" panose="020B0604020202020204" pitchFamily="34" charset="0"/>
                        <a:buNone/>
                      </a:pPr>
                      <a:endParaRPr lang="en-US" sz="2000" kern="1200" dirty="0">
                        <a:effectLst/>
                      </a:endParaRPr>
                    </a:p>
                    <a:p>
                      <a:pPr marL="285750" lvl="0" indent="-285750">
                        <a:buFont typeface="Arial" panose="020B0604020202020204" pitchFamily="34" charset="0"/>
                        <a:buChar char="•"/>
                      </a:pPr>
                      <a:r>
                        <a:rPr lang="en-US" sz="2000" kern="1200" dirty="0">
                          <a:effectLst/>
                        </a:rPr>
                        <a:t>Can be sold off</a:t>
                      </a:r>
                    </a:p>
                    <a:p>
                      <a:pPr marL="0" indent="0">
                        <a:buFont typeface="Arial" panose="020B0604020202020204" pitchFamily="34" charset="0"/>
                        <a:buNone/>
                      </a:pPr>
                      <a:endParaRPr lang="en-US" sz="2000" kern="1200" dirty="0">
                        <a:effectLst/>
                      </a:endParaRPr>
                    </a:p>
                    <a:p>
                      <a:pPr marL="285750" indent="-285750">
                        <a:buFont typeface="Arial" panose="020B0604020202020204" pitchFamily="34" charset="0"/>
                        <a:buChar char="•"/>
                      </a:pPr>
                      <a:r>
                        <a:rPr lang="en-US" sz="2000" kern="1200" dirty="0">
                          <a:effectLst/>
                        </a:rPr>
                        <a:t>The master can reward his/her slaves by giving them a portion of the harvest so that the slaves would be faithful to him/her</a:t>
                      </a:r>
                      <a:endParaRPr lang="en-US" sz="20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2585520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666208"/>
            <a:ext cx="7313457" cy="3851024"/>
          </a:xfrm>
        </p:spPr>
        <p:txBody>
          <a:bodyPr>
            <a:normAutofit/>
          </a:bodyPr>
          <a:lstStyle/>
          <a:p>
            <a:pPr algn="just">
              <a:buClr>
                <a:srgbClr val="FF0000"/>
              </a:buClr>
              <a:buFont typeface="Wingdings" panose="05000000000000000000" pitchFamily="2" charset="2"/>
              <a:buChar char="q"/>
            </a:pPr>
            <a:r>
              <a:rPr lang="en-US" dirty="0"/>
              <a:t>He would keep their status for a lifetime </a:t>
            </a:r>
            <a:r>
              <a:rPr lang="en-US" i="1" dirty="0"/>
              <a:t>however,</a:t>
            </a:r>
            <a:r>
              <a:rPr lang="en-US" dirty="0"/>
              <a:t> this can be taken if he/she marries a slave. </a:t>
            </a:r>
          </a:p>
          <a:p>
            <a:pPr algn="just">
              <a:buClr>
                <a:srgbClr val="FF0000"/>
              </a:buClr>
              <a:buFont typeface="Wingdings" panose="05000000000000000000" pitchFamily="2" charset="2"/>
              <a:buChar char="q"/>
            </a:pPr>
            <a:r>
              <a:rPr lang="en-US" dirty="0"/>
              <a:t>In this case, the kids would be divided and they would inherit the status of their mother or father.</a:t>
            </a:r>
          </a:p>
          <a:p>
            <a:pPr marL="0" indent="0" algn="just">
              <a:buNone/>
            </a:pPr>
            <a:endParaRPr lang="en-US" dirty="0"/>
          </a:p>
        </p:txBody>
      </p:sp>
      <p:sp>
        <p:nvSpPr>
          <p:cNvPr id="4" name="Content Placeholder 2"/>
          <p:cNvSpPr txBox="1">
            <a:spLocks/>
          </p:cNvSpPr>
          <p:nvPr/>
        </p:nvSpPr>
        <p:spPr>
          <a:xfrm>
            <a:off x="851646" y="764704"/>
            <a:ext cx="7745505" cy="901504"/>
          </a:xfrm>
          <a:prstGeom prst="rect">
            <a:avLst/>
          </a:prstGeom>
        </p:spPr>
        <p:txBody>
          <a:bodyPr vert="horz" lIns="91440" tIns="45720" rIns="91440" bIns="45720" rtlCol="0">
            <a:normAutofit lnSpcReduction="100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411480" lvl="1" indent="0">
              <a:buClr>
                <a:srgbClr val="FF0000"/>
              </a:buClr>
              <a:buNone/>
            </a:pPr>
            <a:r>
              <a:rPr lang="en-PH" sz="5400" dirty="0" err="1">
                <a:solidFill>
                  <a:srgbClr val="895D1D"/>
                </a:solidFill>
                <a:ea typeface="+mj-ea"/>
                <a:cs typeface="+mj-cs"/>
              </a:rPr>
              <a:t>Maharlica</a:t>
            </a:r>
            <a:endParaRPr lang="en-US" sz="4400" u="sng" dirty="0"/>
          </a:p>
        </p:txBody>
      </p:sp>
    </p:spTree>
    <p:extLst>
      <p:ext uri="{BB962C8B-B14F-4D97-AF65-F5344CB8AC3E}">
        <p14:creationId xmlns:p14="http://schemas.microsoft.com/office/powerpoint/2010/main" val="185637581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1268760"/>
            <a:ext cx="7947992" cy="5112568"/>
          </a:xfrm>
        </p:spPr>
        <p:txBody>
          <a:bodyPr>
            <a:normAutofit lnSpcReduction="10000"/>
          </a:bodyPr>
          <a:lstStyle/>
          <a:p>
            <a:pPr algn="just">
              <a:buClr>
                <a:srgbClr val="FF0000"/>
              </a:buClr>
              <a:buFont typeface="Wingdings" panose="05000000000000000000" pitchFamily="2" charset="2"/>
              <a:buChar char="q"/>
            </a:pPr>
            <a:r>
              <a:rPr lang="en-US" sz="3000" dirty="0"/>
              <a:t>   The land area was divided among the whole barangay, especially the irrigated portions.</a:t>
            </a:r>
          </a:p>
          <a:p>
            <a:pPr algn="just">
              <a:buClr>
                <a:srgbClr val="FF0000"/>
              </a:buClr>
              <a:buFont typeface="Wingdings" panose="05000000000000000000" pitchFamily="2" charset="2"/>
              <a:buChar char="q"/>
            </a:pPr>
            <a:r>
              <a:rPr lang="en-US" sz="3000" dirty="0"/>
              <a:t> No one from a different barangay could cultivate land unless they inherit or buy the land</a:t>
            </a:r>
          </a:p>
          <a:p>
            <a:pPr algn="just">
              <a:buClr>
                <a:srgbClr val="FF0000"/>
              </a:buClr>
              <a:buFont typeface="Wingdings" panose="05000000000000000000" pitchFamily="2" charset="2"/>
              <a:buChar char="q"/>
            </a:pPr>
            <a:r>
              <a:rPr lang="en-US" sz="3000" dirty="0"/>
              <a:t>  The lands on the </a:t>
            </a:r>
            <a:r>
              <a:rPr lang="en-US" sz="3000" i="1" dirty="0" err="1"/>
              <a:t>tingues</a:t>
            </a:r>
            <a:r>
              <a:rPr lang="en-US" sz="3000" i="1" dirty="0"/>
              <a:t>,</a:t>
            </a:r>
            <a:r>
              <a:rPr lang="en-US" sz="3000" dirty="0"/>
              <a:t> or mountain ridges, are not divided but owned by the barangay as a whole.</a:t>
            </a:r>
          </a:p>
          <a:p>
            <a:pPr algn="just">
              <a:buClr>
                <a:srgbClr val="FF0000"/>
              </a:buClr>
              <a:buFont typeface="Wingdings" panose="05000000000000000000" pitchFamily="2" charset="2"/>
              <a:buChar char="q"/>
            </a:pPr>
            <a:r>
              <a:rPr lang="en-US" sz="3000" dirty="0"/>
              <a:t> At the time of rice harvest, any individual (regardless of their barangay) that starts to clear any land area may sow in it.</a:t>
            </a:r>
          </a:p>
        </p:txBody>
      </p:sp>
      <p:sp>
        <p:nvSpPr>
          <p:cNvPr id="4" name="Content Placeholder 2"/>
          <p:cNvSpPr txBox="1">
            <a:spLocks/>
          </p:cNvSpPr>
          <p:nvPr/>
        </p:nvSpPr>
        <p:spPr>
          <a:xfrm>
            <a:off x="1043608" y="476672"/>
            <a:ext cx="6881409" cy="901504"/>
          </a:xfrm>
          <a:prstGeom prst="rect">
            <a:avLst/>
          </a:prstGeom>
        </p:spPr>
        <p:txBody>
          <a:bodyPr vert="horz" lIns="91440" tIns="45720" rIns="91440" bIns="45720" rtlCol="0">
            <a:normAutofit lnSpcReduction="100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411480" lvl="1" indent="0">
              <a:buClr>
                <a:srgbClr val="FF0000"/>
              </a:buClr>
              <a:buNone/>
            </a:pPr>
            <a:r>
              <a:rPr lang="en-PH" sz="5400" dirty="0">
                <a:solidFill>
                  <a:srgbClr val="895D1D"/>
                </a:solidFill>
                <a:ea typeface="+mj-ea"/>
                <a:cs typeface="+mj-cs"/>
              </a:rPr>
              <a:t>Property</a:t>
            </a:r>
            <a:endParaRPr lang="en-US" sz="4400" u="sng" dirty="0"/>
          </a:p>
        </p:txBody>
      </p:sp>
    </p:spTree>
    <p:extLst>
      <p:ext uri="{BB962C8B-B14F-4D97-AF65-F5344CB8AC3E}">
        <p14:creationId xmlns:p14="http://schemas.microsoft.com/office/powerpoint/2010/main" val="196408368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476672"/>
            <a:ext cx="7890080" cy="5771728"/>
          </a:xfrm>
        </p:spPr>
        <p:txBody>
          <a:bodyPr/>
          <a:lstStyle/>
          <a:p>
            <a:pPr algn="just"/>
            <a:r>
              <a:rPr lang="en-US" dirty="0" err="1"/>
              <a:t>Plasencia</a:t>
            </a:r>
            <a:r>
              <a:rPr lang="en-US" dirty="0"/>
              <a:t> belonged to the Franciscan order and came together with the first batch of Franciscan missionaries who arrived in the Philippines on July 2, 1578. </a:t>
            </a:r>
          </a:p>
          <a:p>
            <a:pPr algn="just"/>
            <a:r>
              <a:rPr lang="en-US" dirty="0"/>
              <a:t> He and Fray Diego de </a:t>
            </a:r>
            <a:r>
              <a:rPr lang="en-US" dirty="0" err="1"/>
              <a:t>Oropresa</a:t>
            </a:r>
            <a:r>
              <a:rPr lang="en-US" dirty="0"/>
              <a:t> were assigned to do mission works in Southern Tagalog area. </a:t>
            </a:r>
          </a:p>
        </p:txBody>
      </p:sp>
    </p:spTree>
    <p:extLst>
      <p:ext uri="{BB962C8B-B14F-4D97-AF65-F5344CB8AC3E}">
        <p14:creationId xmlns:p14="http://schemas.microsoft.com/office/powerpoint/2010/main" val="2143739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PH" dirty="0"/>
              <a:t>Property</a:t>
            </a:r>
          </a:p>
        </p:txBody>
      </p:sp>
      <p:sp>
        <p:nvSpPr>
          <p:cNvPr id="2" name="Content Placeholder 1"/>
          <p:cNvSpPr>
            <a:spLocks noGrp="1"/>
          </p:cNvSpPr>
          <p:nvPr>
            <p:ph idx="1"/>
          </p:nvPr>
        </p:nvSpPr>
        <p:spPr>
          <a:xfrm>
            <a:off x="1187624" y="1196752"/>
            <a:ext cx="7746064" cy="5051648"/>
          </a:xfrm>
        </p:spPr>
        <p:txBody>
          <a:bodyPr>
            <a:normAutofit/>
          </a:bodyPr>
          <a:lstStyle/>
          <a:p>
            <a:pPr algn="just">
              <a:buClr>
                <a:srgbClr val="FF0000"/>
              </a:buClr>
              <a:buFont typeface="Wingdings" panose="05000000000000000000" pitchFamily="2" charset="2"/>
              <a:buChar char="q"/>
            </a:pPr>
            <a:r>
              <a:rPr lang="en-US" sz="3600" dirty="0"/>
              <a:t> Fisheries of chiefs had established limits, and sections of the rivers for markets</a:t>
            </a:r>
          </a:p>
          <a:p>
            <a:pPr lvl="1" algn="just">
              <a:buClr>
                <a:srgbClr val="FF0000"/>
              </a:buClr>
              <a:buFont typeface="Wingdings" panose="05000000000000000000" pitchFamily="2" charset="2"/>
              <a:buChar char="q"/>
            </a:pPr>
            <a:r>
              <a:rPr lang="en-US" sz="3600" dirty="0"/>
              <a:t> Unless you were a member of the chief’s barangay, you had to pay for the privilege of fishing or selling in the chiefs’ fisheries</a:t>
            </a:r>
          </a:p>
          <a:p>
            <a:pPr algn="just"/>
            <a:endParaRPr lang="en-PH" sz="4000" dirty="0"/>
          </a:p>
        </p:txBody>
      </p:sp>
    </p:spTree>
    <p:extLst>
      <p:ext uri="{BB962C8B-B14F-4D97-AF65-F5344CB8AC3E}">
        <p14:creationId xmlns:p14="http://schemas.microsoft.com/office/powerpoint/2010/main" val="1325975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Marriage Customs</a:t>
            </a:r>
          </a:p>
        </p:txBody>
      </p:sp>
      <p:sp>
        <p:nvSpPr>
          <p:cNvPr id="3" name="Content Placeholder 2"/>
          <p:cNvSpPr>
            <a:spLocks noGrp="1"/>
          </p:cNvSpPr>
          <p:nvPr>
            <p:ph idx="1"/>
          </p:nvPr>
        </p:nvSpPr>
        <p:spPr>
          <a:xfrm>
            <a:off x="1115616" y="1447800"/>
            <a:ext cx="7818072" cy="4800600"/>
          </a:xfrm>
        </p:spPr>
        <p:txBody>
          <a:bodyPr>
            <a:normAutofit/>
          </a:bodyPr>
          <a:lstStyle/>
          <a:p>
            <a:pPr algn="just">
              <a:buClr>
                <a:srgbClr val="FF0000"/>
              </a:buClr>
              <a:buFont typeface="Wingdings" panose="05000000000000000000" pitchFamily="2" charset="2"/>
              <a:buChar char="q"/>
            </a:pPr>
            <a:r>
              <a:rPr lang="en-US" dirty="0"/>
              <a:t>  In the case of a divorce, if the wife would leave her husband for the sake of marrying another man, all her belongings plus a certain amount would be given to her former husband however, if she chooses to leave and do not have any plans to marry, then all of her dowry will be returned to her.</a:t>
            </a:r>
          </a:p>
        </p:txBody>
      </p:sp>
    </p:spTree>
    <p:extLst>
      <p:ext uri="{BB962C8B-B14F-4D97-AF65-F5344CB8AC3E}">
        <p14:creationId xmlns:p14="http://schemas.microsoft.com/office/powerpoint/2010/main" val="183280756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1052736"/>
            <a:ext cx="7746064" cy="5195664"/>
          </a:xfrm>
        </p:spPr>
        <p:txBody>
          <a:bodyPr>
            <a:normAutofit/>
          </a:bodyPr>
          <a:lstStyle/>
          <a:p>
            <a:pPr algn="just">
              <a:buClr>
                <a:srgbClr val="FF0000"/>
              </a:buClr>
              <a:buFont typeface="Wingdings" panose="05000000000000000000" pitchFamily="2" charset="2"/>
              <a:buChar char="q"/>
            </a:pPr>
            <a:r>
              <a:rPr lang="en-US" dirty="0"/>
              <a:t> In the case of an adoption, the children would receive double the value of how much they were bought to be adopted;</a:t>
            </a:r>
          </a:p>
          <a:p>
            <a:pPr algn="just">
              <a:buClr>
                <a:srgbClr val="FF0000"/>
              </a:buClr>
              <a:buFont typeface="Wingdings" panose="05000000000000000000" pitchFamily="2" charset="2"/>
              <a:buChar char="q"/>
            </a:pPr>
            <a:r>
              <a:rPr lang="en-US" dirty="0"/>
              <a:t> Investigations and sentences for the accused shall be presented and read in front of the tribe.</a:t>
            </a:r>
          </a:p>
          <a:p>
            <a:pPr algn="just"/>
            <a:endParaRPr lang="en-US" dirty="0"/>
          </a:p>
        </p:txBody>
      </p:sp>
    </p:spTree>
    <p:extLst>
      <p:ext uri="{BB962C8B-B14F-4D97-AF65-F5344CB8AC3E}">
        <p14:creationId xmlns:p14="http://schemas.microsoft.com/office/powerpoint/2010/main" val="110194063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1412776"/>
            <a:ext cx="7920880" cy="5112568"/>
          </a:xfrm>
        </p:spPr>
        <p:txBody>
          <a:bodyPr>
            <a:noAutofit/>
          </a:bodyPr>
          <a:lstStyle/>
          <a:p>
            <a:pPr algn="just">
              <a:buClr>
                <a:srgbClr val="FF0000"/>
              </a:buClr>
              <a:buFont typeface="Wingdings" panose="05000000000000000000" pitchFamily="2" charset="2"/>
              <a:buChar char="q"/>
            </a:pPr>
            <a:r>
              <a:rPr lang="en-US" dirty="0"/>
              <a:t> There were no temples or </a:t>
            </a:r>
            <a:r>
              <a:rPr lang="en-US" i="1" dirty="0"/>
              <a:t>sacred</a:t>
            </a:r>
            <a:r>
              <a:rPr lang="en-US" dirty="0"/>
              <a:t> places in which Filipinos would worship</a:t>
            </a:r>
          </a:p>
          <a:p>
            <a:pPr algn="just">
              <a:buClr>
                <a:srgbClr val="FF0000"/>
              </a:buClr>
              <a:buFont typeface="Wingdings" panose="05000000000000000000" pitchFamily="2" charset="2"/>
              <a:buChar char="q"/>
            </a:pPr>
            <a:r>
              <a:rPr lang="en-US" dirty="0"/>
              <a:t> The word </a:t>
            </a:r>
            <a:r>
              <a:rPr lang="en-US" i="1" dirty="0" err="1"/>
              <a:t>simbahan</a:t>
            </a:r>
            <a:r>
              <a:rPr lang="en-US" dirty="0"/>
              <a:t> means a place to worship which is constructed at a large house of the chief where people of the tribe go to celebrate festivals (aka </a:t>
            </a:r>
            <a:r>
              <a:rPr lang="en-US" i="1" dirty="0" err="1"/>
              <a:t>pandot</a:t>
            </a:r>
            <a:r>
              <a:rPr lang="en-US" dirty="0"/>
              <a:t> or worship)</a:t>
            </a:r>
          </a:p>
          <a:p>
            <a:pPr algn="just">
              <a:buClr>
                <a:srgbClr val="FF0000"/>
              </a:buClr>
              <a:buFont typeface="Wingdings" panose="05000000000000000000" pitchFamily="2" charset="2"/>
              <a:buChar char="q"/>
            </a:pPr>
            <a:r>
              <a:rPr lang="en-US" dirty="0"/>
              <a:t> They beat large and small drums successively during the feast which usually lasted four days</a:t>
            </a:r>
          </a:p>
          <a:p>
            <a:pPr algn="just"/>
            <a:endParaRPr lang="en-US" dirty="0"/>
          </a:p>
        </p:txBody>
      </p:sp>
      <p:sp>
        <p:nvSpPr>
          <p:cNvPr id="4" name="Content Placeholder 2"/>
          <p:cNvSpPr txBox="1">
            <a:spLocks/>
          </p:cNvSpPr>
          <p:nvPr/>
        </p:nvSpPr>
        <p:spPr>
          <a:xfrm>
            <a:off x="1089557" y="241944"/>
            <a:ext cx="7370875" cy="901504"/>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411480" lvl="1" indent="0">
              <a:buClr>
                <a:srgbClr val="FF0000"/>
              </a:buClr>
              <a:buNone/>
            </a:pPr>
            <a:r>
              <a:rPr lang="en-PH" sz="4000" dirty="0">
                <a:solidFill>
                  <a:srgbClr val="895D1D"/>
                </a:solidFill>
                <a:latin typeface="+mj-lt"/>
                <a:ea typeface="+mj-ea"/>
                <a:cs typeface="+mj-cs"/>
              </a:rPr>
              <a:t>Worship and Belief (Religion</a:t>
            </a:r>
            <a:r>
              <a:rPr lang="en-PH" sz="3600" dirty="0">
                <a:solidFill>
                  <a:srgbClr val="895D1D"/>
                </a:solidFill>
                <a:ea typeface="+mj-ea"/>
                <a:cs typeface="+mj-cs"/>
              </a:rPr>
              <a:t>)</a:t>
            </a:r>
            <a:endParaRPr lang="en-US" sz="3600" b="1" u="sng" dirty="0"/>
          </a:p>
          <a:p>
            <a:pPr marL="411480" lvl="1" indent="0">
              <a:buClr>
                <a:srgbClr val="FF0000"/>
              </a:buClr>
              <a:buNone/>
            </a:pPr>
            <a:endParaRPr lang="en-US" sz="3600" u="sng" dirty="0"/>
          </a:p>
        </p:txBody>
      </p:sp>
    </p:spTree>
    <p:extLst>
      <p:ext uri="{BB962C8B-B14F-4D97-AF65-F5344CB8AC3E}">
        <p14:creationId xmlns:p14="http://schemas.microsoft.com/office/powerpoint/2010/main" val="205095502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818072" cy="1301006"/>
          </a:xfrm>
        </p:spPr>
        <p:txBody>
          <a:bodyPr>
            <a:normAutofit fontScale="90000"/>
          </a:bodyPr>
          <a:lstStyle/>
          <a:p>
            <a:pPr marL="411480" lvl="1" algn="l" rtl="0"/>
            <a:br>
              <a:rPr lang="en-PH" sz="4000" kern="1200" dirty="0">
                <a:solidFill>
                  <a:srgbClr val="895D1D"/>
                </a:solidFill>
                <a:latin typeface="Book Antiqua"/>
                <a:ea typeface="+mn-ea"/>
                <a:cs typeface="+mn-cs"/>
              </a:rPr>
            </a:br>
            <a:r>
              <a:rPr lang="en-PH" sz="4000" kern="1200" dirty="0">
                <a:solidFill>
                  <a:srgbClr val="895D1D"/>
                </a:solidFill>
                <a:latin typeface="Book Antiqua"/>
                <a:ea typeface="+mn-ea"/>
                <a:cs typeface="+mn-cs"/>
              </a:rPr>
              <a:t>Worship and Belief (Religion</a:t>
            </a:r>
            <a:r>
              <a:rPr lang="en-PH" sz="3600" kern="1200" dirty="0">
                <a:solidFill>
                  <a:srgbClr val="895D1D"/>
                </a:solidFill>
                <a:latin typeface="Book Antiqua"/>
                <a:ea typeface="+mn-ea"/>
                <a:cs typeface="+mn-cs"/>
              </a:rPr>
              <a:t>)</a:t>
            </a:r>
            <a:br>
              <a:rPr lang="en-US" sz="3600" b="1" u="sng" kern="1200" dirty="0">
                <a:solidFill>
                  <a:prstClr val="black"/>
                </a:solidFill>
                <a:latin typeface="Book Antiqua"/>
                <a:ea typeface="+mn-ea"/>
                <a:cs typeface="+mn-cs"/>
              </a:rPr>
            </a:br>
            <a:endParaRPr lang="en-PH" dirty="0"/>
          </a:p>
        </p:txBody>
      </p:sp>
      <p:sp>
        <p:nvSpPr>
          <p:cNvPr id="3" name="Content Placeholder 2"/>
          <p:cNvSpPr>
            <a:spLocks noGrp="1"/>
          </p:cNvSpPr>
          <p:nvPr>
            <p:ph idx="1"/>
          </p:nvPr>
        </p:nvSpPr>
        <p:spPr>
          <a:xfrm>
            <a:off x="1115616" y="1412776"/>
            <a:ext cx="7498080" cy="5077544"/>
          </a:xfrm>
        </p:spPr>
        <p:txBody>
          <a:bodyPr>
            <a:normAutofit fontScale="92500" lnSpcReduction="10000"/>
          </a:bodyPr>
          <a:lstStyle/>
          <a:p>
            <a:pPr algn="just">
              <a:buClr>
                <a:srgbClr val="FF0000"/>
              </a:buClr>
              <a:buFont typeface="Wingdings" panose="05000000000000000000" pitchFamily="2" charset="2"/>
              <a:buChar char="q"/>
            </a:pPr>
            <a:r>
              <a:rPr lang="en-US" i="1" dirty="0" err="1"/>
              <a:t>nagaanitos</a:t>
            </a:r>
            <a:r>
              <a:rPr lang="en-US" i="1" dirty="0"/>
              <a:t> - </a:t>
            </a:r>
            <a:r>
              <a:rPr lang="en-US" dirty="0"/>
              <a:t>worship; (</a:t>
            </a:r>
            <a:r>
              <a:rPr lang="en-US" dirty="0" err="1"/>
              <a:t>anito</a:t>
            </a:r>
            <a:r>
              <a:rPr lang="en-US" dirty="0"/>
              <a:t> - soul or spirit of ancestors)</a:t>
            </a:r>
            <a:r>
              <a:rPr lang="en-US" i="1" dirty="0"/>
              <a:t> </a:t>
            </a:r>
          </a:p>
          <a:p>
            <a:pPr algn="just">
              <a:buClr>
                <a:srgbClr val="FF0000"/>
              </a:buClr>
              <a:buFont typeface="Wingdings" panose="05000000000000000000" pitchFamily="2" charset="2"/>
              <a:buChar char="q"/>
            </a:pPr>
            <a:r>
              <a:rPr lang="en-US" i="1" dirty="0" err="1"/>
              <a:t>sibi</a:t>
            </a:r>
            <a:r>
              <a:rPr lang="en-US" i="1" dirty="0"/>
              <a:t> </a:t>
            </a:r>
            <a:r>
              <a:rPr lang="en-US" dirty="0"/>
              <a:t>- a temporary shed, made on each side of the</a:t>
            </a:r>
            <a:r>
              <a:rPr lang="en-US" i="1" dirty="0"/>
              <a:t> </a:t>
            </a:r>
            <a:r>
              <a:rPr lang="en-US" dirty="0"/>
              <a:t>chief’s house, for the assembled people.</a:t>
            </a:r>
          </a:p>
          <a:p>
            <a:pPr algn="just">
              <a:buClr>
                <a:srgbClr val="FF0000"/>
              </a:buClr>
              <a:buFont typeface="Wingdings" panose="05000000000000000000" pitchFamily="2" charset="2"/>
              <a:buChar char="q"/>
            </a:pPr>
            <a:r>
              <a:rPr lang="en-US" i="1" dirty="0" err="1"/>
              <a:t>Bathala</a:t>
            </a:r>
            <a:r>
              <a:rPr lang="en-US" i="1" dirty="0"/>
              <a:t> - </a:t>
            </a:r>
            <a:r>
              <a:rPr lang="en-US" dirty="0"/>
              <a:t>one of their many idols, whom they specially worshipped. </a:t>
            </a:r>
          </a:p>
          <a:p>
            <a:pPr algn="just">
              <a:buClr>
                <a:srgbClr val="FF0000"/>
              </a:buClr>
              <a:buFont typeface="Wingdings" panose="05000000000000000000" pitchFamily="2" charset="2"/>
              <a:buChar char="q"/>
            </a:pPr>
            <a:r>
              <a:rPr lang="en-US" dirty="0"/>
              <a:t>  They worshipped the sun, the moon, and some, even the stars or a particular dead man with special capability that fought bravely or protected them in their time of need</a:t>
            </a:r>
          </a:p>
          <a:p>
            <a:pPr algn="just"/>
            <a:endParaRPr lang="en-US" dirty="0"/>
          </a:p>
        </p:txBody>
      </p:sp>
    </p:spTree>
    <p:extLst>
      <p:ext uri="{BB962C8B-B14F-4D97-AF65-F5344CB8AC3E}">
        <p14:creationId xmlns:p14="http://schemas.microsoft.com/office/powerpoint/2010/main" val="21827630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11480" lvl="1" rtl="0"/>
            <a:r>
              <a:rPr lang="en-PH" sz="4000" kern="1200" dirty="0">
                <a:solidFill>
                  <a:srgbClr val="895D1D"/>
                </a:solidFill>
                <a:latin typeface="Book Antiqua"/>
                <a:ea typeface="+mn-ea"/>
                <a:cs typeface="+mn-cs"/>
              </a:rPr>
              <a:t>Worship and Belief (Religion</a:t>
            </a:r>
            <a:r>
              <a:rPr lang="en-PH" sz="3600" kern="1200" dirty="0">
                <a:solidFill>
                  <a:srgbClr val="895D1D"/>
                </a:solidFill>
                <a:latin typeface="Book Antiqua"/>
                <a:ea typeface="+mn-ea"/>
                <a:cs typeface="+mn-cs"/>
              </a:rPr>
              <a:t>)</a:t>
            </a:r>
            <a:br>
              <a:rPr lang="en-US" sz="3600" b="1" u="sng" kern="1200" dirty="0">
                <a:solidFill>
                  <a:prstClr val="black"/>
                </a:solidFill>
                <a:latin typeface="Book Antiqua"/>
                <a:ea typeface="+mn-ea"/>
                <a:cs typeface="+mn-cs"/>
              </a:rPr>
            </a:br>
            <a:endParaRPr lang="en-PH" dirty="0"/>
          </a:p>
        </p:txBody>
      </p:sp>
      <p:sp>
        <p:nvSpPr>
          <p:cNvPr id="3" name="Content Placeholder 2"/>
          <p:cNvSpPr>
            <a:spLocks noGrp="1"/>
          </p:cNvSpPr>
          <p:nvPr>
            <p:ph idx="1"/>
          </p:nvPr>
        </p:nvSpPr>
        <p:spPr/>
        <p:txBody>
          <a:bodyPr/>
          <a:lstStyle/>
          <a:p>
            <a:pPr>
              <a:buClr>
                <a:srgbClr val="FF0000"/>
              </a:buClr>
              <a:buFont typeface="Wingdings" panose="05000000000000000000" pitchFamily="2" charset="2"/>
              <a:buChar char="q"/>
            </a:pPr>
            <a:r>
              <a:rPr lang="en-US" sz="2400" dirty="0"/>
              <a:t>sun - almost universally respected and honored because of its beauty;</a:t>
            </a:r>
          </a:p>
          <a:p>
            <a:pPr>
              <a:buClr>
                <a:srgbClr val="FF0000"/>
              </a:buClr>
              <a:buFont typeface="Wingdings" panose="05000000000000000000" pitchFamily="2" charset="2"/>
              <a:buChar char="q"/>
            </a:pPr>
            <a:r>
              <a:rPr lang="en-US" sz="2400" dirty="0"/>
              <a:t>moon - they would rejoice, especially when new</a:t>
            </a:r>
          </a:p>
          <a:p>
            <a:pPr>
              <a:buClr>
                <a:srgbClr val="FF0000"/>
              </a:buClr>
              <a:buFont typeface="Wingdings" panose="05000000000000000000" pitchFamily="2" charset="2"/>
              <a:buChar char="q"/>
            </a:pPr>
            <a:r>
              <a:rPr lang="en-US" sz="2400" dirty="0"/>
              <a:t>stars - they did not name them except for the morning star, which they called </a:t>
            </a:r>
            <a:r>
              <a:rPr lang="en-US" sz="2400" i="1" dirty="0"/>
              <a:t>Tala</a:t>
            </a:r>
            <a:endParaRPr lang="en-US" sz="2400" dirty="0"/>
          </a:p>
          <a:p>
            <a:pPr>
              <a:buClr>
                <a:srgbClr val="FF0000"/>
              </a:buClr>
              <a:buFont typeface="Wingdings" panose="05000000000000000000" pitchFamily="2" charset="2"/>
              <a:buChar char="q"/>
            </a:pPr>
            <a:r>
              <a:rPr lang="en-US" sz="2400" dirty="0"/>
              <a:t> “Seven little goats” - the Pleiades; a star cluster</a:t>
            </a:r>
          </a:p>
          <a:p>
            <a:pPr>
              <a:buClr>
                <a:srgbClr val="FF0000"/>
              </a:buClr>
              <a:buFont typeface="Wingdings" panose="05000000000000000000" pitchFamily="2" charset="2"/>
              <a:buChar char="q"/>
            </a:pPr>
            <a:r>
              <a:rPr lang="en-US" sz="2400" i="1" dirty="0" err="1"/>
              <a:t>Balatic</a:t>
            </a:r>
            <a:r>
              <a:rPr lang="en-US" sz="2400" i="1" dirty="0"/>
              <a:t> - </a:t>
            </a:r>
            <a:r>
              <a:rPr lang="en-US" sz="2400" dirty="0"/>
              <a:t>the Greater Bear constellation</a:t>
            </a:r>
          </a:p>
          <a:p>
            <a:pPr>
              <a:buClr>
                <a:srgbClr val="FF0000"/>
              </a:buClr>
              <a:buFont typeface="Wingdings" panose="05000000000000000000" pitchFamily="2" charset="2"/>
              <a:buChar char="q"/>
            </a:pPr>
            <a:r>
              <a:rPr lang="en-US" sz="2400" i="1" dirty="0" err="1"/>
              <a:t>Mapolon</a:t>
            </a:r>
            <a:r>
              <a:rPr lang="en-US" sz="2400" i="1" dirty="0"/>
              <a:t> - </a:t>
            </a:r>
            <a:r>
              <a:rPr lang="en-US" sz="2400" dirty="0"/>
              <a:t>the change of seasons</a:t>
            </a:r>
          </a:p>
        </p:txBody>
      </p:sp>
    </p:spTree>
    <p:extLst>
      <p:ext uri="{BB962C8B-B14F-4D97-AF65-F5344CB8AC3E}">
        <p14:creationId xmlns:p14="http://schemas.microsoft.com/office/powerpoint/2010/main" val="157925528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11480" lvl="1" rtl="0"/>
            <a:br>
              <a:rPr lang="en-PH" sz="4000" kern="1200" dirty="0">
                <a:solidFill>
                  <a:srgbClr val="895D1D"/>
                </a:solidFill>
                <a:latin typeface="Book Antiqua"/>
                <a:ea typeface="+mn-ea"/>
                <a:cs typeface="+mn-cs"/>
              </a:rPr>
            </a:br>
            <a:r>
              <a:rPr lang="en-PH" sz="4000" kern="1200" dirty="0">
                <a:solidFill>
                  <a:srgbClr val="895D1D"/>
                </a:solidFill>
                <a:latin typeface="Book Antiqua"/>
                <a:ea typeface="+mn-ea"/>
                <a:cs typeface="+mn-cs"/>
              </a:rPr>
              <a:t>Worship and Belief (Religion)</a:t>
            </a:r>
            <a:br>
              <a:rPr lang="en-US" sz="4000" b="1" u="sng" kern="1200" dirty="0">
                <a:solidFill>
                  <a:prstClr val="black"/>
                </a:solidFill>
                <a:latin typeface="Book Antiqua"/>
                <a:ea typeface="+mn-ea"/>
                <a:cs typeface="+mn-cs"/>
              </a:rPr>
            </a:br>
            <a:endParaRPr lang="en-PH" sz="4000" dirty="0"/>
          </a:p>
        </p:txBody>
      </p:sp>
      <p:sp>
        <p:nvSpPr>
          <p:cNvPr id="3" name="Content Placeholder 2"/>
          <p:cNvSpPr>
            <a:spLocks noGrp="1"/>
          </p:cNvSpPr>
          <p:nvPr>
            <p:ph idx="1"/>
          </p:nvPr>
        </p:nvSpPr>
        <p:spPr/>
        <p:txBody>
          <a:bodyPr/>
          <a:lstStyle/>
          <a:p>
            <a:pPr algn="just">
              <a:buClr>
                <a:srgbClr val="FF0000"/>
              </a:buClr>
              <a:buFont typeface="Wingdings" panose="05000000000000000000" pitchFamily="2" charset="2"/>
              <a:buChar char="q"/>
            </a:pPr>
            <a:r>
              <a:rPr lang="en-US" i="1" dirty="0" err="1"/>
              <a:t>lic</a:t>
            </a:r>
            <a:r>
              <a:rPr lang="en-US" i="1" dirty="0"/>
              <a:t>-ha - </a:t>
            </a:r>
            <a:r>
              <a:rPr lang="en-US" dirty="0"/>
              <a:t>idols; images with different shapes;</a:t>
            </a:r>
          </a:p>
          <a:p>
            <a:pPr algn="just">
              <a:buClr>
                <a:srgbClr val="FF0000"/>
              </a:buClr>
              <a:buFont typeface="Wingdings" panose="05000000000000000000" pitchFamily="2" charset="2"/>
              <a:buChar char="q"/>
            </a:pPr>
            <a:r>
              <a:rPr lang="en-US" dirty="0"/>
              <a:t> </a:t>
            </a:r>
            <a:r>
              <a:rPr lang="en-US" i="1" dirty="0"/>
              <a:t>Dian </a:t>
            </a:r>
            <a:r>
              <a:rPr lang="en-US" i="1" dirty="0" err="1"/>
              <a:t>masalanta</a:t>
            </a:r>
            <a:r>
              <a:rPr lang="en-US" i="1" dirty="0"/>
              <a:t> - </a:t>
            </a:r>
            <a:r>
              <a:rPr lang="en-US" dirty="0"/>
              <a:t>an idol; patron of lovers and generation</a:t>
            </a:r>
          </a:p>
          <a:p>
            <a:pPr algn="just">
              <a:buClr>
                <a:srgbClr val="FF0000"/>
              </a:buClr>
              <a:buFont typeface="Wingdings" panose="05000000000000000000" pitchFamily="2" charset="2"/>
              <a:buChar char="q"/>
            </a:pPr>
            <a:r>
              <a:rPr lang="en-US" dirty="0"/>
              <a:t> </a:t>
            </a:r>
            <a:r>
              <a:rPr lang="en-US" i="1" dirty="0" err="1"/>
              <a:t>Lacapati</a:t>
            </a:r>
            <a:r>
              <a:rPr lang="en-US" i="1" dirty="0"/>
              <a:t> </a:t>
            </a:r>
            <a:r>
              <a:rPr lang="en-US" dirty="0"/>
              <a:t>and</a:t>
            </a:r>
            <a:r>
              <a:rPr lang="en-US" i="1" dirty="0"/>
              <a:t> </a:t>
            </a:r>
            <a:r>
              <a:rPr lang="en-US" i="1" dirty="0" err="1"/>
              <a:t>Idianale</a:t>
            </a:r>
            <a:r>
              <a:rPr lang="en-US" i="1" dirty="0"/>
              <a:t> - </a:t>
            </a:r>
            <a:r>
              <a:rPr lang="en-US" dirty="0"/>
              <a:t>idols; patrons of the cultivated lands and</a:t>
            </a:r>
            <a:r>
              <a:rPr lang="en-US" i="1" dirty="0"/>
              <a:t> </a:t>
            </a:r>
            <a:r>
              <a:rPr lang="en-US" dirty="0"/>
              <a:t>husbandry;</a:t>
            </a:r>
          </a:p>
          <a:p>
            <a:pPr algn="just">
              <a:buClr>
                <a:srgbClr val="FF0000"/>
              </a:buClr>
              <a:buFont typeface="Wingdings" panose="05000000000000000000" pitchFamily="2" charset="2"/>
              <a:buChar char="q"/>
            </a:pPr>
            <a:r>
              <a:rPr lang="en-US" dirty="0"/>
              <a:t> </a:t>
            </a:r>
            <a:r>
              <a:rPr lang="en-US" i="1" dirty="0" err="1"/>
              <a:t>buaya</a:t>
            </a:r>
            <a:r>
              <a:rPr lang="en-US" i="1" dirty="0"/>
              <a:t> - </a:t>
            </a:r>
            <a:r>
              <a:rPr lang="en-US" dirty="0"/>
              <a:t>crocodiles; were respected by the </a:t>
            </a:r>
            <a:r>
              <a:rPr lang="en-US" dirty="0" err="1"/>
              <a:t>Tagalogs</a:t>
            </a:r>
            <a:r>
              <a:rPr lang="en-US" dirty="0"/>
              <a:t> due to their fear of</a:t>
            </a:r>
            <a:r>
              <a:rPr lang="en-US" i="1" dirty="0"/>
              <a:t> </a:t>
            </a:r>
            <a:r>
              <a:rPr lang="en-US" dirty="0"/>
              <a:t>being harmed by them; they offered a portion of what they carried in their boats to them</a:t>
            </a:r>
          </a:p>
          <a:p>
            <a:pPr algn="just"/>
            <a:endParaRPr lang="en-US" dirty="0"/>
          </a:p>
        </p:txBody>
      </p:sp>
    </p:spTree>
    <p:extLst>
      <p:ext uri="{BB962C8B-B14F-4D97-AF65-F5344CB8AC3E}">
        <p14:creationId xmlns:p14="http://schemas.microsoft.com/office/powerpoint/2010/main" val="309560642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1600" y="-27384"/>
            <a:ext cx="7498080" cy="1008112"/>
          </a:xfrm>
        </p:spPr>
        <p:txBody>
          <a:bodyPr/>
          <a:lstStyle/>
          <a:p>
            <a:r>
              <a:rPr lang="en-PH" dirty="0"/>
              <a:t>‘12 Priests of the Devil’</a:t>
            </a:r>
          </a:p>
        </p:txBody>
      </p:sp>
      <p:sp>
        <p:nvSpPr>
          <p:cNvPr id="2" name="Content Placeholder 1"/>
          <p:cNvSpPr>
            <a:spLocks noGrp="1"/>
          </p:cNvSpPr>
          <p:nvPr>
            <p:ph idx="1"/>
          </p:nvPr>
        </p:nvSpPr>
        <p:spPr>
          <a:xfrm>
            <a:off x="971600" y="836712"/>
            <a:ext cx="7992888" cy="5688632"/>
          </a:xfrm>
        </p:spPr>
        <p:txBody>
          <a:bodyPr>
            <a:noAutofit/>
          </a:bodyPr>
          <a:lstStyle/>
          <a:p>
            <a:pPr marL="457200" indent="-457200">
              <a:buClr>
                <a:srgbClr val="FF0000"/>
              </a:buClr>
              <a:buFont typeface="+mj-lt"/>
              <a:buAutoNum type="arabicPeriod"/>
            </a:pPr>
            <a:r>
              <a:rPr lang="en-PH" sz="3000" b="1" i="1" u="sng" dirty="0" err="1">
                <a:solidFill>
                  <a:srgbClr val="FF0000"/>
                </a:solidFill>
              </a:rPr>
              <a:t>Catolonan</a:t>
            </a:r>
            <a:endParaRPr lang="en-PH" sz="3000" b="1" i="1" u="sng" dirty="0">
              <a:solidFill>
                <a:srgbClr val="FF0000"/>
              </a:solidFill>
            </a:endParaRPr>
          </a:p>
          <a:p>
            <a:pPr lvl="2">
              <a:buClr>
                <a:srgbClr val="FF0000"/>
              </a:buClr>
              <a:buFont typeface="Courier New" panose="02070309020205020404" pitchFamily="49" charset="0"/>
              <a:buChar char="o"/>
            </a:pPr>
            <a:r>
              <a:rPr lang="en-PH" sz="3000" i="1" dirty="0"/>
              <a:t> </a:t>
            </a:r>
            <a:r>
              <a:rPr lang="en-PH" sz="3000" dirty="0"/>
              <a:t>Priest from a people of rank</a:t>
            </a:r>
          </a:p>
          <a:p>
            <a:pPr lvl="2">
              <a:buClr>
                <a:srgbClr val="FF0000"/>
              </a:buClr>
              <a:buFont typeface="Courier New" panose="02070309020205020404" pitchFamily="49" charset="0"/>
              <a:buChar char="o"/>
            </a:pPr>
            <a:r>
              <a:rPr lang="en-PH" sz="3000" dirty="0"/>
              <a:t> Officiates the offering sacrifice for a feast and the food to be eaten being offered to the devil</a:t>
            </a:r>
          </a:p>
          <a:p>
            <a:pPr marL="457200" indent="-457200">
              <a:buClr>
                <a:srgbClr val="FF0000"/>
              </a:buClr>
              <a:buFont typeface="+mj-lt"/>
              <a:buAutoNum type="arabicPeriod"/>
            </a:pPr>
            <a:r>
              <a:rPr lang="en-PH" sz="3000" b="1" i="1" u="sng" dirty="0" err="1">
                <a:solidFill>
                  <a:srgbClr val="FF0000"/>
                </a:solidFill>
              </a:rPr>
              <a:t>Mangagauay</a:t>
            </a:r>
            <a:r>
              <a:rPr lang="en-PH" sz="3000" b="1" i="1" u="sng" dirty="0">
                <a:solidFill>
                  <a:srgbClr val="FF0000"/>
                </a:solidFill>
              </a:rPr>
              <a:t> </a:t>
            </a:r>
          </a:p>
          <a:p>
            <a:pPr lvl="2">
              <a:buClr>
                <a:srgbClr val="FF0000"/>
              </a:buClr>
              <a:buFont typeface="Courier New" panose="02070309020205020404" pitchFamily="49" charset="0"/>
              <a:buChar char="o"/>
            </a:pPr>
            <a:r>
              <a:rPr lang="en-PH" sz="3000" dirty="0"/>
              <a:t>They pretend to heal the sick in order to deceive others</a:t>
            </a:r>
          </a:p>
          <a:p>
            <a:pPr marL="457200" indent="-457200">
              <a:buClr>
                <a:srgbClr val="FF0000"/>
              </a:buClr>
              <a:buFont typeface="+mj-lt"/>
              <a:buAutoNum type="arabicPeriod"/>
            </a:pPr>
            <a:r>
              <a:rPr lang="en-PH" sz="3000" b="1" i="1" u="sng" dirty="0" err="1">
                <a:solidFill>
                  <a:srgbClr val="FF0000"/>
                </a:solidFill>
              </a:rPr>
              <a:t>Manyisalat</a:t>
            </a:r>
            <a:r>
              <a:rPr lang="en-PH" sz="3000" b="1" i="1" u="sng" dirty="0">
                <a:solidFill>
                  <a:srgbClr val="FF0000"/>
                </a:solidFill>
              </a:rPr>
              <a:t> </a:t>
            </a:r>
          </a:p>
          <a:p>
            <a:pPr lvl="2">
              <a:buClr>
                <a:srgbClr val="FF0000"/>
              </a:buClr>
              <a:buFont typeface="Courier New" panose="02070309020205020404" pitchFamily="49" charset="0"/>
              <a:buChar char="o"/>
            </a:pPr>
            <a:r>
              <a:rPr lang="en-PH" sz="3000" dirty="0"/>
              <a:t>They can cast remedies to couples for them to abandon one another</a:t>
            </a:r>
          </a:p>
        </p:txBody>
      </p:sp>
    </p:spTree>
    <p:extLst>
      <p:ext uri="{BB962C8B-B14F-4D97-AF65-F5344CB8AC3E}">
        <p14:creationId xmlns:p14="http://schemas.microsoft.com/office/powerpoint/2010/main" val="263791333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620688"/>
            <a:ext cx="7962088" cy="5627712"/>
          </a:xfrm>
        </p:spPr>
        <p:txBody>
          <a:bodyPr>
            <a:normAutofit/>
          </a:bodyPr>
          <a:lstStyle/>
          <a:p>
            <a:pPr marL="0" indent="0">
              <a:buClr>
                <a:srgbClr val="FF0000"/>
              </a:buClr>
              <a:buNone/>
            </a:pPr>
            <a:r>
              <a:rPr lang="en-PH" sz="3000" b="1" i="1" u="sng" dirty="0">
                <a:solidFill>
                  <a:srgbClr val="FF0000"/>
                </a:solidFill>
              </a:rPr>
              <a:t>4.  </a:t>
            </a:r>
            <a:r>
              <a:rPr lang="en-PH" sz="3000" b="1" i="1" u="sng" dirty="0" err="1">
                <a:solidFill>
                  <a:srgbClr val="FF0000"/>
                </a:solidFill>
              </a:rPr>
              <a:t>Mancocolam</a:t>
            </a:r>
            <a:r>
              <a:rPr lang="en-PH" sz="3000" b="1" i="1" dirty="0">
                <a:solidFill>
                  <a:srgbClr val="FF0000"/>
                </a:solidFill>
              </a:rPr>
              <a:t> </a:t>
            </a:r>
          </a:p>
          <a:p>
            <a:pPr lvl="2">
              <a:buClr>
                <a:srgbClr val="FF0000"/>
              </a:buClr>
              <a:buFont typeface="Courier New" panose="02070309020205020404" pitchFamily="49" charset="0"/>
              <a:buChar char="o"/>
            </a:pPr>
            <a:r>
              <a:rPr lang="en-PH" sz="3000" dirty="0"/>
              <a:t>Can emit fire from himself which cannot be extinguished</a:t>
            </a:r>
          </a:p>
          <a:p>
            <a:pPr marL="0" indent="0">
              <a:buClr>
                <a:srgbClr val="FF0000"/>
              </a:buClr>
              <a:buNone/>
            </a:pPr>
            <a:r>
              <a:rPr lang="en-PH" sz="3000" b="1" i="1" u="sng" dirty="0">
                <a:solidFill>
                  <a:srgbClr val="FF0000"/>
                </a:solidFill>
              </a:rPr>
              <a:t>5. </a:t>
            </a:r>
            <a:r>
              <a:rPr lang="en-PH" sz="3000" b="1" i="1" u="sng" dirty="0" err="1">
                <a:solidFill>
                  <a:srgbClr val="FF0000"/>
                </a:solidFill>
              </a:rPr>
              <a:t>Hocloban</a:t>
            </a:r>
            <a:r>
              <a:rPr lang="en-PH" sz="3000" b="1" i="1" u="sng" dirty="0">
                <a:solidFill>
                  <a:srgbClr val="FF0000"/>
                </a:solidFill>
              </a:rPr>
              <a:t> </a:t>
            </a:r>
          </a:p>
          <a:p>
            <a:pPr lvl="2">
              <a:buClr>
                <a:srgbClr val="FF0000"/>
              </a:buClr>
              <a:buFont typeface="Courier New" panose="02070309020205020404" pitchFamily="49" charset="0"/>
              <a:buChar char="o"/>
            </a:pPr>
            <a:r>
              <a:rPr lang="en-PH" sz="3000" dirty="0"/>
              <a:t>Much more powerful than a </a:t>
            </a:r>
            <a:r>
              <a:rPr lang="en-PH" sz="3000" i="1" dirty="0" err="1"/>
              <a:t>mangagauay</a:t>
            </a:r>
            <a:r>
              <a:rPr lang="en-PH" sz="3000" i="1" dirty="0"/>
              <a:t> </a:t>
            </a:r>
            <a:r>
              <a:rPr lang="en-PH" sz="3000" dirty="0"/>
              <a:t>in which they can kill anyone without the use of any medicine. They can also heal those who are ill.</a:t>
            </a:r>
          </a:p>
          <a:p>
            <a:pPr marL="0" indent="0">
              <a:buClr>
                <a:srgbClr val="FF0000"/>
              </a:buClr>
              <a:buNone/>
            </a:pPr>
            <a:r>
              <a:rPr lang="en-PH" sz="3000" b="1" i="1" u="sng" dirty="0">
                <a:solidFill>
                  <a:srgbClr val="FF0000"/>
                </a:solidFill>
              </a:rPr>
              <a:t>6. </a:t>
            </a:r>
            <a:r>
              <a:rPr lang="en-PH" sz="3000" b="1" i="1" u="sng" dirty="0" err="1">
                <a:solidFill>
                  <a:srgbClr val="FF0000"/>
                </a:solidFill>
              </a:rPr>
              <a:t>Silagan</a:t>
            </a:r>
            <a:r>
              <a:rPr lang="en-PH" sz="3000" b="1" i="1" u="sng" dirty="0"/>
              <a:t> </a:t>
            </a:r>
          </a:p>
          <a:p>
            <a:pPr lvl="2">
              <a:buClr>
                <a:srgbClr val="FF0000"/>
              </a:buClr>
              <a:buFont typeface="Courier New" panose="02070309020205020404" pitchFamily="49" charset="0"/>
              <a:buChar char="o"/>
            </a:pPr>
            <a:r>
              <a:rPr lang="en-PH" sz="3000" dirty="0"/>
              <a:t>They would tear out and eat the liver of those they saw were wearing white</a:t>
            </a:r>
          </a:p>
          <a:p>
            <a:endParaRPr lang="en-US" sz="3000" dirty="0"/>
          </a:p>
        </p:txBody>
      </p:sp>
    </p:spTree>
    <p:extLst>
      <p:ext uri="{BB962C8B-B14F-4D97-AF65-F5344CB8AC3E}">
        <p14:creationId xmlns:p14="http://schemas.microsoft.com/office/powerpoint/2010/main" val="1435049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404664"/>
            <a:ext cx="8136904" cy="6192687"/>
          </a:xfrm>
        </p:spPr>
        <p:txBody>
          <a:bodyPr>
            <a:normAutofit/>
          </a:bodyPr>
          <a:lstStyle/>
          <a:p>
            <a:pPr marL="0" lvl="1" indent="0">
              <a:buClr>
                <a:srgbClr val="FF0000"/>
              </a:buClr>
              <a:buNone/>
            </a:pPr>
            <a:r>
              <a:rPr lang="en-PH" sz="3200" b="1" i="1" dirty="0">
                <a:solidFill>
                  <a:srgbClr val="FF0000"/>
                </a:solidFill>
              </a:rPr>
              <a:t>7.	</a:t>
            </a:r>
            <a:r>
              <a:rPr lang="en-PH" sz="3200" b="1" i="1" u="sng" dirty="0" err="1">
                <a:solidFill>
                  <a:srgbClr val="FF0000"/>
                </a:solidFill>
              </a:rPr>
              <a:t>Magtatangal</a:t>
            </a:r>
            <a:r>
              <a:rPr lang="en-PH" sz="3200" b="1" i="1" u="sng" dirty="0">
                <a:solidFill>
                  <a:srgbClr val="FF0000"/>
                </a:solidFill>
              </a:rPr>
              <a:t> </a:t>
            </a:r>
          </a:p>
          <a:p>
            <a:pPr lvl="2">
              <a:buClr>
                <a:srgbClr val="FF0000"/>
              </a:buClr>
              <a:buFont typeface="Courier New" panose="02070309020205020404" pitchFamily="49" charset="0"/>
              <a:buChar char="o"/>
            </a:pPr>
            <a:r>
              <a:rPr lang="en-PH" sz="2800" dirty="0"/>
              <a:t>They would go out at night without their heads and put it back into their bodies before the sun rise</a:t>
            </a:r>
          </a:p>
          <a:p>
            <a:pPr marL="0" indent="0">
              <a:buClr>
                <a:srgbClr val="FF0000"/>
              </a:buClr>
              <a:buNone/>
            </a:pPr>
            <a:r>
              <a:rPr lang="en-PH" sz="3600" b="1" i="1" dirty="0">
                <a:solidFill>
                  <a:srgbClr val="FF0000"/>
                </a:solidFill>
              </a:rPr>
              <a:t>8.	</a:t>
            </a:r>
            <a:r>
              <a:rPr lang="en-PH" sz="3600" b="1" i="1" dirty="0" err="1">
                <a:solidFill>
                  <a:srgbClr val="FF0000"/>
                </a:solidFill>
              </a:rPr>
              <a:t>Osuang</a:t>
            </a:r>
            <a:endParaRPr lang="en-PH" sz="3600" b="1" i="1" dirty="0">
              <a:solidFill>
                <a:srgbClr val="FF0000"/>
              </a:solidFill>
            </a:endParaRPr>
          </a:p>
          <a:p>
            <a:pPr lvl="2">
              <a:buClr>
                <a:srgbClr val="FF0000"/>
              </a:buClr>
              <a:buFont typeface="Courier New" panose="02070309020205020404" pitchFamily="49" charset="0"/>
              <a:buChar char="o"/>
            </a:pPr>
            <a:r>
              <a:rPr lang="en-PH" sz="2800" dirty="0"/>
              <a:t>Tribesmen reported that they saw the “</a:t>
            </a:r>
            <a:r>
              <a:rPr lang="en-PH" sz="2800" dirty="0" err="1"/>
              <a:t>osuang</a:t>
            </a:r>
            <a:r>
              <a:rPr lang="en-PH" sz="2800" dirty="0"/>
              <a:t>” who can fly and murdered a man and ate his flesh.</a:t>
            </a:r>
          </a:p>
          <a:p>
            <a:pPr marL="0" indent="0">
              <a:buClr>
                <a:srgbClr val="FF0000"/>
              </a:buClr>
              <a:buNone/>
            </a:pPr>
            <a:r>
              <a:rPr lang="en-PH" sz="3600" b="1" i="1" dirty="0">
                <a:solidFill>
                  <a:srgbClr val="FF0000"/>
                </a:solidFill>
              </a:rPr>
              <a:t>9.	</a:t>
            </a:r>
            <a:r>
              <a:rPr lang="en-PH" sz="3600" b="1" i="1" dirty="0" err="1">
                <a:solidFill>
                  <a:srgbClr val="FF0000"/>
                </a:solidFill>
              </a:rPr>
              <a:t>Mangagayoma</a:t>
            </a:r>
            <a:r>
              <a:rPr lang="en-PH" sz="3600" b="1" i="1" dirty="0">
                <a:solidFill>
                  <a:srgbClr val="FF0000"/>
                </a:solidFill>
              </a:rPr>
              <a:t> </a:t>
            </a:r>
          </a:p>
          <a:p>
            <a:pPr lvl="2">
              <a:buClr>
                <a:srgbClr val="FF0000"/>
              </a:buClr>
              <a:buFont typeface="Courier New" panose="02070309020205020404" pitchFamily="49" charset="0"/>
              <a:buChar char="o"/>
            </a:pPr>
            <a:r>
              <a:rPr lang="en-PH" sz="2800" dirty="0"/>
              <a:t>They would seduce their partners with charms and other accessories so they can deceive them.</a:t>
            </a:r>
          </a:p>
          <a:p>
            <a:pPr marL="0" indent="0">
              <a:buClr>
                <a:srgbClr val="FF0000"/>
              </a:buClr>
              <a:buNone/>
            </a:pPr>
            <a:endParaRPr lang="en-PH" sz="3600" dirty="0"/>
          </a:p>
        </p:txBody>
      </p:sp>
    </p:spTree>
    <p:extLst>
      <p:ext uri="{BB962C8B-B14F-4D97-AF65-F5344CB8AC3E}">
        <p14:creationId xmlns:p14="http://schemas.microsoft.com/office/powerpoint/2010/main" val="370124178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548680"/>
            <a:ext cx="7746064" cy="5699720"/>
          </a:xfrm>
        </p:spPr>
        <p:txBody>
          <a:bodyPr/>
          <a:lstStyle/>
          <a:p>
            <a:pPr algn="just"/>
            <a:r>
              <a:rPr lang="en-US" dirty="0"/>
              <a:t>Aside from performing sacerdotal and missionary functions, </a:t>
            </a:r>
            <a:r>
              <a:rPr lang="en-US" dirty="0" err="1"/>
              <a:t>Plasencia</a:t>
            </a:r>
            <a:r>
              <a:rPr lang="en-US" dirty="0"/>
              <a:t> also helped in the foundation and organization of numerous towns in Quezon, Laguna, Rizal and </a:t>
            </a:r>
            <a:r>
              <a:rPr lang="en-US" dirty="0" err="1"/>
              <a:t>Bulacan</a:t>
            </a:r>
            <a:r>
              <a:rPr lang="en-US" dirty="0"/>
              <a:t>.  </a:t>
            </a:r>
          </a:p>
        </p:txBody>
      </p:sp>
    </p:spTree>
    <p:extLst>
      <p:ext uri="{BB962C8B-B14F-4D97-AF65-F5344CB8AC3E}">
        <p14:creationId xmlns:p14="http://schemas.microsoft.com/office/powerpoint/2010/main" val="795557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1196752"/>
            <a:ext cx="7602048" cy="5051648"/>
          </a:xfrm>
        </p:spPr>
        <p:txBody>
          <a:bodyPr>
            <a:normAutofit/>
          </a:bodyPr>
          <a:lstStyle/>
          <a:p>
            <a:pPr marL="0" indent="0" algn="just">
              <a:buClr>
                <a:srgbClr val="FF0000"/>
              </a:buClr>
              <a:buNone/>
            </a:pPr>
            <a:r>
              <a:rPr lang="en-PH" sz="2800" b="1" i="1" u="sng" dirty="0">
                <a:solidFill>
                  <a:srgbClr val="FF0000"/>
                </a:solidFill>
              </a:rPr>
              <a:t>10. </a:t>
            </a:r>
            <a:r>
              <a:rPr lang="en-PH" sz="2800" b="1" i="1" u="sng" dirty="0" err="1">
                <a:solidFill>
                  <a:srgbClr val="FF0000"/>
                </a:solidFill>
              </a:rPr>
              <a:t>Sonat</a:t>
            </a:r>
            <a:r>
              <a:rPr lang="en-PH" sz="2800" b="1" i="1" u="sng" dirty="0">
                <a:solidFill>
                  <a:srgbClr val="FF0000"/>
                </a:solidFill>
              </a:rPr>
              <a:t> </a:t>
            </a:r>
          </a:p>
          <a:p>
            <a:pPr lvl="2" algn="just">
              <a:buClr>
                <a:srgbClr val="FF0000"/>
              </a:buClr>
              <a:buFont typeface="Courier New" panose="02070309020205020404" pitchFamily="49" charset="0"/>
              <a:buChar char="o"/>
            </a:pPr>
            <a:r>
              <a:rPr lang="en-PH" sz="2800" dirty="0"/>
              <a:t>This devil helped people to die. They can also know if the soul they  helped to die can either be saved or not.</a:t>
            </a:r>
          </a:p>
          <a:p>
            <a:pPr marL="0" indent="0" algn="just">
              <a:buClr>
                <a:srgbClr val="FF0000"/>
              </a:buClr>
              <a:buNone/>
            </a:pPr>
            <a:r>
              <a:rPr lang="en-PH" sz="2800" b="1" i="1" dirty="0">
                <a:solidFill>
                  <a:srgbClr val="FF0000"/>
                </a:solidFill>
              </a:rPr>
              <a:t>11.	</a:t>
            </a:r>
            <a:r>
              <a:rPr lang="en-PH" sz="2800" b="1" i="1" u="sng" dirty="0" err="1">
                <a:solidFill>
                  <a:srgbClr val="FF0000"/>
                </a:solidFill>
              </a:rPr>
              <a:t>Pangatahojan</a:t>
            </a:r>
            <a:r>
              <a:rPr lang="en-PH" sz="2800" b="1" i="1" u="sng" dirty="0">
                <a:solidFill>
                  <a:srgbClr val="FF0000"/>
                </a:solidFill>
              </a:rPr>
              <a:t> </a:t>
            </a:r>
          </a:p>
          <a:p>
            <a:pPr lvl="2" algn="just">
              <a:buClr>
                <a:srgbClr val="FF0000"/>
              </a:buClr>
              <a:buFont typeface="Courier New" panose="02070309020205020404" pitchFamily="49" charset="0"/>
              <a:buChar char="o"/>
            </a:pPr>
            <a:r>
              <a:rPr lang="en-PH" sz="2800" dirty="0"/>
              <a:t>They can predict the future.</a:t>
            </a:r>
          </a:p>
          <a:p>
            <a:pPr marL="0" indent="0" algn="just">
              <a:buClr>
                <a:srgbClr val="FF0000"/>
              </a:buClr>
              <a:buNone/>
            </a:pPr>
            <a:r>
              <a:rPr lang="en-PH" sz="2800" b="1" i="1" dirty="0">
                <a:solidFill>
                  <a:srgbClr val="FF0000"/>
                </a:solidFill>
              </a:rPr>
              <a:t>12.	</a:t>
            </a:r>
            <a:r>
              <a:rPr lang="en-PH" sz="2800" b="1" i="1" u="sng" dirty="0" err="1">
                <a:solidFill>
                  <a:srgbClr val="FF0000"/>
                </a:solidFill>
              </a:rPr>
              <a:t>Bayoguin</a:t>
            </a:r>
            <a:r>
              <a:rPr lang="en-PH" sz="2800" i="1" dirty="0"/>
              <a:t> </a:t>
            </a:r>
          </a:p>
          <a:p>
            <a:pPr lvl="2" algn="just">
              <a:buClr>
                <a:srgbClr val="FF0000"/>
              </a:buClr>
              <a:buFont typeface="Courier New" panose="02070309020205020404" pitchFamily="49" charset="0"/>
              <a:buChar char="o"/>
            </a:pPr>
            <a:r>
              <a:rPr lang="en-PH" sz="2800" dirty="0"/>
              <a:t>These are men who are in the nature of a woman.</a:t>
            </a:r>
          </a:p>
          <a:p>
            <a:pPr algn="just"/>
            <a:endParaRPr lang="en-US" sz="2800" dirty="0"/>
          </a:p>
        </p:txBody>
      </p:sp>
    </p:spTree>
    <p:extLst>
      <p:ext uri="{BB962C8B-B14F-4D97-AF65-F5344CB8AC3E}">
        <p14:creationId xmlns:p14="http://schemas.microsoft.com/office/powerpoint/2010/main" val="1936002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87624" y="620688"/>
            <a:ext cx="7488832" cy="5677256"/>
          </a:xfrm>
        </p:spPr>
        <p:txBody>
          <a:bodyPr>
            <a:normAutofit lnSpcReduction="10000"/>
          </a:bodyPr>
          <a:lstStyle/>
          <a:p>
            <a:pPr algn="just">
              <a:buClr>
                <a:srgbClr val="FF0000"/>
              </a:buClr>
              <a:buFont typeface="Wingdings" panose="05000000000000000000" pitchFamily="2" charset="2"/>
              <a:buChar char="q"/>
            </a:pPr>
            <a:r>
              <a:rPr lang="en-US" sz="3000" dirty="0"/>
              <a:t> </a:t>
            </a:r>
            <a:r>
              <a:rPr lang="en-US" sz="3000" dirty="0" err="1"/>
              <a:t>Placencia’s</a:t>
            </a:r>
            <a:r>
              <a:rPr lang="en-US" sz="3000" dirty="0"/>
              <a:t> referred to certain ‘devil-</a:t>
            </a:r>
            <a:r>
              <a:rPr lang="en-US" sz="3000" dirty="0" err="1"/>
              <a:t>ish</a:t>
            </a:r>
            <a:r>
              <a:rPr lang="en-US" sz="3000" dirty="0"/>
              <a:t> belief’s e.g. the </a:t>
            </a:r>
            <a:r>
              <a:rPr lang="en-US" sz="3000" dirty="0" err="1"/>
              <a:t>mangagauay</a:t>
            </a:r>
            <a:r>
              <a:rPr lang="en-US" sz="3000" dirty="0"/>
              <a:t> and </a:t>
            </a:r>
            <a:r>
              <a:rPr lang="en-US" sz="3000" dirty="0" err="1"/>
              <a:t>mangagayoma</a:t>
            </a:r>
            <a:r>
              <a:rPr lang="en-US" sz="3000" dirty="0"/>
              <a:t>. </a:t>
            </a:r>
          </a:p>
          <a:p>
            <a:pPr algn="just">
              <a:buClr>
                <a:srgbClr val="FF0000"/>
              </a:buClr>
              <a:buFont typeface="Wingdings" panose="05000000000000000000" pitchFamily="2" charset="2"/>
              <a:buChar char="q"/>
            </a:pPr>
            <a:r>
              <a:rPr lang="en-US" sz="3000" dirty="0"/>
              <a:t> He regarded them both as “witches” who performed deceitful healing procedures, a judgment made by an outsider who knew nothing about the complexity of indigenous psyche. </a:t>
            </a:r>
          </a:p>
          <a:p>
            <a:pPr algn="just">
              <a:buClr>
                <a:srgbClr val="FF0000"/>
              </a:buClr>
              <a:buFont typeface="Wingdings" panose="05000000000000000000" pitchFamily="2" charset="2"/>
              <a:buChar char="q"/>
            </a:pPr>
            <a:r>
              <a:rPr lang="en-US" sz="3000" dirty="0"/>
              <a:t> What he failed to realize is that in traditional cultures, these so-called “evil” practices were an integral part of Filipino folk beliefs</a:t>
            </a:r>
          </a:p>
        </p:txBody>
      </p:sp>
    </p:spTree>
    <p:extLst>
      <p:ext uri="{BB962C8B-B14F-4D97-AF65-F5344CB8AC3E}">
        <p14:creationId xmlns:p14="http://schemas.microsoft.com/office/powerpoint/2010/main" val="205886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PH" dirty="0"/>
              <a:t>Superstition</a:t>
            </a:r>
          </a:p>
        </p:txBody>
      </p:sp>
      <p:sp>
        <p:nvSpPr>
          <p:cNvPr id="3" name="Content Placeholder 2"/>
          <p:cNvSpPr>
            <a:spLocks noGrp="1"/>
          </p:cNvSpPr>
          <p:nvPr>
            <p:ph idx="1"/>
          </p:nvPr>
        </p:nvSpPr>
        <p:spPr>
          <a:xfrm>
            <a:off x="1115616" y="1196752"/>
            <a:ext cx="7818072" cy="5051648"/>
          </a:xfrm>
        </p:spPr>
        <p:txBody>
          <a:bodyPr>
            <a:normAutofit/>
          </a:bodyPr>
          <a:lstStyle/>
          <a:p>
            <a:pPr algn="just">
              <a:buClr>
                <a:srgbClr val="FF0000"/>
              </a:buClr>
              <a:buFont typeface="Wingdings" panose="05000000000000000000" pitchFamily="2" charset="2"/>
              <a:buChar char="q"/>
            </a:pPr>
            <a:r>
              <a:rPr lang="en-US" dirty="0"/>
              <a:t> They find omens in events they witness</a:t>
            </a:r>
          </a:p>
          <a:p>
            <a:pPr lvl="1" algn="just">
              <a:buClr>
                <a:srgbClr val="FF0000"/>
              </a:buClr>
              <a:buFont typeface="Wingdings" panose="05000000000000000000" pitchFamily="2" charset="2"/>
              <a:buChar char="q"/>
            </a:pPr>
            <a:r>
              <a:rPr lang="en-US" sz="3200" dirty="0"/>
              <a:t> (i.e. when someone sneezed, met on their way a rat or serpent, or the </a:t>
            </a:r>
            <a:r>
              <a:rPr lang="en-US" sz="3200" i="1" dirty="0" err="1"/>
              <a:t>Tigmamanuguin</a:t>
            </a:r>
            <a:r>
              <a:rPr lang="en-US" sz="3200" dirty="0"/>
              <a:t> bird sang they would go home in fear that evil would befall them if they continued their journey)</a:t>
            </a:r>
          </a:p>
          <a:p>
            <a:pPr algn="just">
              <a:buClr>
                <a:srgbClr val="FF0000"/>
              </a:buClr>
              <a:buFont typeface="Wingdings" panose="05000000000000000000" pitchFamily="2" charset="2"/>
              <a:buChar char="q"/>
            </a:pPr>
            <a:r>
              <a:rPr lang="en-US" dirty="0"/>
              <a:t>   The </a:t>
            </a:r>
            <a:r>
              <a:rPr lang="en-US" i="1" dirty="0" err="1"/>
              <a:t>Tigmamanuguin</a:t>
            </a:r>
            <a:r>
              <a:rPr lang="en-US" dirty="0"/>
              <a:t> bird’s (a blue bird as large as a turtle-dove) song had two forms: a good omen, and a bad omen.</a:t>
            </a:r>
          </a:p>
        </p:txBody>
      </p:sp>
    </p:spTree>
    <p:extLst>
      <p:ext uri="{BB962C8B-B14F-4D97-AF65-F5344CB8AC3E}">
        <p14:creationId xmlns:p14="http://schemas.microsoft.com/office/powerpoint/2010/main" val="417853494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PH" dirty="0"/>
              <a:t>Burying the Dead</a:t>
            </a:r>
          </a:p>
        </p:txBody>
      </p:sp>
      <p:sp>
        <p:nvSpPr>
          <p:cNvPr id="3" name="Content Placeholder 2"/>
          <p:cNvSpPr>
            <a:spLocks noGrp="1"/>
          </p:cNvSpPr>
          <p:nvPr>
            <p:ph idx="1"/>
          </p:nvPr>
        </p:nvSpPr>
        <p:spPr>
          <a:xfrm>
            <a:off x="1043608" y="1484784"/>
            <a:ext cx="7643192" cy="4641379"/>
          </a:xfrm>
        </p:spPr>
        <p:txBody>
          <a:bodyPr>
            <a:normAutofit/>
          </a:bodyPr>
          <a:lstStyle/>
          <a:p>
            <a:pPr algn="just">
              <a:buClr>
                <a:srgbClr val="FF0000"/>
              </a:buClr>
              <a:buFont typeface="Wingdings" panose="05000000000000000000" pitchFamily="2" charset="2"/>
              <a:buChar char="q"/>
            </a:pPr>
            <a:r>
              <a:rPr lang="en-US" dirty="0"/>
              <a:t>In burying the dead, the corpse would be placed beside its house and be mourned at for 4 days.</a:t>
            </a:r>
          </a:p>
          <a:p>
            <a:pPr algn="just">
              <a:buClr>
                <a:srgbClr val="FF0000"/>
              </a:buClr>
              <a:buFont typeface="Wingdings" panose="05000000000000000000" pitchFamily="2" charset="2"/>
              <a:buChar char="q"/>
            </a:pPr>
            <a:r>
              <a:rPr lang="en-US" dirty="0"/>
              <a:t> It will then be laid on a boat which serves as a coffin which is guarded by a slave.</a:t>
            </a:r>
          </a:p>
          <a:p>
            <a:pPr algn="just">
              <a:buClr>
                <a:srgbClr val="FF0000"/>
              </a:buClr>
              <a:buFont typeface="Wingdings" panose="05000000000000000000" pitchFamily="2" charset="2"/>
              <a:buChar char="q"/>
            </a:pPr>
            <a:r>
              <a:rPr lang="en-US" dirty="0"/>
              <a:t> The grief of the relatives of the deceased is followed by eating and drinking.</a:t>
            </a:r>
          </a:p>
        </p:txBody>
      </p:sp>
    </p:spTree>
    <p:extLst>
      <p:ext uri="{BB962C8B-B14F-4D97-AF65-F5344CB8AC3E}">
        <p14:creationId xmlns:p14="http://schemas.microsoft.com/office/powerpoint/2010/main" val="110018255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39752" y="836712"/>
            <a:ext cx="6624736" cy="4464496"/>
          </a:xfrm>
        </p:spPr>
        <p:txBody>
          <a:bodyPr>
            <a:normAutofit/>
          </a:bodyPr>
          <a:lstStyle/>
          <a:p>
            <a:pPr algn="just"/>
            <a:r>
              <a:rPr lang="en-PH" sz="3200" dirty="0"/>
              <a:t>Contribution and Relevance of the Document in Understanding of the Grand Narrative of Philippine History</a:t>
            </a:r>
          </a:p>
        </p:txBody>
      </p:sp>
    </p:spTree>
    <p:extLst>
      <p:ext uri="{BB962C8B-B14F-4D97-AF65-F5344CB8AC3E}">
        <p14:creationId xmlns:p14="http://schemas.microsoft.com/office/powerpoint/2010/main" val="91066379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476672"/>
            <a:ext cx="7962088" cy="5771728"/>
          </a:xfrm>
        </p:spPr>
        <p:txBody>
          <a:bodyPr/>
          <a:lstStyle/>
          <a:p>
            <a:pPr algn="just"/>
            <a:r>
              <a:rPr lang="en-US" b="1" dirty="0" err="1"/>
              <a:t>Plasencia’s</a:t>
            </a:r>
            <a:r>
              <a:rPr lang="en-US" b="1" dirty="0"/>
              <a:t> </a:t>
            </a:r>
            <a:r>
              <a:rPr lang="en-US" b="1" i="1" dirty="0"/>
              <a:t>Customs of the </a:t>
            </a:r>
            <a:r>
              <a:rPr lang="en-US" b="1" i="1" dirty="0" err="1"/>
              <a:t>Tagalogs</a:t>
            </a:r>
            <a:r>
              <a:rPr lang="en-US" b="1" dirty="0"/>
              <a:t> is a very popular primary source because it vividly described the situation of the Philippines before it was tainted with Spanish and Christian influences.  </a:t>
            </a:r>
          </a:p>
          <a:p>
            <a:pPr algn="just"/>
            <a:endParaRPr lang="en-US" dirty="0"/>
          </a:p>
          <a:p>
            <a:pPr algn="just"/>
            <a:r>
              <a:rPr lang="en-US" dirty="0"/>
              <a:t>Scholars like it because it covered numerous topics that are relevant in many disciplines. </a:t>
            </a:r>
          </a:p>
        </p:txBody>
      </p:sp>
    </p:spTree>
    <p:extLst>
      <p:ext uri="{BB962C8B-B14F-4D97-AF65-F5344CB8AC3E}">
        <p14:creationId xmlns:p14="http://schemas.microsoft.com/office/powerpoint/2010/main" val="3071178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764704"/>
            <a:ext cx="7890080" cy="5483696"/>
          </a:xfrm>
        </p:spPr>
        <p:txBody>
          <a:bodyPr/>
          <a:lstStyle/>
          <a:p>
            <a:pPr algn="just"/>
            <a:r>
              <a:rPr lang="en-US" dirty="0"/>
              <a:t>Political scientists for instance find it useful because </a:t>
            </a:r>
            <a:r>
              <a:rPr lang="en-US" b="1" dirty="0"/>
              <a:t>it contains a lot of information about the social classes, political stratifications and legal system of the Tagalog region.</a:t>
            </a:r>
            <a:r>
              <a:rPr lang="en-US" dirty="0"/>
              <a:t> </a:t>
            </a:r>
          </a:p>
          <a:p>
            <a:pPr marL="82296" indent="0" algn="just">
              <a:buNone/>
            </a:pPr>
            <a:endParaRPr lang="en-US" b="1" dirty="0"/>
          </a:p>
          <a:p>
            <a:pPr algn="just"/>
            <a:r>
              <a:rPr lang="en-US" b="1" dirty="0"/>
              <a:t>Many of what we know about the duties and responsibilities of the </a:t>
            </a:r>
            <a:r>
              <a:rPr lang="en-US" b="1" dirty="0" err="1"/>
              <a:t>datus</a:t>
            </a:r>
            <a:r>
              <a:rPr lang="en-US" b="1" dirty="0"/>
              <a:t>, </a:t>
            </a:r>
            <a:r>
              <a:rPr lang="en-US" b="1" dirty="0" err="1"/>
              <a:t>maharlikas</a:t>
            </a:r>
            <a:r>
              <a:rPr lang="en-US" b="1" dirty="0"/>
              <a:t> and </a:t>
            </a:r>
            <a:r>
              <a:rPr lang="en-US" b="1" dirty="0" err="1"/>
              <a:t>alipins</a:t>
            </a:r>
            <a:r>
              <a:rPr lang="en-US" b="1" dirty="0"/>
              <a:t> came from </a:t>
            </a:r>
            <a:r>
              <a:rPr lang="en-US" b="1" dirty="0" err="1"/>
              <a:t>Plasencia’s</a:t>
            </a:r>
            <a:r>
              <a:rPr lang="en-US" b="1" dirty="0"/>
              <a:t> account. </a:t>
            </a:r>
          </a:p>
        </p:txBody>
      </p:sp>
    </p:spTree>
    <p:extLst>
      <p:ext uri="{BB962C8B-B14F-4D97-AF65-F5344CB8AC3E}">
        <p14:creationId xmlns:p14="http://schemas.microsoft.com/office/powerpoint/2010/main" val="4262759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600" dirty="0"/>
              <a:t>Moreover, </a:t>
            </a:r>
            <a:r>
              <a:rPr lang="en-US" sz="3600" b="1" dirty="0"/>
              <a:t>it also talks about property rights, marriage rituals, burial practices and the manner in which justice is dispensed</a:t>
            </a:r>
            <a:r>
              <a:rPr lang="en-US" sz="3600" dirty="0"/>
              <a:t>. </a:t>
            </a:r>
          </a:p>
        </p:txBody>
      </p:sp>
    </p:spTree>
    <p:extLst>
      <p:ext uri="{BB962C8B-B14F-4D97-AF65-F5344CB8AC3E}">
        <p14:creationId xmlns:p14="http://schemas.microsoft.com/office/powerpoint/2010/main" val="1578375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692696"/>
            <a:ext cx="7890080" cy="5555704"/>
          </a:xfrm>
        </p:spPr>
        <p:txBody>
          <a:bodyPr/>
          <a:lstStyle/>
          <a:p>
            <a:pPr algn="just"/>
            <a:r>
              <a:rPr lang="en-US" b="1" dirty="0" err="1"/>
              <a:t>Plasencia</a:t>
            </a:r>
            <a:r>
              <a:rPr lang="en-US" b="1" dirty="0"/>
              <a:t> also preserved and popularized the unwritten customs, traditions, religious and superstitious beliefs of the Filipinos.   </a:t>
            </a:r>
          </a:p>
          <a:p>
            <a:pPr algn="just"/>
            <a:endParaRPr lang="en-US" b="1" dirty="0"/>
          </a:p>
          <a:p>
            <a:pPr algn="just"/>
            <a:r>
              <a:rPr lang="en-US" b="1" dirty="0"/>
              <a:t>One can also say that our historical knowledge about the </a:t>
            </a:r>
            <a:r>
              <a:rPr lang="en-US" b="1" i="1" dirty="0" err="1"/>
              <a:t>manananggal</a:t>
            </a:r>
            <a:r>
              <a:rPr lang="en-US" b="1" i="1" dirty="0"/>
              <a:t>, </a:t>
            </a:r>
            <a:r>
              <a:rPr lang="en-US" b="1" i="1" dirty="0" err="1"/>
              <a:t>aswang</a:t>
            </a:r>
            <a:r>
              <a:rPr lang="en-US" b="1" i="1" dirty="0"/>
              <a:t>, </a:t>
            </a:r>
            <a:r>
              <a:rPr lang="en-US" b="1" i="1" dirty="0" err="1"/>
              <a:t>hukluban</a:t>
            </a:r>
            <a:r>
              <a:rPr lang="en-US" b="1" i="1" dirty="0"/>
              <a:t>, </a:t>
            </a:r>
            <a:r>
              <a:rPr lang="en-US" b="1" i="1" dirty="0" err="1"/>
              <a:t>gayuma</a:t>
            </a:r>
            <a:r>
              <a:rPr lang="en-US" b="1" i="1" dirty="0"/>
              <a:t>, </a:t>
            </a:r>
            <a:r>
              <a:rPr lang="en-US" b="1" dirty="0"/>
              <a:t>etc. came from </a:t>
            </a:r>
            <a:r>
              <a:rPr lang="en-US" b="1" dirty="0" err="1"/>
              <a:t>Plasencia’s</a:t>
            </a:r>
            <a:r>
              <a:rPr lang="en-US" b="1" dirty="0"/>
              <a:t> works. </a:t>
            </a:r>
          </a:p>
        </p:txBody>
      </p:sp>
    </p:spTree>
    <p:extLst>
      <p:ext uri="{BB962C8B-B14F-4D97-AF65-F5344CB8AC3E}">
        <p14:creationId xmlns:p14="http://schemas.microsoft.com/office/powerpoint/2010/main" val="1037597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764704"/>
            <a:ext cx="7818072" cy="5483696"/>
          </a:xfrm>
        </p:spPr>
        <p:txBody>
          <a:bodyPr>
            <a:normAutofit lnSpcReduction="10000"/>
          </a:bodyPr>
          <a:lstStyle/>
          <a:p>
            <a:pPr algn="just"/>
            <a:r>
              <a:rPr lang="en-US" dirty="0"/>
              <a:t>Priests and missionaries also read </a:t>
            </a:r>
            <a:r>
              <a:rPr lang="en-US" dirty="0" err="1"/>
              <a:t>Plasencia’s</a:t>
            </a:r>
            <a:r>
              <a:rPr lang="en-US" dirty="0"/>
              <a:t> </a:t>
            </a:r>
            <a:r>
              <a:rPr lang="en-US" i="1" dirty="0"/>
              <a:t>Customs of the </a:t>
            </a:r>
            <a:r>
              <a:rPr lang="en-US" i="1" dirty="0" err="1"/>
              <a:t>Tagalogs</a:t>
            </a:r>
            <a:r>
              <a:rPr lang="en-US" dirty="0"/>
              <a:t> and </a:t>
            </a:r>
            <a:r>
              <a:rPr lang="en-US" i="1" dirty="0" err="1"/>
              <a:t>Doctrina</a:t>
            </a:r>
            <a:r>
              <a:rPr lang="en-US" i="1" dirty="0"/>
              <a:t> Christiana </a:t>
            </a:r>
            <a:r>
              <a:rPr lang="en-US" dirty="0"/>
              <a:t>because they get a lot of insights that help and inspire them to become effective evangelizers.  </a:t>
            </a:r>
          </a:p>
          <a:p>
            <a:pPr algn="just"/>
            <a:endParaRPr lang="en-US" dirty="0"/>
          </a:p>
          <a:p>
            <a:pPr algn="just"/>
            <a:r>
              <a:rPr lang="en-US" b="1" dirty="0"/>
              <a:t>One insight they got from </a:t>
            </a:r>
            <a:r>
              <a:rPr lang="en-US" b="1" dirty="0" err="1"/>
              <a:t>Plasencia</a:t>
            </a:r>
            <a:r>
              <a:rPr lang="en-US" b="1" dirty="0"/>
              <a:t> is the </a:t>
            </a:r>
            <a:r>
              <a:rPr lang="en-US" b="1" dirty="0" err="1"/>
              <a:t>the</a:t>
            </a:r>
            <a:r>
              <a:rPr lang="en-US" b="1" dirty="0"/>
              <a:t> realization that one needs to master the local language and study the culture of the people if you want to be a successful missionary. </a:t>
            </a:r>
          </a:p>
        </p:txBody>
      </p:sp>
    </p:spTree>
    <p:extLst>
      <p:ext uri="{BB962C8B-B14F-4D97-AF65-F5344CB8AC3E}">
        <p14:creationId xmlns:p14="http://schemas.microsoft.com/office/powerpoint/2010/main" val="25601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692696"/>
            <a:ext cx="7890080" cy="5555704"/>
          </a:xfrm>
        </p:spPr>
        <p:txBody>
          <a:bodyPr/>
          <a:lstStyle/>
          <a:p>
            <a:pPr algn="just"/>
            <a:r>
              <a:rPr lang="en-US" dirty="0"/>
              <a:t>His continuous interaction with the people he converted to Christianity enabled him to write a book entitled </a:t>
            </a:r>
            <a:r>
              <a:rPr lang="en-US" b="1" i="1" dirty="0" err="1"/>
              <a:t>Relacion</a:t>
            </a:r>
            <a:r>
              <a:rPr lang="en-US" b="1" i="1" dirty="0"/>
              <a:t> de las </a:t>
            </a:r>
            <a:r>
              <a:rPr lang="en-US" b="1" i="1" dirty="0" err="1"/>
              <a:t>Costumbres</a:t>
            </a:r>
            <a:r>
              <a:rPr lang="en-US" b="1" i="1" dirty="0"/>
              <a:t> de Los </a:t>
            </a:r>
            <a:r>
              <a:rPr lang="en-US" b="1" i="1" dirty="0" err="1"/>
              <a:t>Tagalos</a:t>
            </a:r>
            <a:r>
              <a:rPr lang="en-US" b="1" dirty="0"/>
              <a:t> (Customs of the </a:t>
            </a:r>
            <a:r>
              <a:rPr lang="en-US" b="1" dirty="0" err="1"/>
              <a:t>Tagalogs</a:t>
            </a:r>
            <a:r>
              <a:rPr lang="en-US" b="1" dirty="0"/>
              <a:t>, 1589)</a:t>
            </a:r>
            <a:r>
              <a:rPr lang="en-US" dirty="0"/>
              <a:t>. </a:t>
            </a:r>
          </a:p>
          <a:p>
            <a:pPr algn="just"/>
            <a:r>
              <a:rPr lang="en-US" dirty="0"/>
              <a:t> It vividly describes the political, social, economic and cultural practices of the Filipinos before they were Christianized.</a:t>
            </a:r>
          </a:p>
        </p:txBody>
      </p:sp>
    </p:spTree>
    <p:extLst>
      <p:ext uri="{BB962C8B-B14F-4D97-AF65-F5344CB8AC3E}">
        <p14:creationId xmlns:p14="http://schemas.microsoft.com/office/powerpoint/2010/main" val="4281983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404664"/>
            <a:ext cx="7818072" cy="5843736"/>
          </a:xfrm>
        </p:spPr>
        <p:txBody>
          <a:bodyPr>
            <a:normAutofit/>
          </a:bodyPr>
          <a:lstStyle/>
          <a:p>
            <a:pPr algn="just"/>
            <a:r>
              <a:rPr lang="en-US" dirty="0"/>
              <a:t>They also learned from him that preaching should be accompanied with reading materials that contain the basic elements of faith.  </a:t>
            </a:r>
          </a:p>
          <a:p>
            <a:pPr algn="just"/>
            <a:r>
              <a:rPr lang="en-US" dirty="0"/>
              <a:t>These readings serve as their guide and reference when the missionaries are no longer around.  </a:t>
            </a:r>
          </a:p>
          <a:p>
            <a:pPr algn="just"/>
            <a:r>
              <a:rPr lang="en-US" dirty="0"/>
              <a:t>All these insights from </a:t>
            </a:r>
            <a:r>
              <a:rPr lang="en-US" dirty="0" err="1"/>
              <a:t>Plasencia</a:t>
            </a:r>
            <a:r>
              <a:rPr lang="en-US" dirty="0"/>
              <a:t> are applicable not only to missionaries but to other professions as well. </a:t>
            </a:r>
          </a:p>
        </p:txBody>
      </p:sp>
    </p:spTree>
    <p:extLst>
      <p:ext uri="{BB962C8B-B14F-4D97-AF65-F5344CB8AC3E}">
        <p14:creationId xmlns:p14="http://schemas.microsoft.com/office/powerpoint/2010/main" val="3262106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764704"/>
            <a:ext cx="7890080" cy="5483696"/>
          </a:xfrm>
        </p:spPr>
        <p:txBody>
          <a:bodyPr/>
          <a:lstStyle/>
          <a:p>
            <a:pPr algn="just"/>
            <a:r>
              <a:rPr lang="en-US" b="1" dirty="0" err="1"/>
              <a:t>Plasencia’s</a:t>
            </a:r>
            <a:r>
              <a:rPr lang="en-US" b="1" dirty="0"/>
              <a:t> historical writings also disprove the claim of some Spaniards that when they arrived in the Philippines, Filipinos were still uncivilized and lacking in culture.  </a:t>
            </a:r>
          </a:p>
          <a:p>
            <a:pPr algn="just"/>
            <a:endParaRPr lang="en-US" dirty="0"/>
          </a:p>
          <a:p>
            <a:pPr algn="just"/>
            <a:r>
              <a:rPr lang="en-US" dirty="0"/>
              <a:t>It is clear in the excerpts quoted above that at the time </a:t>
            </a:r>
            <a:r>
              <a:rPr lang="en-US" dirty="0" err="1"/>
              <a:t>Plasencia</a:t>
            </a:r>
            <a:r>
              <a:rPr lang="en-US" dirty="0"/>
              <a:t> was assigned in the </a:t>
            </a:r>
            <a:r>
              <a:rPr lang="en-US" b="1" dirty="0"/>
              <a:t>Tagalog region Filipinos were already politically and economically organized. </a:t>
            </a:r>
          </a:p>
        </p:txBody>
      </p:sp>
    </p:spTree>
    <p:extLst>
      <p:ext uri="{BB962C8B-B14F-4D97-AF65-F5344CB8AC3E}">
        <p14:creationId xmlns:p14="http://schemas.microsoft.com/office/powerpoint/2010/main" val="959412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980728"/>
            <a:ext cx="7962088" cy="5267672"/>
          </a:xfrm>
        </p:spPr>
        <p:txBody>
          <a:bodyPr/>
          <a:lstStyle/>
          <a:p>
            <a:pPr algn="just"/>
            <a:r>
              <a:rPr lang="en-US" b="1" dirty="0"/>
              <a:t>They have a functioning government, tax system, set of laws, criminal justice system, indigenous calendar and long-standing customs and traditions.  </a:t>
            </a:r>
          </a:p>
          <a:p>
            <a:pPr algn="just"/>
            <a:endParaRPr lang="en-US" b="1" dirty="0"/>
          </a:p>
          <a:p>
            <a:pPr algn="just"/>
            <a:r>
              <a:rPr lang="en-US" b="1" dirty="0"/>
              <a:t>Moreover, they have already a concept of supreme being (</a:t>
            </a:r>
            <a:r>
              <a:rPr lang="en-US" b="1" dirty="0" err="1"/>
              <a:t>Bathala</a:t>
            </a:r>
            <a:r>
              <a:rPr lang="en-US" b="1" dirty="0"/>
              <a:t>), practiced burial customs and believed in life after death. </a:t>
            </a:r>
          </a:p>
        </p:txBody>
      </p:sp>
    </p:spTree>
    <p:extLst>
      <p:ext uri="{BB962C8B-B14F-4D97-AF65-F5344CB8AC3E}">
        <p14:creationId xmlns:p14="http://schemas.microsoft.com/office/powerpoint/2010/main" val="759554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836712"/>
            <a:ext cx="7746064" cy="5411688"/>
          </a:xfrm>
        </p:spPr>
        <p:txBody>
          <a:bodyPr/>
          <a:lstStyle/>
          <a:p>
            <a:pPr algn="just"/>
            <a:r>
              <a:rPr lang="en-US" dirty="0"/>
              <a:t> Lastly, </a:t>
            </a:r>
            <a:r>
              <a:rPr lang="en-US" dirty="0" err="1"/>
              <a:t>Plasencia</a:t>
            </a:r>
            <a:r>
              <a:rPr lang="en-US" dirty="0"/>
              <a:t> also mentioned that the people he met were wearing garments, gold ornaments and their houses were decorated with idols.  </a:t>
            </a:r>
          </a:p>
          <a:p>
            <a:pPr algn="just"/>
            <a:r>
              <a:rPr lang="en-US" dirty="0"/>
              <a:t>All of these lead to the conclusion that prior to the coming of the Spaniards, </a:t>
            </a:r>
            <a:r>
              <a:rPr lang="en-US" b="1" dirty="0"/>
              <a:t>Filipinos were already civilized and maintained a lifestyle that was at par or even better than other countries in Southeast Asia</a:t>
            </a:r>
            <a:r>
              <a:rPr lang="en-US" dirty="0"/>
              <a:t>.</a:t>
            </a:r>
          </a:p>
          <a:p>
            <a:pPr algn="just"/>
            <a:endParaRPr lang="en-US" dirty="0"/>
          </a:p>
        </p:txBody>
      </p:sp>
    </p:spTree>
    <p:extLst>
      <p:ext uri="{BB962C8B-B14F-4D97-AF65-F5344CB8AC3E}">
        <p14:creationId xmlns:p14="http://schemas.microsoft.com/office/powerpoint/2010/main" val="12773782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PH" dirty="0"/>
              <a:t>Thank You </a:t>
            </a:r>
            <a:r>
              <a:rPr lang="en-PH" dirty="0">
                <a:sym typeface="Wingdings"/>
              </a:rPr>
              <a:t></a:t>
            </a:r>
            <a:endParaRPr lang="en-PH"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766249"/>
            <a:ext cx="7499350" cy="4163701"/>
          </a:xfrm>
        </p:spPr>
      </p:pic>
    </p:spTree>
    <p:extLst>
      <p:ext uri="{BB962C8B-B14F-4D97-AF65-F5344CB8AC3E}">
        <p14:creationId xmlns:p14="http://schemas.microsoft.com/office/powerpoint/2010/main" val="3840239143"/>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5956" y="332656"/>
            <a:ext cx="5457732" cy="5915744"/>
          </a:xfrm>
        </p:spPr>
        <p:txBody>
          <a:bodyPr>
            <a:normAutofit lnSpcReduction="10000"/>
          </a:bodyPr>
          <a:lstStyle/>
          <a:p>
            <a:pPr algn="just"/>
            <a:r>
              <a:rPr lang="en-US" dirty="0"/>
              <a:t>His biggest challenge at that time was how to make the articles of faith comprehensible to people who have never heard of Christ nor the Catholic Church.  </a:t>
            </a:r>
          </a:p>
          <a:p>
            <a:pPr algn="just"/>
            <a:r>
              <a:rPr lang="en-US" dirty="0"/>
              <a:t>In 1593, he published the book </a:t>
            </a:r>
            <a:r>
              <a:rPr lang="en-US" i="1" dirty="0" err="1"/>
              <a:t>Doctrina</a:t>
            </a:r>
            <a:r>
              <a:rPr lang="en-US" i="1" dirty="0"/>
              <a:t> Christiana </a:t>
            </a:r>
            <a:r>
              <a:rPr lang="en-US" i="1" dirty="0" err="1"/>
              <a:t>en</a:t>
            </a:r>
            <a:r>
              <a:rPr lang="en-US" i="1" dirty="0"/>
              <a:t> </a:t>
            </a:r>
            <a:r>
              <a:rPr lang="en-US" i="1" dirty="0" err="1"/>
              <a:t>Lengua</a:t>
            </a:r>
            <a:r>
              <a:rPr lang="en-US" i="1" dirty="0"/>
              <a:t> Espanola Y </a:t>
            </a:r>
            <a:r>
              <a:rPr lang="en-US" i="1" dirty="0" err="1"/>
              <a:t>Tagala</a:t>
            </a:r>
            <a:r>
              <a:rPr lang="en-US" dirty="0"/>
              <a:t>, the first printed book in the Philippines.    </a:t>
            </a:r>
          </a:p>
        </p:txBody>
      </p:sp>
      <p:pic>
        <p:nvPicPr>
          <p:cNvPr id="1026" name="Picture 2" descr="http://korea.prkorea.com/wordpress/wp-content/uploads/2011/10/tagalog-doctrin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8800"/>
            <a:ext cx="3536052" cy="5195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993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692696"/>
            <a:ext cx="7962088" cy="5555704"/>
          </a:xfrm>
        </p:spPr>
        <p:txBody>
          <a:bodyPr/>
          <a:lstStyle/>
          <a:p>
            <a:pPr algn="just"/>
            <a:r>
              <a:rPr lang="en-US" dirty="0"/>
              <a:t>He used it as reading material for those Filipinos who wanted to deepen their faith in the newly accepted religion.  </a:t>
            </a:r>
          </a:p>
          <a:p>
            <a:pPr algn="just"/>
            <a:r>
              <a:rPr lang="en-US" dirty="0"/>
              <a:t>After several years of converting the natives and teaching catechism, the Franciscan Order honored him with the title </a:t>
            </a:r>
            <a:r>
              <a:rPr lang="en-US" b="1" dirty="0"/>
              <a:t>"Venerable." </a:t>
            </a:r>
          </a:p>
          <a:p>
            <a:pPr algn="just"/>
            <a:r>
              <a:rPr lang="en-US" dirty="0"/>
              <a:t> </a:t>
            </a:r>
            <a:r>
              <a:rPr lang="en-US" dirty="0" err="1"/>
              <a:t>Plasencia</a:t>
            </a:r>
            <a:r>
              <a:rPr lang="en-US" dirty="0"/>
              <a:t> died in </a:t>
            </a:r>
            <a:r>
              <a:rPr lang="en-US" dirty="0" err="1"/>
              <a:t>Liliw</a:t>
            </a:r>
            <a:r>
              <a:rPr lang="en-US" dirty="0"/>
              <a:t>, Laguna in 1590. </a:t>
            </a:r>
          </a:p>
          <a:p>
            <a:pPr algn="just"/>
            <a:endParaRPr lang="en-US" dirty="0"/>
          </a:p>
        </p:txBody>
      </p:sp>
    </p:spTree>
    <p:extLst>
      <p:ext uri="{BB962C8B-B14F-4D97-AF65-F5344CB8AC3E}">
        <p14:creationId xmlns:p14="http://schemas.microsoft.com/office/powerpoint/2010/main" val="103517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962088" cy="1440160"/>
          </a:xfrm>
        </p:spPr>
        <p:txBody>
          <a:bodyPr>
            <a:noAutofit/>
          </a:bodyPr>
          <a:lstStyle/>
          <a:p>
            <a:r>
              <a:rPr lang="en-US" sz="4000" b="1" dirty="0">
                <a:effectLst/>
              </a:rPr>
              <a:t>Historical Context:</a:t>
            </a:r>
            <a:br>
              <a:rPr lang="en-US" sz="4000" dirty="0">
                <a:effectLst/>
              </a:rPr>
            </a:br>
            <a:r>
              <a:rPr lang="en-US" sz="4000" dirty="0">
                <a:effectLst/>
              </a:rPr>
              <a:t> </a:t>
            </a:r>
            <a:br>
              <a:rPr lang="en-US" sz="4000" dirty="0">
                <a:effectLst/>
              </a:rPr>
            </a:br>
            <a:endParaRPr lang="en-US" sz="4000" dirty="0"/>
          </a:p>
        </p:txBody>
      </p:sp>
      <p:sp>
        <p:nvSpPr>
          <p:cNvPr id="3" name="Content Placeholder 2"/>
          <p:cNvSpPr>
            <a:spLocks noGrp="1"/>
          </p:cNvSpPr>
          <p:nvPr>
            <p:ph idx="1"/>
          </p:nvPr>
        </p:nvSpPr>
        <p:spPr>
          <a:xfrm>
            <a:off x="1043608" y="1196752"/>
            <a:ext cx="7890080" cy="5051648"/>
          </a:xfrm>
        </p:spPr>
        <p:txBody>
          <a:bodyPr/>
          <a:lstStyle/>
          <a:p>
            <a:pPr algn="just"/>
            <a:r>
              <a:rPr lang="en-US" dirty="0"/>
              <a:t>During the first century of Spanish rule, colonial officials had the hard time running local politics because of the limited number of Spaniards who wanted to live outside </a:t>
            </a:r>
            <a:r>
              <a:rPr lang="en-US" i="1" dirty="0" err="1"/>
              <a:t>Intramuros</a:t>
            </a:r>
            <a:r>
              <a:rPr lang="en-US" dirty="0"/>
              <a:t>.  </a:t>
            </a:r>
          </a:p>
          <a:p>
            <a:pPr algn="just"/>
            <a:r>
              <a:rPr lang="en-US" dirty="0"/>
              <a:t>This situation forced them to allow Filipinos to hold the position of </a:t>
            </a:r>
            <a:r>
              <a:rPr lang="en-US" i="1" dirty="0" err="1"/>
              <a:t>gobernadorcillo</a:t>
            </a:r>
            <a:r>
              <a:rPr lang="en-US" dirty="0"/>
              <a:t>.</a:t>
            </a:r>
          </a:p>
        </p:txBody>
      </p:sp>
    </p:spTree>
    <p:extLst>
      <p:ext uri="{BB962C8B-B14F-4D97-AF65-F5344CB8AC3E}">
        <p14:creationId xmlns:p14="http://schemas.microsoft.com/office/powerpoint/2010/main" val="18154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836712"/>
            <a:ext cx="7818072" cy="5411688"/>
          </a:xfrm>
        </p:spPr>
        <p:txBody>
          <a:bodyPr/>
          <a:lstStyle/>
          <a:p>
            <a:pPr algn="just"/>
            <a:r>
              <a:rPr lang="en-US" dirty="0"/>
              <a:t>To ensure that they would remain loyal to the Crown, they instructed the friars assigned in the parishes to supervise and monitor the activities of the </a:t>
            </a:r>
            <a:r>
              <a:rPr lang="en-US" i="1" dirty="0" err="1"/>
              <a:t>gobernadorcillo</a:t>
            </a:r>
            <a:r>
              <a:rPr lang="en-US" dirty="0"/>
              <a:t>.</a:t>
            </a:r>
          </a:p>
          <a:p>
            <a:pPr algn="just"/>
            <a:r>
              <a:rPr lang="en-US" dirty="0"/>
              <a:t>Hence, the friars ended up performing the administrative duties that colonial officials should have been doing in the local level.  </a:t>
            </a:r>
          </a:p>
          <a:p>
            <a:pPr marL="82296" indent="0" algn="just">
              <a:buNone/>
            </a:pPr>
            <a:endParaRPr lang="en-US" dirty="0"/>
          </a:p>
        </p:txBody>
      </p:sp>
    </p:spTree>
    <p:extLst>
      <p:ext uri="{BB962C8B-B14F-4D97-AF65-F5344CB8AC3E}">
        <p14:creationId xmlns:p14="http://schemas.microsoft.com/office/powerpoint/2010/main" val="3184979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718</TotalTime>
  <Words>2896</Words>
  <Application>Microsoft Office PowerPoint</Application>
  <PresentationFormat>On-screen Show (4:3)</PresentationFormat>
  <Paragraphs>199</Paragraphs>
  <Slides>54</Slides>
  <Notes>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Book Antiqua</vt:lpstr>
      <vt:lpstr>Calibri</vt:lpstr>
      <vt:lpstr>Courier New</vt:lpstr>
      <vt:lpstr>Gill Sans MT</vt:lpstr>
      <vt:lpstr>Verdana</vt:lpstr>
      <vt:lpstr>Wingdings</vt:lpstr>
      <vt:lpstr>Wingdings 2</vt:lpstr>
      <vt:lpstr>Solstice</vt:lpstr>
      <vt:lpstr>Customs of the Tagalogs Juan de Plasencia, O.F.M. </vt:lpstr>
      <vt:lpstr>About the Author: </vt:lpstr>
      <vt:lpstr>PowerPoint Presentation</vt:lpstr>
      <vt:lpstr>PowerPoint Presentation</vt:lpstr>
      <vt:lpstr>PowerPoint Presentation</vt:lpstr>
      <vt:lpstr>PowerPoint Presentation</vt:lpstr>
      <vt:lpstr>PowerPoint Presentation</vt:lpstr>
      <vt:lpstr>Historical Context: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About the Text: </vt:lpstr>
      <vt:lpstr>PowerPoint Presentation</vt:lpstr>
      <vt:lpstr>PowerPoint Presentation</vt:lpstr>
      <vt:lpstr>Content Presentation  and  Analysis  of the  Important Historical Information Found in  the Document</vt:lpstr>
      <vt:lpstr>PowerPoint Presentation</vt:lpstr>
      <vt:lpstr>Community</vt:lpstr>
      <vt:lpstr>Datu</vt:lpstr>
      <vt:lpstr>Social Hierarchy</vt:lpstr>
      <vt:lpstr>PowerPoint Presentation</vt:lpstr>
      <vt:lpstr>PowerPoint Presentation</vt:lpstr>
      <vt:lpstr>PowerPoint Presentation</vt:lpstr>
      <vt:lpstr>Property</vt:lpstr>
      <vt:lpstr>Marriage Customs</vt:lpstr>
      <vt:lpstr>PowerPoint Presentation</vt:lpstr>
      <vt:lpstr>PowerPoint Presentation</vt:lpstr>
      <vt:lpstr> Worship and Belief (Religion) </vt:lpstr>
      <vt:lpstr>Worship and Belief (Religion) </vt:lpstr>
      <vt:lpstr> Worship and Belief (Religion) </vt:lpstr>
      <vt:lpstr>‘12 Priests of the Devil’</vt:lpstr>
      <vt:lpstr>PowerPoint Presentation</vt:lpstr>
      <vt:lpstr>PowerPoint Presentation</vt:lpstr>
      <vt:lpstr>PowerPoint Presentation</vt:lpstr>
      <vt:lpstr>PowerPoint Presentation</vt:lpstr>
      <vt:lpstr>Superstition</vt:lpstr>
      <vt:lpstr>Burying the Dead</vt:lpstr>
      <vt:lpstr>Contribution and Relevance of the Document in Understanding of the Grand Narrative of Philippine 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Customs of the Tagalogs</dc:title>
  <dc:creator>Tikya</dc:creator>
  <cp:lastModifiedBy>asuncionnestor6@gmail.com</cp:lastModifiedBy>
  <cp:revision>68</cp:revision>
  <dcterms:created xsi:type="dcterms:W3CDTF">2016-10-14T15:21:03Z</dcterms:created>
  <dcterms:modified xsi:type="dcterms:W3CDTF">2020-08-18T13:31:53Z</dcterms:modified>
</cp:coreProperties>
</file>