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313" r:id="rId3"/>
    <p:sldId id="260" r:id="rId4"/>
    <p:sldId id="261" r:id="rId5"/>
    <p:sldId id="262" r:id="rId6"/>
    <p:sldId id="263" r:id="rId7"/>
    <p:sldId id="272" r:id="rId8"/>
    <p:sldId id="283" r:id="rId9"/>
    <p:sldId id="284" r:id="rId10"/>
    <p:sldId id="267" r:id="rId11"/>
    <p:sldId id="268" r:id="rId12"/>
    <p:sldId id="269" r:id="rId13"/>
    <p:sldId id="259" r:id="rId14"/>
    <p:sldId id="256" r:id="rId15"/>
    <p:sldId id="257" r:id="rId16"/>
    <p:sldId id="258" r:id="rId17"/>
    <p:sldId id="312"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B5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704517-A4C3-49EA-ACF1-C339B6342702}" v="3" dt="2022-03-21T09:28:49.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ffey, May" userId="74318281-8da5-4c25-9c2f-98004019047b" providerId="ADAL" clId="{C4704517-A4C3-49EA-ACF1-C339B6342702}"/>
    <pc:docChg chg="custSel addSld delSld modSld sldOrd">
      <pc:chgData name="Coffey, May" userId="74318281-8da5-4c25-9c2f-98004019047b" providerId="ADAL" clId="{C4704517-A4C3-49EA-ACF1-C339B6342702}" dt="2022-03-21T09:29:02.499" v="54" actId="20577"/>
      <pc:docMkLst>
        <pc:docMk/>
      </pc:docMkLst>
      <pc:sldChg chg="modSp mod">
        <pc:chgData name="Coffey, May" userId="74318281-8da5-4c25-9c2f-98004019047b" providerId="ADAL" clId="{C4704517-A4C3-49EA-ACF1-C339B6342702}" dt="2022-03-21T09:04:28.619" v="0" actId="33524"/>
        <pc:sldMkLst>
          <pc:docMk/>
          <pc:sldMk cId="300620883" sldId="260"/>
        </pc:sldMkLst>
        <pc:spChg chg="mod">
          <ac:chgData name="Coffey, May" userId="74318281-8da5-4c25-9c2f-98004019047b" providerId="ADAL" clId="{C4704517-A4C3-49EA-ACF1-C339B6342702}" dt="2022-03-21T09:04:28.619" v="0" actId="33524"/>
          <ac:spMkLst>
            <pc:docMk/>
            <pc:sldMk cId="300620883" sldId="260"/>
            <ac:spMk id="2" creationId="{A69D11C1-9FAA-4283-BA18-E4BEE60F5B02}"/>
          </ac:spMkLst>
        </pc:spChg>
      </pc:sldChg>
      <pc:sldChg chg="modSp add mod ord">
        <pc:chgData name="Coffey, May" userId="74318281-8da5-4c25-9c2f-98004019047b" providerId="ADAL" clId="{C4704517-A4C3-49EA-ACF1-C339B6342702}" dt="2022-03-21T09:29:02.499" v="54" actId="20577"/>
        <pc:sldMkLst>
          <pc:docMk/>
          <pc:sldMk cId="1679002140" sldId="313"/>
        </pc:sldMkLst>
        <pc:spChg chg="mod">
          <ac:chgData name="Coffey, May" userId="74318281-8da5-4c25-9c2f-98004019047b" providerId="ADAL" clId="{C4704517-A4C3-49EA-ACF1-C339B6342702}" dt="2022-03-21T09:29:02.499" v="54" actId="20577"/>
          <ac:spMkLst>
            <pc:docMk/>
            <pc:sldMk cId="1679002140" sldId="313"/>
            <ac:spMk id="2" creationId="{A69D11C1-9FAA-4283-BA18-E4BEE60F5B02}"/>
          </ac:spMkLst>
        </pc:spChg>
      </pc:sldChg>
      <pc:sldChg chg="addSp delSp add del setBg delDesignElem">
        <pc:chgData name="Coffey, May" userId="74318281-8da5-4c25-9c2f-98004019047b" providerId="ADAL" clId="{C4704517-A4C3-49EA-ACF1-C339B6342702}" dt="2022-03-21T09:28:49.704" v="3"/>
        <pc:sldMkLst>
          <pc:docMk/>
          <pc:sldMk cId="3588318123" sldId="313"/>
        </pc:sldMkLst>
        <pc:spChg chg="add del">
          <ac:chgData name="Coffey, May" userId="74318281-8da5-4c25-9c2f-98004019047b" providerId="ADAL" clId="{C4704517-A4C3-49EA-ACF1-C339B6342702}" dt="2022-03-21T09:28:49.704" v="3"/>
          <ac:spMkLst>
            <pc:docMk/>
            <pc:sldMk cId="3588318123" sldId="313"/>
            <ac:spMk id="7" creationId="{D278ADA9-6383-4BDD-80D2-8899A402687B}"/>
          </ac:spMkLst>
        </pc:spChg>
        <pc:spChg chg="add del">
          <ac:chgData name="Coffey, May" userId="74318281-8da5-4c25-9c2f-98004019047b" providerId="ADAL" clId="{C4704517-A4C3-49EA-ACF1-C339B6342702}" dt="2022-03-21T09:28:49.704" v="3"/>
          <ac:spMkLst>
            <pc:docMk/>
            <pc:sldMk cId="3588318123" sldId="313"/>
            <ac:spMk id="9" creationId="{484B7147-B0F6-40ED-B5A2-FF72BC8198B6}"/>
          </ac:spMkLst>
        </pc:spChg>
        <pc:spChg chg="add del">
          <ac:chgData name="Coffey, May" userId="74318281-8da5-4c25-9c2f-98004019047b" providerId="ADAL" clId="{C4704517-A4C3-49EA-ACF1-C339B6342702}" dt="2022-03-21T09:28:49.704" v="3"/>
          <ac:spMkLst>
            <pc:docMk/>
            <pc:sldMk cId="3588318123" sldId="313"/>
            <ac:spMk id="11" creationId="{B36D2DE0-0628-4A9A-A59D-7BA8B5EB3022}"/>
          </ac:spMkLst>
        </pc:spChg>
        <pc:spChg chg="add del">
          <ac:chgData name="Coffey, May" userId="74318281-8da5-4c25-9c2f-98004019047b" providerId="ADAL" clId="{C4704517-A4C3-49EA-ACF1-C339B6342702}" dt="2022-03-21T09:28:49.704" v="3"/>
          <ac:spMkLst>
            <pc:docMk/>
            <pc:sldMk cId="3588318123" sldId="313"/>
            <ac:spMk id="13" creationId="{48E405C9-94BE-41DA-928C-DEC9A8550E9F}"/>
          </ac:spMkLst>
        </pc:spChg>
        <pc:spChg chg="add del">
          <ac:chgData name="Coffey, May" userId="74318281-8da5-4c25-9c2f-98004019047b" providerId="ADAL" clId="{C4704517-A4C3-49EA-ACF1-C339B6342702}" dt="2022-03-21T09:28:49.704" v="3"/>
          <ac:spMkLst>
            <pc:docMk/>
            <pc:sldMk cId="3588318123" sldId="313"/>
            <ac:spMk id="15" creationId="{D2091A72-D5BB-42AC-8FD3-F7747D90861E}"/>
          </ac:spMkLst>
        </pc:spChg>
        <pc:spChg chg="add del">
          <ac:chgData name="Coffey, May" userId="74318281-8da5-4c25-9c2f-98004019047b" providerId="ADAL" clId="{C4704517-A4C3-49EA-ACF1-C339B6342702}" dt="2022-03-21T09:28:49.704" v="3"/>
          <ac:spMkLst>
            <pc:docMk/>
            <pc:sldMk cId="3588318123" sldId="313"/>
            <ac:spMk id="17" creationId="{6ED12BFC-A737-46AF-8411-481112D54B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08647-2C41-4100-8144-5B98D87AE808}" type="datetimeFigureOut">
              <a:rPr lang="en-GB" smtClean="0"/>
              <a:t>21/03/2022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17ADE-B070-4DD9-AE1B-0BBEAC79C40F}" type="slidenum">
              <a:rPr lang="en-GB" smtClean="0"/>
              <a:t>‹#›</a:t>
            </a:fld>
            <a:endParaRPr lang="en-GB" dirty="0"/>
          </a:p>
        </p:txBody>
      </p:sp>
    </p:spTree>
    <p:extLst>
      <p:ext uri="{BB962C8B-B14F-4D97-AF65-F5344CB8AC3E}">
        <p14:creationId xmlns:p14="http://schemas.microsoft.com/office/powerpoint/2010/main" val="3441961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D3E725-A8E2-4DBF-B8C4-AB6257E9CBD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596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D3E725-A8E2-4DBF-B8C4-AB6257E9CBD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620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D3E725-A8E2-4DBF-B8C4-AB6257E9CBD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276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D3E725-A8E2-4DBF-B8C4-AB6257E9CBD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1271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D3E725-A8E2-4DBF-B8C4-AB6257E9CBD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5849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D3E725-A8E2-4DBF-B8C4-AB6257E9CBD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2261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588D7-8AC0-4C72-B0B8-C83C68A00D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04D0CC4-9234-4DA3-99A3-DAE86A54C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1EC6F6-6611-490B-855D-8DFC568CD122}"/>
              </a:ext>
            </a:extLst>
          </p:cNvPr>
          <p:cNvSpPr>
            <a:spLocks noGrp="1"/>
          </p:cNvSpPr>
          <p:nvPr>
            <p:ph type="dt" sz="half" idx="10"/>
          </p:nvPr>
        </p:nvSpPr>
        <p:spPr/>
        <p:txBody>
          <a:bodyPr/>
          <a:lstStyle/>
          <a:p>
            <a:fld id="{B6BDFD7E-9036-4108-9C4E-98CCEA98F1B1}" type="datetimeFigureOut">
              <a:rPr lang="en-GB" smtClean="0"/>
              <a:t>21/03/2022</a:t>
            </a:fld>
            <a:endParaRPr lang="en-GB" dirty="0"/>
          </a:p>
        </p:txBody>
      </p:sp>
      <p:sp>
        <p:nvSpPr>
          <p:cNvPr id="5" name="Footer Placeholder 4">
            <a:extLst>
              <a:ext uri="{FF2B5EF4-FFF2-40B4-BE49-F238E27FC236}">
                <a16:creationId xmlns:a16="http://schemas.microsoft.com/office/drawing/2014/main" id="{7BFE4256-CC69-498A-97C9-E54CB5986E8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58C38B7-64CD-4F58-B71A-B7FBB2B2ADB3}"/>
              </a:ext>
            </a:extLst>
          </p:cNvPr>
          <p:cNvSpPr>
            <a:spLocks noGrp="1"/>
          </p:cNvSpPr>
          <p:nvPr>
            <p:ph type="sldNum" sz="quarter" idx="12"/>
          </p:nvPr>
        </p:nvSpPr>
        <p:spPr/>
        <p:txBody>
          <a:bodyPr/>
          <a:lstStyle/>
          <a:p>
            <a:fld id="{0FEEB3B4-8D02-49ED-8F6F-F92FBFAFB7D1}" type="slidenum">
              <a:rPr lang="en-GB" smtClean="0"/>
              <a:t>‹#›</a:t>
            </a:fld>
            <a:endParaRPr lang="en-GB" dirty="0"/>
          </a:p>
        </p:txBody>
      </p:sp>
    </p:spTree>
    <p:extLst>
      <p:ext uri="{BB962C8B-B14F-4D97-AF65-F5344CB8AC3E}">
        <p14:creationId xmlns:p14="http://schemas.microsoft.com/office/powerpoint/2010/main" val="2854735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39201-CEAA-4801-B071-E9C67440463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C62B278-7137-4FA9-AC6D-881CD00D87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B138EE-B8B7-4955-814C-710B47830305}"/>
              </a:ext>
            </a:extLst>
          </p:cNvPr>
          <p:cNvSpPr>
            <a:spLocks noGrp="1"/>
          </p:cNvSpPr>
          <p:nvPr>
            <p:ph type="dt" sz="half" idx="10"/>
          </p:nvPr>
        </p:nvSpPr>
        <p:spPr/>
        <p:txBody>
          <a:bodyPr/>
          <a:lstStyle/>
          <a:p>
            <a:fld id="{B6BDFD7E-9036-4108-9C4E-98CCEA98F1B1}" type="datetimeFigureOut">
              <a:rPr lang="en-GB" smtClean="0"/>
              <a:t>21/03/2022</a:t>
            </a:fld>
            <a:endParaRPr lang="en-GB" dirty="0"/>
          </a:p>
        </p:txBody>
      </p:sp>
      <p:sp>
        <p:nvSpPr>
          <p:cNvPr id="5" name="Footer Placeholder 4">
            <a:extLst>
              <a:ext uri="{FF2B5EF4-FFF2-40B4-BE49-F238E27FC236}">
                <a16:creationId xmlns:a16="http://schemas.microsoft.com/office/drawing/2014/main" id="{4A7D17A1-51B2-4DBA-82F8-1CAB95875E4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0943C3A-BA29-4ABF-8164-7144EF8EB883}"/>
              </a:ext>
            </a:extLst>
          </p:cNvPr>
          <p:cNvSpPr>
            <a:spLocks noGrp="1"/>
          </p:cNvSpPr>
          <p:nvPr>
            <p:ph type="sldNum" sz="quarter" idx="12"/>
          </p:nvPr>
        </p:nvSpPr>
        <p:spPr/>
        <p:txBody>
          <a:bodyPr/>
          <a:lstStyle/>
          <a:p>
            <a:fld id="{0FEEB3B4-8D02-49ED-8F6F-F92FBFAFB7D1}" type="slidenum">
              <a:rPr lang="en-GB" smtClean="0"/>
              <a:t>‹#›</a:t>
            </a:fld>
            <a:endParaRPr lang="en-GB" dirty="0"/>
          </a:p>
        </p:txBody>
      </p:sp>
    </p:spTree>
    <p:extLst>
      <p:ext uri="{BB962C8B-B14F-4D97-AF65-F5344CB8AC3E}">
        <p14:creationId xmlns:p14="http://schemas.microsoft.com/office/powerpoint/2010/main" val="2204658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4F68AE-BD27-4771-868D-10B56F3C5A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7290EED-8927-4F6A-8977-5A590EB95B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734043-4EBF-49B8-AC94-A315CE89DD11}"/>
              </a:ext>
            </a:extLst>
          </p:cNvPr>
          <p:cNvSpPr>
            <a:spLocks noGrp="1"/>
          </p:cNvSpPr>
          <p:nvPr>
            <p:ph type="dt" sz="half" idx="10"/>
          </p:nvPr>
        </p:nvSpPr>
        <p:spPr/>
        <p:txBody>
          <a:bodyPr/>
          <a:lstStyle/>
          <a:p>
            <a:fld id="{B6BDFD7E-9036-4108-9C4E-98CCEA98F1B1}" type="datetimeFigureOut">
              <a:rPr lang="en-GB" smtClean="0"/>
              <a:t>21/03/2022</a:t>
            </a:fld>
            <a:endParaRPr lang="en-GB" dirty="0"/>
          </a:p>
        </p:txBody>
      </p:sp>
      <p:sp>
        <p:nvSpPr>
          <p:cNvPr id="5" name="Footer Placeholder 4">
            <a:extLst>
              <a:ext uri="{FF2B5EF4-FFF2-40B4-BE49-F238E27FC236}">
                <a16:creationId xmlns:a16="http://schemas.microsoft.com/office/drawing/2014/main" id="{AB0E24AF-5EE8-4F72-8AFC-9870E9491EC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370BC5A-D5EE-4EAD-A9CB-2AC04B996F19}"/>
              </a:ext>
            </a:extLst>
          </p:cNvPr>
          <p:cNvSpPr>
            <a:spLocks noGrp="1"/>
          </p:cNvSpPr>
          <p:nvPr>
            <p:ph type="sldNum" sz="quarter" idx="12"/>
          </p:nvPr>
        </p:nvSpPr>
        <p:spPr/>
        <p:txBody>
          <a:bodyPr/>
          <a:lstStyle/>
          <a:p>
            <a:fld id="{0FEEB3B4-8D02-49ED-8F6F-F92FBFAFB7D1}" type="slidenum">
              <a:rPr lang="en-GB" smtClean="0"/>
              <a:t>‹#›</a:t>
            </a:fld>
            <a:endParaRPr lang="en-GB" dirty="0"/>
          </a:p>
        </p:txBody>
      </p:sp>
    </p:spTree>
    <p:extLst>
      <p:ext uri="{BB962C8B-B14F-4D97-AF65-F5344CB8AC3E}">
        <p14:creationId xmlns:p14="http://schemas.microsoft.com/office/powerpoint/2010/main" val="28729270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5DBF-3740-4ED9-B524-76994A5DD7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81F5622-A7C3-400F-A771-4A462DFA3F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BC3BAD6-77CA-4195-AC1C-581DBED20E72}"/>
              </a:ext>
            </a:extLst>
          </p:cNvPr>
          <p:cNvSpPr>
            <a:spLocks noGrp="1"/>
          </p:cNvSpPr>
          <p:nvPr>
            <p:ph type="dt" sz="half" idx="10"/>
          </p:nvPr>
        </p:nvSpPr>
        <p:spPr/>
        <p:txBody>
          <a:bodyPr/>
          <a:lstStyle/>
          <a:p>
            <a:fld id="{C5C62CDE-0734-44BC-B5C9-FF2D237C7A1A}" type="datetimeFigureOut">
              <a:rPr lang="en-GB" smtClean="0"/>
              <a:t>21/03/2022</a:t>
            </a:fld>
            <a:endParaRPr lang="en-GB" dirty="0"/>
          </a:p>
        </p:txBody>
      </p:sp>
      <p:sp>
        <p:nvSpPr>
          <p:cNvPr id="5" name="Footer Placeholder 4">
            <a:extLst>
              <a:ext uri="{FF2B5EF4-FFF2-40B4-BE49-F238E27FC236}">
                <a16:creationId xmlns:a16="http://schemas.microsoft.com/office/drawing/2014/main" id="{A61FE544-32F8-46AD-A4C6-7006451A1A4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206EB21-0966-444B-8905-A0DD4533539E}"/>
              </a:ext>
            </a:extLst>
          </p:cNvPr>
          <p:cNvSpPr>
            <a:spLocks noGrp="1"/>
          </p:cNvSpPr>
          <p:nvPr>
            <p:ph type="sldNum" sz="quarter" idx="12"/>
          </p:nvPr>
        </p:nvSpPr>
        <p:spPr/>
        <p:txBody>
          <a:bodyPr/>
          <a:lstStyle/>
          <a:p>
            <a:fld id="{4360441F-24EE-40C3-9067-72398B4CE5D1}" type="slidenum">
              <a:rPr lang="en-GB" smtClean="0"/>
              <a:t>‹#›</a:t>
            </a:fld>
            <a:endParaRPr lang="en-GB" dirty="0"/>
          </a:p>
        </p:txBody>
      </p:sp>
    </p:spTree>
    <p:extLst>
      <p:ext uri="{BB962C8B-B14F-4D97-AF65-F5344CB8AC3E}">
        <p14:creationId xmlns:p14="http://schemas.microsoft.com/office/powerpoint/2010/main" val="861454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F37E-52EA-4E98-AF03-4660D9EF68F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6B498D1-72E5-490E-9844-E89DFE63D3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33459D-3516-47AE-ACBA-E049B0D624F0}"/>
              </a:ext>
            </a:extLst>
          </p:cNvPr>
          <p:cNvSpPr>
            <a:spLocks noGrp="1"/>
          </p:cNvSpPr>
          <p:nvPr>
            <p:ph type="dt" sz="half" idx="10"/>
          </p:nvPr>
        </p:nvSpPr>
        <p:spPr/>
        <p:txBody>
          <a:bodyPr/>
          <a:lstStyle/>
          <a:p>
            <a:fld id="{C5C62CDE-0734-44BC-B5C9-FF2D237C7A1A}" type="datetimeFigureOut">
              <a:rPr lang="en-GB" smtClean="0"/>
              <a:t>21/03/2022</a:t>
            </a:fld>
            <a:endParaRPr lang="en-GB" dirty="0"/>
          </a:p>
        </p:txBody>
      </p:sp>
      <p:sp>
        <p:nvSpPr>
          <p:cNvPr id="5" name="Footer Placeholder 4">
            <a:extLst>
              <a:ext uri="{FF2B5EF4-FFF2-40B4-BE49-F238E27FC236}">
                <a16:creationId xmlns:a16="http://schemas.microsoft.com/office/drawing/2014/main" id="{5E21B053-E0E8-4892-831A-5967F606E7C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F060025-C4FA-4283-B2B3-0E9BBAB3F880}"/>
              </a:ext>
            </a:extLst>
          </p:cNvPr>
          <p:cNvSpPr>
            <a:spLocks noGrp="1"/>
          </p:cNvSpPr>
          <p:nvPr>
            <p:ph type="sldNum" sz="quarter" idx="12"/>
          </p:nvPr>
        </p:nvSpPr>
        <p:spPr/>
        <p:txBody>
          <a:bodyPr/>
          <a:lstStyle/>
          <a:p>
            <a:fld id="{4360441F-24EE-40C3-9067-72398B4CE5D1}" type="slidenum">
              <a:rPr lang="en-GB" smtClean="0"/>
              <a:t>‹#›</a:t>
            </a:fld>
            <a:endParaRPr lang="en-GB" dirty="0"/>
          </a:p>
        </p:txBody>
      </p:sp>
    </p:spTree>
    <p:extLst>
      <p:ext uri="{BB962C8B-B14F-4D97-AF65-F5344CB8AC3E}">
        <p14:creationId xmlns:p14="http://schemas.microsoft.com/office/powerpoint/2010/main" val="30898501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B918-684B-424B-9F99-70DF017588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8D2DFC5-9BCF-4EF8-AD55-F6FF71865C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D54BF5-14F1-457E-BEE2-AAF0232B257A}"/>
              </a:ext>
            </a:extLst>
          </p:cNvPr>
          <p:cNvSpPr>
            <a:spLocks noGrp="1"/>
          </p:cNvSpPr>
          <p:nvPr>
            <p:ph type="dt" sz="half" idx="10"/>
          </p:nvPr>
        </p:nvSpPr>
        <p:spPr/>
        <p:txBody>
          <a:bodyPr/>
          <a:lstStyle/>
          <a:p>
            <a:fld id="{C5C62CDE-0734-44BC-B5C9-FF2D237C7A1A}" type="datetimeFigureOut">
              <a:rPr lang="en-GB" smtClean="0"/>
              <a:t>21/03/2022</a:t>
            </a:fld>
            <a:endParaRPr lang="en-GB" dirty="0"/>
          </a:p>
        </p:txBody>
      </p:sp>
      <p:sp>
        <p:nvSpPr>
          <p:cNvPr id="5" name="Footer Placeholder 4">
            <a:extLst>
              <a:ext uri="{FF2B5EF4-FFF2-40B4-BE49-F238E27FC236}">
                <a16:creationId xmlns:a16="http://schemas.microsoft.com/office/drawing/2014/main" id="{CC9C4092-27F2-41FE-828B-4ADE3B912D3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8416406-382F-4873-8A65-7E02D385904D}"/>
              </a:ext>
            </a:extLst>
          </p:cNvPr>
          <p:cNvSpPr>
            <a:spLocks noGrp="1"/>
          </p:cNvSpPr>
          <p:nvPr>
            <p:ph type="sldNum" sz="quarter" idx="12"/>
          </p:nvPr>
        </p:nvSpPr>
        <p:spPr/>
        <p:txBody>
          <a:bodyPr/>
          <a:lstStyle/>
          <a:p>
            <a:fld id="{4360441F-24EE-40C3-9067-72398B4CE5D1}" type="slidenum">
              <a:rPr lang="en-GB" smtClean="0"/>
              <a:t>‹#›</a:t>
            </a:fld>
            <a:endParaRPr lang="en-GB" dirty="0"/>
          </a:p>
        </p:txBody>
      </p:sp>
    </p:spTree>
    <p:extLst>
      <p:ext uri="{BB962C8B-B14F-4D97-AF65-F5344CB8AC3E}">
        <p14:creationId xmlns:p14="http://schemas.microsoft.com/office/powerpoint/2010/main" val="2496140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F9715-40D2-48E6-A8D2-993C03850A8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183B0A7-E07B-4616-99E1-6152E2C222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EC97A3-F72E-43EF-A711-E6EAA60AE2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90F8220-201E-4CEB-9715-BA72BC96CF4B}"/>
              </a:ext>
            </a:extLst>
          </p:cNvPr>
          <p:cNvSpPr>
            <a:spLocks noGrp="1"/>
          </p:cNvSpPr>
          <p:nvPr>
            <p:ph type="dt" sz="half" idx="10"/>
          </p:nvPr>
        </p:nvSpPr>
        <p:spPr/>
        <p:txBody>
          <a:bodyPr/>
          <a:lstStyle/>
          <a:p>
            <a:fld id="{C5C62CDE-0734-44BC-B5C9-FF2D237C7A1A}" type="datetimeFigureOut">
              <a:rPr lang="en-GB" smtClean="0"/>
              <a:t>21/03/2022</a:t>
            </a:fld>
            <a:endParaRPr lang="en-GB" dirty="0"/>
          </a:p>
        </p:txBody>
      </p:sp>
      <p:sp>
        <p:nvSpPr>
          <p:cNvPr id="6" name="Footer Placeholder 5">
            <a:extLst>
              <a:ext uri="{FF2B5EF4-FFF2-40B4-BE49-F238E27FC236}">
                <a16:creationId xmlns:a16="http://schemas.microsoft.com/office/drawing/2014/main" id="{669B443D-BC2B-4C7E-B321-1B743F0D2896}"/>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E41E5D9-356D-4B97-B4B2-15AE2D0B1955}"/>
              </a:ext>
            </a:extLst>
          </p:cNvPr>
          <p:cNvSpPr>
            <a:spLocks noGrp="1"/>
          </p:cNvSpPr>
          <p:nvPr>
            <p:ph type="sldNum" sz="quarter" idx="12"/>
          </p:nvPr>
        </p:nvSpPr>
        <p:spPr/>
        <p:txBody>
          <a:bodyPr/>
          <a:lstStyle/>
          <a:p>
            <a:fld id="{4360441F-24EE-40C3-9067-72398B4CE5D1}" type="slidenum">
              <a:rPr lang="en-GB" smtClean="0"/>
              <a:t>‹#›</a:t>
            </a:fld>
            <a:endParaRPr lang="en-GB" dirty="0"/>
          </a:p>
        </p:txBody>
      </p:sp>
    </p:spTree>
    <p:extLst>
      <p:ext uri="{BB962C8B-B14F-4D97-AF65-F5344CB8AC3E}">
        <p14:creationId xmlns:p14="http://schemas.microsoft.com/office/powerpoint/2010/main" val="1958204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DAC7-E4E1-4B52-8F49-4DB7B284BB6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ED4BDA-B2E2-4D36-B420-547D65341E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FAAB8C-4EC1-4969-A616-9FB2228404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2C44F57-25F5-4820-AF77-7A920A0832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EEB91E-194C-43E6-9D08-F9588DC584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B506DC4-2974-4D0D-A464-DC74EE8F0F20}"/>
              </a:ext>
            </a:extLst>
          </p:cNvPr>
          <p:cNvSpPr>
            <a:spLocks noGrp="1"/>
          </p:cNvSpPr>
          <p:nvPr>
            <p:ph type="dt" sz="half" idx="10"/>
          </p:nvPr>
        </p:nvSpPr>
        <p:spPr/>
        <p:txBody>
          <a:bodyPr/>
          <a:lstStyle/>
          <a:p>
            <a:fld id="{C5C62CDE-0734-44BC-B5C9-FF2D237C7A1A}" type="datetimeFigureOut">
              <a:rPr lang="en-GB" smtClean="0"/>
              <a:t>21/03/2022</a:t>
            </a:fld>
            <a:endParaRPr lang="en-GB" dirty="0"/>
          </a:p>
        </p:txBody>
      </p:sp>
      <p:sp>
        <p:nvSpPr>
          <p:cNvPr id="8" name="Footer Placeholder 7">
            <a:extLst>
              <a:ext uri="{FF2B5EF4-FFF2-40B4-BE49-F238E27FC236}">
                <a16:creationId xmlns:a16="http://schemas.microsoft.com/office/drawing/2014/main" id="{B36E2971-C1A5-4936-81B8-E598155D47BA}"/>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1AE5674B-6863-4A11-8821-673B4A53200A}"/>
              </a:ext>
            </a:extLst>
          </p:cNvPr>
          <p:cNvSpPr>
            <a:spLocks noGrp="1"/>
          </p:cNvSpPr>
          <p:nvPr>
            <p:ph type="sldNum" sz="quarter" idx="12"/>
          </p:nvPr>
        </p:nvSpPr>
        <p:spPr/>
        <p:txBody>
          <a:bodyPr/>
          <a:lstStyle/>
          <a:p>
            <a:fld id="{4360441F-24EE-40C3-9067-72398B4CE5D1}" type="slidenum">
              <a:rPr lang="en-GB" smtClean="0"/>
              <a:t>‹#›</a:t>
            </a:fld>
            <a:endParaRPr lang="en-GB" dirty="0"/>
          </a:p>
        </p:txBody>
      </p:sp>
    </p:spTree>
    <p:extLst>
      <p:ext uri="{BB962C8B-B14F-4D97-AF65-F5344CB8AC3E}">
        <p14:creationId xmlns:p14="http://schemas.microsoft.com/office/powerpoint/2010/main" val="13944633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477C-0431-4600-BF28-B205F7ADCE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B50112E-5ACE-4F86-A0FE-3EF518318604}"/>
              </a:ext>
            </a:extLst>
          </p:cNvPr>
          <p:cNvSpPr>
            <a:spLocks noGrp="1"/>
          </p:cNvSpPr>
          <p:nvPr>
            <p:ph type="dt" sz="half" idx="10"/>
          </p:nvPr>
        </p:nvSpPr>
        <p:spPr/>
        <p:txBody>
          <a:bodyPr/>
          <a:lstStyle/>
          <a:p>
            <a:fld id="{C5C62CDE-0734-44BC-B5C9-FF2D237C7A1A}" type="datetimeFigureOut">
              <a:rPr lang="en-GB" smtClean="0"/>
              <a:t>21/03/2022</a:t>
            </a:fld>
            <a:endParaRPr lang="en-GB" dirty="0"/>
          </a:p>
        </p:txBody>
      </p:sp>
      <p:sp>
        <p:nvSpPr>
          <p:cNvPr id="4" name="Footer Placeholder 3">
            <a:extLst>
              <a:ext uri="{FF2B5EF4-FFF2-40B4-BE49-F238E27FC236}">
                <a16:creationId xmlns:a16="http://schemas.microsoft.com/office/drawing/2014/main" id="{5BC1C166-0FD9-4066-93BC-67C2A6D770CC}"/>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E647648D-FA86-4CA4-8442-4247A9117D0C}"/>
              </a:ext>
            </a:extLst>
          </p:cNvPr>
          <p:cNvSpPr>
            <a:spLocks noGrp="1"/>
          </p:cNvSpPr>
          <p:nvPr>
            <p:ph type="sldNum" sz="quarter" idx="12"/>
          </p:nvPr>
        </p:nvSpPr>
        <p:spPr/>
        <p:txBody>
          <a:bodyPr/>
          <a:lstStyle/>
          <a:p>
            <a:fld id="{4360441F-24EE-40C3-9067-72398B4CE5D1}" type="slidenum">
              <a:rPr lang="en-GB" smtClean="0"/>
              <a:t>‹#›</a:t>
            </a:fld>
            <a:endParaRPr lang="en-GB" dirty="0"/>
          </a:p>
        </p:txBody>
      </p:sp>
    </p:spTree>
    <p:extLst>
      <p:ext uri="{BB962C8B-B14F-4D97-AF65-F5344CB8AC3E}">
        <p14:creationId xmlns:p14="http://schemas.microsoft.com/office/powerpoint/2010/main" val="33660130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F7A28A-A124-4506-9DDC-072AE714189E}"/>
              </a:ext>
            </a:extLst>
          </p:cNvPr>
          <p:cNvSpPr>
            <a:spLocks noGrp="1"/>
          </p:cNvSpPr>
          <p:nvPr>
            <p:ph type="dt" sz="half" idx="10"/>
          </p:nvPr>
        </p:nvSpPr>
        <p:spPr/>
        <p:txBody>
          <a:bodyPr/>
          <a:lstStyle/>
          <a:p>
            <a:fld id="{C5C62CDE-0734-44BC-B5C9-FF2D237C7A1A}" type="datetimeFigureOut">
              <a:rPr lang="en-GB" smtClean="0"/>
              <a:t>21/03/2022</a:t>
            </a:fld>
            <a:endParaRPr lang="en-GB" dirty="0"/>
          </a:p>
        </p:txBody>
      </p:sp>
      <p:sp>
        <p:nvSpPr>
          <p:cNvPr id="3" name="Footer Placeholder 2">
            <a:extLst>
              <a:ext uri="{FF2B5EF4-FFF2-40B4-BE49-F238E27FC236}">
                <a16:creationId xmlns:a16="http://schemas.microsoft.com/office/drawing/2014/main" id="{8B9D912E-6164-4260-A6C3-DD5046ADB2AF}"/>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EA09C1D3-BCB9-4265-AAA8-48680A74C65A}"/>
              </a:ext>
            </a:extLst>
          </p:cNvPr>
          <p:cNvSpPr>
            <a:spLocks noGrp="1"/>
          </p:cNvSpPr>
          <p:nvPr>
            <p:ph type="sldNum" sz="quarter" idx="12"/>
          </p:nvPr>
        </p:nvSpPr>
        <p:spPr/>
        <p:txBody>
          <a:bodyPr/>
          <a:lstStyle/>
          <a:p>
            <a:fld id="{4360441F-24EE-40C3-9067-72398B4CE5D1}" type="slidenum">
              <a:rPr lang="en-GB" smtClean="0"/>
              <a:t>‹#›</a:t>
            </a:fld>
            <a:endParaRPr lang="en-GB" dirty="0"/>
          </a:p>
        </p:txBody>
      </p:sp>
    </p:spTree>
    <p:extLst>
      <p:ext uri="{BB962C8B-B14F-4D97-AF65-F5344CB8AC3E}">
        <p14:creationId xmlns:p14="http://schemas.microsoft.com/office/powerpoint/2010/main" val="1316713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6792-6FA4-4445-9949-06B907D8F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E8C07A1-E9A8-4F83-BD50-295BEA402D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C92AAB6-40EB-48CD-97CA-E37C139D2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5AE012-B30F-4E21-83C2-0C3D810E73D6}"/>
              </a:ext>
            </a:extLst>
          </p:cNvPr>
          <p:cNvSpPr>
            <a:spLocks noGrp="1"/>
          </p:cNvSpPr>
          <p:nvPr>
            <p:ph type="dt" sz="half" idx="10"/>
          </p:nvPr>
        </p:nvSpPr>
        <p:spPr/>
        <p:txBody>
          <a:bodyPr/>
          <a:lstStyle/>
          <a:p>
            <a:fld id="{C5C62CDE-0734-44BC-B5C9-FF2D237C7A1A}" type="datetimeFigureOut">
              <a:rPr lang="en-GB" smtClean="0"/>
              <a:t>21/03/2022</a:t>
            </a:fld>
            <a:endParaRPr lang="en-GB" dirty="0"/>
          </a:p>
        </p:txBody>
      </p:sp>
      <p:sp>
        <p:nvSpPr>
          <p:cNvPr id="6" name="Footer Placeholder 5">
            <a:extLst>
              <a:ext uri="{FF2B5EF4-FFF2-40B4-BE49-F238E27FC236}">
                <a16:creationId xmlns:a16="http://schemas.microsoft.com/office/drawing/2014/main" id="{F749AC65-3ADD-49C2-99FE-28AF117F53F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1706174A-17FD-444B-92C6-B005F8F3374E}"/>
              </a:ext>
            </a:extLst>
          </p:cNvPr>
          <p:cNvSpPr>
            <a:spLocks noGrp="1"/>
          </p:cNvSpPr>
          <p:nvPr>
            <p:ph type="sldNum" sz="quarter" idx="12"/>
          </p:nvPr>
        </p:nvSpPr>
        <p:spPr/>
        <p:txBody>
          <a:bodyPr/>
          <a:lstStyle/>
          <a:p>
            <a:fld id="{4360441F-24EE-40C3-9067-72398B4CE5D1}" type="slidenum">
              <a:rPr lang="en-GB" smtClean="0"/>
              <a:t>‹#›</a:t>
            </a:fld>
            <a:endParaRPr lang="en-GB" dirty="0"/>
          </a:p>
        </p:txBody>
      </p:sp>
    </p:spTree>
    <p:extLst>
      <p:ext uri="{BB962C8B-B14F-4D97-AF65-F5344CB8AC3E}">
        <p14:creationId xmlns:p14="http://schemas.microsoft.com/office/powerpoint/2010/main" val="1261935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EF52-3E6E-4ED2-A3D4-8A73E7A6B9E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6080FE-8757-41B4-B70C-5B70F8895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6092B8-54C5-4900-A466-3F8A29C652B7}"/>
              </a:ext>
            </a:extLst>
          </p:cNvPr>
          <p:cNvSpPr>
            <a:spLocks noGrp="1"/>
          </p:cNvSpPr>
          <p:nvPr>
            <p:ph type="dt" sz="half" idx="10"/>
          </p:nvPr>
        </p:nvSpPr>
        <p:spPr/>
        <p:txBody>
          <a:bodyPr/>
          <a:lstStyle/>
          <a:p>
            <a:fld id="{B6BDFD7E-9036-4108-9C4E-98CCEA98F1B1}" type="datetimeFigureOut">
              <a:rPr lang="en-GB" smtClean="0"/>
              <a:t>21/03/2022</a:t>
            </a:fld>
            <a:endParaRPr lang="en-GB" dirty="0"/>
          </a:p>
        </p:txBody>
      </p:sp>
      <p:sp>
        <p:nvSpPr>
          <p:cNvPr id="5" name="Footer Placeholder 4">
            <a:extLst>
              <a:ext uri="{FF2B5EF4-FFF2-40B4-BE49-F238E27FC236}">
                <a16:creationId xmlns:a16="http://schemas.microsoft.com/office/drawing/2014/main" id="{5EA1380D-F17B-42FC-9503-2B6EB50EA24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5F6B0AF-9001-4CD3-B169-E9C112F100DB}"/>
              </a:ext>
            </a:extLst>
          </p:cNvPr>
          <p:cNvSpPr>
            <a:spLocks noGrp="1"/>
          </p:cNvSpPr>
          <p:nvPr>
            <p:ph type="sldNum" sz="quarter" idx="12"/>
          </p:nvPr>
        </p:nvSpPr>
        <p:spPr/>
        <p:txBody>
          <a:bodyPr/>
          <a:lstStyle/>
          <a:p>
            <a:fld id="{0FEEB3B4-8D02-49ED-8F6F-F92FBFAFB7D1}" type="slidenum">
              <a:rPr lang="en-GB" smtClean="0"/>
              <a:t>‹#›</a:t>
            </a:fld>
            <a:endParaRPr lang="en-GB" dirty="0"/>
          </a:p>
        </p:txBody>
      </p:sp>
    </p:spTree>
    <p:extLst>
      <p:ext uri="{BB962C8B-B14F-4D97-AF65-F5344CB8AC3E}">
        <p14:creationId xmlns:p14="http://schemas.microsoft.com/office/powerpoint/2010/main" val="41978031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4CF3-CCE3-4F89-9A19-206E5BD652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D67FFC3-0927-4052-A44A-4DD8C33D01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3D1CB27E-0B6A-465B-A87B-06C718838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8875CB-20EE-46D1-BAB7-29BC0D059A5A}"/>
              </a:ext>
            </a:extLst>
          </p:cNvPr>
          <p:cNvSpPr>
            <a:spLocks noGrp="1"/>
          </p:cNvSpPr>
          <p:nvPr>
            <p:ph type="dt" sz="half" idx="10"/>
          </p:nvPr>
        </p:nvSpPr>
        <p:spPr/>
        <p:txBody>
          <a:bodyPr/>
          <a:lstStyle/>
          <a:p>
            <a:fld id="{C5C62CDE-0734-44BC-B5C9-FF2D237C7A1A}" type="datetimeFigureOut">
              <a:rPr lang="en-GB" smtClean="0"/>
              <a:t>21/03/2022</a:t>
            </a:fld>
            <a:endParaRPr lang="en-GB" dirty="0"/>
          </a:p>
        </p:txBody>
      </p:sp>
      <p:sp>
        <p:nvSpPr>
          <p:cNvPr id="6" name="Footer Placeholder 5">
            <a:extLst>
              <a:ext uri="{FF2B5EF4-FFF2-40B4-BE49-F238E27FC236}">
                <a16:creationId xmlns:a16="http://schemas.microsoft.com/office/drawing/2014/main" id="{71F94BF4-3042-4D78-9C5C-337116DDFBD2}"/>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99AF329-AA12-4750-A7D5-581ABAF33890}"/>
              </a:ext>
            </a:extLst>
          </p:cNvPr>
          <p:cNvSpPr>
            <a:spLocks noGrp="1"/>
          </p:cNvSpPr>
          <p:nvPr>
            <p:ph type="sldNum" sz="quarter" idx="12"/>
          </p:nvPr>
        </p:nvSpPr>
        <p:spPr/>
        <p:txBody>
          <a:bodyPr/>
          <a:lstStyle/>
          <a:p>
            <a:fld id="{4360441F-24EE-40C3-9067-72398B4CE5D1}" type="slidenum">
              <a:rPr lang="en-GB" smtClean="0"/>
              <a:t>‹#›</a:t>
            </a:fld>
            <a:endParaRPr lang="en-GB" dirty="0"/>
          </a:p>
        </p:txBody>
      </p:sp>
    </p:spTree>
    <p:extLst>
      <p:ext uri="{BB962C8B-B14F-4D97-AF65-F5344CB8AC3E}">
        <p14:creationId xmlns:p14="http://schemas.microsoft.com/office/powerpoint/2010/main" val="1750981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EE82-008D-487C-A7D8-7D9F590E5F5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37C5856-2DF2-4D39-A6CA-4D219B80D2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C9FA2D-3513-49E1-8891-447776D46C96}"/>
              </a:ext>
            </a:extLst>
          </p:cNvPr>
          <p:cNvSpPr>
            <a:spLocks noGrp="1"/>
          </p:cNvSpPr>
          <p:nvPr>
            <p:ph type="dt" sz="half" idx="10"/>
          </p:nvPr>
        </p:nvSpPr>
        <p:spPr/>
        <p:txBody>
          <a:bodyPr/>
          <a:lstStyle/>
          <a:p>
            <a:fld id="{C5C62CDE-0734-44BC-B5C9-FF2D237C7A1A}" type="datetimeFigureOut">
              <a:rPr lang="en-GB" smtClean="0"/>
              <a:t>21/03/2022</a:t>
            </a:fld>
            <a:endParaRPr lang="en-GB" dirty="0"/>
          </a:p>
        </p:txBody>
      </p:sp>
      <p:sp>
        <p:nvSpPr>
          <p:cNvPr id="5" name="Footer Placeholder 4">
            <a:extLst>
              <a:ext uri="{FF2B5EF4-FFF2-40B4-BE49-F238E27FC236}">
                <a16:creationId xmlns:a16="http://schemas.microsoft.com/office/drawing/2014/main" id="{EB1CA625-2A1C-40F4-878A-DFD5D2E42B1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414DFD4-B307-417B-A431-991A525A7AD3}"/>
              </a:ext>
            </a:extLst>
          </p:cNvPr>
          <p:cNvSpPr>
            <a:spLocks noGrp="1"/>
          </p:cNvSpPr>
          <p:nvPr>
            <p:ph type="sldNum" sz="quarter" idx="12"/>
          </p:nvPr>
        </p:nvSpPr>
        <p:spPr/>
        <p:txBody>
          <a:bodyPr/>
          <a:lstStyle/>
          <a:p>
            <a:fld id="{4360441F-24EE-40C3-9067-72398B4CE5D1}" type="slidenum">
              <a:rPr lang="en-GB" smtClean="0"/>
              <a:t>‹#›</a:t>
            </a:fld>
            <a:endParaRPr lang="en-GB" dirty="0"/>
          </a:p>
        </p:txBody>
      </p:sp>
    </p:spTree>
    <p:extLst>
      <p:ext uri="{BB962C8B-B14F-4D97-AF65-F5344CB8AC3E}">
        <p14:creationId xmlns:p14="http://schemas.microsoft.com/office/powerpoint/2010/main" val="1353130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910CF5-49FF-4779-B759-04AEE6DB92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145C0A-EA79-4A3E-9E76-7D62E071F1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34D82B-2579-4D50-B5EC-6D2E0FED6D27}"/>
              </a:ext>
            </a:extLst>
          </p:cNvPr>
          <p:cNvSpPr>
            <a:spLocks noGrp="1"/>
          </p:cNvSpPr>
          <p:nvPr>
            <p:ph type="dt" sz="half" idx="10"/>
          </p:nvPr>
        </p:nvSpPr>
        <p:spPr/>
        <p:txBody>
          <a:bodyPr/>
          <a:lstStyle/>
          <a:p>
            <a:fld id="{C5C62CDE-0734-44BC-B5C9-FF2D237C7A1A}" type="datetimeFigureOut">
              <a:rPr lang="en-GB" smtClean="0"/>
              <a:t>21/03/2022</a:t>
            </a:fld>
            <a:endParaRPr lang="en-GB" dirty="0"/>
          </a:p>
        </p:txBody>
      </p:sp>
      <p:sp>
        <p:nvSpPr>
          <p:cNvPr id="5" name="Footer Placeholder 4">
            <a:extLst>
              <a:ext uri="{FF2B5EF4-FFF2-40B4-BE49-F238E27FC236}">
                <a16:creationId xmlns:a16="http://schemas.microsoft.com/office/drawing/2014/main" id="{4767BB69-83DC-4210-A5A4-273FE13BB56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29263B5-C529-4423-9751-A2852B1F8A00}"/>
              </a:ext>
            </a:extLst>
          </p:cNvPr>
          <p:cNvSpPr>
            <a:spLocks noGrp="1"/>
          </p:cNvSpPr>
          <p:nvPr>
            <p:ph type="sldNum" sz="quarter" idx="12"/>
          </p:nvPr>
        </p:nvSpPr>
        <p:spPr/>
        <p:txBody>
          <a:bodyPr/>
          <a:lstStyle/>
          <a:p>
            <a:fld id="{4360441F-24EE-40C3-9067-72398B4CE5D1}" type="slidenum">
              <a:rPr lang="en-GB" smtClean="0"/>
              <a:t>‹#›</a:t>
            </a:fld>
            <a:endParaRPr lang="en-GB" dirty="0"/>
          </a:p>
        </p:txBody>
      </p:sp>
    </p:spTree>
    <p:extLst>
      <p:ext uri="{BB962C8B-B14F-4D97-AF65-F5344CB8AC3E}">
        <p14:creationId xmlns:p14="http://schemas.microsoft.com/office/powerpoint/2010/main" val="34672079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56B6-EE24-415F-95CA-B1DEB64E97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A09808E-8CE2-48F8-8A21-06ED493643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03ECDD-F51B-4E8A-8E2B-FA3F71704275}"/>
              </a:ext>
            </a:extLst>
          </p:cNvPr>
          <p:cNvSpPr>
            <a:spLocks noGrp="1"/>
          </p:cNvSpPr>
          <p:nvPr>
            <p:ph type="dt" sz="half" idx="10"/>
          </p:nvPr>
        </p:nvSpPr>
        <p:spPr/>
        <p:txBody>
          <a:bodyPr/>
          <a:lstStyle/>
          <a:p>
            <a:fld id="{B6BDFD7E-9036-4108-9C4E-98CCEA98F1B1}" type="datetimeFigureOut">
              <a:rPr lang="en-GB" smtClean="0"/>
              <a:t>21/03/2022</a:t>
            </a:fld>
            <a:endParaRPr lang="en-GB" dirty="0"/>
          </a:p>
        </p:txBody>
      </p:sp>
      <p:sp>
        <p:nvSpPr>
          <p:cNvPr id="5" name="Footer Placeholder 4">
            <a:extLst>
              <a:ext uri="{FF2B5EF4-FFF2-40B4-BE49-F238E27FC236}">
                <a16:creationId xmlns:a16="http://schemas.microsoft.com/office/drawing/2014/main" id="{574F9D2C-87CB-49CF-B058-11C1C689A04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4C6C87B-0863-4391-98F9-246ACDFA9759}"/>
              </a:ext>
            </a:extLst>
          </p:cNvPr>
          <p:cNvSpPr>
            <a:spLocks noGrp="1"/>
          </p:cNvSpPr>
          <p:nvPr>
            <p:ph type="sldNum" sz="quarter" idx="12"/>
          </p:nvPr>
        </p:nvSpPr>
        <p:spPr/>
        <p:txBody>
          <a:bodyPr/>
          <a:lstStyle/>
          <a:p>
            <a:fld id="{0FEEB3B4-8D02-49ED-8F6F-F92FBFAFB7D1}" type="slidenum">
              <a:rPr lang="en-GB" smtClean="0"/>
              <a:t>‹#›</a:t>
            </a:fld>
            <a:endParaRPr lang="en-GB" dirty="0"/>
          </a:p>
        </p:txBody>
      </p:sp>
    </p:spTree>
    <p:extLst>
      <p:ext uri="{BB962C8B-B14F-4D97-AF65-F5344CB8AC3E}">
        <p14:creationId xmlns:p14="http://schemas.microsoft.com/office/powerpoint/2010/main" val="2891745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1960-D04A-453C-9EE9-9CFDB624EB4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BC35BEE-431E-4A22-A47F-2EEB5A626D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D46E747-3756-450E-859F-40ADEE18EC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175543A-2233-4E5F-9378-82D862D71F06}"/>
              </a:ext>
            </a:extLst>
          </p:cNvPr>
          <p:cNvSpPr>
            <a:spLocks noGrp="1"/>
          </p:cNvSpPr>
          <p:nvPr>
            <p:ph type="dt" sz="half" idx="10"/>
          </p:nvPr>
        </p:nvSpPr>
        <p:spPr/>
        <p:txBody>
          <a:bodyPr/>
          <a:lstStyle/>
          <a:p>
            <a:fld id="{B6BDFD7E-9036-4108-9C4E-98CCEA98F1B1}" type="datetimeFigureOut">
              <a:rPr lang="en-GB" smtClean="0"/>
              <a:t>21/03/2022</a:t>
            </a:fld>
            <a:endParaRPr lang="en-GB" dirty="0"/>
          </a:p>
        </p:txBody>
      </p:sp>
      <p:sp>
        <p:nvSpPr>
          <p:cNvPr id="6" name="Footer Placeholder 5">
            <a:extLst>
              <a:ext uri="{FF2B5EF4-FFF2-40B4-BE49-F238E27FC236}">
                <a16:creationId xmlns:a16="http://schemas.microsoft.com/office/drawing/2014/main" id="{73ED768C-3844-40A6-9645-B1E3EEDCCE9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3CB99620-720E-4BB7-80E3-72CF15BA3CC3}"/>
              </a:ext>
            </a:extLst>
          </p:cNvPr>
          <p:cNvSpPr>
            <a:spLocks noGrp="1"/>
          </p:cNvSpPr>
          <p:nvPr>
            <p:ph type="sldNum" sz="quarter" idx="12"/>
          </p:nvPr>
        </p:nvSpPr>
        <p:spPr/>
        <p:txBody>
          <a:bodyPr/>
          <a:lstStyle/>
          <a:p>
            <a:fld id="{0FEEB3B4-8D02-49ED-8F6F-F92FBFAFB7D1}" type="slidenum">
              <a:rPr lang="en-GB" smtClean="0"/>
              <a:t>‹#›</a:t>
            </a:fld>
            <a:endParaRPr lang="en-GB" dirty="0"/>
          </a:p>
        </p:txBody>
      </p:sp>
    </p:spTree>
    <p:extLst>
      <p:ext uri="{BB962C8B-B14F-4D97-AF65-F5344CB8AC3E}">
        <p14:creationId xmlns:p14="http://schemas.microsoft.com/office/powerpoint/2010/main" val="3611394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E14C-83DE-472B-AF25-86334B6F46A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916773-C4C2-4656-843F-99F30EBA91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F3B88B-35E4-4A91-A75B-A1982BCB7D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FF49A3F-9474-4908-B622-DC697297AB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3D9BC1-51C1-4433-9532-0EA1BCEF2A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ED683BA-F59D-4A61-8126-2E7964390D75}"/>
              </a:ext>
            </a:extLst>
          </p:cNvPr>
          <p:cNvSpPr>
            <a:spLocks noGrp="1"/>
          </p:cNvSpPr>
          <p:nvPr>
            <p:ph type="dt" sz="half" idx="10"/>
          </p:nvPr>
        </p:nvSpPr>
        <p:spPr/>
        <p:txBody>
          <a:bodyPr/>
          <a:lstStyle/>
          <a:p>
            <a:fld id="{B6BDFD7E-9036-4108-9C4E-98CCEA98F1B1}" type="datetimeFigureOut">
              <a:rPr lang="en-GB" smtClean="0"/>
              <a:t>21/03/2022</a:t>
            </a:fld>
            <a:endParaRPr lang="en-GB" dirty="0"/>
          </a:p>
        </p:txBody>
      </p:sp>
      <p:sp>
        <p:nvSpPr>
          <p:cNvPr id="8" name="Footer Placeholder 7">
            <a:extLst>
              <a:ext uri="{FF2B5EF4-FFF2-40B4-BE49-F238E27FC236}">
                <a16:creationId xmlns:a16="http://schemas.microsoft.com/office/drawing/2014/main" id="{D6BF710A-841C-40C0-BC6E-E834D0A01F6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10C72083-1F75-4FA6-AC30-3E15851A1ACA}"/>
              </a:ext>
            </a:extLst>
          </p:cNvPr>
          <p:cNvSpPr>
            <a:spLocks noGrp="1"/>
          </p:cNvSpPr>
          <p:nvPr>
            <p:ph type="sldNum" sz="quarter" idx="12"/>
          </p:nvPr>
        </p:nvSpPr>
        <p:spPr/>
        <p:txBody>
          <a:bodyPr/>
          <a:lstStyle/>
          <a:p>
            <a:fld id="{0FEEB3B4-8D02-49ED-8F6F-F92FBFAFB7D1}" type="slidenum">
              <a:rPr lang="en-GB" smtClean="0"/>
              <a:t>‹#›</a:t>
            </a:fld>
            <a:endParaRPr lang="en-GB" dirty="0"/>
          </a:p>
        </p:txBody>
      </p:sp>
    </p:spTree>
    <p:extLst>
      <p:ext uri="{BB962C8B-B14F-4D97-AF65-F5344CB8AC3E}">
        <p14:creationId xmlns:p14="http://schemas.microsoft.com/office/powerpoint/2010/main" val="4137702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ACD42-6E8F-4125-BEC0-443124AA3E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FF49A2-CDFD-4930-A78E-B4FDFE9E3AB2}"/>
              </a:ext>
            </a:extLst>
          </p:cNvPr>
          <p:cNvSpPr>
            <a:spLocks noGrp="1"/>
          </p:cNvSpPr>
          <p:nvPr>
            <p:ph type="dt" sz="half" idx="10"/>
          </p:nvPr>
        </p:nvSpPr>
        <p:spPr/>
        <p:txBody>
          <a:bodyPr/>
          <a:lstStyle/>
          <a:p>
            <a:fld id="{B6BDFD7E-9036-4108-9C4E-98CCEA98F1B1}" type="datetimeFigureOut">
              <a:rPr lang="en-GB" smtClean="0"/>
              <a:t>21/03/2022</a:t>
            </a:fld>
            <a:endParaRPr lang="en-GB" dirty="0"/>
          </a:p>
        </p:txBody>
      </p:sp>
      <p:sp>
        <p:nvSpPr>
          <p:cNvPr id="4" name="Footer Placeholder 3">
            <a:extLst>
              <a:ext uri="{FF2B5EF4-FFF2-40B4-BE49-F238E27FC236}">
                <a16:creationId xmlns:a16="http://schemas.microsoft.com/office/drawing/2014/main" id="{03020A61-8CBF-4334-8A5C-A011F4E85166}"/>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BA716DA-BF9D-4070-8B3E-C299A46F8BD8}"/>
              </a:ext>
            </a:extLst>
          </p:cNvPr>
          <p:cNvSpPr>
            <a:spLocks noGrp="1"/>
          </p:cNvSpPr>
          <p:nvPr>
            <p:ph type="sldNum" sz="quarter" idx="12"/>
          </p:nvPr>
        </p:nvSpPr>
        <p:spPr/>
        <p:txBody>
          <a:bodyPr/>
          <a:lstStyle/>
          <a:p>
            <a:fld id="{0FEEB3B4-8D02-49ED-8F6F-F92FBFAFB7D1}" type="slidenum">
              <a:rPr lang="en-GB" smtClean="0"/>
              <a:t>‹#›</a:t>
            </a:fld>
            <a:endParaRPr lang="en-GB" dirty="0"/>
          </a:p>
        </p:txBody>
      </p:sp>
    </p:spTree>
    <p:extLst>
      <p:ext uri="{BB962C8B-B14F-4D97-AF65-F5344CB8AC3E}">
        <p14:creationId xmlns:p14="http://schemas.microsoft.com/office/powerpoint/2010/main" val="379571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5D202-C075-43AB-96E0-B05814F720E4}"/>
              </a:ext>
            </a:extLst>
          </p:cNvPr>
          <p:cNvSpPr>
            <a:spLocks noGrp="1"/>
          </p:cNvSpPr>
          <p:nvPr>
            <p:ph type="dt" sz="half" idx="10"/>
          </p:nvPr>
        </p:nvSpPr>
        <p:spPr/>
        <p:txBody>
          <a:bodyPr/>
          <a:lstStyle/>
          <a:p>
            <a:fld id="{B6BDFD7E-9036-4108-9C4E-98CCEA98F1B1}" type="datetimeFigureOut">
              <a:rPr lang="en-GB" smtClean="0"/>
              <a:t>21/03/2022</a:t>
            </a:fld>
            <a:endParaRPr lang="en-GB" dirty="0"/>
          </a:p>
        </p:txBody>
      </p:sp>
      <p:sp>
        <p:nvSpPr>
          <p:cNvPr id="3" name="Footer Placeholder 2">
            <a:extLst>
              <a:ext uri="{FF2B5EF4-FFF2-40B4-BE49-F238E27FC236}">
                <a16:creationId xmlns:a16="http://schemas.microsoft.com/office/drawing/2014/main" id="{6BD36247-1234-4233-A4FA-B7A6DBAAEC6C}"/>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3EAC1D18-810A-4712-8303-536AAF139540}"/>
              </a:ext>
            </a:extLst>
          </p:cNvPr>
          <p:cNvSpPr>
            <a:spLocks noGrp="1"/>
          </p:cNvSpPr>
          <p:nvPr>
            <p:ph type="sldNum" sz="quarter" idx="12"/>
          </p:nvPr>
        </p:nvSpPr>
        <p:spPr/>
        <p:txBody>
          <a:bodyPr/>
          <a:lstStyle/>
          <a:p>
            <a:fld id="{0FEEB3B4-8D02-49ED-8F6F-F92FBFAFB7D1}" type="slidenum">
              <a:rPr lang="en-GB" smtClean="0"/>
              <a:t>‹#›</a:t>
            </a:fld>
            <a:endParaRPr lang="en-GB" dirty="0"/>
          </a:p>
        </p:txBody>
      </p:sp>
    </p:spTree>
    <p:extLst>
      <p:ext uri="{BB962C8B-B14F-4D97-AF65-F5344CB8AC3E}">
        <p14:creationId xmlns:p14="http://schemas.microsoft.com/office/powerpoint/2010/main" val="36827584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C758-A2DE-4873-8EFC-18E1AB8D16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6FBAAF9-C97C-4690-8A30-2EC7E81548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68A9C4B-98DA-4C35-B9E9-4FB82E79ED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32D197-EBFC-4172-930B-CA78C98B4E21}"/>
              </a:ext>
            </a:extLst>
          </p:cNvPr>
          <p:cNvSpPr>
            <a:spLocks noGrp="1"/>
          </p:cNvSpPr>
          <p:nvPr>
            <p:ph type="dt" sz="half" idx="10"/>
          </p:nvPr>
        </p:nvSpPr>
        <p:spPr/>
        <p:txBody>
          <a:bodyPr/>
          <a:lstStyle/>
          <a:p>
            <a:fld id="{B6BDFD7E-9036-4108-9C4E-98CCEA98F1B1}" type="datetimeFigureOut">
              <a:rPr lang="en-GB" smtClean="0"/>
              <a:t>21/03/2022</a:t>
            </a:fld>
            <a:endParaRPr lang="en-GB" dirty="0"/>
          </a:p>
        </p:txBody>
      </p:sp>
      <p:sp>
        <p:nvSpPr>
          <p:cNvPr id="6" name="Footer Placeholder 5">
            <a:extLst>
              <a:ext uri="{FF2B5EF4-FFF2-40B4-BE49-F238E27FC236}">
                <a16:creationId xmlns:a16="http://schemas.microsoft.com/office/drawing/2014/main" id="{EA818297-6693-4B03-9E6D-06D91871927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947493CF-EC61-429C-A1A6-78D987CACC03}"/>
              </a:ext>
            </a:extLst>
          </p:cNvPr>
          <p:cNvSpPr>
            <a:spLocks noGrp="1"/>
          </p:cNvSpPr>
          <p:nvPr>
            <p:ph type="sldNum" sz="quarter" idx="12"/>
          </p:nvPr>
        </p:nvSpPr>
        <p:spPr/>
        <p:txBody>
          <a:bodyPr/>
          <a:lstStyle/>
          <a:p>
            <a:fld id="{0FEEB3B4-8D02-49ED-8F6F-F92FBFAFB7D1}" type="slidenum">
              <a:rPr lang="en-GB" smtClean="0"/>
              <a:t>‹#›</a:t>
            </a:fld>
            <a:endParaRPr lang="en-GB" dirty="0"/>
          </a:p>
        </p:txBody>
      </p:sp>
    </p:spTree>
    <p:extLst>
      <p:ext uri="{BB962C8B-B14F-4D97-AF65-F5344CB8AC3E}">
        <p14:creationId xmlns:p14="http://schemas.microsoft.com/office/powerpoint/2010/main" val="3236467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AE4B5-FE5E-485F-891A-510AACFD2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145D9A8-5D6E-41C5-BBD9-F67790C950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CCC2A01F-291C-4D46-B343-02679D89B6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9BF76-3744-40DE-8CCB-ED78511B51F0}"/>
              </a:ext>
            </a:extLst>
          </p:cNvPr>
          <p:cNvSpPr>
            <a:spLocks noGrp="1"/>
          </p:cNvSpPr>
          <p:nvPr>
            <p:ph type="dt" sz="half" idx="10"/>
          </p:nvPr>
        </p:nvSpPr>
        <p:spPr/>
        <p:txBody>
          <a:bodyPr/>
          <a:lstStyle/>
          <a:p>
            <a:fld id="{B6BDFD7E-9036-4108-9C4E-98CCEA98F1B1}" type="datetimeFigureOut">
              <a:rPr lang="en-GB" smtClean="0"/>
              <a:t>21/03/2022</a:t>
            </a:fld>
            <a:endParaRPr lang="en-GB" dirty="0"/>
          </a:p>
        </p:txBody>
      </p:sp>
      <p:sp>
        <p:nvSpPr>
          <p:cNvPr id="6" name="Footer Placeholder 5">
            <a:extLst>
              <a:ext uri="{FF2B5EF4-FFF2-40B4-BE49-F238E27FC236}">
                <a16:creationId xmlns:a16="http://schemas.microsoft.com/office/drawing/2014/main" id="{D2A99A23-373D-47A8-9F43-DBAD4E9E91F0}"/>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2EDFD7D-3726-4105-955C-FF3FF0B9AABC}"/>
              </a:ext>
            </a:extLst>
          </p:cNvPr>
          <p:cNvSpPr>
            <a:spLocks noGrp="1"/>
          </p:cNvSpPr>
          <p:nvPr>
            <p:ph type="sldNum" sz="quarter" idx="12"/>
          </p:nvPr>
        </p:nvSpPr>
        <p:spPr/>
        <p:txBody>
          <a:bodyPr/>
          <a:lstStyle/>
          <a:p>
            <a:fld id="{0FEEB3B4-8D02-49ED-8F6F-F92FBFAFB7D1}" type="slidenum">
              <a:rPr lang="en-GB" smtClean="0"/>
              <a:t>‹#›</a:t>
            </a:fld>
            <a:endParaRPr lang="en-GB" dirty="0"/>
          </a:p>
        </p:txBody>
      </p:sp>
    </p:spTree>
    <p:extLst>
      <p:ext uri="{BB962C8B-B14F-4D97-AF65-F5344CB8AC3E}">
        <p14:creationId xmlns:p14="http://schemas.microsoft.com/office/powerpoint/2010/main" val="12514151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B184AD-F8E4-47AD-8F8A-9B39433EC8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5D8E5B-E637-45D4-BA86-C354E6522D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FC8065-F4A3-4A33-AA2D-C90BF261B6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DFD7E-9036-4108-9C4E-98CCEA98F1B1}" type="datetimeFigureOut">
              <a:rPr lang="en-GB" smtClean="0"/>
              <a:t>21/03/2022</a:t>
            </a:fld>
            <a:endParaRPr lang="en-GB" dirty="0"/>
          </a:p>
        </p:txBody>
      </p:sp>
      <p:sp>
        <p:nvSpPr>
          <p:cNvPr id="5" name="Footer Placeholder 4">
            <a:extLst>
              <a:ext uri="{FF2B5EF4-FFF2-40B4-BE49-F238E27FC236}">
                <a16:creationId xmlns:a16="http://schemas.microsoft.com/office/drawing/2014/main" id="{C19060EB-C295-4E98-AEB9-6DB3ED017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832167C1-B3EE-475D-B93F-BE79CF353D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EB3B4-8D02-49ED-8F6F-F92FBFAFB7D1}" type="slidenum">
              <a:rPr lang="en-GB" smtClean="0"/>
              <a:t>‹#›</a:t>
            </a:fld>
            <a:endParaRPr lang="en-GB" dirty="0"/>
          </a:p>
        </p:txBody>
      </p:sp>
    </p:spTree>
    <p:extLst>
      <p:ext uri="{BB962C8B-B14F-4D97-AF65-F5344CB8AC3E}">
        <p14:creationId xmlns:p14="http://schemas.microsoft.com/office/powerpoint/2010/main" val="2632318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F3DEA6-E606-47CF-96A9-B2F8167ECD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5E8C6D1-2C3E-44F6-A91F-01F977ADB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01B9F0-5CDB-4B3E-A55E-DDE4116E10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62CDE-0734-44BC-B5C9-FF2D237C7A1A}" type="datetimeFigureOut">
              <a:rPr lang="en-GB" smtClean="0"/>
              <a:t>21/03/2022</a:t>
            </a:fld>
            <a:endParaRPr lang="en-GB" dirty="0"/>
          </a:p>
        </p:txBody>
      </p:sp>
      <p:sp>
        <p:nvSpPr>
          <p:cNvPr id="5" name="Footer Placeholder 4">
            <a:extLst>
              <a:ext uri="{FF2B5EF4-FFF2-40B4-BE49-F238E27FC236}">
                <a16:creationId xmlns:a16="http://schemas.microsoft.com/office/drawing/2014/main" id="{1C163561-0F01-46CF-AF76-F0419EF2E7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084C146D-FCA6-4316-AB2F-21C0EDA5A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0441F-24EE-40C3-9067-72398B4CE5D1}" type="slidenum">
              <a:rPr lang="en-GB" smtClean="0"/>
              <a:t>‹#›</a:t>
            </a:fld>
            <a:endParaRPr lang="en-GB" dirty="0"/>
          </a:p>
        </p:txBody>
      </p:sp>
    </p:spTree>
    <p:extLst>
      <p:ext uri="{BB962C8B-B14F-4D97-AF65-F5344CB8AC3E}">
        <p14:creationId xmlns:p14="http://schemas.microsoft.com/office/powerpoint/2010/main" val="2964653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B5A8"/>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A69D11C1-9FAA-4283-BA18-E4BEE60F5B02}"/>
              </a:ext>
            </a:extLst>
          </p:cNvPr>
          <p:cNvSpPr/>
          <p:nvPr/>
        </p:nvSpPr>
        <p:spPr>
          <a:xfrm>
            <a:off x="3315031" y="1380754"/>
            <a:ext cx="5561938" cy="2513516"/>
          </a:xfrm>
          <a:prstGeom prst="rect">
            <a:avLst/>
          </a:prstGeom>
        </p:spPr>
        <p:txBody>
          <a:bodyPr vert="horz" lIns="91440" tIns="45720" rIns="91440" bIns="45720" rtlCol="0" anchor="b">
            <a:normAutofit fontScale="92500"/>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5600" b="1" i="0" u="none" strike="noStrike" kern="1200" cap="none" spc="0" normalizeH="0" baseline="0" noProof="0" dirty="0">
                <a:ln>
                  <a:noFill/>
                </a:ln>
                <a:solidFill>
                  <a:prstClr val="black"/>
                </a:solidFill>
                <a:effectLst/>
                <a:uLnTx/>
                <a:uFillTx/>
                <a:latin typeface="Calibri Light" panose="020F0302020204030204"/>
                <a:ea typeface="+mn-ea"/>
                <a:cs typeface="+mn-cs"/>
              </a:rPr>
              <a:t>Greater Manchester Food Security </a:t>
            </a:r>
            <a:r>
              <a:rPr kumimoji="0" lang="en-US" sz="5600" b="1" i="0" u="none" strike="noStrike" kern="1200" cap="none" spc="0" normalizeH="0" baseline="0" noProof="0">
                <a:ln>
                  <a:noFill/>
                </a:ln>
                <a:solidFill>
                  <a:prstClr val="black"/>
                </a:solidFill>
                <a:effectLst/>
                <a:uLnTx/>
                <a:uFillTx/>
                <a:latin typeface="Calibri Light" panose="020F0302020204030204"/>
                <a:ea typeface="+mn-ea"/>
                <a:cs typeface="+mn-cs"/>
              </a:rPr>
              <a:t>Action Network</a:t>
            </a:r>
            <a:endParaRPr kumimoji="0" lang="en-US" sz="5600" b="1"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5" name="Arc 14">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9002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rgbClr val="15B5A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2DA8698-E2BA-43CE-BA09-1F8ED64F0AFD}"/>
              </a:ext>
            </a:extLst>
          </p:cNvPr>
          <p:cNvSpPr txBox="1"/>
          <p:nvPr/>
        </p:nvSpPr>
        <p:spPr>
          <a:xfrm>
            <a:off x="99849" y="517632"/>
            <a:ext cx="4512467" cy="557106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Calibri Light" panose="020F0302020204030204"/>
                <a:ea typeface="+mn-ea"/>
                <a:cs typeface="+mn-cs"/>
              </a:rPr>
              <a:t>Doing </a:t>
            </a:r>
            <a:r>
              <a:rPr lang="en-US" sz="4400" b="1" dirty="0">
                <a:solidFill>
                  <a:srgbClr val="FFFFFF"/>
                </a:solidFill>
                <a:latin typeface="Calibri Light" panose="020F0302020204030204"/>
              </a:rPr>
              <a:t>m</a:t>
            </a:r>
            <a:r>
              <a:rPr kumimoji="0" lang="en-US" sz="4400" b="1" i="0" u="none" strike="noStrike" kern="1200" cap="none" spc="0" normalizeH="0" baseline="0" noProof="0" dirty="0">
                <a:ln>
                  <a:noFill/>
                </a:ln>
                <a:solidFill>
                  <a:srgbClr val="FFFFFF"/>
                </a:solidFill>
                <a:effectLst/>
                <a:uLnTx/>
                <a:uFillTx/>
                <a:latin typeface="Calibri Light" panose="020F0302020204030204"/>
                <a:ea typeface="+mn-ea"/>
                <a:cs typeface="+mn-cs"/>
              </a:rPr>
              <a:t>ore for those that miss out.</a:t>
            </a:r>
          </a:p>
        </p:txBody>
      </p:sp>
      <p:sp>
        <p:nvSpPr>
          <p:cNvPr id="7" name="Straight Connector 6">
            <a:extLst>
              <a:ext uri="{FF2B5EF4-FFF2-40B4-BE49-F238E27FC236}">
                <a16:creationId xmlns:a16="http://schemas.microsoft.com/office/drawing/2014/main" id="{E95D4626-9809-48B9-877F-347E0B82A4E2}"/>
              </a:ext>
            </a:extLst>
          </p:cNvPr>
          <p:cNvSpPr/>
          <p:nvPr/>
        </p:nvSpPr>
        <p:spPr>
          <a:xfrm>
            <a:off x="5159932" y="2655573"/>
            <a:ext cx="6291714" cy="0"/>
          </a:xfrm>
          <a:prstGeom prst="line">
            <a:avLst/>
          </a:prstGeom>
          <a:ln>
            <a:solidFill>
              <a:srgbClr val="15B5A8"/>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41234E5E-BFFC-4EE3-9DBC-50DFC4660693}"/>
              </a:ext>
            </a:extLst>
          </p:cNvPr>
          <p:cNvSpPr/>
          <p:nvPr/>
        </p:nvSpPr>
        <p:spPr>
          <a:xfrm>
            <a:off x="5254777" y="2556057"/>
            <a:ext cx="6291714" cy="1745886"/>
          </a:xfrm>
          <a:custGeom>
            <a:avLst/>
            <a:gdLst>
              <a:gd name="connsiteX0" fmla="*/ 0 w 6291714"/>
              <a:gd name="connsiteY0" fmla="*/ 0 h 1382683"/>
              <a:gd name="connsiteX1" fmla="*/ 6291714 w 6291714"/>
              <a:gd name="connsiteY1" fmla="*/ 0 h 1382683"/>
              <a:gd name="connsiteX2" fmla="*/ 6291714 w 6291714"/>
              <a:gd name="connsiteY2" fmla="*/ 1382683 h 1382683"/>
              <a:gd name="connsiteX3" fmla="*/ 0 w 6291714"/>
              <a:gd name="connsiteY3" fmla="*/ 1382683 h 1382683"/>
              <a:gd name="connsiteX4" fmla="*/ 0 w 6291714"/>
              <a:gd name="connsiteY4" fmla="*/ 0 h 1382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91714" h="1382683">
                <a:moveTo>
                  <a:pt x="0" y="0"/>
                </a:moveTo>
                <a:lnTo>
                  <a:pt x="6291714" y="0"/>
                </a:lnTo>
                <a:lnTo>
                  <a:pt x="6291714" y="1382683"/>
                </a:lnTo>
                <a:lnTo>
                  <a:pt x="0" y="13826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endParaRPr kumimoji="0" lang="en-GB" sz="3200" b="0" i="0" u="none" strike="noStrike" kern="1200" cap="none" spc="0" normalizeH="0" baseline="0" noProof="0" dirty="0">
              <a:ln>
                <a:noFill/>
              </a:ln>
              <a:solidFill>
                <a:prstClr val="black">
                  <a:hueOff val="0"/>
                  <a:satOff val="0"/>
                  <a:lumOff val="0"/>
                  <a:alphaOff val="0"/>
                </a:prstClr>
              </a:solidFill>
              <a:effectLst/>
              <a:uLnTx/>
              <a:uFillTx/>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800"/>
              </a:spcAft>
              <a:buClrTx/>
              <a:buSzTx/>
              <a:buFontTx/>
              <a:buNone/>
              <a:tabLst/>
              <a:defRPr/>
            </a:pPr>
            <a:r>
              <a:rPr lang="en-GB" sz="4000" dirty="0">
                <a:solidFill>
                  <a:prstClr val="black">
                    <a:hueOff val="0"/>
                    <a:satOff val="0"/>
                    <a:lumOff val="0"/>
                    <a:alphaOff val="0"/>
                  </a:prstClr>
                </a:solidFill>
                <a:ea typeface="Calibri" panose="020F0502020204030204" pitchFamily="34" charset="0"/>
                <a:cs typeface="Times New Roman" panose="02020603050405020304" pitchFamily="18" charset="0"/>
              </a:rPr>
              <a:t>Affordability</a:t>
            </a:r>
            <a:endParaRPr kumimoji="0" lang="en-GB" sz="4000" b="0" i="0" u="none" strike="noStrike" kern="1200" cap="none" spc="0" normalizeH="0" baseline="0" noProof="0" dirty="0">
              <a:ln>
                <a:noFill/>
              </a:ln>
              <a:solidFill>
                <a:prstClr val="black">
                  <a:hueOff val="0"/>
                  <a:satOff val="0"/>
                  <a:lumOff val="0"/>
                  <a:alphaOff val="0"/>
                </a:prstClr>
              </a:solidFill>
              <a:effectLst/>
              <a:uLnTx/>
              <a:uFillTx/>
              <a:ea typeface="Calibri" panose="020F0502020204030204" pitchFamily="34" charset="0"/>
              <a:cs typeface="Times New Roman" panose="02020603050405020304" pitchFamily="18" charset="0"/>
            </a:endParaRPr>
          </a:p>
        </p:txBody>
      </p:sp>
      <p:sp>
        <p:nvSpPr>
          <p:cNvPr id="9" name="Straight Connector 8">
            <a:extLst>
              <a:ext uri="{FF2B5EF4-FFF2-40B4-BE49-F238E27FC236}">
                <a16:creationId xmlns:a16="http://schemas.microsoft.com/office/drawing/2014/main" id="{15DC9E00-14A4-4A48-A199-1F689BE9C2DB}"/>
              </a:ext>
            </a:extLst>
          </p:cNvPr>
          <p:cNvSpPr/>
          <p:nvPr/>
        </p:nvSpPr>
        <p:spPr>
          <a:xfrm>
            <a:off x="5254777" y="4201296"/>
            <a:ext cx="6291714" cy="0"/>
          </a:xfrm>
          <a:prstGeom prst="line">
            <a:avLst/>
          </a:prstGeom>
          <a:ln>
            <a:solidFill>
              <a:srgbClr val="15B5A8"/>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31809287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rgbClr val="15B5A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2DA8698-E2BA-43CE-BA09-1F8ED64F0AFD}"/>
              </a:ext>
            </a:extLst>
          </p:cNvPr>
          <p:cNvSpPr txBox="1"/>
          <p:nvPr/>
        </p:nvSpPr>
        <p:spPr>
          <a:xfrm>
            <a:off x="99849" y="517632"/>
            <a:ext cx="4512467" cy="557106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Calibri Light" panose="020F0302020204030204"/>
                <a:ea typeface="+mn-ea"/>
                <a:cs typeface="+mn-cs"/>
              </a:rPr>
              <a:t>Doing </a:t>
            </a:r>
            <a:r>
              <a:rPr lang="en-US" sz="4400" b="1" dirty="0">
                <a:solidFill>
                  <a:srgbClr val="FFFFFF"/>
                </a:solidFill>
                <a:latin typeface="Calibri Light" panose="020F0302020204030204"/>
              </a:rPr>
              <a:t>m</a:t>
            </a:r>
            <a:r>
              <a:rPr kumimoji="0" lang="en-US" sz="4400" b="1" i="0" u="none" strike="noStrike" kern="1200" cap="none" spc="0" normalizeH="0" baseline="0" noProof="0" dirty="0">
                <a:ln>
                  <a:noFill/>
                </a:ln>
                <a:solidFill>
                  <a:srgbClr val="FFFFFF"/>
                </a:solidFill>
                <a:effectLst/>
                <a:uLnTx/>
                <a:uFillTx/>
                <a:latin typeface="Calibri Light" panose="020F0302020204030204"/>
                <a:ea typeface="+mn-ea"/>
                <a:cs typeface="+mn-cs"/>
              </a:rPr>
              <a:t>ore for those that miss out.</a:t>
            </a:r>
          </a:p>
        </p:txBody>
      </p:sp>
      <p:sp>
        <p:nvSpPr>
          <p:cNvPr id="7" name="Straight Connector 6">
            <a:extLst>
              <a:ext uri="{FF2B5EF4-FFF2-40B4-BE49-F238E27FC236}">
                <a16:creationId xmlns:a16="http://schemas.microsoft.com/office/drawing/2014/main" id="{E95D4626-9809-48B9-877F-347E0B82A4E2}"/>
              </a:ext>
            </a:extLst>
          </p:cNvPr>
          <p:cNvSpPr/>
          <p:nvPr/>
        </p:nvSpPr>
        <p:spPr>
          <a:xfrm>
            <a:off x="5159932" y="2655573"/>
            <a:ext cx="6291714" cy="0"/>
          </a:xfrm>
          <a:prstGeom prst="line">
            <a:avLst/>
          </a:prstGeom>
          <a:ln>
            <a:solidFill>
              <a:srgbClr val="15B5A8"/>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41234E5E-BFFC-4EE3-9DBC-50DFC4660693}"/>
              </a:ext>
            </a:extLst>
          </p:cNvPr>
          <p:cNvSpPr/>
          <p:nvPr/>
        </p:nvSpPr>
        <p:spPr>
          <a:xfrm>
            <a:off x="5254777" y="2210463"/>
            <a:ext cx="6291714" cy="2091480"/>
          </a:xfrm>
          <a:custGeom>
            <a:avLst/>
            <a:gdLst>
              <a:gd name="connsiteX0" fmla="*/ 0 w 6291714"/>
              <a:gd name="connsiteY0" fmla="*/ 0 h 1382683"/>
              <a:gd name="connsiteX1" fmla="*/ 6291714 w 6291714"/>
              <a:gd name="connsiteY1" fmla="*/ 0 h 1382683"/>
              <a:gd name="connsiteX2" fmla="*/ 6291714 w 6291714"/>
              <a:gd name="connsiteY2" fmla="*/ 1382683 h 1382683"/>
              <a:gd name="connsiteX3" fmla="*/ 0 w 6291714"/>
              <a:gd name="connsiteY3" fmla="*/ 1382683 h 1382683"/>
              <a:gd name="connsiteX4" fmla="*/ 0 w 6291714"/>
              <a:gd name="connsiteY4" fmla="*/ 0 h 1382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91714" h="1382683">
                <a:moveTo>
                  <a:pt x="0" y="0"/>
                </a:moveTo>
                <a:lnTo>
                  <a:pt x="6291714" y="0"/>
                </a:lnTo>
                <a:lnTo>
                  <a:pt x="6291714" y="1382683"/>
                </a:lnTo>
                <a:lnTo>
                  <a:pt x="0" y="13826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endParaRPr kumimoji="0" lang="en-GB" sz="4000" b="0" i="0" u="none" strike="noStrike" kern="1200" cap="none" spc="0" normalizeH="0" baseline="0" noProof="0" dirty="0">
              <a:ln>
                <a:noFill/>
              </a:ln>
              <a:solidFill>
                <a:prstClr val="black">
                  <a:hueOff val="0"/>
                  <a:satOff val="0"/>
                  <a:lumOff val="0"/>
                  <a:alphaOff val="0"/>
                </a:prstClr>
              </a:solidFill>
              <a:effectLst/>
              <a:uLnTx/>
              <a:uFillTx/>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GB" sz="4000" b="0" i="0" u="none" strike="noStrike" kern="1200" cap="none" spc="0" normalizeH="0" baseline="0" noProof="0" dirty="0">
                <a:ln>
                  <a:noFill/>
                </a:ln>
                <a:solidFill>
                  <a:prstClr val="black">
                    <a:hueOff val="0"/>
                    <a:satOff val="0"/>
                    <a:lumOff val="0"/>
                    <a:alphaOff val="0"/>
                  </a:prstClr>
                </a:solidFill>
                <a:effectLst/>
                <a:uLnTx/>
                <a:uFillTx/>
                <a:ea typeface="Calibri" panose="020F0502020204030204" pitchFamily="34" charset="0"/>
                <a:cs typeface="Times New Roman" panose="02020603050405020304" pitchFamily="18" charset="0"/>
              </a:rPr>
              <a:t>Useability</a:t>
            </a:r>
          </a:p>
        </p:txBody>
      </p:sp>
      <p:sp>
        <p:nvSpPr>
          <p:cNvPr id="9" name="Straight Connector 8">
            <a:extLst>
              <a:ext uri="{FF2B5EF4-FFF2-40B4-BE49-F238E27FC236}">
                <a16:creationId xmlns:a16="http://schemas.microsoft.com/office/drawing/2014/main" id="{15DC9E00-14A4-4A48-A199-1F689BE9C2DB}"/>
              </a:ext>
            </a:extLst>
          </p:cNvPr>
          <p:cNvSpPr/>
          <p:nvPr/>
        </p:nvSpPr>
        <p:spPr>
          <a:xfrm>
            <a:off x="5254777" y="4201296"/>
            <a:ext cx="6291714" cy="0"/>
          </a:xfrm>
          <a:prstGeom prst="line">
            <a:avLst/>
          </a:prstGeom>
          <a:ln>
            <a:solidFill>
              <a:srgbClr val="15B5A8"/>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867308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A88A82-808A-4306-8247-8513FE6F5654}"/>
              </a:ext>
            </a:extLst>
          </p:cNvPr>
          <p:cNvSpPr>
            <a:spLocks noGrp="1"/>
          </p:cNvSpPr>
          <p:nvPr>
            <p:ph idx="1"/>
          </p:nvPr>
        </p:nvSpPr>
        <p:spPr>
          <a:xfrm>
            <a:off x="838200" y="1852654"/>
            <a:ext cx="10515600" cy="4324309"/>
          </a:xfrm>
        </p:spPr>
        <p:txBody>
          <a:bodyPr/>
          <a:lstStyle/>
          <a:p>
            <a:endParaRPr lang="en-GB" dirty="0"/>
          </a:p>
          <a:p>
            <a:endParaRPr lang="en-GB" dirty="0"/>
          </a:p>
          <a:p>
            <a:pPr marL="0" indent="0" algn="ctr">
              <a:buNone/>
            </a:pPr>
            <a:r>
              <a:rPr lang="en-GB" dirty="0"/>
              <a:t>Rev Ian Rutherford – Chair of the GMFSAN</a:t>
            </a:r>
          </a:p>
          <a:p>
            <a:pPr marL="0" indent="0" algn="ctr">
              <a:buNone/>
            </a:pPr>
            <a:r>
              <a:rPr lang="en-GB" dirty="0"/>
              <a:t>Elaine Morgan - GMCA</a:t>
            </a:r>
          </a:p>
        </p:txBody>
      </p:sp>
      <p:sp>
        <p:nvSpPr>
          <p:cNvPr id="4" name="Title 3">
            <a:extLst>
              <a:ext uri="{FF2B5EF4-FFF2-40B4-BE49-F238E27FC236}">
                <a16:creationId xmlns:a16="http://schemas.microsoft.com/office/drawing/2014/main" id="{2688BD7E-10EC-48B8-9670-62100BDEB746}"/>
              </a:ext>
            </a:extLst>
          </p:cNvPr>
          <p:cNvSpPr>
            <a:spLocks noGrp="1"/>
          </p:cNvSpPr>
          <p:nvPr>
            <p:ph type="title"/>
          </p:nvPr>
        </p:nvSpPr>
        <p:spPr>
          <a:xfrm>
            <a:off x="838200" y="365125"/>
            <a:ext cx="10515600" cy="1325563"/>
          </a:xfrm>
          <a:prstGeom prst="rect">
            <a:avLst/>
          </a:prstGeom>
          <a:solidFill>
            <a:srgbClr val="15B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cs typeface="Arial" panose="020B0604020202020204" pitchFamily="34" charset="0"/>
              </a:rPr>
              <a:t>National and Regional </a:t>
            </a:r>
            <a:r>
              <a:rPr kumimoji="0" lang="en-US" sz="3600" b="1"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Updates</a:t>
            </a:r>
            <a:endParaRPr lang="en-GB" sz="3600" dirty="0"/>
          </a:p>
        </p:txBody>
      </p:sp>
    </p:spTree>
    <p:extLst>
      <p:ext uri="{BB962C8B-B14F-4D97-AF65-F5344CB8AC3E}">
        <p14:creationId xmlns:p14="http://schemas.microsoft.com/office/powerpoint/2010/main" val="3519705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4" name="Picture 3" descr="Diagram&#10;&#10;Description automatically generated with low confidence">
            <a:extLst>
              <a:ext uri="{FF2B5EF4-FFF2-40B4-BE49-F238E27FC236}">
                <a16:creationId xmlns:a16="http://schemas.microsoft.com/office/drawing/2014/main" id="{22FE93D7-15F0-40C3-B7E0-7A9058F8066E}"/>
              </a:ext>
            </a:extLst>
          </p:cNvPr>
          <p:cNvPicPr>
            <a:picLocks noChangeAspect="1"/>
          </p:cNvPicPr>
          <p:nvPr/>
        </p:nvPicPr>
        <p:blipFill rotWithShape="1">
          <a:blip r:embed="rId2"/>
          <a:srcRect t="1665" b="1665"/>
          <a:stretch/>
        </p:blipFill>
        <p:spPr>
          <a:xfrm>
            <a:off x="838199" y="735153"/>
            <a:ext cx="10515602" cy="5387693"/>
          </a:xfrm>
          <a:prstGeom prst="rect">
            <a:avLst/>
          </a:prstGeom>
        </p:spPr>
      </p:pic>
    </p:spTree>
    <p:extLst>
      <p:ext uri="{BB962C8B-B14F-4D97-AF65-F5344CB8AC3E}">
        <p14:creationId xmlns:p14="http://schemas.microsoft.com/office/powerpoint/2010/main" val="2006591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Graphical user interface, text, application&#10;&#10;Description automatically generated">
            <a:extLst>
              <a:ext uri="{FF2B5EF4-FFF2-40B4-BE49-F238E27FC236}">
                <a16:creationId xmlns:a16="http://schemas.microsoft.com/office/drawing/2014/main" id="{B7B1DE25-EE1A-459A-B0AD-30E9813C6500}"/>
              </a:ext>
            </a:extLst>
          </p:cNvPr>
          <p:cNvPicPr>
            <a:picLocks noChangeAspect="1"/>
          </p:cNvPicPr>
          <p:nvPr/>
        </p:nvPicPr>
        <p:blipFill rotWithShape="1">
          <a:blip r:embed="rId2"/>
          <a:srcRect t="15099" b="5320"/>
          <a:stretch/>
        </p:blipFill>
        <p:spPr bwMode="auto">
          <a:xfrm>
            <a:off x="852181" y="643466"/>
            <a:ext cx="10487637" cy="5571067"/>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6589359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Graphical user interface&#10;&#10;Description automatically generated with medium confidence">
            <a:extLst>
              <a:ext uri="{FF2B5EF4-FFF2-40B4-BE49-F238E27FC236}">
                <a16:creationId xmlns:a16="http://schemas.microsoft.com/office/drawing/2014/main" id="{3335C533-1096-4ABE-B0D4-E4C35DBAC688}"/>
              </a:ext>
            </a:extLst>
          </p:cNvPr>
          <p:cNvPicPr>
            <a:picLocks noChangeAspect="1"/>
          </p:cNvPicPr>
          <p:nvPr/>
        </p:nvPicPr>
        <p:blipFill rotWithShape="1">
          <a:blip r:embed="rId2"/>
          <a:srcRect l="316" t="15194" r="1727" b="5410"/>
          <a:stretch/>
        </p:blipFill>
        <p:spPr bwMode="auto">
          <a:xfrm>
            <a:off x="947345" y="643466"/>
            <a:ext cx="10297310" cy="5571067"/>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4152951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9" name="Freeform: Shape 138">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Freeform: Shape 140">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Oval 142">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4530" y="2496668"/>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Our People | Bite Back 2030">
            <a:extLst>
              <a:ext uri="{FF2B5EF4-FFF2-40B4-BE49-F238E27FC236}">
                <a16:creationId xmlns:a16="http://schemas.microsoft.com/office/drawing/2014/main" id="{443543CB-F9E7-486D-9C3D-C4D92DC048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278" r="-1" b="-1"/>
          <a:stretch/>
        </p:blipFill>
        <p:spPr bwMode="auto">
          <a:xfrm>
            <a:off x="3559122" y="2661260"/>
            <a:ext cx="2788920" cy="2788920"/>
          </a:xfrm>
          <a:custGeom>
            <a:avLst/>
            <a:gdLst/>
            <a:ahLst/>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extLst>
            <a:ext uri="{909E8E84-426E-40DD-AFC4-6F175D3DCCD1}">
              <a14:hiddenFill xmlns:a14="http://schemas.microsoft.com/office/drawing/2010/main">
                <a:solidFill>
                  <a:srgbClr val="FFFFFF"/>
                </a:solidFill>
              </a14:hiddenFill>
            </a:ext>
          </a:extLst>
        </p:spPr>
      </p:pic>
      <p:pic>
        <p:nvPicPr>
          <p:cNvPr id="3078" name="Picture 6" descr="Britain Must Offer More Free School Meals to End Food Poverty: Report">
            <a:extLst>
              <a:ext uri="{FF2B5EF4-FFF2-40B4-BE49-F238E27FC236}">
                <a16:creationId xmlns:a16="http://schemas.microsoft.com/office/drawing/2014/main" id="{EBA5C6DA-69DD-42BE-8E61-BBEECDBE12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12" r="14267" b="-2"/>
          <a:stretch/>
        </p:blipFill>
        <p:spPr bwMode="auto">
          <a:xfrm>
            <a:off x="20" y="10"/>
            <a:ext cx="3967953" cy="3383270"/>
          </a:xfrm>
          <a:custGeom>
            <a:avLst/>
            <a:gdLst/>
            <a:ahLst/>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a:noFill/>
          <a:extLst>
            <a:ext uri="{909E8E84-426E-40DD-AFC4-6F175D3DCCD1}">
              <a14:hiddenFill xmlns:a14="http://schemas.microsoft.com/office/drawing/2010/main">
                <a:solidFill>
                  <a:srgbClr val="FFFFFF"/>
                </a:solidFill>
              </a14:hiddenFill>
            </a:ext>
          </a:extLst>
        </p:spPr>
      </p:pic>
      <p:pic>
        <p:nvPicPr>
          <p:cNvPr id="3076" name="Picture 4" descr="Hackney cooking school plants seeds of healthy eating campaign | Financial  Times">
            <a:extLst>
              <a:ext uri="{FF2B5EF4-FFF2-40B4-BE49-F238E27FC236}">
                <a16:creationId xmlns:a16="http://schemas.microsoft.com/office/drawing/2014/main" id="{92A5B1C7-5373-44BA-8C33-6D536D0B5B2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353" r="12392"/>
          <a:stretch/>
        </p:blipFill>
        <p:spPr bwMode="auto">
          <a:xfrm>
            <a:off x="4825" y="4007260"/>
            <a:ext cx="3155071" cy="2850749"/>
          </a:xfrm>
          <a:custGeom>
            <a:avLst/>
            <a:gdLst/>
            <a:ahLst/>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E349E96-36B3-405F-99EE-F464D4D00752}"/>
              </a:ext>
            </a:extLst>
          </p:cNvPr>
          <p:cNvSpPr txBox="1"/>
          <p:nvPr/>
        </p:nvSpPr>
        <p:spPr>
          <a:xfrm>
            <a:off x="6719466" y="366845"/>
            <a:ext cx="5177781" cy="6042343"/>
          </a:xfrm>
          <a:prstGeom prst="rect">
            <a:avLst/>
          </a:prstGeom>
        </p:spPr>
        <p:txBody>
          <a:bodyPr vert="horz" lIns="91440" tIns="45720" rIns="91440" bIns="45720" rtlCol="0" anchor="t">
            <a:normAutofit/>
          </a:bodyPr>
          <a:lstStyle/>
          <a:p>
            <a:pPr marL="114300" marR="0" lvl="0" indent="0" algn="ctr" defTabSz="914400" rtl="0" eaLnBrk="1" fontAlgn="auto" latinLnBrk="0" hangingPunct="1">
              <a:lnSpc>
                <a:spcPct val="9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Calibri" panose="020F0502020204030204"/>
                <a:ea typeface="+mn-ea"/>
                <a:cs typeface="+mn-cs"/>
              </a:rPr>
              <a:t>Bite Back</a:t>
            </a:r>
          </a:p>
          <a:p>
            <a:pPr marL="114300" marR="0" lvl="0" indent="0" algn="l" defTabSz="914400" rtl="0" eaLnBrk="1" fontAlgn="auto" latinLnBrk="0" hangingPunct="1">
              <a:lnSpc>
                <a:spcPct val="9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Bite Back have established a National Food Youth Board who lead on National campaigns . They are keen to expand their regional Food Youth Boards to 4 other areas in 2022 one of which they hope will be Greater Manchester. CYP will have the opportunity to identify their own 12-month priorities and the Bite Back team will support them to develop their ideas. They have assured us that they will connect into GM Youth Combined Authority, Youth Voice North West &amp; GM Food Security Action Network. This aligns with the GM CYP Plan and priorities around food and healthy weight.</a:t>
            </a: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Bite Back have also just opened applications for their fully funded School Food Champions </a:t>
            </a:r>
            <a:r>
              <a:rPr kumimoji="0" lang="en-US" sz="1600" b="0" i="0" u="none" strike="noStrike" kern="1200" cap="none" spc="0" normalizeH="0" baseline="0" noProof="0" dirty="0" err="1">
                <a:ln>
                  <a:noFill/>
                </a:ln>
                <a:solidFill>
                  <a:prstClr val="white"/>
                </a:solidFill>
                <a:effectLst/>
                <a:uLnTx/>
                <a:uFillTx/>
                <a:latin typeface="Calibri" panose="020F0502020204030204"/>
                <a:ea typeface="+mn-ea"/>
                <a:cs typeface="Times New Roman" panose="02020603050405020304" pitchFamily="18" charset="0"/>
              </a:rPr>
              <a:t>programme</a:t>
            </a: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which we are promoting with schools across GM. Successful schools will receive support from Bite Back to train teachers to run a one-year </a:t>
            </a:r>
            <a:r>
              <a:rPr kumimoji="0" lang="en-US" sz="1600" b="0" i="0" u="none" strike="noStrike" kern="1200" cap="none" spc="0" normalizeH="0" baseline="0" noProof="0" dirty="0" err="1">
                <a:ln>
                  <a:noFill/>
                </a:ln>
                <a:solidFill>
                  <a:prstClr val="white"/>
                </a:solidFill>
                <a:effectLst/>
                <a:uLnTx/>
                <a:uFillTx/>
                <a:latin typeface="Calibri" panose="020F0502020204030204"/>
                <a:ea typeface="+mn-ea"/>
                <a:cs typeface="Times New Roman" panose="02020603050405020304" pitchFamily="18" charset="0"/>
              </a:rPr>
              <a:t>programme</a:t>
            </a: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for KS3, equipping young people to make their school food healthier.</a:t>
            </a:r>
          </a:p>
          <a:p>
            <a:pPr marL="342900" marR="0" lvl="0" indent="-228600" algn="l" defTabSz="914400" rtl="0" eaLnBrk="1" fontAlgn="auto" latinLnBrk="0" hangingPunct="1">
              <a:lnSpc>
                <a:spcPct val="90000"/>
              </a:lnSpc>
              <a:spcBef>
                <a:spcPts val="0"/>
              </a:spcBef>
              <a:spcAft>
                <a:spcPts val="8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7000"/>
              </a:lnSpc>
              <a:spcBef>
                <a:spcPts val="0"/>
              </a:spcBef>
              <a:spcAft>
                <a:spcPts val="80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Calibri" panose="020F0502020204030204"/>
              <a:ea typeface="Calibri" panose="020F0502020204030204" pitchFamily="34" charset="0"/>
              <a:cs typeface="Times New Roman" panose="02020603050405020304" pitchFamily="18" charset="0"/>
            </a:endParaRPr>
          </a:p>
          <a:p>
            <a:pPr marL="342900" marR="0" lvl="0" indent="-228600" algn="l" defTabSz="914400" rtl="0" eaLnBrk="1" fontAlgn="auto" latinLnBrk="0" hangingPunct="1">
              <a:lnSpc>
                <a:spcPct val="90000"/>
              </a:lnSpc>
              <a:spcBef>
                <a:spcPts val="0"/>
              </a:spcBef>
              <a:spcAft>
                <a:spcPts val="8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46137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OODSHIFT 2030 - Regional Kick-Off Berlin - YouTube">
            <a:extLst>
              <a:ext uri="{FF2B5EF4-FFF2-40B4-BE49-F238E27FC236}">
                <a16:creationId xmlns:a16="http://schemas.microsoft.com/office/drawing/2014/main" id="{A2D3F84C-911F-4BA5-B10E-8B01214E9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A194F47-E8CA-4596-AD04-14B95716EF5D}"/>
              </a:ext>
            </a:extLst>
          </p:cNvPr>
          <p:cNvSpPr/>
          <p:nvPr/>
        </p:nvSpPr>
        <p:spPr>
          <a:xfrm>
            <a:off x="5125673" y="1006679"/>
            <a:ext cx="545285" cy="167780"/>
          </a:xfrm>
          <a:prstGeom prst="rect">
            <a:avLst/>
          </a:prstGeom>
          <a:solidFill>
            <a:srgbClr val="2A5F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C75BEBC-617D-40F9-92A9-7607D40F3FAB}"/>
              </a:ext>
            </a:extLst>
          </p:cNvPr>
          <p:cNvSpPr/>
          <p:nvPr/>
        </p:nvSpPr>
        <p:spPr>
          <a:xfrm>
            <a:off x="3088545" y="1887523"/>
            <a:ext cx="6701407" cy="3322040"/>
          </a:xfrm>
          <a:prstGeom prst="rect">
            <a:avLst/>
          </a:prstGeom>
          <a:solidFill>
            <a:srgbClr val="2A5F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ECF6EF"/>
                </a:solidFill>
                <a:effectLst/>
                <a:uLnTx/>
                <a:uFillTx/>
                <a:latin typeface="Calibri" panose="020F0502020204030204"/>
                <a:ea typeface="+mn-ea"/>
                <a:cs typeface="+mn-cs"/>
              </a:rPr>
              <a:t>We have been successful in our application as the </a:t>
            </a:r>
            <a:r>
              <a:rPr kumimoji="0" lang="en-GB" sz="1800" b="1" i="0" u="none" strike="noStrike" kern="1200" cap="none" spc="0" normalizeH="0" baseline="0" noProof="0" dirty="0">
                <a:ln>
                  <a:noFill/>
                </a:ln>
                <a:solidFill>
                  <a:srgbClr val="ECF6EF"/>
                </a:solidFill>
                <a:effectLst/>
                <a:uLnTx/>
                <a:uFillTx/>
                <a:latin typeface="Calibri" panose="020F0502020204030204"/>
                <a:ea typeface="+mn-ea"/>
                <a:cs typeface="+mn-cs"/>
              </a:rPr>
              <a:t>GM Food Security Action Network</a:t>
            </a:r>
            <a:r>
              <a:rPr kumimoji="0" lang="en-GB" sz="1800" b="0" i="0" u="none" strike="noStrike" kern="1200" cap="none" spc="0" normalizeH="0" baseline="0" noProof="0" dirty="0">
                <a:ln>
                  <a:noFill/>
                </a:ln>
                <a:solidFill>
                  <a:srgbClr val="ECF6EF"/>
                </a:solidFill>
                <a:effectLst/>
                <a:uLnTx/>
                <a:uFillTx/>
                <a:latin typeface="Calibri" panose="020F0502020204030204"/>
                <a:ea typeface="+mn-ea"/>
                <a:cs typeface="+mn-cs"/>
              </a:rPr>
              <a:t> to become a member of </a:t>
            </a:r>
            <a:r>
              <a:rPr kumimoji="0" lang="en-GB" sz="1800" b="1" i="0" u="none" strike="noStrike" kern="1200" cap="none" spc="0" normalizeH="0" baseline="0" noProof="0" dirty="0" err="1">
                <a:ln>
                  <a:noFill/>
                </a:ln>
                <a:solidFill>
                  <a:srgbClr val="ECF6EF"/>
                </a:solidFill>
                <a:effectLst/>
                <a:uLnTx/>
                <a:uFillTx/>
                <a:latin typeface="Calibri" panose="020F0502020204030204"/>
                <a:ea typeface="+mn-ea"/>
                <a:cs typeface="+mn-cs"/>
              </a:rPr>
              <a:t>FoodShift</a:t>
            </a:r>
            <a:r>
              <a:rPr kumimoji="0" lang="en-GB" sz="1800" b="1" i="0" u="none" strike="noStrike" kern="1200" cap="none" spc="0" normalizeH="0" baseline="0" noProof="0" dirty="0">
                <a:ln>
                  <a:noFill/>
                </a:ln>
                <a:solidFill>
                  <a:srgbClr val="ECF6EF"/>
                </a:solidFill>
                <a:effectLst/>
                <a:uLnTx/>
                <a:uFillTx/>
                <a:latin typeface="Calibri" panose="020F0502020204030204"/>
                <a:ea typeface="+mn-ea"/>
                <a:cs typeface="+mn-cs"/>
              </a:rPr>
              <a:t> 2030</a:t>
            </a:r>
            <a:r>
              <a:rPr kumimoji="0" lang="en-GB" sz="1800" b="0" i="0" u="none" strike="noStrike" kern="1200" cap="none" spc="0" normalizeH="0" baseline="0" noProof="0" dirty="0">
                <a:ln>
                  <a:noFill/>
                </a:ln>
                <a:solidFill>
                  <a:srgbClr val="ECF6EF"/>
                </a:solidFill>
                <a:effectLst/>
                <a:uLnTx/>
                <a:uFillTx/>
                <a:latin typeface="Calibri" panose="020F0502020204030204"/>
                <a:ea typeface="+mn-ea"/>
                <a:cs typeface="+mn-cs"/>
              </a:rPr>
              <a:t>. This is an EU Horizon 2020 research &amp; innovation programme.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ECF6EF"/>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ECF6EF"/>
                </a:solidFill>
                <a:effectLst/>
                <a:uLnTx/>
                <a:uFillTx/>
                <a:latin typeface="Calibri" panose="020F0502020204030204" pitchFamily="34" charset="0"/>
                <a:ea typeface="Calibri" panose="020F0502020204030204" pitchFamily="34" charset="0"/>
                <a:cs typeface="Times New Roman" panose="02020603050405020304" pitchFamily="18" charset="0"/>
              </a:rPr>
              <a:t>It aims to launch an ambitious, innovative citizen-led transition of the food system across Europe to ensure citizens have access to safe, healthy, nutritious food whilst reducing our Carbon Footprint.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ECF6E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ECF6EF"/>
                </a:solidFill>
                <a:effectLst/>
                <a:uLnTx/>
                <a:uFillTx/>
                <a:latin typeface="Calibri" panose="020F0502020204030204" pitchFamily="34" charset="0"/>
                <a:ea typeface="Calibri" panose="020F0502020204030204" pitchFamily="34" charset="0"/>
                <a:cs typeface="Times New Roman" panose="02020603050405020304" pitchFamily="18" charset="0"/>
              </a:rPr>
              <a:t>Benefits include participation in the establishment of a </a:t>
            </a:r>
            <a:r>
              <a:rPr kumimoji="0" lang="en-GB" sz="1800" b="0" i="0" u="none" strike="noStrike" kern="1200" cap="none" spc="0" normalizeH="0" baseline="0" noProof="0" dirty="0" err="1">
                <a:ln>
                  <a:noFill/>
                </a:ln>
                <a:solidFill>
                  <a:srgbClr val="ECF6EF"/>
                </a:solidFill>
                <a:effectLst/>
                <a:uLnTx/>
                <a:uFillTx/>
                <a:latin typeface="Calibri" panose="020F0502020204030204" pitchFamily="34" charset="0"/>
                <a:ea typeface="Calibri" panose="020F0502020204030204" pitchFamily="34" charset="0"/>
                <a:cs typeface="Times New Roman" panose="02020603050405020304" pitchFamily="18" charset="0"/>
              </a:rPr>
              <a:t>FoodShift</a:t>
            </a:r>
            <a:r>
              <a:rPr kumimoji="0" lang="en-GB" sz="1800" b="0" i="0" u="none" strike="noStrike" kern="1200" cap="none" spc="0" normalizeH="0" baseline="0" noProof="0" dirty="0">
                <a:ln>
                  <a:noFill/>
                </a:ln>
                <a:solidFill>
                  <a:srgbClr val="ECF6EF"/>
                </a:solidFill>
                <a:effectLst/>
                <a:uLnTx/>
                <a:uFillTx/>
                <a:latin typeface="Calibri" panose="020F0502020204030204" pitchFamily="34" charset="0"/>
                <a:ea typeface="Calibri" panose="020F0502020204030204" pitchFamily="34" charset="0"/>
                <a:cs typeface="Times New Roman" panose="02020603050405020304" pitchFamily="18" charset="0"/>
              </a:rPr>
              <a:t> enabler Lab; pairing with a European ‘frontrunner city’; Peer learning network events; opportunity for exchanges visit with paired city. </a:t>
            </a:r>
          </a:p>
        </p:txBody>
      </p:sp>
    </p:spTree>
    <p:extLst>
      <p:ext uri="{BB962C8B-B14F-4D97-AF65-F5344CB8AC3E}">
        <p14:creationId xmlns:p14="http://schemas.microsoft.com/office/powerpoint/2010/main" val="4532763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B5A8"/>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Rectangle 1">
            <a:extLst>
              <a:ext uri="{FF2B5EF4-FFF2-40B4-BE49-F238E27FC236}">
                <a16:creationId xmlns:a16="http://schemas.microsoft.com/office/drawing/2014/main" id="{A69D11C1-9FAA-4283-BA18-E4BEE60F5B02}"/>
              </a:ext>
            </a:extLst>
          </p:cNvPr>
          <p:cNvSpPr/>
          <p:nvPr/>
        </p:nvSpPr>
        <p:spPr>
          <a:xfrm>
            <a:off x="3315031" y="1380754"/>
            <a:ext cx="5561938" cy="2513516"/>
          </a:xfrm>
          <a:prstGeom prst="rect">
            <a:avLst/>
          </a:prstGeom>
        </p:spPr>
        <p:txBody>
          <a:bodyPr vert="horz" lIns="91440" tIns="45720" rIns="91440" bIns="45720" rtlCol="0" anchor="b">
            <a:normAutofit/>
          </a:bodyPr>
          <a:lstStyle/>
          <a:p>
            <a:pPr marL="0" marR="0" lvl="0" indent="0" algn="ctr" fontAlgn="auto">
              <a:lnSpc>
                <a:spcPct val="90000"/>
              </a:lnSpc>
              <a:spcBef>
                <a:spcPct val="0"/>
              </a:spcBef>
              <a:spcAft>
                <a:spcPts val="600"/>
              </a:spcAft>
              <a:buClrTx/>
              <a:buSzTx/>
              <a:tabLst/>
              <a:defRPr/>
            </a:pPr>
            <a:r>
              <a:rPr lang="en-US" sz="5600" b="1" kern="1200" dirty="0">
                <a:solidFill>
                  <a:schemeClr val="tx1"/>
                </a:solidFill>
                <a:latin typeface="+mj-lt"/>
                <a:ea typeface="+mj-ea"/>
                <a:cs typeface="+mj-cs"/>
              </a:rPr>
              <a:t>Towards our 12-month Action Plans</a:t>
            </a:r>
            <a:endParaRPr kumimoji="0" lang="en-US" sz="5600" b="1" i="0" u="none" strike="noStrike" kern="1200" cap="none" spc="0" normalizeH="0" baseline="0" noProof="0" dirty="0">
              <a:ln>
                <a:noFill/>
              </a:ln>
              <a:solidFill>
                <a:schemeClr val="tx1"/>
              </a:solidFill>
              <a:effectLst/>
              <a:uLnTx/>
              <a:uFillTx/>
              <a:latin typeface="+mj-lt"/>
              <a:ea typeface="+mj-ea"/>
              <a:cs typeface="+mj-cs"/>
            </a:endParaRPr>
          </a:p>
        </p:txBody>
      </p:sp>
      <p:sp>
        <p:nvSpPr>
          <p:cNvPr id="15" name="Arc 14">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20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rgbClr val="15B5A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2DA8698-E2BA-43CE-BA09-1F8ED64F0AFD}"/>
              </a:ext>
            </a:extLst>
          </p:cNvPr>
          <p:cNvSpPr txBox="1"/>
          <p:nvPr/>
        </p:nvSpPr>
        <p:spPr>
          <a:xfrm>
            <a:off x="99849" y="517632"/>
            <a:ext cx="4512467" cy="557106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Calibri Light" panose="020F0302020204030204"/>
                <a:ea typeface="+mn-ea"/>
                <a:cs typeface="+mn-cs"/>
              </a:rPr>
              <a:t>Ending Holiday Hunger</a:t>
            </a:r>
          </a:p>
        </p:txBody>
      </p:sp>
      <p:sp>
        <p:nvSpPr>
          <p:cNvPr id="7" name="Straight Connector 6">
            <a:extLst>
              <a:ext uri="{FF2B5EF4-FFF2-40B4-BE49-F238E27FC236}">
                <a16:creationId xmlns:a16="http://schemas.microsoft.com/office/drawing/2014/main" id="{E95D4626-9809-48B9-877F-347E0B82A4E2}"/>
              </a:ext>
            </a:extLst>
          </p:cNvPr>
          <p:cNvSpPr/>
          <p:nvPr/>
        </p:nvSpPr>
        <p:spPr>
          <a:xfrm>
            <a:off x="5207640" y="2687379"/>
            <a:ext cx="6291714" cy="0"/>
          </a:xfrm>
          <a:prstGeom prst="line">
            <a:avLst/>
          </a:prstGeom>
          <a:ln>
            <a:solidFill>
              <a:srgbClr val="15B5A8"/>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Straight Connector 8">
            <a:extLst>
              <a:ext uri="{FF2B5EF4-FFF2-40B4-BE49-F238E27FC236}">
                <a16:creationId xmlns:a16="http://schemas.microsoft.com/office/drawing/2014/main" id="{15DC9E00-14A4-4A48-A199-1F689BE9C2DB}"/>
              </a:ext>
            </a:extLst>
          </p:cNvPr>
          <p:cNvSpPr/>
          <p:nvPr/>
        </p:nvSpPr>
        <p:spPr>
          <a:xfrm>
            <a:off x="5292315" y="4797644"/>
            <a:ext cx="6291714" cy="0"/>
          </a:xfrm>
          <a:prstGeom prst="line">
            <a:avLst/>
          </a:prstGeom>
          <a:ln>
            <a:solidFill>
              <a:srgbClr val="15B5A8"/>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 name="TextBox 1">
            <a:extLst>
              <a:ext uri="{FF2B5EF4-FFF2-40B4-BE49-F238E27FC236}">
                <a16:creationId xmlns:a16="http://schemas.microsoft.com/office/drawing/2014/main" id="{535DF6C5-0BED-4FDA-896C-DAA4C65967A7}"/>
              </a:ext>
            </a:extLst>
          </p:cNvPr>
          <p:cNvSpPr txBox="1"/>
          <p:nvPr/>
        </p:nvSpPr>
        <p:spPr>
          <a:xfrm>
            <a:off x="5292315" y="3007360"/>
            <a:ext cx="6207039" cy="1569660"/>
          </a:xfrm>
          <a:prstGeom prst="rect">
            <a:avLst/>
          </a:prstGeom>
          <a:noFill/>
        </p:spPr>
        <p:txBody>
          <a:bodyPr wrap="square" rtlCol="0">
            <a:spAutoFit/>
          </a:bodyPr>
          <a:lstStyle/>
          <a:p>
            <a:r>
              <a:rPr lang="en-GB" sz="3200" dirty="0"/>
              <a:t>Improving the offer for 11-16 year old’s, including sustaining the Emergency Food Card Offer</a:t>
            </a:r>
          </a:p>
        </p:txBody>
      </p:sp>
    </p:spTree>
    <p:extLst>
      <p:ext uri="{BB962C8B-B14F-4D97-AF65-F5344CB8AC3E}">
        <p14:creationId xmlns:p14="http://schemas.microsoft.com/office/powerpoint/2010/main" val="23668661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rgbClr val="15B5A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2DA8698-E2BA-43CE-BA09-1F8ED64F0AFD}"/>
              </a:ext>
            </a:extLst>
          </p:cNvPr>
          <p:cNvSpPr txBox="1"/>
          <p:nvPr/>
        </p:nvSpPr>
        <p:spPr>
          <a:xfrm>
            <a:off x="99849" y="517632"/>
            <a:ext cx="4512467" cy="557106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Calibri Light" panose="020F0302020204030204"/>
                <a:ea typeface="+mn-ea"/>
                <a:cs typeface="+mn-cs"/>
              </a:rPr>
              <a:t>Ending Holiday Hunger  </a:t>
            </a:r>
          </a:p>
        </p:txBody>
      </p:sp>
      <p:sp>
        <p:nvSpPr>
          <p:cNvPr id="7" name="Straight Connector 6">
            <a:extLst>
              <a:ext uri="{FF2B5EF4-FFF2-40B4-BE49-F238E27FC236}">
                <a16:creationId xmlns:a16="http://schemas.microsoft.com/office/drawing/2014/main" id="{E95D4626-9809-48B9-877F-347E0B82A4E2}"/>
              </a:ext>
            </a:extLst>
          </p:cNvPr>
          <p:cNvSpPr/>
          <p:nvPr/>
        </p:nvSpPr>
        <p:spPr>
          <a:xfrm>
            <a:off x="5159932" y="2337521"/>
            <a:ext cx="6291714" cy="0"/>
          </a:xfrm>
          <a:prstGeom prst="line">
            <a:avLst/>
          </a:prstGeom>
          <a:ln>
            <a:solidFill>
              <a:srgbClr val="15B5A8"/>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41234E5E-BFFC-4EE3-9DBC-50DFC4660693}"/>
              </a:ext>
            </a:extLst>
          </p:cNvPr>
          <p:cNvSpPr/>
          <p:nvPr/>
        </p:nvSpPr>
        <p:spPr>
          <a:xfrm>
            <a:off x="5254777" y="2556057"/>
            <a:ext cx="6291714" cy="1745886"/>
          </a:xfrm>
          <a:custGeom>
            <a:avLst/>
            <a:gdLst>
              <a:gd name="connsiteX0" fmla="*/ 0 w 6291714"/>
              <a:gd name="connsiteY0" fmla="*/ 0 h 1382683"/>
              <a:gd name="connsiteX1" fmla="*/ 6291714 w 6291714"/>
              <a:gd name="connsiteY1" fmla="*/ 0 h 1382683"/>
              <a:gd name="connsiteX2" fmla="*/ 6291714 w 6291714"/>
              <a:gd name="connsiteY2" fmla="*/ 1382683 h 1382683"/>
              <a:gd name="connsiteX3" fmla="*/ 0 w 6291714"/>
              <a:gd name="connsiteY3" fmla="*/ 1382683 h 1382683"/>
              <a:gd name="connsiteX4" fmla="*/ 0 w 6291714"/>
              <a:gd name="connsiteY4" fmla="*/ 0 h 1382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91714" h="1382683">
                <a:moveTo>
                  <a:pt x="0" y="0"/>
                </a:moveTo>
                <a:lnTo>
                  <a:pt x="6291714" y="0"/>
                </a:lnTo>
                <a:lnTo>
                  <a:pt x="6291714" y="1382683"/>
                </a:lnTo>
                <a:lnTo>
                  <a:pt x="0" y="13826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US" sz="3200" dirty="0">
                <a:effectLst/>
                <a:latin typeface="Calibri" panose="020F0502020204030204" pitchFamily="34" charset="0"/>
                <a:ea typeface="Arial Unicode MS" panose="020B0604020202020204" pitchFamily="34" charset="-128"/>
                <a:cs typeface="Times New Roman" panose="02020603050405020304" pitchFamily="18" charset="0"/>
              </a:rPr>
              <a:t>Supporting the HAF programme across GM to be more co-produced with children and young people model for delivery</a:t>
            </a:r>
            <a:endParaRPr kumimoji="0" lang="en-GB" sz="3200" i="0" u="none" strike="noStrike" kern="1200" cap="none" spc="0" normalizeH="0" baseline="0" noProof="0" dirty="0">
              <a:ln>
                <a:noFill/>
              </a:ln>
              <a:solidFill>
                <a:prstClr val="black">
                  <a:hueOff val="0"/>
                  <a:satOff val="0"/>
                  <a:lumOff val="0"/>
                  <a:alphaOff val="0"/>
                </a:prstClr>
              </a:solidFill>
              <a:effectLst/>
              <a:uLnTx/>
              <a:uFillTx/>
              <a:ea typeface="Calibri" panose="020F0502020204030204" pitchFamily="34" charset="0"/>
              <a:cs typeface="Times New Roman" panose="02020603050405020304" pitchFamily="18" charset="0"/>
            </a:endParaRPr>
          </a:p>
        </p:txBody>
      </p:sp>
      <p:sp>
        <p:nvSpPr>
          <p:cNvPr id="9" name="Straight Connector 8">
            <a:extLst>
              <a:ext uri="{FF2B5EF4-FFF2-40B4-BE49-F238E27FC236}">
                <a16:creationId xmlns:a16="http://schemas.microsoft.com/office/drawing/2014/main" id="{15DC9E00-14A4-4A48-A199-1F689BE9C2DB}"/>
              </a:ext>
            </a:extLst>
          </p:cNvPr>
          <p:cNvSpPr/>
          <p:nvPr/>
        </p:nvSpPr>
        <p:spPr>
          <a:xfrm>
            <a:off x="5159932" y="4980524"/>
            <a:ext cx="6291714" cy="0"/>
          </a:xfrm>
          <a:prstGeom prst="line">
            <a:avLst/>
          </a:prstGeom>
          <a:ln>
            <a:solidFill>
              <a:srgbClr val="15B5A8"/>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4094785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rgbClr val="15B5A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2DA8698-E2BA-43CE-BA09-1F8ED64F0AFD}"/>
              </a:ext>
            </a:extLst>
          </p:cNvPr>
          <p:cNvSpPr txBox="1"/>
          <p:nvPr/>
        </p:nvSpPr>
        <p:spPr>
          <a:xfrm>
            <a:off x="99849" y="517632"/>
            <a:ext cx="4512467" cy="557106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Calibri Light" panose="020F0302020204030204"/>
                <a:ea typeface="+mn-ea"/>
                <a:cs typeface="+mn-cs"/>
              </a:rPr>
              <a:t>Ending Holiday Hunger  </a:t>
            </a:r>
          </a:p>
        </p:txBody>
      </p:sp>
      <p:sp>
        <p:nvSpPr>
          <p:cNvPr id="7" name="Straight Connector 6">
            <a:extLst>
              <a:ext uri="{FF2B5EF4-FFF2-40B4-BE49-F238E27FC236}">
                <a16:creationId xmlns:a16="http://schemas.microsoft.com/office/drawing/2014/main" id="{E95D4626-9809-48B9-877F-347E0B82A4E2}"/>
              </a:ext>
            </a:extLst>
          </p:cNvPr>
          <p:cNvSpPr/>
          <p:nvPr/>
        </p:nvSpPr>
        <p:spPr>
          <a:xfrm>
            <a:off x="5159932" y="2337521"/>
            <a:ext cx="6291714" cy="0"/>
          </a:xfrm>
          <a:prstGeom prst="line">
            <a:avLst/>
          </a:prstGeom>
          <a:ln>
            <a:solidFill>
              <a:srgbClr val="15B5A8"/>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41234E5E-BFFC-4EE3-9DBC-50DFC4660693}"/>
              </a:ext>
            </a:extLst>
          </p:cNvPr>
          <p:cNvSpPr/>
          <p:nvPr/>
        </p:nvSpPr>
        <p:spPr>
          <a:xfrm>
            <a:off x="5254777" y="2556057"/>
            <a:ext cx="6291714" cy="1745886"/>
          </a:xfrm>
          <a:custGeom>
            <a:avLst/>
            <a:gdLst>
              <a:gd name="connsiteX0" fmla="*/ 0 w 6291714"/>
              <a:gd name="connsiteY0" fmla="*/ 0 h 1382683"/>
              <a:gd name="connsiteX1" fmla="*/ 6291714 w 6291714"/>
              <a:gd name="connsiteY1" fmla="*/ 0 h 1382683"/>
              <a:gd name="connsiteX2" fmla="*/ 6291714 w 6291714"/>
              <a:gd name="connsiteY2" fmla="*/ 1382683 h 1382683"/>
              <a:gd name="connsiteX3" fmla="*/ 0 w 6291714"/>
              <a:gd name="connsiteY3" fmla="*/ 1382683 h 1382683"/>
              <a:gd name="connsiteX4" fmla="*/ 0 w 6291714"/>
              <a:gd name="connsiteY4" fmla="*/ 0 h 1382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91714" h="1382683">
                <a:moveTo>
                  <a:pt x="0" y="0"/>
                </a:moveTo>
                <a:lnTo>
                  <a:pt x="6291714" y="0"/>
                </a:lnTo>
                <a:lnTo>
                  <a:pt x="6291714" y="1382683"/>
                </a:lnTo>
                <a:lnTo>
                  <a:pt x="0" y="13826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US" sz="3200" dirty="0">
                <a:effectLst/>
                <a:ea typeface="Arial Unicode MS" panose="020B0604020202020204" pitchFamily="34" charset="-128"/>
              </a:rPr>
              <a:t>Ensuring all children and young people in GM have fun with food during the school holidays </a:t>
            </a:r>
            <a:endParaRPr kumimoji="0" lang="en-GB" sz="3200" i="0" u="none" strike="noStrike" kern="1200" cap="none" spc="0" normalizeH="0" baseline="0" noProof="0" dirty="0">
              <a:ln>
                <a:noFill/>
              </a:ln>
              <a:solidFill>
                <a:prstClr val="black">
                  <a:hueOff val="0"/>
                  <a:satOff val="0"/>
                  <a:lumOff val="0"/>
                  <a:alphaOff val="0"/>
                </a:prstClr>
              </a:solidFill>
              <a:effectLst/>
              <a:uLnTx/>
              <a:uFillTx/>
              <a:ea typeface="Calibri" panose="020F0502020204030204" pitchFamily="34" charset="0"/>
              <a:cs typeface="Times New Roman" panose="02020603050405020304" pitchFamily="18" charset="0"/>
            </a:endParaRPr>
          </a:p>
        </p:txBody>
      </p:sp>
      <p:sp>
        <p:nvSpPr>
          <p:cNvPr id="9" name="Straight Connector 8">
            <a:extLst>
              <a:ext uri="{FF2B5EF4-FFF2-40B4-BE49-F238E27FC236}">
                <a16:creationId xmlns:a16="http://schemas.microsoft.com/office/drawing/2014/main" id="{15DC9E00-14A4-4A48-A199-1F689BE9C2DB}"/>
              </a:ext>
            </a:extLst>
          </p:cNvPr>
          <p:cNvSpPr/>
          <p:nvPr/>
        </p:nvSpPr>
        <p:spPr>
          <a:xfrm>
            <a:off x="5159932" y="4519349"/>
            <a:ext cx="6291714" cy="0"/>
          </a:xfrm>
          <a:prstGeom prst="line">
            <a:avLst/>
          </a:prstGeom>
          <a:ln>
            <a:solidFill>
              <a:srgbClr val="15B5A8"/>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11095528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8F1C22-4B40-4538-9682-B6EA56C81F1B}"/>
              </a:ext>
            </a:extLst>
          </p:cNvPr>
          <p:cNvPicPr>
            <a:picLocks noChangeAspect="1"/>
          </p:cNvPicPr>
          <p:nvPr/>
        </p:nvPicPr>
        <p:blipFill>
          <a:blip r:embed="rId2"/>
          <a:stretch>
            <a:fillRect/>
          </a:stretch>
        </p:blipFill>
        <p:spPr>
          <a:xfrm>
            <a:off x="9053008" y="5183858"/>
            <a:ext cx="2470151" cy="1328223"/>
          </a:xfrm>
          <a:prstGeom prst="rect">
            <a:avLst/>
          </a:prstGeom>
        </p:spPr>
      </p:pic>
      <p:sp>
        <p:nvSpPr>
          <p:cNvPr id="29" name="Rectangle 28">
            <a:extLst>
              <a:ext uri="{FF2B5EF4-FFF2-40B4-BE49-F238E27FC236}">
                <a16:creationId xmlns:a16="http://schemas.microsoft.com/office/drawing/2014/main" id="{6D81EAC0-3EAE-4260-997E-337F1142246B}"/>
              </a:ext>
            </a:extLst>
          </p:cNvPr>
          <p:cNvSpPr/>
          <p:nvPr/>
        </p:nvSpPr>
        <p:spPr>
          <a:xfrm>
            <a:off x="0" y="476637"/>
            <a:ext cx="12192000" cy="7984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rgbClr val="0070C0"/>
                </a:solidFill>
                <a:latin typeface="Arial" panose="020B0604020202020204" pitchFamily="34" charset="0"/>
                <a:cs typeface="Arial" panose="020B0604020202020204" pitchFamily="34" charset="0"/>
              </a:rPr>
              <a:t>Healthy Start Taskforce</a:t>
            </a:r>
            <a:endParaRPr kumimoji="0" lang="en-GB" sz="32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3" name="Content Placeholder 2">
            <a:extLst>
              <a:ext uri="{FF2B5EF4-FFF2-40B4-BE49-F238E27FC236}">
                <a16:creationId xmlns:a16="http://schemas.microsoft.com/office/drawing/2014/main" id="{767D3049-6994-421F-858A-BB491ECBC9A0}"/>
              </a:ext>
            </a:extLst>
          </p:cNvPr>
          <p:cNvSpPr>
            <a:spLocks noGrp="1"/>
          </p:cNvSpPr>
          <p:nvPr>
            <p:ph idx="1"/>
          </p:nvPr>
        </p:nvSpPr>
        <p:spPr>
          <a:xfrm>
            <a:off x="838200" y="1411984"/>
            <a:ext cx="10515600" cy="4969379"/>
          </a:xfrm>
        </p:spPr>
        <p:txBody>
          <a:bodyPr/>
          <a:lstStyle/>
          <a:p>
            <a:pPr marL="0" indent="0">
              <a:buNone/>
            </a:pPr>
            <a:r>
              <a:rPr lang="en-GB" dirty="0"/>
              <a:t>3 Key Actions:</a:t>
            </a:r>
          </a:p>
          <a:p>
            <a:pPr>
              <a:buFont typeface="Wingdings" panose="05000000000000000000" pitchFamily="2" charset="2"/>
              <a:buChar char="§"/>
            </a:pPr>
            <a:r>
              <a:rPr lang="en-GB" dirty="0"/>
              <a:t>Action 1: Education/Awareness </a:t>
            </a:r>
            <a:r>
              <a:rPr lang="en-GB" i="1" dirty="0"/>
              <a:t>(spreading knowledge of the scheme amongst professionals and support services)</a:t>
            </a:r>
          </a:p>
          <a:p>
            <a:pPr>
              <a:buFont typeface="Wingdings" panose="05000000000000000000" pitchFamily="2" charset="2"/>
              <a:buChar char="§"/>
            </a:pPr>
            <a:r>
              <a:rPr lang="en-GB" dirty="0"/>
              <a:t>Action 2: Campaigning and Lobbying </a:t>
            </a:r>
            <a:r>
              <a:rPr lang="en-GB" i="1" dirty="0"/>
              <a:t>(reaching recipients directly and working with the NHS BSA to address issues)</a:t>
            </a:r>
          </a:p>
          <a:p>
            <a:pPr>
              <a:buFont typeface="Wingdings" panose="05000000000000000000" pitchFamily="2" charset="2"/>
              <a:buChar char="§"/>
            </a:pPr>
            <a:r>
              <a:rPr lang="en-GB" dirty="0"/>
              <a:t>Action 3:Handholding </a:t>
            </a:r>
            <a:r>
              <a:rPr lang="en-GB" i="1" dirty="0"/>
              <a:t>(recognising groups who may have difficulty with the new arrangement and identifying support mechanisms)</a:t>
            </a:r>
          </a:p>
          <a:p>
            <a:pPr>
              <a:buFont typeface="Wingdings" panose="05000000000000000000" pitchFamily="2" charset="2"/>
              <a:buChar char="§"/>
            </a:pPr>
            <a:endParaRPr lang="en-GB" dirty="0"/>
          </a:p>
        </p:txBody>
      </p:sp>
    </p:spTree>
    <p:extLst>
      <p:ext uri="{BB962C8B-B14F-4D97-AF65-F5344CB8AC3E}">
        <p14:creationId xmlns:p14="http://schemas.microsoft.com/office/powerpoint/2010/main" val="24969389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8F1C22-4B40-4538-9682-B6EA56C81F1B}"/>
              </a:ext>
            </a:extLst>
          </p:cNvPr>
          <p:cNvPicPr>
            <a:picLocks noChangeAspect="1"/>
          </p:cNvPicPr>
          <p:nvPr/>
        </p:nvPicPr>
        <p:blipFill>
          <a:blip r:embed="rId2"/>
          <a:stretch>
            <a:fillRect/>
          </a:stretch>
        </p:blipFill>
        <p:spPr>
          <a:xfrm>
            <a:off x="9517591" y="64868"/>
            <a:ext cx="2470151" cy="1328223"/>
          </a:xfrm>
          <a:prstGeom prst="rect">
            <a:avLst/>
          </a:prstGeom>
        </p:spPr>
      </p:pic>
      <p:sp>
        <p:nvSpPr>
          <p:cNvPr id="29" name="Rectangle 28">
            <a:extLst>
              <a:ext uri="{FF2B5EF4-FFF2-40B4-BE49-F238E27FC236}">
                <a16:creationId xmlns:a16="http://schemas.microsoft.com/office/drawing/2014/main" id="{6D81EAC0-3EAE-4260-997E-337F1142246B}"/>
              </a:ext>
            </a:extLst>
          </p:cNvPr>
          <p:cNvSpPr/>
          <p:nvPr/>
        </p:nvSpPr>
        <p:spPr>
          <a:xfrm>
            <a:off x="1151467" y="329746"/>
            <a:ext cx="12192000" cy="7984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GB" sz="2800" b="1" dirty="0">
                <a:solidFill>
                  <a:srgbClr val="0070C0"/>
                </a:solidFill>
              </a:rPr>
              <a:t>Quarter 1 Actions – preparing for the change </a:t>
            </a:r>
            <a:r>
              <a:rPr lang="en-GB" b="1" dirty="0"/>
              <a:t>over</a:t>
            </a:r>
            <a:r>
              <a:rPr lang="en-GB" sz="3200" dirty="0"/>
              <a:t> </a:t>
            </a:r>
            <a:endParaRPr kumimoji="0" lang="en-GB" sz="32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3" name="Content Placeholder 2">
            <a:extLst>
              <a:ext uri="{FF2B5EF4-FFF2-40B4-BE49-F238E27FC236}">
                <a16:creationId xmlns:a16="http://schemas.microsoft.com/office/drawing/2014/main" id="{767D3049-6994-421F-858A-BB491ECBC9A0}"/>
              </a:ext>
            </a:extLst>
          </p:cNvPr>
          <p:cNvSpPr>
            <a:spLocks noGrp="1"/>
          </p:cNvSpPr>
          <p:nvPr>
            <p:ph idx="1"/>
          </p:nvPr>
        </p:nvSpPr>
        <p:spPr>
          <a:xfrm>
            <a:off x="838200" y="1542702"/>
            <a:ext cx="10515600" cy="4969379"/>
          </a:xfrm>
        </p:spPr>
        <p:txBody>
          <a:bodyPr/>
          <a:lstStyle/>
          <a:p>
            <a:pPr marL="0" indent="0">
              <a:buNone/>
            </a:pPr>
            <a:endParaRPr lang="en-GB" i="1" dirty="0"/>
          </a:p>
          <a:p>
            <a:pPr>
              <a:buFont typeface="Wingdings" panose="05000000000000000000" pitchFamily="2" charset="2"/>
              <a:buChar char="§"/>
            </a:pPr>
            <a:endParaRPr lang="en-GB" dirty="0"/>
          </a:p>
          <a:p>
            <a:pPr>
              <a:buFont typeface="Wingdings" panose="05000000000000000000" pitchFamily="2" charset="2"/>
              <a:buChar char="§"/>
            </a:pPr>
            <a:endParaRPr lang="en-GB" dirty="0"/>
          </a:p>
        </p:txBody>
      </p:sp>
      <p:graphicFrame>
        <p:nvGraphicFramePr>
          <p:cNvPr id="4" name="Table 4">
            <a:extLst>
              <a:ext uri="{FF2B5EF4-FFF2-40B4-BE49-F238E27FC236}">
                <a16:creationId xmlns:a16="http://schemas.microsoft.com/office/drawing/2014/main" id="{DF0CAD79-CCB1-C549-9E0F-9F7103A3AA1F}"/>
              </a:ext>
            </a:extLst>
          </p:cNvPr>
          <p:cNvGraphicFramePr>
            <a:graphicFrameLocks noGrp="1"/>
          </p:cNvGraphicFramePr>
          <p:nvPr/>
        </p:nvGraphicFramePr>
        <p:xfrm>
          <a:off x="1151467" y="1243481"/>
          <a:ext cx="9601200" cy="540004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3808496607"/>
                    </a:ext>
                  </a:extLst>
                </a:gridCol>
                <a:gridCol w="3200400">
                  <a:extLst>
                    <a:ext uri="{9D8B030D-6E8A-4147-A177-3AD203B41FA5}">
                      <a16:colId xmlns:a16="http://schemas.microsoft.com/office/drawing/2014/main" val="2604277992"/>
                    </a:ext>
                  </a:extLst>
                </a:gridCol>
                <a:gridCol w="3200400">
                  <a:extLst>
                    <a:ext uri="{9D8B030D-6E8A-4147-A177-3AD203B41FA5}">
                      <a16:colId xmlns:a16="http://schemas.microsoft.com/office/drawing/2014/main" val="1254943029"/>
                    </a:ext>
                  </a:extLst>
                </a:gridCol>
              </a:tblGrid>
              <a:tr h="370840">
                <a:tc>
                  <a:txBody>
                    <a:bodyPr/>
                    <a:lstStyle/>
                    <a:p>
                      <a:pPr algn="ctr"/>
                      <a:r>
                        <a:rPr lang="en-US" dirty="0"/>
                        <a:t>Education/Awareness</a:t>
                      </a:r>
                    </a:p>
                  </a:txBody>
                  <a:tcPr/>
                </a:tc>
                <a:tc>
                  <a:txBody>
                    <a:bodyPr/>
                    <a:lstStyle/>
                    <a:p>
                      <a:pPr algn="ctr"/>
                      <a:r>
                        <a:rPr lang="en-US" dirty="0"/>
                        <a:t>Lobbying</a:t>
                      </a:r>
                    </a:p>
                  </a:txBody>
                  <a:tcPr/>
                </a:tc>
                <a:tc>
                  <a:txBody>
                    <a:bodyPr/>
                    <a:lstStyle/>
                    <a:p>
                      <a:pPr algn="ctr"/>
                      <a:r>
                        <a:rPr lang="en-US" dirty="0"/>
                        <a:t>Handholding</a:t>
                      </a:r>
                    </a:p>
                  </a:txBody>
                  <a:tcPr/>
                </a:tc>
                <a:extLst>
                  <a:ext uri="{0D108BD9-81ED-4DB2-BD59-A6C34878D82A}">
                    <a16:rowId xmlns:a16="http://schemas.microsoft.com/office/drawing/2014/main" val="1295821089"/>
                  </a:ext>
                </a:extLst>
              </a:tr>
              <a:tr h="370840">
                <a:tc>
                  <a:txBody>
                    <a:bodyPr/>
                    <a:lstStyle/>
                    <a:p>
                      <a:r>
                        <a:rPr lang="en-US" dirty="0"/>
                        <a:t>Created matrix of key family support agencies in each borough </a:t>
                      </a:r>
                    </a:p>
                  </a:txBody>
                  <a:tcPr/>
                </a:tc>
                <a:tc>
                  <a:txBody>
                    <a:bodyPr/>
                    <a:lstStyle/>
                    <a:p>
                      <a:r>
                        <a:rPr lang="en-US" dirty="0"/>
                        <a:t>Early Day Motion (automatic enrolment)  - contacted MPs in region to ask them to support</a:t>
                      </a:r>
                    </a:p>
                    <a:p>
                      <a:endParaRPr lang="en-US" dirty="0"/>
                    </a:p>
                  </a:txBody>
                  <a:tcPr/>
                </a:tc>
                <a:tc>
                  <a:txBody>
                    <a:bodyPr/>
                    <a:lstStyle/>
                    <a:p>
                      <a:r>
                        <a:rPr lang="en-US" dirty="0"/>
                        <a:t>Flyers/Posters etc. distributed to groups across GM</a:t>
                      </a:r>
                    </a:p>
                  </a:txBody>
                  <a:tcPr/>
                </a:tc>
                <a:extLst>
                  <a:ext uri="{0D108BD9-81ED-4DB2-BD59-A6C34878D82A}">
                    <a16:rowId xmlns:a16="http://schemas.microsoft.com/office/drawing/2014/main" val="2828745730"/>
                  </a:ext>
                </a:extLst>
              </a:tr>
              <a:tr h="370840">
                <a:tc>
                  <a:txBody>
                    <a:bodyPr/>
                    <a:lstStyle/>
                    <a:p>
                      <a:r>
                        <a:rPr lang="en-US" dirty="0"/>
                        <a:t>Presented to key support groups across GM on new digital scheme (</a:t>
                      </a:r>
                      <a:r>
                        <a:rPr lang="en-US" dirty="0" err="1"/>
                        <a:t>Startwell</a:t>
                      </a:r>
                      <a:r>
                        <a:rPr lang="en-US" dirty="0"/>
                        <a:t>, Early Years, Food Networks, Midwives)</a:t>
                      </a:r>
                    </a:p>
                  </a:txBody>
                  <a:tcPr/>
                </a:tc>
                <a:tc>
                  <a:txBody>
                    <a:bodyPr/>
                    <a:lstStyle/>
                    <a:p>
                      <a:r>
                        <a:rPr lang="en-US" dirty="0"/>
                        <a:t>Worked with Sustain on a letter to Sajid Javid requesting a delay to the process</a:t>
                      </a:r>
                    </a:p>
                  </a:txBody>
                  <a:tcPr/>
                </a:tc>
                <a:tc>
                  <a:txBody>
                    <a:bodyPr/>
                    <a:lstStyle/>
                    <a:p>
                      <a:r>
                        <a:rPr lang="en-US" dirty="0"/>
                        <a:t>Detailed training notes on sign up to new scheme created and provided to contacts across boroughs</a:t>
                      </a:r>
                    </a:p>
                    <a:p>
                      <a:endParaRPr lang="en-US" dirty="0"/>
                    </a:p>
                  </a:txBody>
                  <a:tcPr/>
                </a:tc>
                <a:extLst>
                  <a:ext uri="{0D108BD9-81ED-4DB2-BD59-A6C34878D82A}">
                    <a16:rowId xmlns:a16="http://schemas.microsoft.com/office/drawing/2014/main" val="2711221103"/>
                  </a:ext>
                </a:extLst>
              </a:tr>
              <a:tr h="370840">
                <a:tc>
                  <a:txBody>
                    <a:bodyPr/>
                    <a:lstStyle/>
                    <a:p>
                      <a:r>
                        <a:rPr lang="en-US" dirty="0"/>
                        <a:t>Designed training slides and flyers for distribution</a:t>
                      </a:r>
                    </a:p>
                  </a:txBody>
                  <a:tcPr/>
                </a:tc>
                <a:tc>
                  <a:txBody>
                    <a:bodyPr/>
                    <a:lstStyle/>
                    <a:p>
                      <a:r>
                        <a:rPr lang="en-US" dirty="0"/>
                        <a:t>Collated issues arising and raised them directly with NHS </a:t>
                      </a:r>
                    </a:p>
                  </a:txBody>
                  <a:tcPr/>
                </a:tc>
                <a:tc>
                  <a:txBody>
                    <a:bodyPr/>
                    <a:lstStyle/>
                    <a:p>
                      <a:r>
                        <a:rPr lang="en-US" dirty="0"/>
                        <a:t>Sign up schemes in place led by Manchester Central Foodbank (at MRI) and Bread and Butter (GM) </a:t>
                      </a:r>
                    </a:p>
                    <a:p>
                      <a:endParaRPr lang="en-US" dirty="0"/>
                    </a:p>
                  </a:txBody>
                  <a:tcPr/>
                </a:tc>
                <a:extLst>
                  <a:ext uri="{0D108BD9-81ED-4DB2-BD59-A6C34878D82A}">
                    <a16:rowId xmlns:a16="http://schemas.microsoft.com/office/drawing/2014/main" val="3149914746"/>
                  </a:ext>
                </a:extLst>
              </a:tr>
              <a:tr h="370840">
                <a:tc>
                  <a:txBody>
                    <a:bodyPr/>
                    <a:lstStyle/>
                    <a:p>
                      <a:endParaRPr lang="en-US" dirty="0"/>
                    </a:p>
                  </a:txBody>
                  <a:tcPr/>
                </a:tc>
                <a:tc>
                  <a:txBody>
                    <a:bodyPr/>
                    <a:lstStyle/>
                    <a:p>
                      <a:r>
                        <a:rPr lang="en-US" dirty="0"/>
                        <a:t>Freedom of Information Request</a:t>
                      </a:r>
                    </a:p>
                  </a:txBody>
                  <a:tcPr/>
                </a:tc>
                <a:tc>
                  <a:txBody>
                    <a:bodyPr/>
                    <a:lstStyle/>
                    <a:p>
                      <a:r>
                        <a:rPr lang="en-US" dirty="0"/>
                        <a:t>Referral route agreed with GM CAB so that complex cases can be supported</a:t>
                      </a:r>
                    </a:p>
                  </a:txBody>
                  <a:tcPr/>
                </a:tc>
                <a:extLst>
                  <a:ext uri="{0D108BD9-81ED-4DB2-BD59-A6C34878D82A}">
                    <a16:rowId xmlns:a16="http://schemas.microsoft.com/office/drawing/2014/main" val="1434120277"/>
                  </a:ext>
                </a:extLst>
              </a:tr>
            </a:tbl>
          </a:graphicData>
        </a:graphic>
      </p:graphicFrame>
    </p:spTree>
    <p:extLst>
      <p:ext uri="{BB962C8B-B14F-4D97-AF65-F5344CB8AC3E}">
        <p14:creationId xmlns:p14="http://schemas.microsoft.com/office/powerpoint/2010/main" val="4075087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8F1C22-4B40-4538-9682-B6EA56C81F1B}"/>
              </a:ext>
            </a:extLst>
          </p:cNvPr>
          <p:cNvPicPr>
            <a:picLocks noChangeAspect="1"/>
          </p:cNvPicPr>
          <p:nvPr/>
        </p:nvPicPr>
        <p:blipFill>
          <a:blip r:embed="rId2"/>
          <a:stretch>
            <a:fillRect/>
          </a:stretch>
        </p:blipFill>
        <p:spPr>
          <a:xfrm>
            <a:off x="9273141" y="5446016"/>
            <a:ext cx="2470151" cy="1328223"/>
          </a:xfrm>
          <a:prstGeom prst="rect">
            <a:avLst/>
          </a:prstGeom>
        </p:spPr>
      </p:pic>
      <p:sp>
        <p:nvSpPr>
          <p:cNvPr id="29" name="Rectangle 28">
            <a:extLst>
              <a:ext uri="{FF2B5EF4-FFF2-40B4-BE49-F238E27FC236}">
                <a16:creationId xmlns:a16="http://schemas.microsoft.com/office/drawing/2014/main" id="{6D81EAC0-3EAE-4260-997E-337F1142246B}"/>
              </a:ext>
            </a:extLst>
          </p:cNvPr>
          <p:cNvSpPr/>
          <p:nvPr/>
        </p:nvSpPr>
        <p:spPr>
          <a:xfrm>
            <a:off x="0" y="476637"/>
            <a:ext cx="12192000" cy="7984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rgbClr val="0070C0"/>
                </a:solidFill>
                <a:latin typeface="Arial" panose="020B0604020202020204" pitchFamily="34" charset="0"/>
                <a:cs typeface="Arial" panose="020B0604020202020204" pitchFamily="34" charset="0"/>
              </a:rPr>
              <a:t>Healthy Start Taskforce – where are we today?</a:t>
            </a:r>
            <a:endParaRPr kumimoji="0" lang="en-GB" sz="32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3" name="Content Placeholder 2">
            <a:extLst>
              <a:ext uri="{FF2B5EF4-FFF2-40B4-BE49-F238E27FC236}">
                <a16:creationId xmlns:a16="http://schemas.microsoft.com/office/drawing/2014/main" id="{767D3049-6994-421F-858A-BB491ECBC9A0}"/>
              </a:ext>
            </a:extLst>
          </p:cNvPr>
          <p:cNvSpPr>
            <a:spLocks noGrp="1"/>
          </p:cNvSpPr>
          <p:nvPr>
            <p:ph idx="1"/>
          </p:nvPr>
        </p:nvSpPr>
        <p:spPr>
          <a:xfrm>
            <a:off x="838200" y="1411984"/>
            <a:ext cx="10515600" cy="4969379"/>
          </a:xfrm>
        </p:spPr>
        <p:txBody>
          <a:bodyPr/>
          <a:lstStyle/>
          <a:p>
            <a:r>
              <a:rPr lang="en-GB" dirty="0"/>
              <a:t>The paper voucher scheme is due to stop on 31 March replaced by the new digital scheme. </a:t>
            </a:r>
            <a:r>
              <a:rPr lang="en-GB" dirty="0">
                <a:solidFill>
                  <a:srgbClr val="0070C0"/>
                </a:solidFill>
              </a:rPr>
              <a:t>Everyone</a:t>
            </a:r>
            <a:r>
              <a:rPr lang="en-GB" dirty="0"/>
              <a:t> has to reapply</a:t>
            </a:r>
          </a:p>
          <a:p>
            <a:r>
              <a:rPr lang="en-GB" dirty="0"/>
              <a:t>Data is not yet available for the new scheme but it appears that there are still many beneficiaries who have not transferred over – they will </a:t>
            </a:r>
            <a:r>
              <a:rPr lang="en-GB" dirty="0">
                <a:solidFill>
                  <a:srgbClr val="0070C0"/>
                </a:solidFill>
              </a:rPr>
              <a:t>lose their vouchers </a:t>
            </a:r>
            <a:r>
              <a:rPr lang="en-GB" dirty="0"/>
              <a:t>from 1 April</a:t>
            </a:r>
          </a:p>
          <a:p>
            <a:r>
              <a:rPr lang="en-GB" dirty="0"/>
              <a:t>There have been on-going issues with the tech making sign up difficult creating more barriers</a:t>
            </a:r>
          </a:p>
          <a:p>
            <a:r>
              <a:rPr lang="en-GB" dirty="0"/>
              <a:t>Priority is to continue promoting the scheme to get everyone signed over as quickly as possible</a:t>
            </a:r>
          </a:p>
          <a:p>
            <a:r>
              <a:rPr lang="en-GB" dirty="0"/>
              <a:t>Aim remains to raise take up from the 60% prior</a:t>
            </a:r>
          </a:p>
          <a:p>
            <a:endParaRPr lang="en-GB" i="1" dirty="0"/>
          </a:p>
          <a:p>
            <a:pPr>
              <a:buFont typeface="Wingdings" panose="05000000000000000000" pitchFamily="2" charset="2"/>
              <a:buChar char="§"/>
            </a:pPr>
            <a:endParaRPr lang="en-GB" dirty="0"/>
          </a:p>
        </p:txBody>
      </p:sp>
    </p:spTree>
    <p:extLst>
      <p:ext uri="{BB962C8B-B14F-4D97-AF65-F5344CB8AC3E}">
        <p14:creationId xmlns:p14="http://schemas.microsoft.com/office/powerpoint/2010/main" val="2178660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rgbClr val="15B5A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2DA8698-E2BA-43CE-BA09-1F8ED64F0AFD}"/>
              </a:ext>
            </a:extLst>
          </p:cNvPr>
          <p:cNvSpPr txBox="1"/>
          <p:nvPr/>
        </p:nvSpPr>
        <p:spPr>
          <a:xfrm>
            <a:off x="99849" y="517632"/>
            <a:ext cx="4512467" cy="557106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Calibri Light" panose="020F0302020204030204"/>
                <a:ea typeface="+mn-ea"/>
                <a:cs typeface="+mn-cs"/>
              </a:rPr>
              <a:t>Doing more for those that miss out.</a:t>
            </a:r>
          </a:p>
        </p:txBody>
      </p:sp>
      <p:sp>
        <p:nvSpPr>
          <p:cNvPr id="7" name="Straight Connector 6">
            <a:extLst>
              <a:ext uri="{FF2B5EF4-FFF2-40B4-BE49-F238E27FC236}">
                <a16:creationId xmlns:a16="http://schemas.microsoft.com/office/drawing/2014/main" id="{E95D4626-9809-48B9-877F-347E0B82A4E2}"/>
              </a:ext>
            </a:extLst>
          </p:cNvPr>
          <p:cNvSpPr/>
          <p:nvPr/>
        </p:nvSpPr>
        <p:spPr>
          <a:xfrm>
            <a:off x="5159932" y="2623768"/>
            <a:ext cx="6291714" cy="0"/>
          </a:xfrm>
          <a:prstGeom prst="line">
            <a:avLst/>
          </a:prstGeom>
          <a:ln>
            <a:solidFill>
              <a:srgbClr val="15B5A8"/>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41234E5E-BFFC-4EE3-9DBC-50DFC4660693}"/>
              </a:ext>
            </a:extLst>
          </p:cNvPr>
          <p:cNvSpPr/>
          <p:nvPr/>
        </p:nvSpPr>
        <p:spPr>
          <a:xfrm>
            <a:off x="5254777" y="2556057"/>
            <a:ext cx="6291714" cy="1745886"/>
          </a:xfrm>
          <a:custGeom>
            <a:avLst/>
            <a:gdLst>
              <a:gd name="connsiteX0" fmla="*/ 0 w 6291714"/>
              <a:gd name="connsiteY0" fmla="*/ 0 h 1382683"/>
              <a:gd name="connsiteX1" fmla="*/ 6291714 w 6291714"/>
              <a:gd name="connsiteY1" fmla="*/ 0 h 1382683"/>
              <a:gd name="connsiteX2" fmla="*/ 6291714 w 6291714"/>
              <a:gd name="connsiteY2" fmla="*/ 1382683 h 1382683"/>
              <a:gd name="connsiteX3" fmla="*/ 0 w 6291714"/>
              <a:gd name="connsiteY3" fmla="*/ 1382683 h 1382683"/>
              <a:gd name="connsiteX4" fmla="*/ 0 w 6291714"/>
              <a:gd name="connsiteY4" fmla="*/ 0 h 1382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91714" h="1382683">
                <a:moveTo>
                  <a:pt x="0" y="0"/>
                </a:moveTo>
                <a:lnTo>
                  <a:pt x="6291714" y="0"/>
                </a:lnTo>
                <a:lnTo>
                  <a:pt x="6291714" y="1382683"/>
                </a:lnTo>
                <a:lnTo>
                  <a:pt x="0" y="13826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kumimoji="0" lang="en-GB" sz="3200" b="0" i="0" u="none" strike="noStrike" kern="1200" cap="none" spc="0" normalizeH="0" baseline="0" noProof="0" dirty="0">
              <a:ln>
                <a:noFill/>
              </a:ln>
              <a:solidFill>
                <a:prstClr val="black">
                  <a:hueOff val="0"/>
                  <a:satOff val="0"/>
                  <a:lumOff val="0"/>
                  <a:alphaOff val="0"/>
                </a:prstClr>
              </a:solidFill>
              <a:effectLst/>
              <a:uLnTx/>
              <a:uFillTx/>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800"/>
              </a:spcAft>
              <a:buClrTx/>
              <a:buSzTx/>
              <a:buFontTx/>
              <a:buNone/>
              <a:tabLst/>
              <a:defRPr/>
            </a:pPr>
            <a:r>
              <a:rPr lang="en-GB" sz="4400" dirty="0">
                <a:solidFill>
                  <a:prstClr val="black">
                    <a:hueOff val="0"/>
                    <a:satOff val="0"/>
                    <a:lumOff val="0"/>
                    <a:alphaOff val="0"/>
                  </a:prstClr>
                </a:solidFill>
                <a:ea typeface="Calibri" panose="020F0502020204030204" pitchFamily="34" charset="0"/>
                <a:cs typeface="Times New Roman" panose="02020603050405020304" pitchFamily="18" charset="0"/>
              </a:rPr>
              <a:t>Accessibility</a:t>
            </a:r>
            <a:endParaRPr kumimoji="0" lang="en-GB" sz="4400" b="0" i="0" u="none" strike="noStrike" kern="1200" cap="none" spc="0" normalizeH="0" baseline="0" noProof="0" dirty="0">
              <a:ln>
                <a:noFill/>
              </a:ln>
              <a:solidFill>
                <a:prstClr val="black">
                  <a:hueOff val="0"/>
                  <a:satOff val="0"/>
                  <a:lumOff val="0"/>
                  <a:alphaOff val="0"/>
                </a:prstClr>
              </a:solidFill>
              <a:effectLst/>
              <a:uLnTx/>
              <a:uFillTx/>
              <a:ea typeface="Calibri" panose="020F0502020204030204" pitchFamily="34" charset="0"/>
              <a:cs typeface="Times New Roman" panose="02020603050405020304" pitchFamily="18" charset="0"/>
            </a:endParaRPr>
          </a:p>
        </p:txBody>
      </p:sp>
      <p:sp>
        <p:nvSpPr>
          <p:cNvPr id="9" name="Straight Connector 8">
            <a:extLst>
              <a:ext uri="{FF2B5EF4-FFF2-40B4-BE49-F238E27FC236}">
                <a16:creationId xmlns:a16="http://schemas.microsoft.com/office/drawing/2014/main" id="{15DC9E00-14A4-4A48-A199-1F689BE9C2DB}"/>
              </a:ext>
            </a:extLst>
          </p:cNvPr>
          <p:cNvSpPr/>
          <p:nvPr/>
        </p:nvSpPr>
        <p:spPr>
          <a:xfrm>
            <a:off x="5159932" y="4519349"/>
            <a:ext cx="6291714" cy="0"/>
          </a:xfrm>
          <a:prstGeom prst="line">
            <a:avLst/>
          </a:prstGeom>
          <a:ln>
            <a:solidFill>
              <a:srgbClr val="15B5A8"/>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72413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orporate Colours">
      <a:dk1>
        <a:sysClr val="windowText" lastClr="000000"/>
      </a:dk1>
      <a:lt1>
        <a:sysClr val="window" lastClr="FFFFFF"/>
      </a:lt1>
      <a:dk2>
        <a:srgbClr val="44546A"/>
      </a:dk2>
      <a:lt2>
        <a:srgbClr val="E7E6E6"/>
      </a:lt2>
      <a:accent1>
        <a:srgbClr val="2C5060"/>
      </a:accent1>
      <a:accent2>
        <a:srgbClr val="D5573B"/>
      </a:accent2>
      <a:accent3>
        <a:srgbClr val="8D9293"/>
      </a:accent3>
      <a:accent4>
        <a:srgbClr val="95A17E"/>
      </a:accent4>
      <a:accent5>
        <a:srgbClr val="D5C5C8"/>
      </a:accent5>
      <a:accent6>
        <a:srgbClr val="FFFFF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706</Words>
  <Application>Microsoft Office PowerPoint</Application>
  <PresentationFormat>Widescreen</PresentationFormat>
  <Paragraphs>66</Paragraphs>
  <Slides>17</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Calibri Light</vt:lpstr>
      <vt:lpstr>Symbol</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National and Regional Updates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Morgan, Elaine</dc:creator>
  <cp:lastModifiedBy>Coffey, May</cp:lastModifiedBy>
  <cp:revision>3</cp:revision>
  <dcterms:created xsi:type="dcterms:W3CDTF">2022-03-18T09:46:19Z</dcterms:created>
  <dcterms:modified xsi:type="dcterms:W3CDTF">2022-03-21T09:29:05Z</dcterms:modified>
</cp:coreProperties>
</file>