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7" r:id="rId3"/>
    <p:sldId id="285" r:id="rId4"/>
    <p:sldId id="286" r:id="rId5"/>
    <p:sldId id="287" r:id="rId6"/>
    <p:sldId id="282" r:id="rId7"/>
    <p:sldId id="274" r:id="rId8"/>
    <p:sldId id="280" r:id="rId9"/>
    <p:sldId id="281" r:id="rId10"/>
    <p:sldId id="289" r:id="rId11"/>
    <p:sldId id="288" r:id="rId12"/>
    <p:sldId id="283" r:id="rId13"/>
    <p:sldId id="259" r:id="rId14"/>
    <p:sldId id="276" r:id="rId15"/>
    <p:sldId id="277" r:id="rId16"/>
    <p:sldId id="273" r:id="rId17"/>
    <p:sldId id="284" r:id="rId18"/>
    <p:sldId id="278" r:id="rId19"/>
    <p:sldId id="290" r:id="rId20"/>
    <p:sldId id="29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A796"/>
    <a:srgbClr val="15B4A7"/>
    <a:srgbClr val="9BA4AF"/>
    <a:srgbClr val="2A3E47"/>
    <a:srgbClr val="2C5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2" d="100"/>
          <a:sy n="72" d="100"/>
        </p:scale>
        <p:origin x="380" y="-1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56215-4F97-48C0-A5B0-A4811DCAC9CC}" type="datetimeFigureOut">
              <a:rPr lang="en-GB" smtClean="0"/>
              <a:t>10/01/2022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C6EE6-CA34-4007-AD09-25C8C80095CA}" type="slidenum">
              <a:rPr lang="en-GB" smtClean="0"/>
              <a:t>‹#›</a:t>
            </a:fld>
            <a:endParaRPr lang="en-GB"/>
          </a:p>
        </p:txBody>
      </p:sp>
    </p:spTree>
    <p:extLst>
      <p:ext uri="{BB962C8B-B14F-4D97-AF65-F5344CB8AC3E}">
        <p14:creationId xmlns:p14="http://schemas.microsoft.com/office/powerpoint/2010/main" val="3883930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04BF-6673-804E-B689-C4B848BD3E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71BFDA-FD66-2D4A-8C2D-EE8C51B11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9ADF0F-295E-6C48-8325-5BD7A36E9E85}"/>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5" name="Footer Placeholder 4">
            <a:extLst>
              <a:ext uri="{FF2B5EF4-FFF2-40B4-BE49-F238E27FC236}">
                <a16:creationId xmlns:a16="http://schemas.microsoft.com/office/drawing/2014/main" id="{5427D979-A2B8-814E-B8BE-7609735F7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09CCF-EAFB-4A46-8E97-FB5F4889BEEB}"/>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385277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5B6B-1797-6840-93C4-A2C308AC5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B9A70-70DC-4A4D-BFEE-2B001BC04F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5B9A7-AF33-9547-8429-6B2B2AC581D3}"/>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5" name="Footer Placeholder 4">
            <a:extLst>
              <a:ext uri="{FF2B5EF4-FFF2-40B4-BE49-F238E27FC236}">
                <a16:creationId xmlns:a16="http://schemas.microsoft.com/office/drawing/2014/main" id="{2D61EA05-DE3C-2945-96CA-FD2BDB48B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43116-A062-AC49-A982-0094F16EC559}"/>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174368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321E9-A75D-0A46-B5B7-3F9EDC17C6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676D8A-3C33-0142-8874-EA20E638CF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1BFB4-170B-354A-9BB9-D2C95F3E9688}"/>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5" name="Footer Placeholder 4">
            <a:extLst>
              <a:ext uri="{FF2B5EF4-FFF2-40B4-BE49-F238E27FC236}">
                <a16:creationId xmlns:a16="http://schemas.microsoft.com/office/drawing/2014/main" id="{BF7B96A0-7561-3A47-B3D4-DE35E21EF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15736-F6B7-C545-98DC-E8568FB3AD60}"/>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209677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5DBF-3740-4ED9-B524-76994A5DD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1F5622-A7C3-400F-A771-4A462DFA3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C3BAD6-77CA-4195-AC1C-581DBED20E72}"/>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5" name="Footer Placeholder 4">
            <a:extLst>
              <a:ext uri="{FF2B5EF4-FFF2-40B4-BE49-F238E27FC236}">
                <a16:creationId xmlns:a16="http://schemas.microsoft.com/office/drawing/2014/main" id="{A61FE544-32F8-46AD-A4C6-7006451A1A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06EB21-0966-444B-8905-A0DD4533539E}"/>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338023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F37E-52EA-4E98-AF03-4660D9EF68F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B498D1-72E5-490E-9844-E89DFE63D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33459D-3516-47AE-ACBA-E049B0D624F0}"/>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5" name="Footer Placeholder 4">
            <a:extLst>
              <a:ext uri="{FF2B5EF4-FFF2-40B4-BE49-F238E27FC236}">
                <a16:creationId xmlns:a16="http://schemas.microsoft.com/office/drawing/2014/main" id="{5E21B053-E0E8-4892-831A-5967F606E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060025-C4FA-4283-B2B3-0E9BBAB3F880}"/>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153839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B918-684B-424B-9F99-70DF01758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D2DFC5-9BCF-4EF8-AD55-F6FF71865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54BF5-14F1-457E-BEE2-AAF0232B257A}"/>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5" name="Footer Placeholder 4">
            <a:extLst>
              <a:ext uri="{FF2B5EF4-FFF2-40B4-BE49-F238E27FC236}">
                <a16:creationId xmlns:a16="http://schemas.microsoft.com/office/drawing/2014/main" id="{CC9C4092-27F2-41FE-828B-4ADE3B912D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416406-382F-4873-8A65-7E02D385904D}"/>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3218978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9715-40D2-48E6-A8D2-993C03850A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83B0A7-E07B-4616-99E1-6152E2C22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EC97A3-F72E-43EF-A711-E6EAA60AE2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0F8220-201E-4CEB-9715-BA72BC96CF4B}"/>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6" name="Footer Placeholder 5">
            <a:extLst>
              <a:ext uri="{FF2B5EF4-FFF2-40B4-BE49-F238E27FC236}">
                <a16:creationId xmlns:a16="http://schemas.microsoft.com/office/drawing/2014/main" id="{669B443D-BC2B-4C7E-B321-1B743F0D28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41E5D9-356D-4B97-B4B2-15AE2D0B1955}"/>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3614806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DAC7-E4E1-4B52-8F49-4DB7B284BB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ED4BDA-B2E2-4D36-B420-547D65341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AAB8C-4EC1-4969-A616-9FB222840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C44F57-25F5-4820-AF77-7A920A083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EB91E-194C-43E6-9D08-F9588DC58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506DC4-2974-4D0D-A464-DC74EE8F0F20}"/>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8" name="Footer Placeholder 7">
            <a:extLst>
              <a:ext uri="{FF2B5EF4-FFF2-40B4-BE49-F238E27FC236}">
                <a16:creationId xmlns:a16="http://schemas.microsoft.com/office/drawing/2014/main" id="{B36E2971-C1A5-4936-81B8-E598155D47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E5674B-6863-4A11-8821-673B4A53200A}"/>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2290486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477C-0431-4600-BF28-B205F7ADCE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50112E-5ACE-4F86-A0FE-3EF518318604}"/>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4" name="Footer Placeholder 3">
            <a:extLst>
              <a:ext uri="{FF2B5EF4-FFF2-40B4-BE49-F238E27FC236}">
                <a16:creationId xmlns:a16="http://schemas.microsoft.com/office/drawing/2014/main" id="{5BC1C166-0FD9-4066-93BC-67C2A6D770C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47648D-FA86-4CA4-8442-4247A9117D0C}"/>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2204537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7A28A-A124-4506-9DDC-072AE714189E}"/>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3" name="Footer Placeholder 2">
            <a:extLst>
              <a:ext uri="{FF2B5EF4-FFF2-40B4-BE49-F238E27FC236}">
                <a16:creationId xmlns:a16="http://schemas.microsoft.com/office/drawing/2014/main" id="{8B9D912E-6164-4260-A6C3-DD5046ADB2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09C1D3-BCB9-4265-AAA8-48680A74C65A}"/>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3387017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6792-6FA4-4445-9949-06B907D8F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E8C07A1-E9A8-4F83-BD50-295BEA402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92AAB6-40EB-48CD-97CA-E37C139D2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AE012-B30F-4E21-83C2-0C3D810E73D6}"/>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6" name="Footer Placeholder 5">
            <a:extLst>
              <a:ext uri="{FF2B5EF4-FFF2-40B4-BE49-F238E27FC236}">
                <a16:creationId xmlns:a16="http://schemas.microsoft.com/office/drawing/2014/main" id="{F749AC65-3ADD-49C2-99FE-28AF117F53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06174A-17FD-444B-92C6-B005F8F3374E}"/>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322637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F4E6-818D-C04F-840A-2B9AA7698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1C8682-92E9-A945-B320-C1B7548433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DA7E5-8F68-A848-8973-12EE3FD3A5B1}"/>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5" name="Footer Placeholder 4">
            <a:extLst>
              <a:ext uri="{FF2B5EF4-FFF2-40B4-BE49-F238E27FC236}">
                <a16:creationId xmlns:a16="http://schemas.microsoft.com/office/drawing/2014/main" id="{A934E6EE-7656-6544-9F46-DC9D71216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1F55A-A30D-2E41-8451-AAA8CFC888B0}"/>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3217151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CF3-CCE3-4F89-9A19-206E5BD65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D67FFC3-0927-4052-A44A-4DD8C33D0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1CB27E-0B6A-465B-A87B-06C718838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875CB-20EE-46D1-BAB7-29BC0D059A5A}"/>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6" name="Footer Placeholder 5">
            <a:extLst>
              <a:ext uri="{FF2B5EF4-FFF2-40B4-BE49-F238E27FC236}">
                <a16:creationId xmlns:a16="http://schemas.microsoft.com/office/drawing/2014/main" id="{71F94BF4-3042-4D78-9C5C-337116DDFB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9AF329-AA12-4750-A7D5-581ABAF33890}"/>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51228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EE82-008D-487C-A7D8-7D9F590E5F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7C5856-2DF2-4D39-A6CA-4D219B80D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9FA2D-3513-49E1-8891-447776D46C96}"/>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5" name="Footer Placeholder 4">
            <a:extLst>
              <a:ext uri="{FF2B5EF4-FFF2-40B4-BE49-F238E27FC236}">
                <a16:creationId xmlns:a16="http://schemas.microsoft.com/office/drawing/2014/main" id="{EB1CA625-2A1C-40F4-878A-DFD5D2E42B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14DFD4-B307-417B-A431-991A525A7AD3}"/>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3557485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10CF5-49FF-4779-B759-04AEE6DB92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145C0A-EA79-4A3E-9E76-7D62E071F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34D82B-2579-4D50-B5EC-6D2E0FED6D27}"/>
              </a:ext>
            </a:extLst>
          </p:cNvPr>
          <p:cNvSpPr>
            <a:spLocks noGrp="1"/>
          </p:cNvSpPr>
          <p:nvPr>
            <p:ph type="dt" sz="half" idx="10"/>
          </p:nvPr>
        </p:nvSpPr>
        <p:spPr/>
        <p:txBody>
          <a:bodyPr/>
          <a:lstStyle/>
          <a:p>
            <a:fld id="{C5C62CDE-0734-44BC-B5C9-FF2D237C7A1A}" type="datetimeFigureOut">
              <a:rPr lang="en-GB" smtClean="0"/>
              <a:t>10/01/2022</a:t>
            </a:fld>
            <a:endParaRPr lang="en-GB"/>
          </a:p>
        </p:txBody>
      </p:sp>
      <p:sp>
        <p:nvSpPr>
          <p:cNvPr id="5" name="Footer Placeholder 4">
            <a:extLst>
              <a:ext uri="{FF2B5EF4-FFF2-40B4-BE49-F238E27FC236}">
                <a16:creationId xmlns:a16="http://schemas.microsoft.com/office/drawing/2014/main" id="{4767BB69-83DC-4210-A5A4-273FE13BB5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9263B5-C529-4423-9751-A2852B1F8A00}"/>
              </a:ext>
            </a:extLst>
          </p:cNvPr>
          <p:cNvSpPr>
            <a:spLocks noGrp="1"/>
          </p:cNvSpPr>
          <p:nvPr>
            <p:ph type="sldNum" sz="quarter" idx="12"/>
          </p:nvPr>
        </p:nvSpPr>
        <p:spPr/>
        <p:txBody>
          <a:bodyPr/>
          <a:lstStyle/>
          <a:p>
            <a:fld id="{4360441F-24EE-40C3-9067-72398B4CE5D1}" type="slidenum">
              <a:rPr lang="en-GB" smtClean="0"/>
              <a:t>‹#›</a:t>
            </a:fld>
            <a:endParaRPr lang="en-GB"/>
          </a:p>
        </p:txBody>
      </p:sp>
    </p:spTree>
    <p:extLst>
      <p:ext uri="{BB962C8B-B14F-4D97-AF65-F5344CB8AC3E}">
        <p14:creationId xmlns:p14="http://schemas.microsoft.com/office/powerpoint/2010/main" val="283243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6A50-71DE-864C-A141-4E3B686BB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76C9F-6E0F-524B-AEEC-801D45A78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9B1EE2-F30C-BD40-98B2-5534AC523AA1}"/>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5" name="Footer Placeholder 4">
            <a:extLst>
              <a:ext uri="{FF2B5EF4-FFF2-40B4-BE49-F238E27FC236}">
                <a16:creationId xmlns:a16="http://schemas.microsoft.com/office/drawing/2014/main" id="{F9800A03-A634-0045-B27B-3AB365788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C2BA2-2DB8-994D-B712-9084B6F3BE23}"/>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312157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FDC8-52FC-A543-9C58-9C5C2635A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50611-91DC-364F-9667-8DFACD15F3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14100C-0C14-FE41-95E8-BB4C5D3F2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9498AE-AC9B-8B46-BC87-B89FA1EEB621}"/>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6" name="Footer Placeholder 5">
            <a:extLst>
              <a:ext uri="{FF2B5EF4-FFF2-40B4-BE49-F238E27FC236}">
                <a16:creationId xmlns:a16="http://schemas.microsoft.com/office/drawing/2014/main" id="{984E6167-F431-6E42-A339-0949B427A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0FFCD-F659-1740-84BB-A7C87E8AAF99}"/>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120280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DB67-1951-E644-A5AA-7CCF7FCB5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DCDC69-2E9F-D045-9290-6B9BC0DFB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54855F-2971-9E42-BEA5-F216DB9A09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4718B5-201D-AB48-B288-85B98224B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13AF20-118C-0449-8D58-36E67C6B3E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3EC5F7-F253-2540-B285-CFB7533A413D}"/>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8" name="Footer Placeholder 7">
            <a:extLst>
              <a:ext uri="{FF2B5EF4-FFF2-40B4-BE49-F238E27FC236}">
                <a16:creationId xmlns:a16="http://schemas.microsoft.com/office/drawing/2014/main" id="{32583248-5D2D-6B48-9145-3E23FB734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3C067A-A4E0-4840-82A5-BE98DD0183BA}"/>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6386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1BED-9E88-644C-866C-10E4FDF291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048023-602A-A34B-A96D-EEBB870094A7}"/>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4" name="Footer Placeholder 3">
            <a:extLst>
              <a:ext uri="{FF2B5EF4-FFF2-40B4-BE49-F238E27FC236}">
                <a16:creationId xmlns:a16="http://schemas.microsoft.com/office/drawing/2014/main" id="{44F9F3C5-0135-BF43-A4A5-F66BCF0DA5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EDE436-FB93-A84D-972D-B137388BD153}"/>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183635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23AF9-2A9C-7D49-94C5-E4A63F79C51F}"/>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3" name="Footer Placeholder 2">
            <a:extLst>
              <a:ext uri="{FF2B5EF4-FFF2-40B4-BE49-F238E27FC236}">
                <a16:creationId xmlns:a16="http://schemas.microsoft.com/office/drawing/2014/main" id="{BA4F54DD-4B11-634C-BC26-E3493F119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D3BCB0-4EC1-6943-B4F1-D2FDF1E89086}"/>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14119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FA75-B431-6D4A-8223-1B7611031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871B7-5C2E-6E42-8CE6-4F9D1C239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A1C7F-A13E-E048-B0CF-7B16DA73A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75976A-51A1-F247-83FB-ACCA86D46FD9}"/>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6" name="Footer Placeholder 5">
            <a:extLst>
              <a:ext uri="{FF2B5EF4-FFF2-40B4-BE49-F238E27FC236}">
                <a16:creationId xmlns:a16="http://schemas.microsoft.com/office/drawing/2014/main" id="{DD285571-5231-7E4B-A31D-524516A0D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B38BB-D623-844A-B496-A11C55F60DBF}"/>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329183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21BE-124E-C246-B1AA-50B00891D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06A063-FA72-194C-B56E-8A862BCEEF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8E990F-AACE-7941-9AE7-D240B2652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BC69D5-225F-5C4E-ABD3-45D204866372}"/>
              </a:ext>
            </a:extLst>
          </p:cNvPr>
          <p:cNvSpPr>
            <a:spLocks noGrp="1"/>
          </p:cNvSpPr>
          <p:nvPr>
            <p:ph type="dt" sz="half" idx="10"/>
          </p:nvPr>
        </p:nvSpPr>
        <p:spPr/>
        <p:txBody>
          <a:bodyPr/>
          <a:lstStyle/>
          <a:p>
            <a:fld id="{198844D8-F066-314D-B239-46ABA2FD17DB}" type="datetimeFigureOut">
              <a:rPr lang="en-US" smtClean="0"/>
              <a:t>1/10/2022</a:t>
            </a:fld>
            <a:endParaRPr lang="en-US"/>
          </a:p>
        </p:txBody>
      </p:sp>
      <p:sp>
        <p:nvSpPr>
          <p:cNvPr id="6" name="Footer Placeholder 5">
            <a:extLst>
              <a:ext uri="{FF2B5EF4-FFF2-40B4-BE49-F238E27FC236}">
                <a16:creationId xmlns:a16="http://schemas.microsoft.com/office/drawing/2014/main" id="{6CC5550E-6928-FC40-BE43-53696A424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13BAC-72F8-614C-ADBF-1DB50C6F63D5}"/>
              </a:ext>
            </a:extLst>
          </p:cNvPr>
          <p:cNvSpPr>
            <a:spLocks noGrp="1"/>
          </p:cNvSpPr>
          <p:nvPr>
            <p:ph type="sldNum" sz="quarter" idx="12"/>
          </p:nvPr>
        </p:nvSpPr>
        <p:spPr/>
        <p:txBody>
          <a:bodyPr/>
          <a:lstStyle/>
          <a:p>
            <a:fld id="{44DBEF3A-24C2-3848-A3C1-76280768C1E4}" type="slidenum">
              <a:rPr lang="en-US" smtClean="0"/>
              <a:t>‹#›</a:t>
            </a:fld>
            <a:endParaRPr lang="en-US"/>
          </a:p>
        </p:txBody>
      </p:sp>
    </p:spTree>
    <p:extLst>
      <p:ext uri="{BB962C8B-B14F-4D97-AF65-F5344CB8AC3E}">
        <p14:creationId xmlns:p14="http://schemas.microsoft.com/office/powerpoint/2010/main" val="176737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100C5-00C5-5C48-BF9D-98E25BE94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A0D57-2E52-9347-A8FB-B635541FE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3BBE2-FCBB-E945-8CC7-6939F9D14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844D8-F066-314D-B239-46ABA2FD17DB}" type="datetimeFigureOut">
              <a:rPr lang="en-US" smtClean="0"/>
              <a:t>1/10/2022</a:t>
            </a:fld>
            <a:endParaRPr lang="en-US"/>
          </a:p>
        </p:txBody>
      </p:sp>
      <p:sp>
        <p:nvSpPr>
          <p:cNvPr id="5" name="Footer Placeholder 4">
            <a:extLst>
              <a:ext uri="{FF2B5EF4-FFF2-40B4-BE49-F238E27FC236}">
                <a16:creationId xmlns:a16="http://schemas.microsoft.com/office/drawing/2014/main" id="{A7B8E9EA-8F96-4748-8747-00F54EB23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28F333-994D-314F-8772-01B27039D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BEF3A-24C2-3848-A3C1-76280768C1E4}" type="slidenum">
              <a:rPr lang="en-US" smtClean="0"/>
              <a:t>‹#›</a:t>
            </a:fld>
            <a:endParaRPr lang="en-US"/>
          </a:p>
        </p:txBody>
      </p:sp>
    </p:spTree>
    <p:extLst>
      <p:ext uri="{BB962C8B-B14F-4D97-AF65-F5344CB8AC3E}">
        <p14:creationId xmlns:p14="http://schemas.microsoft.com/office/powerpoint/2010/main" val="220980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3DEA6-E606-47CF-96A9-B2F8167EC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E8C6D1-2C3E-44F6-A91F-01F977ADB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01B9F0-5CDB-4B3E-A55E-DDE4116E1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62CDE-0734-44BC-B5C9-FF2D237C7A1A}" type="datetimeFigureOut">
              <a:rPr lang="en-GB" smtClean="0"/>
              <a:t>10/01/2022</a:t>
            </a:fld>
            <a:endParaRPr lang="en-GB"/>
          </a:p>
        </p:txBody>
      </p:sp>
      <p:sp>
        <p:nvSpPr>
          <p:cNvPr id="5" name="Footer Placeholder 4">
            <a:extLst>
              <a:ext uri="{FF2B5EF4-FFF2-40B4-BE49-F238E27FC236}">
                <a16:creationId xmlns:a16="http://schemas.microsoft.com/office/drawing/2014/main" id="{1C163561-0F01-46CF-AF76-F0419EF2E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84C146D-FCA6-4316-AB2F-21C0EDA5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0441F-24EE-40C3-9067-72398B4CE5D1}" type="slidenum">
              <a:rPr lang="en-GB" smtClean="0"/>
              <a:t>‹#›</a:t>
            </a:fld>
            <a:endParaRPr lang="en-GB"/>
          </a:p>
        </p:txBody>
      </p:sp>
    </p:spTree>
    <p:extLst>
      <p:ext uri="{BB962C8B-B14F-4D97-AF65-F5344CB8AC3E}">
        <p14:creationId xmlns:p14="http://schemas.microsoft.com/office/powerpoint/2010/main" val="22945525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79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5CA475-E31A-7A45-93B6-4B83D3A53BE5}"/>
              </a:ext>
            </a:extLst>
          </p:cNvPr>
          <p:cNvSpPr/>
          <p:nvPr/>
        </p:nvSpPr>
        <p:spPr>
          <a:xfrm>
            <a:off x="0" y="0"/>
            <a:ext cx="12192000" cy="6858000"/>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71C29C3-A8F5-E347-946A-C6FA8A63E076}"/>
              </a:ext>
            </a:extLst>
          </p:cNvPr>
          <p:cNvPicPr>
            <a:picLocks noChangeAspect="1"/>
          </p:cNvPicPr>
          <p:nvPr/>
        </p:nvPicPr>
        <p:blipFill>
          <a:blip r:embed="rId2"/>
          <a:stretch>
            <a:fillRect/>
          </a:stretch>
        </p:blipFill>
        <p:spPr>
          <a:xfrm>
            <a:off x="8381261" y="5486759"/>
            <a:ext cx="3551024" cy="1106151"/>
          </a:xfrm>
          <a:prstGeom prst="rect">
            <a:avLst/>
          </a:prstGeom>
        </p:spPr>
      </p:pic>
      <p:sp>
        <p:nvSpPr>
          <p:cNvPr id="2" name="TextBox 1"/>
          <p:cNvSpPr txBox="1"/>
          <p:nvPr/>
        </p:nvSpPr>
        <p:spPr>
          <a:xfrm>
            <a:off x="259716" y="104834"/>
            <a:ext cx="11932284" cy="64633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Thank you for joining the Greater Manchester Food Security Action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Please </a:t>
            </a:r>
            <a:r>
              <a:rPr kumimoji="0" lang="en-GB" sz="1800" b="1" i="0" u="sng"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TURN OFF YOUR CAMERA </a:t>
            </a:r>
            <a:r>
              <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 and ensure your microphone has automatically been </a:t>
            </a:r>
            <a:r>
              <a:rPr kumimoji="0" lang="en-GB" sz="1800" b="1" i="0" u="sng"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MUTED</a:t>
            </a:r>
            <a:r>
              <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 in order to help us manage the call and anonymity with the meeting being recorded and published to our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734240" y="5570420"/>
            <a:ext cx="5981700" cy="914400"/>
          </a:xfrm>
          <a:prstGeom prst="rect">
            <a:avLst/>
          </a:prstGeom>
        </p:spPr>
      </p:pic>
      <p:sp>
        <p:nvSpPr>
          <p:cNvPr id="5" name="Oval 4"/>
          <p:cNvSpPr/>
          <p:nvPr/>
        </p:nvSpPr>
        <p:spPr>
          <a:xfrm>
            <a:off x="1722018" y="5716782"/>
            <a:ext cx="496388"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p:cNvSpPr/>
          <p:nvPr/>
        </p:nvSpPr>
        <p:spPr>
          <a:xfrm>
            <a:off x="2366554" y="5716782"/>
            <a:ext cx="496388"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4520AF5E-9B8D-4BC7-94A0-6592A798DD87}"/>
              </a:ext>
            </a:extLst>
          </p:cNvPr>
          <p:cNvPicPr>
            <a:picLocks noChangeAspect="1"/>
          </p:cNvPicPr>
          <p:nvPr/>
        </p:nvPicPr>
        <p:blipFill rotWithShape="1">
          <a:blip r:embed="rId4"/>
          <a:srcRect t="10143"/>
          <a:stretch/>
        </p:blipFill>
        <p:spPr>
          <a:xfrm>
            <a:off x="398685" y="939567"/>
            <a:ext cx="6167097" cy="3273657"/>
          </a:xfrm>
          <a:prstGeom prst="rect">
            <a:avLst/>
          </a:prstGeom>
        </p:spPr>
      </p:pic>
    </p:spTree>
    <p:extLst>
      <p:ext uri="{BB962C8B-B14F-4D97-AF65-F5344CB8AC3E}">
        <p14:creationId xmlns:p14="http://schemas.microsoft.com/office/powerpoint/2010/main" val="102726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5CA475-E31A-7A45-93B6-4B83D3A53BE5}"/>
              </a:ext>
            </a:extLst>
          </p:cNvPr>
          <p:cNvSpPr/>
          <p:nvPr/>
        </p:nvSpPr>
        <p:spPr>
          <a:xfrm>
            <a:off x="0" y="0"/>
            <a:ext cx="12192000" cy="6858000"/>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71C29C3-A8F5-E347-946A-C6FA8A63E076}"/>
              </a:ext>
            </a:extLst>
          </p:cNvPr>
          <p:cNvPicPr>
            <a:picLocks noChangeAspect="1"/>
          </p:cNvPicPr>
          <p:nvPr/>
        </p:nvPicPr>
        <p:blipFill>
          <a:blip r:embed="rId2"/>
          <a:stretch>
            <a:fillRect/>
          </a:stretch>
        </p:blipFill>
        <p:spPr>
          <a:xfrm>
            <a:off x="9596487" y="5996196"/>
            <a:ext cx="2430066" cy="756970"/>
          </a:xfrm>
          <a:prstGeom prst="rect">
            <a:avLst/>
          </a:prstGeom>
        </p:spPr>
      </p:pic>
      <p:sp>
        <p:nvSpPr>
          <p:cNvPr id="2" name="TextBox 1"/>
          <p:cNvSpPr txBox="1"/>
          <p:nvPr/>
        </p:nvSpPr>
        <p:spPr>
          <a:xfrm>
            <a:off x="0" y="1059120"/>
            <a:ext cx="12192000" cy="2369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Greater Manchester Food Security Action Network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3600" b="1" dirty="0">
                <a:solidFill>
                  <a:prstClr val="white"/>
                </a:solidFill>
                <a:latin typeface="Calibri" panose="020F0502020204030204"/>
                <a:ea typeface="Verdana" panose="020B0604030504040204" pitchFamily="34" charset="0"/>
                <a:cs typeface="Verdana" panose="020B0604030504040204" pitchFamily="34" charset="0"/>
              </a:rPr>
              <a:t>INTERVIEW WITH SAINSBURYS</a:t>
            </a:r>
            <a:endParaRPr kumimoji="0" lang="en-GB" sz="36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387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5CA475-E31A-7A45-93B6-4B83D3A53BE5}"/>
              </a:ext>
            </a:extLst>
          </p:cNvPr>
          <p:cNvSpPr/>
          <p:nvPr/>
        </p:nvSpPr>
        <p:spPr>
          <a:xfrm>
            <a:off x="0" y="0"/>
            <a:ext cx="12192000" cy="6858000"/>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71C29C3-A8F5-E347-946A-C6FA8A63E076}"/>
              </a:ext>
            </a:extLst>
          </p:cNvPr>
          <p:cNvPicPr>
            <a:picLocks noChangeAspect="1"/>
          </p:cNvPicPr>
          <p:nvPr/>
        </p:nvPicPr>
        <p:blipFill>
          <a:blip r:embed="rId2"/>
          <a:stretch>
            <a:fillRect/>
          </a:stretch>
        </p:blipFill>
        <p:spPr>
          <a:xfrm>
            <a:off x="9596487" y="5996196"/>
            <a:ext cx="2430066" cy="756970"/>
          </a:xfrm>
          <a:prstGeom prst="rect">
            <a:avLst/>
          </a:prstGeom>
        </p:spPr>
      </p:pic>
      <p:sp>
        <p:nvSpPr>
          <p:cNvPr id="2" name="TextBox 1"/>
          <p:cNvSpPr txBox="1"/>
          <p:nvPr/>
        </p:nvSpPr>
        <p:spPr>
          <a:xfrm>
            <a:off x="0" y="1059120"/>
            <a:ext cx="12192000" cy="2369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Greater Manchester Food Security Action Network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3600" b="1" dirty="0">
                <a:solidFill>
                  <a:prstClr val="white"/>
                </a:solidFill>
                <a:latin typeface="Calibri" panose="020F0502020204030204"/>
                <a:ea typeface="Verdana" panose="020B0604030504040204" pitchFamily="34" charset="0"/>
                <a:cs typeface="Verdana" panose="020B0604030504040204" pitchFamily="34" charset="0"/>
              </a:rPr>
              <a:t>GROWING THE NETWORK</a:t>
            </a:r>
            <a:endParaRPr kumimoji="0" lang="en-GB" sz="36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3448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C19A4B-7524-4BDA-880C-BE16988145F3}"/>
              </a:ext>
            </a:extLst>
          </p:cNvPr>
          <p:cNvSpPr/>
          <p:nvPr/>
        </p:nvSpPr>
        <p:spPr>
          <a:xfrm>
            <a:off x="0" y="-1"/>
            <a:ext cx="12192000" cy="893633"/>
          </a:xfrm>
          <a:prstGeom prst="rect">
            <a:avLst/>
          </a:pr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Why a Focus on ‘Food Security’ in GM?</a:t>
            </a:r>
            <a:endPar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1EB83F90-C2BA-4D10-AEE2-6306B820B98B}"/>
              </a:ext>
            </a:extLst>
          </p:cNvPr>
          <p:cNvSpPr/>
          <p:nvPr/>
        </p:nvSpPr>
        <p:spPr>
          <a:xfrm>
            <a:off x="886686" y="1493750"/>
            <a:ext cx="3324611" cy="1600200"/>
          </a:xfrm>
          <a:prstGeom prst="roundRect">
            <a:avLst/>
          </a:prstGeom>
          <a:noFill/>
          <a:ln w="38100">
            <a:prstDash val="dash"/>
            <a:extLst>
              <a:ext uri="{C807C97D-BFC1-408E-A445-0C87EB9F89A2}">
                <ask:lineSketchStyleProps xmlns:ask="http://schemas.microsoft.com/office/drawing/2018/sketchyshapes" sd="3920554298">
                  <a:custGeom>
                    <a:avLst/>
                    <a:gdLst>
                      <a:gd name="connsiteX0" fmla="*/ 0 w 3324611"/>
                      <a:gd name="connsiteY0" fmla="*/ 266705 h 1600200"/>
                      <a:gd name="connsiteX1" fmla="*/ 266705 w 3324611"/>
                      <a:gd name="connsiteY1" fmla="*/ 0 h 1600200"/>
                      <a:gd name="connsiteX2" fmla="*/ 964505 w 3324611"/>
                      <a:gd name="connsiteY2" fmla="*/ 0 h 1600200"/>
                      <a:gd name="connsiteX3" fmla="*/ 1662306 w 3324611"/>
                      <a:gd name="connsiteY3" fmla="*/ 0 h 1600200"/>
                      <a:gd name="connsiteX4" fmla="*/ 2360106 w 3324611"/>
                      <a:gd name="connsiteY4" fmla="*/ 0 h 1600200"/>
                      <a:gd name="connsiteX5" fmla="*/ 3057906 w 3324611"/>
                      <a:gd name="connsiteY5" fmla="*/ 0 h 1600200"/>
                      <a:gd name="connsiteX6" fmla="*/ 3324611 w 3324611"/>
                      <a:gd name="connsiteY6" fmla="*/ 266705 h 1600200"/>
                      <a:gd name="connsiteX7" fmla="*/ 3324611 w 3324611"/>
                      <a:gd name="connsiteY7" fmla="*/ 768096 h 1600200"/>
                      <a:gd name="connsiteX8" fmla="*/ 3324611 w 3324611"/>
                      <a:gd name="connsiteY8" fmla="*/ 1333495 h 1600200"/>
                      <a:gd name="connsiteX9" fmla="*/ 3057906 w 3324611"/>
                      <a:gd name="connsiteY9" fmla="*/ 1600200 h 1600200"/>
                      <a:gd name="connsiteX10" fmla="*/ 2415930 w 3324611"/>
                      <a:gd name="connsiteY10" fmla="*/ 1600200 h 1600200"/>
                      <a:gd name="connsiteX11" fmla="*/ 1690218 w 3324611"/>
                      <a:gd name="connsiteY11" fmla="*/ 1600200 h 1600200"/>
                      <a:gd name="connsiteX12" fmla="*/ 1048241 w 3324611"/>
                      <a:gd name="connsiteY12" fmla="*/ 1600200 h 1600200"/>
                      <a:gd name="connsiteX13" fmla="*/ 266705 w 3324611"/>
                      <a:gd name="connsiteY13" fmla="*/ 1600200 h 1600200"/>
                      <a:gd name="connsiteX14" fmla="*/ 0 w 3324611"/>
                      <a:gd name="connsiteY14" fmla="*/ 1333495 h 1600200"/>
                      <a:gd name="connsiteX15" fmla="*/ 0 w 3324611"/>
                      <a:gd name="connsiteY15" fmla="*/ 789432 h 1600200"/>
                      <a:gd name="connsiteX16" fmla="*/ 0 w 3324611"/>
                      <a:gd name="connsiteY16" fmla="*/ 266705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24611" h="1600200" extrusionOk="0">
                        <a:moveTo>
                          <a:pt x="0" y="266705"/>
                        </a:moveTo>
                        <a:cubicBezTo>
                          <a:pt x="-12206" y="130286"/>
                          <a:pt x="116697" y="-2011"/>
                          <a:pt x="266705" y="0"/>
                        </a:cubicBezTo>
                        <a:cubicBezTo>
                          <a:pt x="546690" y="-28894"/>
                          <a:pt x="697825" y="13692"/>
                          <a:pt x="964505" y="0"/>
                        </a:cubicBezTo>
                        <a:cubicBezTo>
                          <a:pt x="1231185" y="-13692"/>
                          <a:pt x="1362642" y="20000"/>
                          <a:pt x="1662306" y="0"/>
                        </a:cubicBezTo>
                        <a:cubicBezTo>
                          <a:pt x="1961970" y="-20000"/>
                          <a:pt x="2171815" y="2968"/>
                          <a:pt x="2360106" y="0"/>
                        </a:cubicBezTo>
                        <a:cubicBezTo>
                          <a:pt x="2548397" y="-2968"/>
                          <a:pt x="2749091" y="1504"/>
                          <a:pt x="3057906" y="0"/>
                        </a:cubicBezTo>
                        <a:cubicBezTo>
                          <a:pt x="3218479" y="-1717"/>
                          <a:pt x="3318309" y="142055"/>
                          <a:pt x="3324611" y="266705"/>
                        </a:cubicBezTo>
                        <a:cubicBezTo>
                          <a:pt x="3327461" y="433983"/>
                          <a:pt x="3314248" y="599276"/>
                          <a:pt x="3324611" y="768096"/>
                        </a:cubicBezTo>
                        <a:cubicBezTo>
                          <a:pt x="3334974" y="936916"/>
                          <a:pt x="3341334" y="1209881"/>
                          <a:pt x="3324611" y="1333495"/>
                        </a:cubicBezTo>
                        <a:cubicBezTo>
                          <a:pt x="3321176" y="1481453"/>
                          <a:pt x="3194431" y="1569839"/>
                          <a:pt x="3057906" y="1600200"/>
                        </a:cubicBezTo>
                        <a:cubicBezTo>
                          <a:pt x="2763198" y="1612498"/>
                          <a:pt x="2704217" y="1571009"/>
                          <a:pt x="2415930" y="1600200"/>
                        </a:cubicBezTo>
                        <a:cubicBezTo>
                          <a:pt x="2127643" y="1629391"/>
                          <a:pt x="1969379" y="1610727"/>
                          <a:pt x="1690218" y="1600200"/>
                        </a:cubicBezTo>
                        <a:cubicBezTo>
                          <a:pt x="1411057" y="1589673"/>
                          <a:pt x="1178995" y="1628332"/>
                          <a:pt x="1048241" y="1600200"/>
                        </a:cubicBezTo>
                        <a:cubicBezTo>
                          <a:pt x="917487" y="1572068"/>
                          <a:pt x="544622" y="1594418"/>
                          <a:pt x="266705" y="1600200"/>
                        </a:cubicBezTo>
                        <a:cubicBezTo>
                          <a:pt x="86180" y="1593873"/>
                          <a:pt x="-13942" y="1484356"/>
                          <a:pt x="0" y="1333495"/>
                        </a:cubicBezTo>
                        <a:cubicBezTo>
                          <a:pt x="-12688" y="1174146"/>
                          <a:pt x="-18668" y="1006777"/>
                          <a:pt x="0" y="789432"/>
                        </a:cubicBezTo>
                        <a:cubicBezTo>
                          <a:pt x="18668" y="572087"/>
                          <a:pt x="13886" y="524768"/>
                          <a:pt x="0" y="2667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2545E353-86C1-4B46-AE44-A78F7D65D16B}"/>
              </a:ext>
            </a:extLst>
          </p:cNvPr>
          <p:cNvSpPr/>
          <p:nvPr/>
        </p:nvSpPr>
        <p:spPr>
          <a:xfrm>
            <a:off x="4202908" y="2394308"/>
            <a:ext cx="4931227" cy="3396342"/>
          </a:xfrm>
          <a:prstGeom prst="roundRect">
            <a:avLst/>
          </a:prstGeom>
          <a:noFill/>
          <a:ln w="38100">
            <a:prstDash val="dash"/>
            <a:extLst>
              <a:ext uri="{C807C97D-BFC1-408E-A445-0C87EB9F89A2}">
                <ask:lineSketchStyleProps xmlns:ask="http://schemas.microsoft.com/office/drawing/2018/sketchyshapes" sd="3920554298">
                  <a:custGeom>
                    <a:avLst/>
                    <a:gdLst>
                      <a:gd name="connsiteX0" fmla="*/ 0 w 4931227"/>
                      <a:gd name="connsiteY0" fmla="*/ 566068 h 3396342"/>
                      <a:gd name="connsiteX1" fmla="*/ 566068 w 4931227"/>
                      <a:gd name="connsiteY1" fmla="*/ 0 h 3396342"/>
                      <a:gd name="connsiteX2" fmla="*/ 1199250 w 4931227"/>
                      <a:gd name="connsiteY2" fmla="*/ 0 h 3396342"/>
                      <a:gd name="connsiteX3" fmla="*/ 1832432 w 4931227"/>
                      <a:gd name="connsiteY3" fmla="*/ 0 h 3396342"/>
                      <a:gd name="connsiteX4" fmla="*/ 2465614 w 4931227"/>
                      <a:gd name="connsiteY4" fmla="*/ 0 h 3396342"/>
                      <a:gd name="connsiteX5" fmla="*/ 3098795 w 4931227"/>
                      <a:gd name="connsiteY5" fmla="*/ 0 h 3396342"/>
                      <a:gd name="connsiteX6" fmla="*/ 3618004 w 4931227"/>
                      <a:gd name="connsiteY6" fmla="*/ 0 h 3396342"/>
                      <a:gd name="connsiteX7" fmla="*/ 4365159 w 4931227"/>
                      <a:gd name="connsiteY7" fmla="*/ 0 h 3396342"/>
                      <a:gd name="connsiteX8" fmla="*/ 4931227 w 4931227"/>
                      <a:gd name="connsiteY8" fmla="*/ 566068 h 3396342"/>
                      <a:gd name="connsiteX9" fmla="*/ 4931227 w 4931227"/>
                      <a:gd name="connsiteY9" fmla="*/ 1109477 h 3396342"/>
                      <a:gd name="connsiteX10" fmla="*/ 4931227 w 4931227"/>
                      <a:gd name="connsiteY10" fmla="*/ 1698171 h 3396342"/>
                      <a:gd name="connsiteX11" fmla="*/ 4931227 w 4931227"/>
                      <a:gd name="connsiteY11" fmla="*/ 2218938 h 3396342"/>
                      <a:gd name="connsiteX12" fmla="*/ 4931227 w 4931227"/>
                      <a:gd name="connsiteY12" fmla="*/ 2830274 h 3396342"/>
                      <a:gd name="connsiteX13" fmla="*/ 4365159 w 4931227"/>
                      <a:gd name="connsiteY13" fmla="*/ 3396342 h 3396342"/>
                      <a:gd name="connsiteX14" fmla="*/ 3807959 w 4931227"/>
                      <a:gd name="connsiteY14" fmla="*/ 3396342 h 3396342"/>
                      <a:gd name="connsiteX15" fmla="*/ 3212768 w 4931227"/>
                      <a:gd name="connsiteY15" fmla="*/ 3396342 h 3396342"/>
                      <a:gd name="connsiteX16" fmla="*/ 2541595 w 4931227"/>
                      <a:gd name="connsiteY16" fmla="*/ 3396342 h 3396342"/>
                      <a:gd name="connsiteX17" fmla="*/ 1870423 w 4931227"/>
                      <a:gd name="connsiteY17" fmla="*/ 3396342 h 3396342"/>
                      <a:gd name="connsiteX18" fmla="*/ 1275232 w 4931227"/>
                      <a:gd name="connsiteY18" fmla="*/ 3396342 h 3396342"/>
                      <a:gd name="connsiteX19" fmla="*/ 566068 w 4931227"/>
                      <a:gd name="connsiteY19" fmla="*/ 3396342 h 3396342"/>
                      <a:gd name="connsiteX20" fmla="*/ 0 w 4931227"/>
                      <a:gd name="connsiteY20" fmla="*/ 2830274 h 3396342"/>
                      <a:gd name="connsiteX21" fmla="*/ 0 w 4931227"/>
                      <a:gd name="connsiteY21" fmla="*/ 2332149 h 3396342"/>
                      <a:gd name="connsiteX22" fmla="*/ 0 w 4931227"/>
                      <a:gd name="connsiteY22" fmla="*/ 1720813 h 3396342"/>
                      <a:gd name="connsiteX23" fmla="*/ 0 w 4931227"/>
                      <a:gd name="connsiteY23" fmla="*/ 1222688 h 3396342"/>
                      <a:gd name="connsiteX24" fmla="*/ 0 w 4931227"/>
                      <a:gd name="connsiteY24" fmla="*/ 566068 h 339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31227" h="3396342" extrusionOk="0">
                        <a:moveTo>
                          <a:pt x="0" y="566068"/>
                        </a:moveTo>
                        <a:cubicBezTo>
                          <a:pt x="-34008" y="283744"/>
                          <a:pt x="198733" y="-40587"/>
                          <a:pt x="566068" y="0"/>
                        </a:cubicBezTo>
                        <a:cubicBezTo>
                          <a:pt x="697508" y="5580"/>
                          <a:pt x="1056766" y="-6382"/>
                          <a:pt x="1199250" y="0"/>
                        </a:cubicBezTo>
                        <a:cubicBezTo>
                          <a:pt x="1341734" y="6382"/>
                          <a:pt x="1595160" y="29"/>
                          <a:pt x="1832432" y="0"/>
                        </a:cubicBezTo>
                        <a:cubicBezTo>
                          <a:pt x="2069704" y="-29"/>
                          <a:pt x="2200417" y="-2867"/>
                          <a:pt x="2465614" y="0"/>
                        </a:cubicBezTo>
                        <a:cubicBezTo>
                          <a:pt x="2730811" y="2867"/>
                          <a:pt x="2811014" y="-15125"/>
                          <a:pt x="3098795" y="0"/>
                        </a:cubicBezTo>
                        <a:cubicBezTo>
                          <a:pt x="3386576" y="15125"/>
                          <a:pt x="3432833" y="-4267"/>
                          <a:pt x="3618004" y="0"/>
                        </a:cubicBezTo>
                        <a:cubicBezTo>
                          <a:pt x="3803175" y="4267"/>
                          <a:pt x="4176113" y="-23890"/>
                          <a:pt x="4365159" y="0"/>
                        </a:cubicBezTo>
                        <a:cubicBezTo>
                          <a:pt x="4703780" y="-32353"/>
                          <a:pt x="4916819" y="221822"/>
                          <a:pt x="4931227" y="566068"/>
                        </a:cubicBezTo>
                        <a:cubicBezTo>
                          <a:pt x="4938875" y="798919"/>
                          <a:pt x="4913015" y="841595"/>
                          <a:pt x="4931227" y="1109477"/>
                        </a:cubicBezTo>
                        <a:cubicBezTo>
                          <a:pt x="4949439" y="1377359"/>
                          <a:pt x="4921650" y="1459045"/>
                          <a:pt x="4931227" y="1698171"/>
                        </a:cubicBezTo>
                        <a:cubicBezTo>
                          <a:pt x="4940804" y="1937297"/>
                          <a:pt x="4954050" y="1959274"/>
                          <a:pt x="4931227" y="2218938"/>
                        </a:cubicBezTo>
                        <a:cubicBezTo>
                          <a:pt x="4908404" y="2478602"/>
                          <a:pt x="4947796" y="2642828"/>
                          <a:pt x="4931227" y="2830274"/>
                        </a:cubicBezTo>
                        <a:cubicBezTo>
                          <a:pt x="4987421" y="3152517"/>
                          <a:pt x="4683879" y="3400604"/>
                          <a:pt x="4365159" y="3396342"/>
                        </a:cubicBezTo>
                        <a:cubicBezTo>
                          <a:pt x="4232346" y="3404722"/>
                          <a:pt x="3953762" y="3382993"/>
                          <a:pt x="3807959" y="3396342"/>
                        </a:cubicBezTo>
                        <a:cubicBezTo>
                          <a:pt x="3662156" y="3409691"/>
                          <a:pt x="3458729" y="3392549"/>
                          <a:pt x="3212768" y="3396342"/>
                        </a:cubicBezTo>
                        <a:cubicBezTo>
                          <a:pt x="2966807" y="3400135"/>
                          <a:pt x="2822965" y="3404115"/>
                          <a:pt x="2541595" y="3396342"/>
                        </a:cubicBezTo>
                        <a:cubicBezTo>
                          <a:pt x="2260225" y="3388569"/>
                          <a:pt x="2071088" y="3371475"/>
                          <a:pt x="1870423" y="3396342"/>
                        </a:cubicBezTo>
                        <a:cubicBezTo>
                          <a:pt x="1669758" y="3421209"/>
                          <a:pt x="1572052" y="3377143"/>
                          <a:pt x="1275232" y="3396342"/>
                        </a:cubicBezTo>
                        <a:cubicBezTo>
                          <a:pt x="978412" y="3415541"/>
                          <a:pt x="774918" y="3417176"/>
                          <a:pt x="566068" y="3396342"/>
                        </a:cubicBezTo>
                        <a:cubicBezTo>
                          <a:pt x="214579" y="3464119"/>
                          <a:pt x="-14632" y="3150548"/>
                          <a:pt x="0" y="2830274"/>
                        </a:cubicBezTo>
                        <a:cubicBezTo>
                          <a:pt x="6582" y="2591348"/>
                          <a:pt x="1238" y="2576090"/>
                          <a:pt x="0" y="2332149"/>
                        </a:cubicBezTo>
                        <a:cubicBezTo>
                          <a:pt x="-1238" y="2088209"/>
                          <a:pt x="-10633" y="1897013"/>
                          <a:pt x="0" y="1720813"/>
                        </a:cubicBezTo>
                        <a:cubicBezTo>
                          <a:pt x="10633" y="1544613"/>
                          <a:pt x="1433" y="1427479"/>
                          <a:pt x="0" y="1222688"/>
                        </a:cubicBezTo>
                        <a:cubicBezTo>
                          <a:pt x="-1433" y="1017898"/>
                          <a:pt x="-6971" y="711960"/>
                          <a:pt x="0" y="5660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01421626-B315-4ED7-9890-97E89D5FD403}"/>
              </a:ext>
            </a:extLst>
          </p:cNvPr>
          <p:cNvSpPr/>
          <p:nvPr/>
        </p:nvSpPr>
        <p:spPr>
          <a:xfrm>
            <a:off x="9134135" y="4653054"/>
            <a:ext cx="2233597" cy="1590675"/>
          </a:xfrm>
          <a:prstGeom prst="roundRect">
            <a:avLst>
              <a:gd name="adj" fmla="val 11278"/>
            </a:avLst>
          </a:prstGeom>
          <a:noFill/>
          <a:ln w="38100">
            <a:prstDash val="dash"/>
            <a:extLst>
              <a:ext uri="{C807C97D-BFC1-408E-A445-0C87EB9F89A2}">
                <ask:lineSketchStyleProps xmlns:ask="http://schemas.microsoft.com/office/drawing/2018/sketchyshapes" sd="3920554298">
                  <a:custGeom>
                    <a:avLst/>
                    <a:gdLst>
                      <a:gd name="connsiteX0" fmla="*/ 0 w 2233597"/>
                      <a:gd name="connsiteY0" fmla="*/ 179396 h 1590675"/>
                      <a:gd name="connsiteX1" fmla="*/ 179396 w 2233597"/>
                      <a:gd name="connsiteY1" fmla="*/ 0 h 1590675"/>
                      <a:gd name="connsiteX2" fmla="*/ 804331 w 2233597"/>
                      <a:gd name="connsiteY2" fmla="*/ 0 h 1590675"/>
                      <a:gd name="connsiteX3" fmla="*/ 1429266 w 2233597"/>
                      <a:gd name="connsiteY3" fmla="*/ 0 h 1590675"/>
                      <a:gd name="connsiteX4" fmla="*/ 2054201 w 2233597"/>
                      <a:gd name="connsiteY4" fmla="*/ 0 h 1590675"/>
                      <a:gd name="connsiteX5" fmla="*/ 2233597 w 2233597"/>
                      <a:gd name="connsiteY5" fmla="*/ 179396 h 1590675"/>
                      <a:gd name="connsiteX6" fmla="*/ 2233597 w 2233597"/>
                      <a:gd name="connsiteY6" fmla="*/ 819975 h 1590675"/>
                      <a:gd name="connsiteX7" fmla="*/ 2233597 w 2233597"/>
                      <a:gd name="connsiteY7" fmla="*/ 1411279 h 1590675"/>
                      <a:gd name="connsiteX8" fmla="*/ 2054201 w 2233597"/>
                      <a:gd name="connsiteY8" fmla="*/ 1590675 h 1590675"/>
                      <a:gd name="connsiteX9" fmla="*/ 1485510 w 2233597"/>
                      <a:gd name="connsiteY9" fmla="*/ 1590675 h 1590675"/>
                      <a:gd name="connsiteX10" fmla="*/ 898071 w 2233597"/>
                      <a:gd name="connsiteY10" fmla="*/ 1590675 h 1590675"/>
                      <a:gd name="connsiteX11" fmla="*/ 179396 w 2233597"/>
                      <a:gd name="connsiteY11" fmla="*/ 1590675 h 1590675"/>
                      <a:gd name="connsiteX12" fmla="*/ 0 w 2233597"/>
                      <a:gd name="connsiteY12" fmla="*/ 1411279 h 1590675"/>
                      <a:gd name="connsiteX13" fmla="*/ 0 w 2233597"/>
                      <a:gd name="connsiteY13" fmla="*/ 819975 h 1590675"/>
                      <a:gd name="connsiteX14" fmla="*/ 0 w 2233597"/>
                      <a:gd name="connsiteY14" fmla="*/ 179396 h 159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33597" h="1590675" extrusionOk="0">
                        <a:moveTo>
                          <a:pt x="0" y="179396"/>
                        </a:moveTo>
                        <a:cubicBezTo>
                          <a:pt x="-15009" y="93693"/>
                          <a:pt x="68739" y="-8591"/>
                          <a:pt x="179396" y="0"/>
                        </a:cubicBezTo>
                        <a:cubicBezTo>
                          <a:pt x="324338" y="6231"/>
                          <a:pt x="672314" y="5479"/>
                          <a:pt x="804331" y="0"/>
                        </a:cubicBezTo>
                        <a:cubicBezTo>
                          <a:pt x="936348" y="-5479"/>
                          <a:pt x="1145039" y="28121"/>
                          <a:pt x="1429266" y="0"/>
                        </a:cubicBezTo>
                        <a:cubicBezTo>
                          <a:pt x="1713493" y="-28121"/>
                          <a:pt x="1766248" y="-17780"/>
                          <a:pt x="2054201" y="0"/>
                        </a:cubicBezTo>
                        <a:cubicBezTo>
                          <a:pt x="2150861" y="-999"/>
                          <a:pt x="2226518" y="91976"/>
                          <a:pt x="2233597" y="179396"/>
                        </a:cubicBezTo>
                        <a:cubicBezTo>
                          <a:pt x="2246894" y="486010"/>
                          <a:pt x="2224702" y="583762"/>
                          <a:pt x="2233597" y="819975"/>
                        </a:cubicBezTo>
                        <a:cubicBezTo>
                          <a:pt x="2242492" y="1056188"/>
                          <a:pt x="2245184" y="1145632"/>
                          <a:pt x="2233597" y="1411279"/>
                        </a:cubicBezTo>
                        <a:cubicBezTo>
                          <a:pt x="2238325" y="1512041"/>
                          <a:pt x="2171371" y="1584843"/>
                          <a:pt x="2054201" y="1590675"/>
                        </a:cubicBezTo>
                        <a:cubicBezTo>
                          <a:pt x="1885408" y="1616503"/>
                          <a:pt x="1622196" y="1580664"/>
                          <a:pt x="1485510" y="1590675"/>
                        </a:cubicBezTo>
                        <a:cubicBezTo>
                          <a:pt x="1348824" y="1600686"/>
                          <a:pt x="1116150" y="1600513"/>
                          <a:pt x="898071" y="1590675"/>
                        </a:cubicBezTo>
                        <a:cubicBezTo>
                          <a:pt x="679992" y="1580837"/>
                          <a:pt x="363083" y="1597416"/>
                          <a:pt x="179396" y="1590675"/>
                        </a:cubicBezTo>
                        <a:cubicBezTo>
                          <a:pt x="103378" y="1594619"/>
                          <a:pt x="16393" y="1521832"/>
                          <a:pt x="0" y="1411279"/>
                        </a:cubicBezTo>
                        <a:cubicBezTo>
                          <a:pt x="-16531" y="1282509"/>
                          <a:pt x="-23535" y="1020432"/>
                          <a:pt x="0" y="819975"/>
                        </a:cubicBezTo>
                        <a:cubicBezTo>
                          <a:pt x="23535" y="619518"/>
                          <a:pt x="-21956" y="431957"/>
                          <a:pt x="0" y="17939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BAAD03EB-4E52-4C5E-BC19-4E117588F2C8}"/>
              </a:ext>
            </a:extLst>
          </p:cNvPr>
          <p:cNvSpPr/>
          <p:nvPr/>
        </p:nvSpPr>
        <p:spPr>
          <a:xfrm>
            <a:off x="974513" y="1667006"/>
            <a:ext cx="1394691" cy="1320800"/>
          </a:xfrm>
          <a:prstGeom prst="ellipse">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Climate &amp;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Environment</a:t>
            </a:r>
          </a:p>
        </p:txBody>
      </p:sp>
      <p:sp>
        <p:nvSpPr>
          <p:cNvPr id="9" name="Oval 8">
            <a:extLst>
              <a:ext uri="{FF2B5EF4-FFF2-40B4-BE49-F238E27FC236}">
                <a16:creationId xmlns:a16="http://schemas.microsoft.com/office/drawing/2014/main" id="{63A14CA2-F37F-402C-83E2-6C9719B06EB0}"/>
              </a:ext>
            </a:extLst>
          </p:cNvPr>
          <p:cNvSpPr/>
          <p:nvPr/>
        </p:nvSpPr>
        <p:spPr>
          <a:xfrm>
            <a:off x="2587209" y="1667006"/>
            <a:ext cx="1394691" cy="1320800"/>
          </a:xfrm>
          <a:prstGeom prst="ellipse">
            <a:avLst/>
          </a:prstGeom>
          <a:solidFill>
            <a:schemeClr val="accent1">
              <a:lumMod val="40000"/>
              <a:lumOff val="60000"/>
            </a:schemeClr>
          </a:solidFill>
          <a:ln w="19050" cap="rnd"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Bio Diversity</a:t>
            </a:r>
          </a:p>
        </p:txBody>
      </p:sp>
      <p:sp>
        <p:nvSpPr>
          <p:cNvPr id="11" name="Oval 10">
            <a:extLst>
              <a:ext uri="{FF2B5EF4-FFF2-40B4-BE49-F238E27FC236}">
                <a16:creationId xmlns:a16="http://schemas.microsoft.com/office/drawing/2014/main" id="{4D7DA1C7-0ED1-4AAD-8A88-6023CE16ED52}"/>
              </a:ext>
            </a:extLst>
          </p:cNvPr>
          <p:cNvSpPr/>
          <p:nvPr/>
        </p:nvSpPr>
        <p:spPr>
          <a:xfrm>
            <a:off x="4367829" y="2659689"/>
            <a:ext cx="1394691" cy="1320800"/>
          </a:xfrm>
          <a:prstGeom prst="ellipse">
            <a:avLst/>
          </a:prstGeom>
          <a:solidFill>
            <a:schemeClr val="accent2">
              <a:lumMod val="40000"/>
              <a:lumOff val="60000"/>
            </a:schemeClr>
          </a:solidFill>
          <a:ln w="19050" cap="rnd"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Crops &amp;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Livestock</a:t>
            </a:r>
          </a:p>
        </p:txBody>
      </p:sp>
      <p:sp>
        <p:nvSpPr>
          <p:cNvPr id="12" name="Oval 11">
            <a:extLst>
              <a:ext uri="{FF2B5EF4-FFF2-40B4-BE49-F238E27FC236}">
                <a16:creationId xmlns:a16="http://schemas.microsoft.com/office/drawing/2014/main" id="{E22E04A6-7BC1-4A90-8770-30ABADF67A85}"/>
              </a:ext>
            </a:extLst>
          </p:cNvPr>
          <p:cNvSpPr/>
          <p:nvPr/>
        </p:nvSpPr>
        <p:spPr>
          <a:xfrm>
            <a:off x="5908321" y="2659689"/>
            <a:ext cx="1394691" cy="1320800"/>
          </a:xfrm>
          <a:prstGeom prst="ellipse">
            <a:avLst/>
          </a:prstGeom>
          <a:solidFill>
            <a:schemeClr val="accent2">
              <a:lumMod val="40000"/>
              <a:lumOff val="60000"/>
            </a:schemeClr>
          </a:solidFill>
          <a:ln w="19050" cap="rnd"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Processing,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Markets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&amp; Trade</a:t>
            </a:r>
          </a:p>
        </p:txBody>
      </p:sp>
      <p:sp>
        <p:nvSpPr>
          <p:cNvPr id="13" name="Oval 12">
            <a:extLst>
              <a:ext uri="{FF2B5EF4-FFF2-40B4-BE49-F238E27FC236}">
                <a16:creationId xmlns:a16="http://schemas.microsoft.com/office/drawing/2014/main" id="{BBC02005-33A2-484F-976C-C952CC4EE7FA}"/>
              </a:ext>
            </a:extLst>
          </p:cNvPr>
          <p:cNvSpPr/>
          <p:nvPr/>
        </p:nvSpPr>
        <p:spPr>
          <a:xfrm>
            <a:off x="7518436" y="2659689"/>
            <a:ext cx="1394691" cy="1320800"/>
          </a:xfrm>
          <a:prstGeom prst="ellipse">
            <a:avLst/>
          </a:prstGeom>
          <a:solidFill>
            <a:schemeClr val="accent2">
              <a:lumMod val="40000"/>
              <a:lumOff val="60000"/>
            </a:schemeClr>
          </a:solidFill>
          <a:ln w="19050" cap="rnd"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Demand,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Diets,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Nutrition</a:t>
            </a:r>
          </a:p>
        </p:txBody>
      </p:sp>
      <p:sp>
        <p:nvSpPr>
          <p:cNvPr id="14" name="Oval 13">
            <a:extLst>
              <a:ext uri="{FF2B5EF4-FFF2-40B4-BE49-F238E27FC236}">
                <a16:creationId xmlns:a16="http://schemas.microsoft.com/office/drawing/2014/main" id="{0965DF20-780B-4731-9615-A47BCE0FAA4B}"/>
              </a:ext>
            </a:extLst>
          </p:cNvPr>
          <p:cNvSpPr/>
          <p:nvPr/>
        </p:nvSpPr>
        <p:spPr>
          <a:xfrm>
            <a:off x="5908321" y="4255393"/>
            <a:ext cx="1394691" cy="1320800"/>
          </a:xfrm>
          <a:prstGeom prst="ellipse">
            <a:avLst/>
          </a:prstGeom>
          <a:solidFill>
            <a:schemeClr val="accent2">
              <a:lumMod val="40000"/>
              <a:lumOff val="60000"/>
            </a:schemeClr>
          </a:solidFill>
          <a:ln w="19050" cap="rnd"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Loss &amp; Waste</a:t>
            </a:r>
          </a:p>
        </p:txBody>
      </p:sp>
      <p:sp>
        <p:nvSpPr>
          <p:cNvPr id="15" name="Oval 14">
            <a:extLst>
              <a:ext uri="{FF2B5EF4-FFF2-40B4-BE49-F238E27FC236}">
                <a16:creationId xmlns:a16="http://schemas.microsoft.com/office/drawing/2014/main" id="{AB4F4B55-6587-4EE9-A58A-2230DA185380}"/>
              </a:ext>
            </a:extLst>
          </p:cNvPr>
          <p:cNvSpPr/>
          <p:nvPr/>
        </p:nvSpPr>
        <p:spPr>
          <a:xfrm>
            <a:off x="9570567" y="4707366"/>
            <a:ext cx="1394691" cy="1320800"/>
          </a:xfrm>
          <a:prstGeom prst="ellipse">
            <a:avLst/>
          </a:prstGeom>
          <a:solidFill>
            <a:schemeClr val="accent4">
              <a:lumMod val="40000"/>
              <a:lumOff val="60000"/>
            </a:schemeClr>
          </a:solidFill>
          <a:ln w="19050" cap="rnd"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Food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Access &amp;</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Century Gothic" panose="020B0502020202020204"/>
                <a:ea typeface="+mn-ea"/>
                <a:cs typeface="+mn-cs"/>
              </a:rPr>
              <a:t>Availability</a:t>
            </a:r>
          </a:p>
        </p:txBody>
      </p:sp>
      <p:sp>
        <p:nvSpPr>
          <p:cNvPr id="16" name="Arrow: Down 15">
            <a:extLst>
              <a:ext uri="{FF2B5EF4-FFF2-40B4-BE49-F238E27FC236}">
                <a16:creationId xmlns:a16="http://schemas.microsoft.com/office/drawing/2014/main" id="{9396783F-2FE2-4E4E-9682-0ED3C5C1ECFC}"/>
              </a:ext>
            </a:extLst>
          </p:cNvPr>
          <p:cNvSpPr/>
          <p:nvPr/>
        </p:nvSpPr>
        <p:spPr>
          <a:xfrm>
            <a:off x="10079483" y="3320089"/>
            <a:ext cx="342900" cy="1200150"/>
          </a:xfrm>
          <a:prstGeom prst="downArrow">
            <a:avLst/>
          </a:prstGeom>
          <a:solidFill>
            <a:srgbClr val="ACC995"/>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pic>
        <p:nvPicPr>
          <p:cNvPr id="1026" name="Picture 2" descr="Global | Local by Aaron Taylor-Waldman on Dribbble">
            <a:extLst>
              <a:ext uri="{FF2B5EF4-FFF2-40B4-BE49-F238E27FC236}">
                <a16:creationId xmlns:a16="http://schemas.microsoft.com/office/drawing/2014/main" id="{A8369EA1-F119-4C90-8D17-9DD8A6FB5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7224" y="1715165"/>
            <a:ext cx="1767418" cy="1325563"/>
          </a:xfrm>
          <a:prstGeom prst="roundRect">
            <a:avLst>
              <a:gd name="adj" fmla="val 11111"/>
            </a:avLst>
          </a:prstGeom>
          <a:ln w="190500" cap="rnd">
            <a:noFill/>
            <a:prstDash val="solid"/>
          </a:ln>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2F2EA42-7491-497B-B4C7-4A71F5C6DB26}"/>
              </a:ext>
            </a:extLst>
          </p:cNvPr>
          <p:cNvSpPr txBox="1"/>
          <p:nvPr/>
        </p:nvSpPr>
        <p:spPr>
          <a:xfrm>
            <a:off x="1015365" y="3343826"/>
            <a:ext cx="2879790" cy="24468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The ‘Food  System’</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Economics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Politics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Environment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 Complex &amp; Complicated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15C66C60-058D-49A9-9EBD-1F06839C7B08}"/>
              </a:ext>
            </a:extLst>
          </p:cNvPr>
          <p:cNvCxnSpPr>
            <a:cxnSpLocks/>
          </p:cNvCxnSpPr>
          <p:nvPr/>
        </p:nvCxnSpPr>
        <p:spPr>
          <a:xfrm>
            <a:off x="1103192" y="5102869"/>
            <a:ext cx="25920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C9FB011-D8E6-45E6-BF36-FF9EDC2F41F5}"/>
              </a:ext>
            </a:extLst>
          </p:cNvPr>
          <p:cNvCxnSpPr>
            <a:cxnSpLocks/>
          </p:cNvCxnSpPr>
          <p:nvPr/>
        </p:nvCxnSpPr>
        <p:spPr>
          <a:xfrm>
            <a:off x="1103192" y="5457290"/>
            <a:ext cx="25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894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A framework for mission-oriented innovation policy roadmapping for the SDGs:">
            <a:extLst>
              <a:ext uri="{FF2B5EF4-FFF2-40B4-BE49-F238E27FC236}">
                <a16:creationId xmlns:a16="http://schemas.microsoft.com/office/drawing/2014/main" id="{6AF2546A-D7B1-4079-B0D1-E142198105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2350" y="321734"/>
            <a:ext cx="2056468" cy="2905170"/>
          </a:xfrm>
          <a:prstGeom prst="rect">
            <a:avLst/>
          </a:prstGeom>
          <a:noFill/>
          <a:ln>
            <a:solidFill>
              <a:schemeClr val="accent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Sustainable Development Goals">
            <a:extLst>
              <a:ext uri="{FF2B5EF4-FFF2-40B4-BE49-F238E27FC236}">
                <a16:creationId xmlns:a16="http://schemas.microsoft.com/office/drawing/2014/main" id="{9BFE14BB-17FA-4B4B-AAF7-2E90DA8E5A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0209" y="3631096"/>
            <a:ext cx="3680747" cy="276056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SusChem News Redirect">
            <a:extLst>
              <a:ext uri="{FF2B5EF4-FFF2-40B4-BE49-F238E27FC236}">
                <a16:creationId xmlns:a16="http://schemas.microsoft.com/office/drawing/2014/main" id="{AECF39D3-3B5C-43A7-861C-9A9C7EE76D9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19706" y="321734"/>
            <a:ext cx="4203420" cy="6069922"/>
          </a:xfrm>
          <a:prstGeom prst="rect">
            <a:avLst/>
          </a:prstGeom>
          <a:noFill/>
          <a:ln>
            <a:solidFill>
              <a:schemeClr val="accent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71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6625829" y="1273462"/>
            <a:ext cx="2284255" cy="1228265"/>
          </a:xfrm>
          <a:prstGeom prst="rect">
            <a:avLst/>
          </a:prstGeom>
        </p:spPr>
      </p:pic>
      <p:sp>
        <p:nvSpPr>
          <p:cNvPr id="5" name="Oval 4">
            <a:extLst>
              <a:ext uri="{FF2B5EF4-FFF2-40B4-BE49-F238E27FC236}">
                <a16:creationId xmlns:a16="http://schemas.microsoft.com/office/drawing/2014/main" id="{A2F9EC36-1A16-4F2F-9F1F-C2A39F63C662}"/>
              </a:ext>
            </a:extLst>
          </p:cNvPr>
          <p:cNvSpPr/>
          <p:nvPr/>
        </p:nvSpPr>
        <p:spPr>
          <a:xfrm>
            <a:off x="2626590" y="4385667"/>
            <a:ext cx="1848584" cy="1800839"/>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Increasing uptake of Healthy Start Vouchers</a:t>
            </a:r>
          </a:p>
        </p:txBody>
      </p:sp>
      <p:sp>
        <p:nvSpPr>
          <p:cNvPr id="6" name="Oval 5">
            <a:extLst>
              <a:ext uri="{FF2B5EF4-FFF2-40B4-BE49-F238E27FC236}">
                <a16:creationId xmlns:a16="http://schemas.microsoft.com/office/drawing/2014/main" id="{FB30277E-362E-47FB-A404-44D4275521E8}"/>
              </a:ext>
            </a:extLst>
          </p:cNvPr>
          <p:cNvSpPr/>
          <p:nvPr/>
        </p:nvSpPr>
        <p:spPr>
          <a:xfrm>
            <a:off x="5205393" y="4385670"/>
            <a:ext cx="1904256" cy="1800838"/>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Ending Holiday Hunger</a:t>
            </a:r>
          </a:p>
        </p:txBody>
      </p:sp>
      <p:sp>
        <p:nvSpPr>
          <p:cNvPr id="10" name="Oval 9">
            <a:extLst>
              <a:ext uri="{FF2B5EF4-FFF2-40B4-BE49-F238E27FC236}">
                <a16:creationId xmlns:a16="http://schemas.microsoft.com/office/drawing/2014/main" id="{BC4992D6-1612-4A77-85F6-1A00AAC196FF}"/>
              </a:ext>
            </a:extLst>
          </p:cNvPr>
          <p:cNvSpPr/>
          <p:nvPr/>
        </p:nvSpPr>
        <p:spPr>
          <a:xfrm>
            <a:off x="7839868" y="4385667"/>
            <a:ext cx="1848583" cy="1800839"/>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Doing more for those that just miss out</a:t>
            </a:r>
          </a:p>
        </p:txBody>
      </p:sp>
      <p:sp>
        <p:nvSpPr>
          <p:cNvPr id="12" name="TextBox 11">
            <a:extLst>
              <a:ext uri="{FF2B5EF4-FFF2-40B4-BE49-F238E27FC236}">
                <a16:creationId xmlns:a16="http://schemas.microsoft.com/office/drawing/2014/main" id="{806A122C-40C4-44B8-AF71-08EB888AF9DD}"/>
              </a:ext>
            </a:extLst>
          </p:cNvPr>
          <p:cNvSpPr txBox="1"/>
          <p:nvPr/>
        </p:nvSpPr>
        <p:spPr>
          <a:xfrm>
            <a:off x="161099" y="1639307"/>
            <a:ext cx="10118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15B4A7"/>
                </a:solidFill>
                <a:effectLst/>
                <a:uLnTx/>
                <a:uFillTx/>
                <a:latin typeface="Abadi" panose="020B0604020104020204" pitchFamily="34" charset="0"/>
                <a:ea typeface="+mn-ea"/>
                <a:cs typeface="+mn-cs"/>
              </a:rPr>
              <a:t>MISSION</a:t>
            </a:r>
          </a:p>
        </p:txBody>
      </p:sp>
      <p:sp>
        <p:nvSpPr>
          <p:cNvPr id="13" name="TextBox 12">
            <a:extLst>
              <a:ext uri="{FF2B5EF4-FFF2-40B4-BE49-F238E27FC236}">
                <a16:creationId xmlns:a16="http://schemas.microsoft.com/office/drawing/2014/main" id="{2017E44F-E779-4EC7-9AF3-1690F47C5FD7}"/>
              </a:ext>
            </a:extLst>
          </p:cNvPr>
          <p:cNvSpPr txBox="1"/>
          <p:nvPr/>
        </p:nvSpPr>
        <p:spPr>
          <a:xfrm>
            <a:off x="161099" y="4959289"/>
            <a:ext cx="22333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6A8B4"/>
                </a:solidFill>
                <a:effectLst/>
                <a:uLnTx/>
                <a:uFillTx/>
                <a:latin typeface="Abadi" panose="020B0604020104020204" pitchFamily="34" charset="0"/>
                <a:ea typeface="+mn-ea"/>
                <a:cs typeface="+mn-cs"/>
              </a:rPr>
              <a:t>TASKFORCE GROUPS</a:t>
            </a:r>
          </a:p>
        </p:txBody>
      </p:sp>
      <p:sp>
        <p:nvSpPr>
          <p:cNvPr id="11" name="TextBox 10">
            <a:extLst>
              <a:ext uri="{FF2B5EF4-FFF2-40B4-BE49-F238E27FC236}">
                <a16:creationId xmlns:a16="http://schemas.microsoft.com/office/drawing/2014/main" id="{12D0148E-946C-4E02-B807-38EE8168158E}"/>
              </a:ext>
            </a:extLst>
          </p:cNvPr>
          <p:cNvSpPr txBox="1"/>
          <p:nvPr/>
        </p:nvSpPr>
        <p:spPr>
          <a:xfrm>
            <a:off x="2380165" y="2849479"/>
            <a:ext cx="1148521"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VCSE Sector</a:t>
            </a:r>
          </a:p>
        </p:txBody>
      </p:sp>
      <p:sp>
        <p:nvSpPr>
          <p:cNvPr id="16" name="TextBox 15">
            <a:extLst>
              <a:ext uri="{FF2B5EF4-FFF2-40B4-BE49-F238E27FC236}">
                <a16:creationId xmlns:a16="http://schemas.microsoft.com/office/drawing/2014/main" id="{FD40A209-96EE-4225-9F6E-697D04B01624}"/>
              </a:ext>
            </a:extLst>
          </p:cNvPr>
          <p:cNvSpPr txBox="1"/>
          <p:nvPr/>
        </p:nvSpPr>
        <p:spPr>
          <a:xfrm>
            <a:off x="3669148"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Faith Groups</a:t>
            </a:r>
          </a:p>
        </p:txBody>
      </p:sp>
      <p:sp>
        <p:nvSpPr>
          <p:cNvPr id="17" name="TextBox 16">
            <a:extLst>
              <a:ext uri="{FF2B5EF4-FFF2-40B4-BE49-F238E27FC236}">
                <a16:creationId xmlns:a16="http://schemas.microsoft.com/office/drawing/2014/main" id="{27B99815-09B5-4B8C-90D8-F9FCC38DACE0}"/>
              </a:ext>
            </a:extLst>
          </p:cNvPr>
          <p:cNvSpPr txBox="1"/>
          <p:nvPr/>
        </p:nvSpPr>
        <p:spPr>
          <a:xfrm>
            <a:off x="4958049"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Education</a:t>
            </a:r>
          </a:p>
        </p:txBody>
      </p:sp>
      <p:sp>
        <p:nvSpPr>
          <p:cNvPr id="18" name="TextBox 17">
            <a:extLst>
              <a:ext uri="{FF2B5EF4-FFF2-40B4-BE49-F238E27FC236}">
                <a16:creationId xmlns:a16="http://schemas.microsoft.com/office/drawing/2014/main" id="{E0DC023F-AC99-4472-B4FA-9CE6C0D338F5}"/>
              </a:ext>
            </a:extLst>
          </p:cNvPr>
          <p:cNvSpPr txBox="1"/>
          <p:nvPr/>
        </p:nvSpPr>
        <p:spPr>
          <a:xfrm>
            <a:off x="6246950"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Food Industry</a:t>
            </a:r>
          </a:p>
        </p:txBody>
      </p:sp>
      <p:sp>
        <p:nvSpPr>
          <p:cNvPr id="19" name="TextBox 18">
            <a:extLst>
              <a:ext uri="{FF2B5EF4-FFF2-40B4-BE49-F238E27FC236}">
                <a16:creationId xmlns:a16="http://schemas.microsoft.com/office/drawing/2014/main" id="{BF200DD7-976E-4712-ADCC-CAC7817186DF}"/>
              </a:ext>
            </a:extLst>
          </p:cNvPr>
          <p:cNvSpPr txBox="1"/>
          <p:nvPr/>
        </p:nvSpPr>
        <p:spPr>
          <a:xfrm>
            <a:off x="2380166" y="3449721"/>
            <a:ext cx="1148521"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Environment</a:t>
            </a:r>
          </a:p>
        </p:txBody>
      </p:sp>
      <p:sp>
        <p:nvSpPr>
          <p:cNvPr id="20" name="TextBox 19">
            <a:extLst>
              <a:ext uri="{FF2B5EF4-FFF2-40B4-BE49-F238E27FC236}">
                <a16:creationId xmlns:a16="http://schemas.microsoft.com/office/drawing/2014/main" id="{C1D4000A-BBFB-41AD-AEDA-37FFB81FFAFA}"/>
              </a:ext>
            </a:extLst>
          </p:cNvPr>
          <p:cNvSpPr txBox="1"/>
          <p:nvPr/>
        </p:nvSpPr>
        <p:spPr>
          <a:xfrm>
            <a:off x="7535851" y="3450840"/>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Businesses</a:t>
            </a:r>
          </a:p>
        </p:txBody>
      </p:sp>
      <p:sp>
        <p:nvSpPr>
          <p:cNvPr id="21" name="TextBox 20">
            <a:extLst>
              <a:ext uri="{FF2B5EF4-FFF2-40B4-BE49-F238E27FC236}">
                <a16:creationId xmlns:a16="http://schemas.microsoft.com/office/drawing/2014/main" id="{C7DB9F49-891C-4BF3-8396-A3D89148EFFB}"/>
              </a:ext>
            </a:extLst>
          </p:cNvPr>
          <p:cNvSpPr txBox="1"/>
          <p:nvPr/>
        </p:nvSpPr>
        <p:spPr>
          <a:xfrm>
            <a:off x="4958050" y="3449721"/>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Health</a:t>
            </a:r>
          </a:p>
        </p:txBody>
      </p:sp>
      <p:sp>
        <p:nvSpPr>
          <p:cNvPr id="22" name="TextBox 21">
            <a:extLst>
              <a:ext uri="{FF2B5EF4-FFF2-40B4-BE49-F238E27FC236}">
                <a16:creationId xmlns:a16="http://schemas.microsoft.com/office/drawing/2014/main" id="{97266CAD-1A7D-4836-9AFE-0E19A06E5860}"/>
              </a:ext>
            </a:extLst>
          </p:cNvPr>
          <p:cNvSpPr txBox="1"/>
          <p:nvPr/>
        </p:nvSpPr>
        <p:spPr>
          <a:xfrm>
            <a:off x="6246951" y="3450840"/>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Digital &amp; Media</a:t>
            </a:r>
          </a:p>
        </p:txBody>
      </p:sp>
      <p:sp>
        <p:nvSpPr>
          <p:cNvPr id="23" name="TextBox 22">
            <a:extLst>
              <a:ext uri="{FF2B5EF4-FFF2-40B4-BE49-F238E27FC236}">
                <a16:creationId xmlns:a16="http://schemas.microsoft.com/office/drawing/2014/main" id="{33AECFA7-6124-4CF3-9750-9A780740E03C}"/>
              </a:ext>
            </a:extLst>
          </p:cNvPr>
          <p:cNvSpPr txBox="1"/>
          <p:nvPr/>
        </p:nvSpPr>
        <p:spPr>
          <a:xfrm>
            <a:off x="7535851"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Social Innovation</a:t>
            </a:r>
          </a:p>
        </p:txBody>
      </p:sp>
      <p:sp>
        <p:nvSpPr>
          <p:cNvPr id="24" name="TextBox 23">
            <a:extLst>
              <a:ext uri="{FF2B5EF4-FFF2-40B4-BE49-F238E27FC236}">
                <a16:creationId xmlns:a16="http://schemas.microsoft.com/office/drawing/2014/main" id="{FD8D492A-A843-4505-9C9A-A2ED4EBED9BA}"/>
              </a:ext>
            </a:extLst>
          </p:cNvPr>
          <p:cNvSpPr txBox="1"/>
          <p:nvPr/>
        </p:nvSpPr>
        <p:spPr>
          <a:xfrm>
            <a:off x="3669149" y="3449721"/>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Local Government</a:t>
            </a:r>
          </a:p>
        </p:txBody>
      </p:sp>
      <p:sp>
        <p:nvSpPr>
          <p:cNvPr id="25" name="TextBox 24">
            <a:extLst>
              <a:ext uri="{FF2B5EF4-FFF2-40B4-BE49-F238E27FC236}">
                <a16:creationId xmlns:a16="http://schemas.microsoft.com/office/drawing/2014/main" id="{F651DD56-97F8-4071-A303-EC0F8468E394}"/>
              </a:ext>
            </a:extLst>
          </p:cNvPr>
          <p:cNvSpPr txBox="1"/>
          <p:nvPr/>
        </p:nvSpPr>
        <p:spPr>
          <a:xfrm>
            <a:off x="8824751" y="3450840"/>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Transport</a:t>
            </a:r>
          </a:p>
        </p:txBody>
      </p:sp>
      <p:sp>
        <p:nvSpPr>
          <p:cNvPr id="26" name="TextBox 25">
            <a:extLst>
              <a:ext uri="{FF2B5EF4-FFF2-40B4-BE49-F238E27FC236}">
                <a16:creationId xmlns:a16="http://schemas.microsoft.com/office/drawing/2014/main" id="{22B5BC2E-5BAF-4F35-BCC3-14AC2C3200F2}"/>
              </a:ext>
            </a:extLst>
          </p:cNvPr>
          <p:cNvSpPr txBox="1"/>
          <p:nvPr/>
        </p:nvSpPr>
        <p:spPr>
          <a:xfrm>
            <a:off x="8824751"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Housing</a:t>
            </a:r>
          </a:p>
        </p:txBody>
      </p:sp>
      <p:sp>
        <p:nvSpPr>
          <p:cNvPr id="27" name="TextBox 26">
            <a:extLst>
              <a:ext uri="{FF2B5EF4-FFF2-40B4-BE49-F238E27FC236}">
                <a16:creationId xmlns:a16="http://schemas.microsoft.com/office/drawing/2014/main" id="{439B8C00-F2E9-4567-8D32-F4ABE62BC784}"/>
              </a:ext>
            </a:extLst>
          </p:cNvPr>
          <p:cNvSpPr txBox="1"/>
          <p:nvPr/>
        </p:nvSpPr>
        <p:spPr>
          <a:xfrm>
            <a:off x="161099" y="3160447"/>
            <a:ext cx="107914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85D5DD"/>
                </a:solidFill>
                <a:effectLst/>
                <a:uLnTx/>
                <a:uFillTx/>
                <a:latin typeface="Abadi" panose="020B0604020104020204" pitchFamily="34" charset="0"/>
                <a:ea typeface="+mn-ea"/>
                <a:cs typeface="+mn-cs"/>
              </a:rPr>
              <a:t>SECTORS</a:t>
            </a:r>
          </a:p>
        </p:txBody>
      </p:sp>
      <p:sp>
        <p:nvSpPr>
          <p:cNvPr id="28" name="Arrow: Up 27">
            <a:extLst>
              <a:ext uri="{FF2B5EF4-FFF2-40B4-BE49-F238E27FC236}">
                <a16:creationId xmlns:a16="http://schemas.microsoft.com/office/drawing/2014/main" id="{4D529221-6982-4056-ADB9-B8D48535C9AA}"/>
              </a:ext>
            </a:extLst>
          </p:cNvPr>
          <p:cNvSpPr/>
          <p:nvPr/>
        </p:nvSpPr>
        <p:spPr>
          <a:xfrm>
            <a:off x="10609674" y="1736436"/>
            <a:ext cx="417033" cy="4304145"/>
          </a:xfrm>
          <a:prstGeom prst="upArrow">
            <a:avLst/>
          </a:prstGeom>
          <a:solidFill>
            <a:srgbClr val="86CCC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9" name="Rectangle 28">
            <a:extLst>
              <a:ext uri="{FF2B5EF4-FFF2-40B4-BE49-F238E27FC236}">
                <a16:creationId xmlns:a16="http://schemas.microsoft.com/office/drawing/2014/main" id="{6D81EAC0-3EAE-4260-997E-337F1142246B}"/>
              </a:ext>
            </a:extLst>
          </p:cNvPr>
          <p:cNvSpPr/>
          <p:nvPr/>
        </p:nvSpPr>
        <p:spPr>
          <a:xfrm>
            <a:off x="0" y="-1"/>
            <a:ext cx="12192000" cy="798469"/>
          </a:xfrm>
          <a:prstGeom prst="rect">
            <a:avLst/>
          </a:pr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Food Security – Framework for Action</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0A64A0E0-BE7C-4672-8EAF-E38B24220A4A}"/>
              </a:ext>
            </a:extLst>
          </p:cNvPr>
          <p:cNvSpPr txBox="1"/>
          <p:nvPr/>
        </p:nvSpPr>
        <p:spPr>
          <a:xfrm>
            <a:off x="2737903" y="1514219"/>
            <a:ext cx="377767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A695"/>
                </a:solidFill>
                <a:effectLst/>
                <a:uLnTx/>
                <a:uFillTx/>
                <a:latin typeface="Calibri" panose="020F0502020204030204"/>
                <a:ea typeface="+mn-ea"/>
                <a:cs typeface="+mn-cs"/>
              </a:rPr>
              <a:t>END FOOD INSECURITY IN GREATER MANCHESTER with an initial focus on</a:t>
            </a:r>
          </a:p>
        </p:txBody>
      </p:sp>
    </p:spTree>
    <p:extLst>
      <p:ext uri="{BB962C8B-B14F-4D97-AF65-F5344CB8AC3E}">
        <p14:creationId xmlns:p14="http://schemas.microsoft.com/office/powerpoint/2010/main" val="21487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5568D0F-0169-4F36-A38D-2E2A7F003B7F}"/>
              </a:ext>
            </a:extLst>
          </p:cNvPr>
          <p:cNvCxnSpPr>
            <a:cxnSpLocks/>
            <a:endCxn id="59" idx="4"/>
          </p:cNvCxnSpPr>
          <p:nvPr/>
        </p:nvCxnSpPr>
        <p:spPr>
          <a:xfrm flipH="1" flipV="1">
            <a:off x="1284354" y="2017778"/>
            <a:ext cx="799070" cy="1199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FDDA6D8-6AFB-4614-B4D1-9641D503916B}"/>
              </a:ext>
            </a:extLst>
          </p:cNvPr>
          <p:cNvCxnSpPr>
            <a:cxnSpLocks/>
            <a:endCxn id="6" idx="3"/>
          </p:cNvCxnSpPr>
          <p:nvPr/>
        </p:nvCxnSpPr>
        <p:spPr>
          <a:xfrm flipV="1">
            <a:off x="2487447" y="2391209"/>
            <a:ext cx="1013698" cy="11992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D36520-2D0C-4652-BFEA-D5967665AD9E}"/>
              </a:ext>
            </a:extLst>
          </p:cNvPr>
          <p:cNvCxnSpPr>
            <a:cxnSpLocks/>
          </p:cNvCxnSpPr>
          <p:nvPr/>
        </p:nvCxnSpPr>
        <p:spPr>
          <a:xfrm>
            <a:off x="3115580" y="3818978"/>
            <a:ext cx="895273" cy="3856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3D9500-949F-4C5C-9BDE-7C7E6010A472}"/>
              </a:ext>
            </a:extLst>
          </p:cNvPr>
          <p:cNvCxnSpPr>
            <a:cxnSpLocks/>
            <a:stCxn id="29" idx="5"/>
            <a:endCxn id="10" idx="1"/>
          </p:cNvCxnSpPr>
          <p:nvPr/>
        </p:nvCxnSpPr>
        <p:spPr>
          <a:xfrm>
            <a:off x="2945896" y="4222199"/>
            <a:ext cx="664517" cy="11462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B46CC5-EC12-4FEE-BFD9-C7D60F74F5A8}"/>
              </a:ext>
            </a:extLst>
          </p:cNvPr>
          <p:cNvCxnSpPr>
            <a:cxnSpLocks/>
            <a:stCxn id="29" idx="3"/>
            <a:endCxn id="5" idx="7"/>
          </p:cNvCxnSpPr>
          <p:nvPr/>
        </p:nvCxnSpPr>
        <p:spPr>
          <a:xfrm flipH="1">
            <a:off x="1312063" y="4222199"/>
            <a:ext cx="615599" cy="9353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307EEE-B2B2-481B-9C79-C5A337B762F9}"/>
              </a:ext>
            </a:extLst>
          </p:cNvPr>
          <p:cNvCxnSpPr>
            <a:cxnSpLocks/>
          </p:cNvCxnSpPr>
          <p:nvPr/>
        </p:nvCxnSpPr>
        <p:spPr>
          <a:xfrm flipH="1" flipV="1">
            <a:off x="537814" y="3664152"/>
            <a:ext cx="1178965" cy="212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2F9EC36-1A16-4F2F-9F1F-C2A39F63C662}"/>
              </a:ext>
            </a:extLst>
          </p:cNvPr>
          <p:cNvSpPr/>
          <p:nvPr/>
        </p:nvSpPr>
        <p:spPr>
          <a:xfrm>
            <a:off x="82946" y="4946653"/>
            <a:ext cx="1440000" cy="1440000"/>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Increasing uptake of Healthy Start Vouchers </a:t>
            </a:r>
            <a:r>
              <a:rPr kumimoji="0" lang="en-GB" sz="11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Task Group</a:t>
            </a:r>
          </a:p>
        </p:txBody>
      </p:sp>
      <p:sp>
        <p:nvSpPr>
          <p:cNvPr id="6" name="Oval 5">
            <a:extLst>
              <a:ext uri="{FF2B5EF4-FFF2-40B4-BE49-F238E27FC236}">
                <a16:creationId xmlns:a16="http://schemas.microsoft.com/office/drawing/2014/main" id="{FB30277E-362E-47FB-A404-44D4275521E8}"/>
              </a:ext>
            </a:extLst>
          </p:cNvPr>
          <p:cNvSpPr/>
          <p:nvPr/>
        </p:nvSpPr>
        <p:spPr>
          <a:xfrm>
            <a:off x="3290262" y="1162092"/>
            <a:ext cx="1440000" cy="1440000"/>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Ending Holiday Hunger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Task Group</a:t>
            </a:r>
          </a:p>
        </p:txBody>
      </p:sp>
      <p:sp>
        <p:nvSpPr>
          <p:cNvPr id="10" name="Oval 9">
            <a:extLst>
              <a:ext uri="{FF2B5EF4-FFF2-40B4-BE49-F238E27FC236}">
                <a16:creationId xmlns:a16="http://schemas.microsoft.com/office/drawing/2014/main" id="{BC4992D6-1612-4A77-85F6-1A00AAC196FF}"/>
              </a:ext>
            </a:extLst>
          </p:cNvPr>
          <p:cNvSpPr/>
          <p:nvPr/>
        </p:nvSpPr>
        <p:spPr>
          <a:xfrm>
            <a:off x="3399530" y="5157536"/>
            <a:ext cx="1440000" cy="1440000"/>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Doing</a:t>
            </a:r>
            <a:r>
              <a:rPr kumimoji="0" lang="en-GB" sz="1100" b="1" i="0" u="none" strike="noStrike" kern="0" cap="none" spc="0" normalizeH="0" baseline="0" noProof="0" dirty="0">
                <a:ln>
                  <a:noFill/>
                </a:ln>
                <a:solidFill>
                  <a:srgbClr val="FFEC9D"/>
                </a:solidFill>
                <a:effectLst/>
                <a:uLnTx/>
                <a:uFillTx/>
                <a:latin typeface="Arial" panose="020B0604020202020204" pitchFamily="34" charset="0"/>
                <a:ea typeface="+mn-ea"/>
                <a:cs typeface="Arial" panose="020B0604020202020204" pitchFamily="34" charset="0"/>
              </a:rPr>
              <a:t> </a:t>
            </a: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more for those that just miss out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Task Group</a:t>
            </a:r>
          </a:p>
        </p:txBody>
      </p:sp>
      <p:sp>
        <p:nvSpPr>
          <p:cNvPr id="29" name="Oval 28">
            <a:extLst>
              <a:ext uri="{FF2B5EF4-FFF2-40B4-BE49-F238E27FC236}">
                <a16:creationId xmlns:a16="http://schemas.microsoft.com/office/drawing/2014/main" id="{0A9D2D14-1C2D-4B55-8905-025D259AC0AA}"/>
              </a:ext>
            </a:extLst>
          </p:cNvPr>
          <p:cNvSpPr/>
          <p:nvPr/>
        </p:nvSpPr>
        <p:spPr>
          <a:xfrm>
            <a:off x="1716779" y="2993082"/>
            <a:ext cx="1440000" cy="1440000"/>
          </a:xfrm>
          <a:prstGeom prst="ellipse">
            <a:avLst/>
          </a:prstGeom>
          <a:solidFill>
            <a:srgbClr val="15B4A7"/>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GM Food Security Action Network</a:t>
            </a:r>
          </a:p>
        </p:txBody>
      </p:sp>
      <p:grpSp>
        <p:nvGrpSpPr>
          <p:cNvPr id="66" name="Group 65">
            <a:extLst>
              <a:ext uri="{FF2B5EF4-FFF2-40B4-BE49-F238E27FC236}">
                <a16:creationId xmlns:a16="http://schemas.microsoft.com/office/drawing/2014/main" id="{5A6EA459-582B-4A42-B31D-9D7E91323B20}"/>
              </a:ext>
            </a:extLst>
          </p:cNvPr>
          <p:cNvGrpSpPr/>
          <p:nvPr/>
        </p:nvGrpSpPr>
        <p:grpSpPr>
          <a:xfrm>
            <a:off x="1081921" y="1734837"/>
            <a:ext cx="404867" cy="404867"/>
            <a:chOff x="2592367" y="1185595"/>
            <a:chExt cx="404867" cy="404867"/>
          </a:xfrm>
        </p:grpSpPr>
        <p:sp>
          <p:nvSpPr>
            <p:cNvPr id="32" name="Oval 31">
              <a:extLst>
                <a:ext uri="{FF2B5EF4-FFF2-40B4-BE49-F238E27FC236}">
                  <a16:creationId xmlns:a16="http://schemas.microsoft.com/office/drawing/2014/main" id="{2C52FEA4-BF93-40D1-A3E2-21561D3F08A4}"/>
                </a:ext>
              </a:extLst>
            </p:cNvPr>
            <p:cNvSpPr/>
            <p:nvPr/>
          </p:nvSpPr>
          <p:spPr>
            <a:xfrm>
              <a:off x="2592367" y="1185595"/>
              <a:ext cx="404867" cy="404867"/>
            </a:xfrm>
            <a:prstGeom prst="ellipse">
              <a:avLst/>
            </a:prstGeom>
            <a:solidFill>
              <a:srgbClr val="B5DDD9"/>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9" name="Oval 58">
              <a:extLst>
                <a:ext uri="{FF2B5EF4-FFF2-40B4-BE49-F238E27FC236}">
                  <a16:creationId xmlns:a16="http://schemas.microsoft.com/office/drawing/2014/main" id="{8A8B0337-3BBD-4F0A-8440-7E2F9039173C}"/>
                </a:ext>
              </a:extLst>
            </p:cNvPr>
            <p:cNvSpPr/>
            <p:nvPr/>
          </p:nvSpPr>
          <p:spPr>
            <a:xfrm>
              <a:off x="2722800" y="1324536"/>
              <a:ext cx="144000" cy="144000"/>
            </a:xfrm>
            <a:prstGeom prst="ellipse">
              <a:avLst/>
            </a:prstGeom>
            <a:solidFill>
              <a:srgbClr val="15B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EDF13D51-CB3F-4DF7-9F83-1397784BEC88}"/>
              </a:ext>
            </a:extLst>
          </p:cNvPr>
          <p:cNvGrpSpPr/>
          <p:nvPr/>
        </p:nvGrpSpPr>
        <p:grpSpPr>
          <a:xfrm>
            <a:off x="94190" y="3381153"/>
            <a:ext cx="536498" cy="536498"/>
            <a:chOff x="1171658" y="3176789"/>
            <a:chExt cx="721476" cy="721476"/>
          </a:xfrm>
        </p:grpSpPr>
        <p:sp>
          <p:nvSpPr>
            <p:cNvPr id="30" name="Oval 29">
              <a:extLst>
                <a:ext uri="{FF2B5EF4-FFF2-40B4-BE49-F238E27FC236}">
                  <a16:creationId xmlns:a16="http://schemas.microsoft.com/office/drawing/2014/main" id="{90AE56C5-0D70-4504-A7C3-222BF57CC58C}"/>
                </a:ext>
              </a:extLst>
            </p:cNvPr>
            <p:cNvSpPr/>
            <p:nvPr/>
          </p:nvSpPr>
          <p:spPr>
            <a:xfrm>
              <a:off x="1171658" y="3176789"/>
              <a:ext cx="721476" cy="721476"/>
            </a:xfrm>
            <a:prstGeom prst="ellipse">
              <a:avLst/>
            </a:prstGeom>
            <a:solidFill>
              <a:srgbClr val="B5DDD9"/>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1" name="Oval 60">
              <a:extLst>
                <a:ext uri="{FF2B5EF4-FFF2-40B4-BE49-F238E27FC236}">
                  <a16:creationId xmlns:a16="http://schemas.microsoft.com/office/drawing/2014/main" id="{9DFD10C1-FE11-448B-BE7C-8E17C1CC47B2}"/>
                </a:ext>
              </a:extLst>
            </p:cNvPr>
            <p:cNvSpPr/>
            <p:nvPr/>
          </p:nvSpPr>
          <p:spPr>
            <a:xfrm>
              <a:off x="1460396" y="3478183"/>
              <a:ext cx="144000" cy="144000"/>
            </a:xfrm>
            <a:prstGeom prst="ellipse">
              <a:avLst/>
            </a:prstGeom>
            <a:solidFill>
              <a:srgbClr val="15B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9" name="Group 68">
            <a:extLst>
              <a:ext uri="{FF2B5EF4-FFF2-40B4-BE49-F238E27FC236}">
                <a16:creationId xmlns:a16="http://schemas.microsoft.com/office/drawing/2014/main" id="{C24E9D81-2B48-42E8-8866-EF488612C9FF}"/>
              </a:ext>
            </a:extLst>
          </p:cNvPr>
          <p:cNvGrpSpPr/>
          <p:nvPr/>
        </p:nvGrpSpPr>
        <p:grpSpPr>
          <a:xfrm>
            <a:off x="3946017" y="4060116"/>
            <a:ext cx="404867" cy="404867"/>
            <a:chOff x="6629380" y="3335093"/>
            <a:chExt cx="404867" cy="404867"/>
          </a:xfrm>
        </p:grpSpPr>
        <p:sp>
          <p:nvSpPr>
            <p:cNvPr id="34" name="Oval 33">
              <a:extLst>
                <a:ext uri="{FF2B5EF4-FFF2-40B4-BE49-F238E27FC236}">
                  <a16:creationId xmlns:a16="http://schemas.microsoft.com/office/drawing/2014/main" id="{C36D28AA-38FF-498F-B851-DC8FB8B9933C}"/>
                </a:ext>
              </a:extLst>
            </p:cNvPr>
            <p:cNvSpPr/>
            <p:nvPr/>
          </p:nvSpPr>
          <p:spPr>
            <a:xfrm>
              <a:off x="6629380" y="3335093"/>
              <a:ext cx="404867" cy="404867"/>
            </a:xfrm>
            <a:prstGeom prst="ellipse">
              <a:avLst/>
            </a:prstGeom>
            <a:solidFill>
              <a:srgbClr val="B5DDD9"/>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2" name="Oval 61">
              <a:extLst>
                <a:ext uri="{FF2B5EF4-FFF2-40B4-BE49-F238E27FC236}">
                  <a16:creationId xmlns:a16="http://schemas.microsoft.com/office/drawing/2014/main" id="{09A520E4-5665-41C0-8E6D-298DD0AA1A13}"/>
                </a:ext>
              </a:extLst>
            </p:cNvPr>
            <p:cNvSpPr/>
            <p:nvPr/>
          </p:nvSpPr>
          <p:spPr>
            <a:xfrm>
              <a:off x="6759813" y="3460929"/>
              <a:ext cx="144000" cy="144000"/>
            </a:xfrm>
            <a:prstGeom prst="ellipse">
              <a:avLst/>
            </a:prstGeom>
            <a:solidFill>
              <a:srgbClr val="15B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1AA15652-AC28-4308-A231-B1D7DBA13C03}"/>
              </a:ext>
            </a:extLst>
          </p:cNvPr>
          <p:cNvSpPr txBox="1"/>
          <p:nvPr/>
        </p:nvSpPr>
        <p:spPr>
          <a:xfrm>
            <a:off x="5579082" y="980025"/>
            <a:ext cx="6612917" cy="50013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199D7F"/>
                </a:solidFill>
                <a:effectLst/>
                <a:uLnTx/>
                <a:uFillTx/>
                <a:latin typeface="Calibri" panose="020F0502020204030204"/>
                <a:ea typeface="+mn-ea"/>
                <a:cs typeface="+mn-cs"/>
              </a:rPr>
              <a:t>GM Food Security Action Network</a:t>
            </a: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Chair Rev Ian Rutherford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The full action network meets on a quarterly basis, it has an open invitation and provides a space to bring everyone together working to tackle food insecurity in Greater Manchester, with a priority focus on ensuring </a:t>
            </a:r>
            <a:r>
              <a:rPr kumimoji="0" lang="en-GB" sz="1100" b="0" i="1" u="none" strike="noStrike" kern="1200" cap="none" spc="0" normalizeH="0" baseline="0" noProof="0" dirty="0">
                <a:ln>
                  <a:noFill/>
                </a:ln>
                <a:solidFill>
                  <a:prstClr val="black"/>
                </a:solidFill>
                <a:effectLst/>
                <a:uLnTx/>
                <a:uFillTx/>
                <a:latin typeface="Calibri" panose="020F0502020204030204"/>
                <a:ea typeface="+mn-ea"/>
                <a:cs typeface="+mn-cs"/>
              </a:rPr>
              <a:t>no child should go hungry</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6A8B4"/>
                </a:solidFill>
                <a:effectLst/>
                <a:uLnTx/>
                <a:uFillTx/>
                <a:latin typeface="Calibri" panose="020F0502020204030204"/>
                <a:ea typeface="+mn-ea"/>
                <a:cs typeface="+mn-cs"/>
              </a:rPr>
              <a:t>Ending Holiday Hunger Task Group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Co-chairs </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Beth </a:t>
            </a:r>
            <a:r>
              <a:rPr kumimoji="0" lang="en-GB" sz="1100" b="0" i="0" u="none" strike="noStrike" kern="1200" cap="none" spc="0" normalizeH="0" baseline="0" noProof="0" dirty="0" err="1">
                <a:ln>
                  <a:noFill/>
                </a:ln>
                <a:solidFill>
                  <a:srgbClr val="242424"/>
                </a:solidFill>
                <a:effectLst/>
                <a:uLnTx/>
                <a:uFillTx/>
                <a:latin typeface="Calibri" panose="020F0502020204030204"/>
                <a:ea typeface="+mn-ea"/>
                <a:cs typeface="+mn-cs"/>
              </a:rPr>
              <a:t>Myring</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 Dave Bagley and Nadine Travers</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Focus of initial activity on: 1. Improving the offer for 12-16 year olds (including sustaining the Emergency Food Card Offer) 2. Developing a longer term plan for HAF, ensuring it’s accessible to a wider cohort of CYP, design and commission through co-production with CYP 3. Provision for Children and Young People when HAF is not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6A8B4"/>
                </a:solidFill>
                <a:effectLst/>
                <a:uLnTx/>
                <a:uFillTx/>
                <a:latin typeface="Calibri" panose="020F0502020204030204"/>
                <a:ea typeface="+mn-ea"/>
                <a:cs typeface="+mn-cs"/>
              </a:rPr>
              <a:t>Uptake of Health Start Vouchers Task Group</a:t>
            </a: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Co-chairs </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Katie Merrick, Jane Partington and Katya Pursall</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Focus on driving up the uptake of Healthy Start Vouchers among eligible families. To achieve this the group will focus on: Education/Awareness - spreading knowledge of the scheme amongst professionals &amp; support services, Campaigning and Lobbying  - reaching recipients directly and working with the NHS BSA to address issues, and ‘Handholding’ - recognising groups who may have difficulty with the new arrangement and identifying support mechanisms</a:t>
            </a:r>
            <a:r>
              <a:rPr kumimoji="0" lang="en-GB" sz="1100" b="0" i="1"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6A8B4"/>
                </a:solidFill>
                <a:effectLst/>
                <a:uLnTx/>
                <a:uFillTx/>
                <a:latin typeface="Calibri" panose="020F0502020204030204"/>
                <a:ea typeface="+mn-ea"/>
                <a:cs typeface="+mn-cs"/>
              </a:rPr>
              <a:t>Doing More For Those That Miss Out Task Group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Co-chairs </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Lily Axworthy, Lesley Lancelot and Gemma Foxcroft</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Focus on providing more help, support and advice to those that do not meet the eligibility criteria for Free School Meals. The priorities for this group are looking at Income Maximisation and Food affordability, accessibility and useability with the next steps being the creation of working groups for each focus to enable quicker action and the right people to be ‘at the table’. </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Core Coordination Group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The Core Coordination Group will provide an inclusive and coordinated approach to understanding and responding to food insecurity in GM.  The group is made up of the chair of the action network, the co-chairs of each of the Task Groups and officers from GMCA.</a:t>
            </a:r>
          </a:p>
        </p:txBody>
      </p:sp>
      <p:sp>
        <p:nvSpPr>
          <p:cNvPr id="74" name="Oval 73">
            <a:extLst>
              <a:ext uri="{FF2B5EF4-FFF2-40B4-BE49-F238E27FC236}">
                <a16:creationId xmlns:a16="http://schemas.microsoft.com/office/drawing/2014/main" id="{0D8D8374-D61E-4793-A6D2-F748CE8B38DB}"/>
              </a:ext>
            </a:extLst>
          </p:cNvPr>
          <p:cNvSpPr/>
          <p:nvPr/>
        </p:nvSpPr>
        <p:spPr>
          <a:xfrm>
            <a:off x="1194865" y="2504476"/>
            <a:ext cx="2442629" cy="2442629"/>
          </a:xfrm>
          <a:prstGeom prst="ellipse">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TextBox 74">
            <a:extLst>
              <a:ext uri="{FF2B5EF4-FFF2-40B4-BE49-F238E27FC236}">
                <a16:creationId xmlns:a16="http://schemas.microsoft.com/office/drawing/2014/main" id="{31B19BE1-8552-48CF-8C92-E401717EDAE9}"/>
              </a:ext>
            </a:extLst>
          </p:cNvPr>
          <p:cNvSpPr txBox="1"/>
          <p:nvPr/>
        </p:nvSpPr>
        <p:spPr>
          <a:xfrm>
            <a:off x="220012" y="2252971"/>
            <a:ext cx="113727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Core Coordination Group</a:t>
            </a:r>
          </a:p>
        </p:txBody>
      </p:sp>
      <p:cxnSp>
        <p:nvCxnSpPr>
          <p:cNvPr id="77" name="Connector: Elbow 76">
            <a:extLst>
              <a:ext uri="{FF2B5EF4-FFF2-40B4-BE49-F238E27FC236}">
                <a16:creationId xmlns:a16="http://schemas.microsoft.com/office/drawing/2014/main" id="{EFA207F4-9F73-4C0C-8C7D-7516C06AEB17}"/>
              </a:ext>
            </a:extLst>
          </p:cNvPr>
          <p:cNvCxnSpPr>
            <a:cxnSpLocks/>
          </p:cNvCxnSpPr>
          <p:nvPr/>
        </p:nvCxnSpPr>
        <p:spPr>
          <a:xfrm flipH="1" flipV="1">
            <a:off x="698199" y="2742232"/>
            <a:ext cx="771777" cy="224476"/>
          </a:xfrm>
          <a:prstGeom prst="bentConnector3">
            <a:avLst/>
          </a:prstGeom>
          <a:ln w="28575">
            <a:prstDash val="dash"/>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37BF5677-88DC-4A8B-99CE-BEF85B48FEF8}"/>
              </a:ext>
            </a:extLst>
          </p:cNvPr>
          <p:cNvSpPr/>
          <p:nvPr/>
        </p:nvSpPr>
        <p:spPr>
          <a:xfrm>
            <a:off x="5001463" y="972326"/>
            <a:ext cx="491805" cy="491805"/>
          </a:xfrm>
          <a:prstGeom prst="ellipse">
            <a:avLst/>
          </a:prstGeom>
          <a:solidFill>
            <a:srgbClr val="15B4A7"/>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
            </a:r>
          </a:p>
        </p:txBody>
      </p:sp>
      <p:sp>
        <p:nvSpPr>
          <p:cNvPr id="81" name="Oval 80">
            <a:extLst>
              <a:ext uri="{FF2B5EF4-FFF2-40B4-BE49-F238E27FC236}">
                <a16:creationId xmlns:a16="http://schemas.microsoft.com/office/drawing/2014/main" id="{327FAFDF-37FF-422E-8E0F-9720186A44A6}"/>
              </a:ext>
            </a:extLst>
          </p:cNvPr>
          <p:cNvSpPr/>
          <p:nvPr/>
        </p:nvSpPr>
        <p:spPr>
          <a:xfrm>
            <a:off x="5001463" y="1964853"/>
            <a:ext cx="491805" cy="491805"/>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82" name="Oval 81">
            <a:extLst>
              <a:ext uri="{FF2B5EF4-FFF2-40B4-BE49-F238E27FC236}">
                <a16:creationId xmlns:a16="http://schemas.microsoft.com/office/drawing/2014/main" id="{1CE48852-EFAB-4ACE-BD74-147F9F391683}"/>
              </a:ext>
            </a:extLst>
          </p:cNvPr>
          <p:cNvSpPr/>
          <p:nvPr/>
        </p:nvSpPr>
        <p:spPr>
          <a:xfrm>
            <a:off x="5001462" y="2940055"/>
            <a:ext cx="491805" cy="491805"/>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83" name="Oval 82">
            <a:extLst>
              <a:ext uri="{FF2B5EF4-FFF2-40B4-BE49-F238E27FC236}">
                <a16:creationId xmlns:a16="http://schemas.microsoft.com/office/drawing/2014/main" id="{E9E954C2-514A-4745-B8F5-A3B4707D72AB}"/>
              </a:ext>
            </a:extLst>
          </p:cNvPr>
          <p:cNvSpPr/>
          <p:nvPr/>
        </p:nvSpPr>
        <p:spPr>
          <a:xfrm>
            <a:off x="5001461" y="4199222"/>
            <a:ext cx="491805" cy="491805"/>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84" name="Oval 83">
            <a:extLst>
              <a:ext uri="{FF2B5EF4-FFF2-40B4-BE49-F238E27FC236}">
                <a16:creationId xmlns:a16="http://schemas.microsoft.com/office/drawing/2014/main" id="{09978257-6417-4828-B7D9-BDF28613E283}"/>
              </a:ext>
            </a:extLst>
          </p:cNvPr>
          <p:cNvSpPr/>
          <p:nvPr/>
        </p:nvSpPr>
        <p:spPr>
          <a:xfrm>
            <a:off x="5001461" y="5096647"/>
            <a:ext cx="491805" cy="491805"/>
          </a:xfrm>
          <a:prstGeom prst="ellipse">
            <a:avLst/>
          </a:prstGeom>
          <a:noFill/>
          <a:ln w="28575" cap="rnd" cmpd="sng" algn="ctr">
            <a:solidFill>
              <a:schemeClr val="accent1"/>
            </a:solidFill>
            <a:prstDash val="dash"/>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86" name="Straight Connector 85">
            <a:extLst>
              <a:ext uri="{FF2B5EF4-FFF2-40B4-BE49-F238E27FC236}">
                <a16:creationId xmlns:a16="http://schemas.microsoft.com/office/drawing/2014/main" id="{7D0BCBEA-3DDF-4247-A087-3054A084E03D}"/>
              </a:ext>
            </a:extLst>
          </p:cNvPr>
          <p:cNvCxnSpPr>
            <a:cxnSpLocks/>
          </p:cNvCxnSpPr>
          <p:nvPr/>
        </p:nvCxnSpPr>
        <p:spPr>
          <a:xfrm>
            <a:off x="4911079" y="783694"/>
            <a:ext cx="13857" cy="60595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D9AC3D34-A8C0-4E03-99A5-1FD94C4E98F4}"/>
              </a:ext>
            </a:extLst>
          </p:cNvPr>
          <p:cNvSpPr/>
          <p:nvPr/>
        </p:nvSpPr>
        <p:spPr>
          <a:xfrm>
            <a:off x="0" y="-1"/>
            <a:ext cx="12192000" cy="798469"/>
          </a:xfrm>
          <a:prstGeom prst="rect">
            <a:avLst/>
          </a:pr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Components of the GM Food Security Action Network</a:t>
            </a:r>
          </a:p>
        </p:txBody>
      </p:sp>
    </p:spTree>
    <p:extLst>
      <p:ext uri="{BB962C8B-B14F-4D97-AF65-F5344CB8AC3E}">
        <p14:creationId xmlns:p14="http://schemas.microsoft.com/office/powerpoint/2010/main" val="357742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C19AFA-5C0E-43BB-99FD-949CA502C34F}"/>
              </a:ext>
            </a:extLst>
          </p:cNvPr>
          <p:cNvPicPr>
            <a:picLocks noChangeAspect="1"/>
          </p:cNvPicPr>
          <p:nvPr/>
        </p:nvPicPr>
        <p:blipFill rotWithShape="1">
          <a:blip r:embed="rId2"/>
          <a:srcRect l="11161" t="10635" r="12500" b="8254"/>
          <a:stretch/>
        </p:blipFill>
        <p:spPr>
          <a:xfrm>
            <a:off x="1" y="1"/>
            <a:ext cx="6096000" cy="3429000"/>
          </a:xfrm>
          <a:prstGeom prst="rect">
            <a:avLst/>
          </a:prstGeom>
        </p:spPr>
      </p:pic>
      <p:pic>
        <p:nvPicPr>
          <p:cNvPr id="11" name="Picture 10">
            <a:extLst>
              <a:ext uri="{FF2B5EF4-FFF2-40B4-BE49-F238E27FC236}">
                <a16:creationId xmlns:a16="http://schemas.microsoft.com/office/drawing/2014/main" id="{24F2DD70-3E28-4BA2-8F62-A06739ABD0F3}"/>
              </a:ext>
            </a:extLst>
          </p:cNvPr>
          <p:cNvPicPr>
            <a:picLocks noChangeAspect="1"/>
          </p:cNvPicPr>
          <p:nvPr/>
        </p:nvPicPr>
        <p:blipFill rotWithShape="1">
          <a:blip r:embed="rId3"/>
          <a:srcRect l="12054" t="11270" r="12054" b="9048"/>
          <a:stretch/>
        </p:blipFill>
        <p:spPr>
          <a:xfrm>
            <a:off x="6096001" y="3428999"/>
            <a:ext cx="6095999" cy="3429000"/>
          </a:xfrm>
          <a:prstGeom prst="rect">
            <a:avLst/>
          </a:prstGeom>
        </p:spPr>
      </p:pic>
      <p:pic>
        <p:nvPicPr>
          <p:cNvPr id="13" name="Picture 12">
            <a:extLst>
              <a:ext uri="{FF2B5EF4-FFF2-40B4-BE49-F238E27FC236}">
                <a16:creationId xmlns:a16="http://schemas.microsoft.com/office/drawing/2014/main" id="{F7E54CCD-9677-4260-8F9B-19303E893DF5}"/>
              </a:ext>
            </a:extLst>
          </p:cNvPr>
          <p:cNvPicPr>
            <a:picLocks noChangeAspect="1"/>
          </p:cNvPicPr>
          <p:nvPr/>
        </p:nvPicPr>
        <p:blipFill rotWithShape="1">
          <a:blip r:embed="rId4"/>
          <a:srcRect l="12843" t="9841" r="14210" b="9206"/>
          <a:stretch/>
        </p:blipFill>
        <p:spPr>
          <a:xfrm>
            <a:off x="1" y="3429000"/>
            <a:ext cx="6096000" cy="3068054"/>
          </a:xfrm>
          <a:prstGeom prst="rect">
            <a:avLst/>
          </a:prstGeom>
        </p:spPr>
      </p:pic>
      <p:pic>
        <p:nvPicPr>
          <p:cNvPr id="15" name="Picture 14">
            <a:extLst>
              <a:ext uri="{FF2B5EF4-FFF2-40B4-BE49-F238E27FC236}">
                <a16:creationId xmlns:a16="http://schemas.microsoft.com/office/drawing/2014/main" id="{2A9C5D91-3A19-497D-9E3F-A791639EBE52}"/>
              </a:ext>
            </a:extLst>
          </p:cNvPr>
          <p:cNvPicPr>
            <a:picLocks noChangeAspect="1"/>
          </p:cNvPicPr>
          <p:nvPr/>
        </p:nvPicPr>
        <p:blipFill rotWithShape="1">
          <a:blip r:embed="rId5"/>
          <a:srcRect l="12553" t="11789" r="14736" b="8352"/>
          <a:stretch/>
        </p:blipFill>
        <p:spPr>
          <a:xfrm>
            <a:off x="6096002" y="1"/>
            <a:ext cx="6095998" cy="3429000"/>
          </a:xfrm>
          <a:prstGeom prst="rect">
            <a:avLst/>
          </a:prstGeom>
        </p:spPr>
      </p:pic>
    </p:spTree>
    <p:extLst>
      <p:ext uri="{BB962C8B-B14F-4D97-AF65-F5344CB8AC3E}">
        <p14:creationId xmlns:p14="http://schemas.microsoft.com/office/powerpoint/2010/main" val="1884367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1AA15652-AC28-4308-A231-B1D7DBA13C03}"/>
              </a:ext>
            </a:extLst>
          </p:cNvPr>
          <p:cNvSpPr txBox="1"/>
          <p:nvPr/>
        </p:nvSpPr>
        <p:spPr>
          <a:xfrm>
            <a:off x="3513689" y="2273962"/>
            <a:ext cx="6612917" cy="3108543"/>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2800" b="1" i="0" dirty="0">
                <a:solidFill>
                  <a:srgbClr val="00A796"/>
                </a:solidFill>
                <a:effectLst/>
              </a:rPr>
              <a:t>Which Greater Manchester borough do you work within?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2800" b="1" dirty="0">
              <a:solidFill>
                <a:srgbClr val="00A796"/>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2800" b="1" i="0" dirty="0">
              <a:solidFill>
                <a:srgbClr val="00A796"/>
              </a:solidFill>
              <a:effectLs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2800" b="1" i="0" dirty="0">
              <a:solidFill>
                <a:srgbClr val="00A796"/>
              </a:solidFill>
              <a:effectLs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2800" b="1" i="0" dirty="0">
                <a:solidFill>
                  <a:srgbClr val="00A796"/>
                </a:solidFill>
                <a:effectLst/>
              </a:rPr>
              <a:t>Which part of the system do you work within?</a:t>
            </a:r>
            <a:endParaRPr kumimoji="0" lang="en-GB" sz="2800" b="1" i="0" u="none" strike="noStrike" kern="1200" cap="none" spc="0" normalizeH="0" baseline="0" noProof="0" dirty="0">
              <a:ln>
                <a:noFill/>
              </a:ln>
              <a:solidFill>
                <a:srgbClr val="00A796"/>
              </a:solidFill>
              <a:effectLst/>
              <a:uLnTx/>
              <a:uFillTx/>
              <a:ea typeface="+mn-ea"/>
              <a:cs typeface="+mn-cs"/>
            </a:endParaRPr>
          </a:p>
        </p:txBody>
      </p:sp>
      <p:cxnSp>
        <p:nvCxnSpPr>
          <p:cNvPr id="86" name="Straight Connector 85">
            <a:extLst>
              <a:ext uri="{FF2B5EF4-FFF2-40B4-BE49-F238E27FC236}">
                <a16:creationId xmlns:a16="http://schemas.microsoft.com/office/drawing/2014/main" id="{7D0BCBEA-3DDF-4247-A087-3054A084E03D}"/>
              </a:ext>
            </a:extLst>
          </p:cNvPr>
          <p:cNvCxnSpPr>
            <a:cxnSpLocks/>
          </p:cNvCxnSpPr>
          <p:nvPr/>
        </p:nvCxnSpPr>
        <p:spPr>
          <a:xfrm>
            <a:off x="2549990" y="798468"/>
            <a:ext cx="13857" cy="60595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D9AC3D34-A8C0-4E03-99A5-1FD94C4E98F4}"/>
              </a:ext>
            </a:extLst>
          </p:cNvPr>
          <p:cNvSpPr/>
          <p:nvPr/>
        </p:nvSpPr>
        <p:spPr>
          <a:xfrm>
            <a:off x="0" y="-1"/>
            <a:ext cx="12192000" cy="798469"/>
          </a:xfrm>
          <a:prstGeom prst="rect">
            <a:avLst/>
          </a:pr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Slido</a:t>
            </a:r>
            <a:r>
              <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Poll</a:t>
            </a:r>
          </a:p>
        </p:txBody>
      </p:sp>
      <p:pic>
        <p:nvPicPr>
          <p:cNvPr id="8" name="Picture 7">
            <a:extLst>
              <a:ext uri="{FF2B5EF4-FFF2-40B4-BE49-F238E27FC236}">
                <a16:creationId xmlns:a16="http://schemas.microsoft.com/office/drawing/2014/main" id="{9D5555CB-0A94-46BB-B547-58DD80706C40}"/>
              </a:ext>
            </a:extLst>
          </p:cNvPr>
          <p:cNvPicPr>
            <a:picLocks noChangeAspect="1"/>
          </p:cNvPicPr>
          <p:nvPr/>
        </p:nvPicPr>
        <p:blipFill>
          <a:blip r:embed="rId2"/>
          <a:stretch>
            <a:fillRect/>
          </a:stretch>
        </p:blipFill>
        <p:spPr>
          <a:xfrm>
            <a:off x="463629" y="1250478"/>
            <a:ext cx="1428750" cy="1428750"/>
          </a:xfrm>
          <a:prstGeom prst="rect">
            <a:avLst/>
          </a:prstGeom>
        </p:spPr>
      </p:pic>
      <p:sp>
        <p:nvSpPr>
          <p:cNvPr id="67" name="TextBox 66">
            <a:extLst>
              <a:ext uri="{FF2B5EF4-FFF2-40B4-BE49-F238E27FC236}">
                <a16:creationId xmlns:a16="http://schemas.microsoft.com/office/drawing/2014/main" id="{40D0818F-46DB-4F92-ACEA-8C97FC38715F}"/>
              </a:ext>
            </a:extLst>
          </p:cNvPr>
          <p:cNvSpPr txBox="1"/>
          <p:nvPr/>
        </p:nvSpPr>
        <p:spPr>
          <a:xfrm>
            <a:off x="234535" y="3660294"/>
            <a:ext cx="1886938" cy="1569660"/>
          </a:xfrm>
          <a:prstGeom prst="rect">
            <a:avLst/>
          </a:prstGeom>
          <a:noFill/>
        </p:spPr>
        <p:txBody>
          <a:bodyPr wrap="square">
            <a:spAutoFit/>
          </a:bodyPr>
          <a:lstStyle/>
          <a:p>
            <a:pPr algn="ctr"/>
            <a:r>
              <a:rPr lang="da-DK" sz="3200" b="1" dirty="0">
                <a:solidFill>
                  <a:srgbClr val="00A796"/>
                </a:solidFill>
              </a:rPr>
              <a:t>Join at</a:t>
            </a:r>
          </a:p>
          <a:p>
            <a:pPr algn="ctr"/>
            <a:r>
              <a:rPr lang="da-DK" sz="3200" b="1" dirty="0">
                <a:solidFill>
                  <a:srgbClr val="00A796"/>
                </a:solidFill>
              </a:rPr>
              <a:t>slido.com</a:t>
            </a:r>
          </a:p>
          <a:p>
            <a:pPr algn="ctr"/>
            <a:r>
              <a:rPr lang="da-DK" sz="3200" b="1" dirty="0">
                <a:solidFill>
                  <a:srgbClr val="00A796"/>
                </a:solidFill>
              </a:rPr>
              <a:t>#258 749</a:t>
            </a:r>
            <a:endParaRPr lang="en-GB" sz="3200" b="1" dirty="0">
              <a:solidFill>
                <a:srgbClr val="00A796"/>
              </a:solidFill>
            </a:endParaRPr>
          </a:p>
        </p:txBody>
      </p:sp>
    </p:spTree>
    <p:extLst>
      <p:ext uri="{BB962C8B-B14F-4D97-AF65-F5344CB8AC3E}">
        <p14:creationId xmlns:p14="http://schemas.microsoft.com/office/powerpoint/2010/main" val="270462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7852" y="671493"/>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25639"/>
            <a:ext cx="12192000" cy="798469"/>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Ending Holiday Hunger Task Group</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Diamond 1">
            <a:extLst>
              <a:ext uri="{FF2B5EF4-FFF2-40B4-BE49-F238E27FC236}">
                <a16:creationId xmlns:a16="http://schemas.microsoft.com/office/drawing/2014/main" id="{6B66223D-553E-433D-9432-C06877D21091}"/>
              </a:ext>
            </a:extLst>
          </p:cNvPr>
          <p:cNvSpPr/>
          <p:nvPr/>
        </p:nvSpPr>
        <p:spPr>
          <a:xfrm>
            <a:off x="288128" y="2288794"/>
            <a:ext cx="3780000" cy="3780000"/>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823460" y="3240120"/>
            <a:ext cx="2730578" cy="1328223"/>
          </a:xfrm>
        </p:spPr>
        <p:txBody>
          <a:bodyPr>
            <a:noAutofit/>
          </a:bodyPr>
          <a:lstStyle/>
          <a:p>
            <a:pPr algn="ctr">
              <a:buFont typeface="Wingdings" panose="05000000000000000000" pitchFamily="2" charset="2"/>
              <a:buChar char="§"/>
            </a:pPr>
            <a:endParaRPr lang="en-GB" sz="1800" dirty="0"/>
          </a:p>
          <a:p>
            <a:pPr marL="0" indent="0" algn="ctr">
              <a:buNone/>
            </a:pPr>
            <a:r>
              <a:rPr lang="en-GB" sz="1800" b="1" i="0" dirty="0">
                <a:solidFill>
                  <a:srgbClr val="2A3E47"/>
                </a:solidFill>
                <a:effectLst/>
              </a:rPr>
              <a:t>Improving the offer for 12-16 year olds</a:t>
            </a:r>
            <a:r>
              <a:rPr lang="en-GB" sz="1800" b="0" i="0" dirty="0">
                <a:solidFill>
                  <a:srgbClr val="2A3E47"/>
                </a:solidFill>
                <a:effectLst/>
              </a:rPr>
              <a:t> including sustaining the Emergency Food Card Offer</a:t>
            </a:r>
            <a:endParaRPr lang="en-GB" sz="1800" dirty="0"/>
          </a:p>
        </p:txBody>
      </p:sp>
      <p:sp>
        <p:nvSpPr>
          <p:cNvPr id="8" name="Diamond 7">
            <a:extLst>
              <a:ext uri="{FF2B5EF4-FFF2-40B4-BE49-F238E27FC236}">
                <a16:creationId xmlns:a16="http://schemas.microsoft.com/office/drawing/2014/main" id="{B7B8CC55-8CE9-40FD-8680-D63CA021433D}"/>
              </a:ext>
            </a:extLst>
          </p:cNvPr>
          <p:cNvSpPr/>
          <p:nvPr/>
        </p:nvSpPr>
        <p:spPr>
          <a:xfrm>
            <a:off x="4251857" y="2287483"/>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1AF84483-B508-46D2-A93A-9D5D799CAFA3}"/>
              </a:ext>
            </a:extLst>
          </p:cNvPr>
          <p:cNvSpPr txBox="1">
            <a:spLocks/>
          </p:cNvSpPr>
          <p:nvPr/>
        </p:nvSpPr>
        <p:spPr>
          <a:xfrm>
            <a:off x="4730248" y="3044809"/>
            <a:ext cx="2823058"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
            </a:pPr>
            <a:endParaRPr lang="en-GB" sz="1800" dirty="0"/>
          </a:p>
          <a:p>
            <a:pPr marL="0" indent="0" algn="ctr">
              <a:buFont typeface="Arial" panose="020B0604020202020204" pitchFamily="34" charset="0"/>
              <a:buNone/>
            </a:pPr>
            <a:r>
              <a:rPr lang="en-GB" sz="1800" b="1" i="0" dirty="0">
                <a:solidFill>
                  <a:srgbClr val="2A3E47"/>
                </a:solidFill>
                <a:effectLst/>
                <a:latin typeface="Calibri" panose="020F0502020204030204" pitchFamily="34" charset="0"/>
              </a:rPr>
              <a:t>Developing a longer term plan for HAF </a:t>
            </a:r>
            <a:r>
              <a:rPr lang="en-GB" sz="1800" b="0" i="0" dirty="0">
                <a:solidFill>
                  <a:srgbClr val="2A3E47"/>
                </a:solidFill>
                <a:effectLst/>
                <a:latin typeface="Calibri" panose="020F0502020204030204" pitchFamily="34" charset="0"/>
              </a:rPr>
              <a:t>ensuring it’s accessible to a wider group of CYP, designed and commission through co-production with then</a:t>
            </a:r>
            <a:endParaRPr lang="en-GB" sz="1800" dirty="0"/>
          </a:p>
        </p:txBody>
      </p:sp>
      <p:sp>
        <p:nvSpPr>
          <p:cNvPr id="10" name="Diamond 9">
            <a:extLst>
              <a:ext uri="{FF2B5EF4-FFF2-40B4-BE49-F238E27FC236}">
                <a16:creationId xmlns:a16="http://schemas.microsoft.com/office/drawing/2014/main" id="{B8488B88-594C-407A-A8BC-2CBD988D9CE7}"/>
              </a:ext>
            </a:extLst>
          </p:cNvPr>
          <p:cNvSpPr/>
          <p:nvPr/>
        </p:nvSpPr>
        <p:spPr>
          <a:xfrm>
            <a:off x="8215427" y="2287483"/>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2">
            <a:extLst>
              <a:ext uri="{FF2B5EF4-FFF2-40B4-BE49-F238E27FC236}">
                <a16:creationId xmlns:a16="http://schemas.microsoft.com/office/drawing/2014/main" id="{7F2E747C-6BFE-467A-B699-A5A21E6B9313}"/>
              </a:ext>
            </a:extLst>
          </p:cNvPr>
          <p:cNvSpPr txBox="1">
            <a:spLocks/>
          </p:cNvSpPr>
          <p:nvPr/>
        </p:nvSpPr>
        <p:spPr>
          <a:xfrm>
            <a:off x="8729517" y="3044809"/>
            <a:ext cx="2751659"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
            </a:pPr>
            <a:endParaRPr lang="en-GB" sz="1800" dirty="0"/>
          </a:p>
          <a:p>
            <a:pPr marL="0" indent="0" algn="ctr">
              <a:buFont typeface="Arial" panose="020B0604020202020204" pitchFamily="34" charset="0"/>
              <a:buNone/>
            </a:pPr>
            <a:r>
              <a:rPr lang="en-GB" sz="1800" b="1" i="0" dirty="0">
                <a:solidFill>
                  <a:srgbClr val="2A3E47"/>
                </a:solidFill>
                <a:effectLst/>
                <a:latin typeface="Calibri" panose="020F0502020204030204" pitchFamily="34" charset="0"/>
              </a:rPr>
              <a:t>Building provision for Children and Young People when Holiday Activity and Food is not available</a:t>
            </a:r>
            <a:endParaRPr lang="en-GB" sz="1800" dirty="0"/>
          </a:p>
        </p:txBody>
      </p:sp>
      <p:sp>
        <p:nvSpPr>
          <p:cNvPr id="4" name="TextBox 3">
            <a:extLst>
              <a:ext uri="{FF2B5EF4-FFF2-40B4-BE49-F238E27FC236}">
                <a16:creationId xmlns:a16="http://schemas.microsoft.com/office/drawing/2014/main" id="{96A5A95D-8446-49EC-B648-4FE19F25B6EA}"/>
              </a:ext>
            </a:extLst>
          </p:cNvPr>
          <p:cNvSpPr txBox="1"/>
          <p:nvPr/>
        </p:nvSpPr>
        <p:spPr>
          <a:xfrm>
            <a:off x="4914074" y="1006936"/>
            <a:ext cx="2363852" cy="523220"/>
          </a:xfrm>
          <a:prstGeom prst="rect">
            <a:avLst/>
          </a:prstGeom>
          <a:noFill/>
        </p:spPr>
        <p:txBody>
          <a:bodyPr wrap="none" rtlCol="0">
            <a:spAutoFit/>
          </a:bodyPr>
          <a:lstStyle/>
          <a:p>
            <a:r>
              <a:rPr lang="en-GB" sz="2800" dirty="0"/>
              <a:t>3 KEY ACTIONS</a:t>
            </a:r>
          </a:p>
        </p:txBody>
      </p:sp>
      <p:sp>
        <p:nvSpPr>
          <p:cNvPr id="5" name="TextBox 4">
            <a:extLst>
              <a:ext uri="{FF2B5EF4-FFF2-40B4-BE49-F238E27FC236}">
                <a16:creationId xmlns:a16="http://schemas.microsoft.com/office/drawing/2014/main" id="{E7946FC4-29F1-4989-BD5A-EAB08859D9FE}"/>
              </a:ext>
            </a:extLst>
          </p:cNvPr>
          <p:cNvSpPr txBox="1"/>
          <p:nvPr/>
        </p:nvSpPr>
        <p:spPr>
          <a:xfrm>
            <a:off x="1955952" y="2564402"/>
            <a:ext cx="444352" cy="400110"/>
          </a:xfrm>
          <a:prstGeom prst="rect">
            <a:avLst/>
          </a:prstGeom>
          <a:noFill/>
        </p:spPr>
        <p:txBody>
          <a:bodyPr wrap="none" rtlCol="0">
            <a:spAutoFit/>
          </a:bodyPr>
          <a:lstStyle/>
          <a:p>
            <a:r>
              <a:rPr lang="en-GB" sz="2000" b="1" dirty="0">
                <a:solidFill>
                  <a:srgbClr val="15B4A7"/>
                </a:solidFill>
              </a:rPr>
              <a:t>01</a:t>
            </a:r>
          </a:p>
        </p:txBody>
      </p:sp>
      <p:sp>
        <p:nvSpPr>
          <p:cNvPr id="13" name="TextBox 12">
            <a:extLst>
              <a:ext uri="{FF2B5EF4-FFF2-40B4-BE49-F238E27FC236}">
                <a16:creationId xmlns:a16="http://schemas.microsoft.com/office/drawing/2014/main" id="{5EC06142-5FF4-4C95-B0F2-FFAB408D1CD1}"/>
              </a:ext>
            </a:extLst>
          </p:cNvPr>
          <p:cNvSpPr txBox="1"/>
          <p:nvPr/>
        </p:nvSpPr>
        <p:spPr>
          <a:xfrm>
            <a:off x="5916070" y="2564402"/>
            <a:ext cx="444352" cy="400110"/>
          </a:xfrm>
          <a:prstGeom prst="rect">
            <a:avLst/>
          </a:prstGeom>
          <a:noFill/>
        </p:spPr>
        <p:txBody>
          <a:bodyPr wrap="none" rtlCol="0">
            <a:spAutoFit/>
          </a:bodyPr>
          <a:lstStyle/>
          <a:p>
            <a:r>
              <a:rPr lang="en-GB" sz="2000" b="1" dirty="0">
                <a:solidFill>
                  <a:srgbClr val="15B4A7"/>
                </a:solidFill>
              </a:rPr>
              <a:t>02</a:t>
            </a:r>
          </a:p>
        </p:txBody>
      </p:sp>
      <p:sp>
        <p:nvSpPr>
          <p:cNvPr id="14" name="TextBox 13">
            <a:extLst>
              <a:ext uri="{FF2B5EF4-FFF2-40B4-BE49-F238E27FC236}">
                <a16:creationId xmlns:a16="http://schemas.microsoft.com/office/drawing/2014/main" id="{AD13B834-80F0-484E-8953-120CCFD3F2F8}"/>
              </a:ext>
            </a:extLst>
          </p:cNvPr>
          <p:cNvSpPr txBox="1"/>
          <p:nvPr/>
        </p:nvSpPr>
        <p:spPr>
          <a:xfrm>
            <a:off x="9883170" y="2564402"/>
            <a:ext cx="444352" cy="400110"/>
          </a:xfrm>
          <a:prstGeom prst="rect">
            <a:avLst/>
          </a:prstGeom>
          <a:noFill/>
        </p:spPr>
        <p:txBody>
          <a:bodyPr wrap="none" rtlCol="0">
            <a:spAutoFit/>
          </a:bodyPr>
          <a:lstStyle/>
          <a:p>
            <a:r>
              <a:rPr lang="en-GB" sz="2000" b="1" dirty="0">
                <a:solidFill>
                  <a:srgbClr val="15B4A7"/>
                </a:solidFill>
              </a:rPr>
              <a:t>03</a:t>
            </a:r>
          </a:p>
        </p:txBody>
      </p:sp>
    </p:spTree>
    <p:extLst>
      <p:ext uri="{BB962C8B-B14F-4D97-AF65-F5344CB8AC3E}">
        <p14:creationId xmlns:p14="http://schemas.microsoft.com/office/powerpoint/2010/main" val="810924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7852" y="671493"/>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25639"/>
            <a:ext cx="12192000" cy="798469"/>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Uptake of Healthy Start </a:t>
            </a:r>
            <a:r>
              <a:rPr lang="en-US" sz="3200" b="1" dirty="0">
                <a:solidFill>
                  <a:prstClr val="white"/>
                </a:solidFill>
                <a:latin typeface="Arial" panose="020B0604020202020204" pitchFamily="34" charset="0"/>
                <a:cs typeface="Arial" panose="020B0604020202020204" pitchFamily="34" charset="0"/>
              </a:rPr>
              <a:t>Vouchers </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Task Group</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Diamond 1">
            <a:extLst>
              <a:ext uri="{FF2B5EF4-FFF2-40B4-BE49-F238E27FC236}">
                <a16:creationId xmlns:a16="http://schemas.microsoft.com/office/drawing/2014/main" id="{6B66223D-553E-433D-9432-C06877D21091}"/>
              </a:ext>
            </a:extLst>
          </p:cNvPr>
          <p:cNvSpPr/>
          <p:nvPr/>
        </p:nvSpPr>
        <p:spPr>
          <a:xfrm>
            <a:off x="288128" y="1958852"/>
            <a:ext cx="3780000" cy="3780000"/>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880021" y="3099058"/>
            <a:ext cx="2730578" cy="1328223"/>
          </a:xfrm>
        </p:spPr>
        <p:txBody>
          <a:bodyPr>
            <a:noAutofit/>
          </a:bodyPr>
          <a:lstStyle/>
          <a:p>
            <a:pPr marL="0" indent="0" algn="ctr">
              <a:buNone/>
            </a:pPr>
            <a:r>
              <a:rPr lang="en-GB" sz="1800" b="1" dirty="0">
                <a:solidFill>
                  <a:srgbClr val="2A3E47"/>
                </a:solidFill>
              </a:rPr>
              <a:t>Education &amp; Awareness </a:t>
            </a:r>
            <a:r>
              <a:rPr lang="en-GB" sz="1800" dirty="0">
                <a:solidFill>
                  <a:srgbClr val="2A3E47"/>
                </a:solidFill>
              </a:rPr>
              <a:t>Spreading knowledge of the scheme amongst professionals and support services</a:t>
            </a:r>
          </a:p>
        </p:txBody>
      </p:sp>
      <p:sp>
        <p:nvSpPr>
          <p:cNvPr id="8" name="Diamond 7">
            <a:extLst>
              <a:ext uri="{FF2B5EF4-FFF2-40B4-BE49-F238E27FC236}">
                <a16:creationId xmlns:a16="http://schemas.microsoft.com/office/drawing/2014/main" id="{B7B8CC55-8CE9-40FD-8680-D63CA021433D}"/>
              </a:ext>
            </a:extLst>
          </p:cNvPr>
          <p:cNvSpPr/>
          <p:nvPr/>
        </p:nvSpPr>
        <p:spPr>
          <a:xfrm>
            <a:off x="4251857" y="1957541"/>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1AF84483-B508-46D2-A93A-9D5D799CAFA3}"/>
              </a:ext>
            </a:extLst>
          </p:cNvPr>
          <p:cNvSpPr txBox="1">
            <a:spLocks/>
          </p:cNvSpPr>
          <p:nvPr/>
        </p:nvSpPr>
        <p:spPr>
          <a:xfrm>
            <a:off x="4744326" y="3183349"/>
            <a:ext cx="2823058"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b="1" dirty="0">
                <a:solidFill>
                  <a:srgbClr val="2A3E47"/>
                </a:solidFill>
              </a:rPr>
              <a:t>Campaigning and Lobbying </a:t>
            </a:r>
            <a:r>
              <a:rPr lang="en-GB" sz="1800" dirty="0">
                <a:solidFill>
                  <a:srgbClr val="2A3E47"/>
                </a:solidFill>
              </a:rPr>
              <a:t>Reaching recipients directly and working with the NHS BSA to address issues</a:t>
            </a:r>
          </a:p>
        </p:txBody>
      </p:sp>
      <p:sp>
        <p:nvSpPr>
          <p:cNvPr id="10" name="Diamond 9">
            <a:extLst>
              <a:ext uri="{FF2B5EF4-FFF2-40B4-BE49-F238E27FC236}">
                <a16:creationId xmlns:a16="http://schemas.microsoft.com/office/drawing/2014/main" id="{B8488B88-594C-407A-A8BC-2CBD988D9CE7}"/>
              </a:ext>
            </a:extLst>
          </p:cNvPr>
          <p:cNvSpPr/>
          <p:nvPr/>
        </p:nvSpPr>
        <p:spPr>
          <a:xfrm>
            <a:off x="8215427" y="1957541"/>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2">
            <a:extLst>
              <a:ext uri="{FF2B5EF4-FFF2-40B4-BE49-F238E27FC236}">
                <a16:creationId xmlns:a16="http://schemas.microsoft.com/office/drawing/2014/main" id="{7F2E747C-6BFE-467A-B699-A5A21E6B9313}"/>
              </a:ext>
            </a:extLst>
          </p:cNvPr>
          <p:cNvSpPr txBox="1">
            <a:spLocks/>
          </p:cNvSpPr>
          <p:nvPr/>
        </p:nvSpPr>
        <p:spPr>
          <a:xfrm>
            <a:off x="8795505" y="3099058"/>
            <a:ext cx="2751659"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GB" sz="1800" b="1" dirty="0">
                <a:solidFill>
                  <a:srgbClr val="2A3E47"/>
                </a:solidFill>
              </a:rPr>
              <a:t>‘Handholding’</a:t>
            </a:r>
          </a:p>
          <a:p>
            <a:pPr marL="0" indent="0" algn="ctr">
              <a:lnSpc>
                <a:spcPct val="100000"/>
              </a:lnSpc>
              <a:spcBef>
                <a:spcPts val="0"/>
              </a:spcBef>
              <a:buNone/>
            </a:pPr>
            <a:r>
              <a:rPr lang="en-GB" sz="1800" dirty="0">
                <a:solidFill>
                  <a:srgbClr val="2A3E47"/>
                </a:solidFill>
              </a:rPr>
              <a:t> Recognising groups who may have difficulty with the new arrangement and identifying support mechanisms</a:t>
            </a:r>
          </a:p>
        </p:txBody>
      </p:sp>
      <p:sp>
        <p:nvSpPr>
          <p:cNvPr id="4" name="TextBox 3">
            <a:extLst>
              <a:ext uri="{FF2B5EF4-FFF2-40B4-BE49-F238E27FC236}">
                <a16:creationId xmlns:a16="http://schemas.microsoft.com/office/drawing/2014/main" id="{96A5A95D-8446-49EC-B648-4FE19F25B6EA}"/>
              </a:ext>
            </a:extLst>
          </p:cNvPr>
          <p:cNvSpPr txBox="1"/>
          <p:nvPr/>
        </p:nvSpPr>
        <p:spPr>
          <a:xfrm>
            <a:off x="4914074" y="1006936"/>
            <a:ext cx="2363852" cy="523220"/>
          </a:xfrm>
          <a:prstGeom prst="rect">
            <a:avLst/>
          </a:prstGeom>
          <a:noFill/>
        </p:spPr>
        <p:txBody>
          <a:bodyPr wrap="none" rtlCol="0">
            <a:spAutoFit/>
          </a:bodyPr>
          <a:lstStyle/>
          <a:p>
            <a:r>
              <a:rPr lang="en-GB" sz="2800" dirty="0"/>
              <a:t>3 KEY ACTIONS</a:t>
            </a:r>
          </a:p>
        </p:txBody>
      </p:sp>
      <p:sp>
        <p:nvSpPr>
          <p:cNvPr id="5" name="TextBox 4">
            <a:extLst>
              <a:ext uri="{FF2B5EF4-FFF2-40B4-BE49-F238E27FC236}">
                <a16:creationId xmlns:a16="http://schemas.microsoft.com/office/drawing/2014/main" id="{E7946FC4-29F1-4989-BD5A-EAB08859D9FE}"/>
              </a:ext>
            </a:extLst>
          </p:cNvPr>
          <p:cNvSpPr txBox="1"/>
          <p:nvPr/>
        </p:nvSpPr>
        <p:spPr>
          <a:xfrm>
            <a:off x="1955952" y="2234460"/>
            <a:ext cx="444352" cy="400110"/>
          </a:xfrm>
          <a:prstGeom prst="rect">
            <a:avLst/>
          </a:prstGeom>
          <a:noFill/>
        </p:spPr>
        <p:txBody>
          <a:bodyPr wrap="none" rtlCol="0">
            <a:spAutoFit/>
          </a:bodyPr>
          <a:lstStyle/>
          <a:p>
            <a:r>
              <a:rPr lang="en-GB" sz="2000" b="1" dirty="0">
                <a:solidFill>
                  <a:srgbClr val="15B4A7"/>
                </a:solidFill>
              </a:rPr>
              <a:t>01</a:t>
            </a:r>
          </a:p>
        </p:txBody>
      </p:sp>
      <p:sp>
        <p:nvSpPr>
          <p:cNvPr id="13" name="TextBox 12">
            <a:extLst>
              <a:ext uri="{FF2B5EF4-FFF2-40B4-BE49-F238E27FC236}">
                <a16:creationId xmlns:a16="http://schemas.microsoft.com/office/drawing/2014/main" id="{5EC06142-5FF4-4C95-B0F2-FFAB408D1CD1}"/>
              </a:ext>
            </a:extLst>
          </p:cNvPr>
          <p:cNvSpPr txBox="1"/>
          <p:nvPr/>
        </p:nvSpPr>
        <p:spPr>
          <a:xfrm>
            <a:off x="5916070" y="2234460"/>
            <a:ext cx="444352" cy="400110"/>
          </a:xfrm>
          <a:prstGeom prst="rect">
            <a:avLst/>
          </a:prstGeom>
          <a:noFill/>
        </p:spPr>
        <p:txBody>
          <a:bodyPr wrap="none" rtlCol="0">
            <a:spAutoFit/>
          </a:bodyPr>
          <a:lstStyle/>
          <a:p>
            <a:r>
              <a:rPr lang="en-GB" sz="2000" b="1" dirty="0">
                <a:solidFill>
                  <a:srgbClr val="15B4A7"/>
                </a:solidFill>
              </a:rPr>
              <a:t>02</a:t>
            </a:r>
          </a:p>
        </p:txBody>
      </p:sp>
      <p:sp>
        <p:nvSpPr>
          <p:cNvPr id="14" name="TextBox 13">
            <a:extLst>
              <a:ext uri="{FF2B5EF4-FFF2-40B4-BE49-F238E27FC236}">
                <a16:creationId xmlns:a16="http://schemas.microsoft.com/office/drawing/2014/main" id="{AD13B834-80F0-484E-8953-120CCFD3F2F8}"/>
              </a:ext>
            </a:extLst>
          </p:cNvPr>
          <p:cNvSpPr txBox="1"/>
          <p:nvPr/>
        </p:nvSpPr>
        <p:spPr>
          <a:xfrm>
            <a:off x="9883170" y="2234460"/>
            <a:ext cx="444352" cy="400110"/>
          </a:xfrm>
          <a:prstGeom prst="rect">
            <a:avLst/>
          </a:prstGeom>
          <a:noFill/>
        </p:spPr>
        <p:txBody>
          <a:bodyPr wrap="none" rtlCol="0">
            <a:spAutoFit/>
          </a:bodyPr>
          <a:lstStyle/>
          <a:p>
            <a:r>
              <a:rPr lang="en-GB" sz="2000" b="1" dirty="0">
                <a:solidFill>
                  <a:srgbClr val="15B4A7"/>
                </a:solidFill>
              </a:rPr>
              <a:t>03</a:t>
            </a:r>
          </a:p>
        </p:txBody>
      </p:sp>
      <p:sp>
        <p:nvSpPr>
          <p:cNvPr id="15" name="TextBox 14">
            <a:extLst>
              <a:ext uri="{FF2B5EF4-FFF2-40B4-BE49-F238E27FC236}">
                <a16:creationId xmlns:a16="http://schemas.microsoft.com/office/drawing/2014/main" id="{76A94606-ABA8-44E6-BB3F-9703A213FCDF}"/>
              </a:ext>
            </a:extLst>
          </p:cNvPr>
          <p:cNvSpPr txBox="1"/>
          <p:nvPr/>
        </p:nvSpPr>
        <p:spPr>
          <a:xfrm>
            <a:off x="3091032" y="5900837"/>
            <a:ext cx="6094428" cy="923330"/>
          </a:xfrm>
          <a:prstGeom prst="rect">
            <a:avLst/>
          </a:prstGeom>
          <a:noFill/>
        </p:spPr>
        <p:txBody>
          <a:bodyPr wrap="square">
            <a:spAutoFit/>
          </a:bodyPr>
          <a:lstStyle/>
          <a:p>
            <a:pPr marL="0" indent="0" algn="ctr">
              <a:buNone/>
            </a:pPr>
            <a:r>
              <a:rPr lang="en-GB" b="1" dirty="0">
                <a:solidFill>
                  <a:srgbClr val="2A3E47"/>
                </a:solidFill>
              </a:rPr>
              <a:t>We will know we are making a difference through</a:t>
            </a:r>
            <a:r>
              <a:rPr lang="en-GB" dirty="0">
                <a:solidFill>
                  <a:srgbClr val="2A3E47"/>
                </a:solidFill>
              </a:rPr>
              <a:t>:</a:t>
            </a:r>
          </a:p>
          <a:p>
            <a:pPr algn="ctr"/>
            <a:r>
              <a:rPr lang="en-GB" dirty="0">
                <a:solidFill>
                  <a:srgbClr val="2A3E47"/>
                </a:solidFill>
              </a:rPr>
              <a:t>Data showing an improvement in take-up rates across GM  </a:t>
            </a:r>
          </a:p>
          <a:p>
            <a:pPr algn="ctr"/>
            <a:r>
              <a:rPr lang="en-GB" dirty="0">
                <a:solidFill>
                  <a:srgbClr val="2A3E47"/>
                </a:solidFill>
              </a:rPr>
              <a:t>Evidence of increased awareness through our networks</a:t>
            </a:r>
          </a:p>
        </p:txBody>
      </p:sp>
    </p:spTree>
    <p:extLst>
      <p:ext uri="{BB962C8B-B14F-4D97-AF65-F5344CB8AC3E}">
        <p14:creationId xmlns:p14="http://schemas.microsoft.com/office/powerpoint/2010/main" val="91984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6625829" y="1273462"/>
            <a:ext cx="2284255" cy="1228265"/>
          </a:xfrm>
          <a:prstGeom prst="rect">
            <a:avLst/>
          </a:prstGeom>
        </p:spPr>
      </p:pic>
      <p:sp>
        <p:nvSpPr>
          <p:cNvPr id="5" name="Oval 4">
            <a:extLst>
              <a:ext uri="{FF2B5EF4-FFF2-40B4-BE49-F238E27FC236}">
                <a16:creationId xmlns:a16="http://schemas.microsoft.com/office/drawing/2014/main" id="{A2F9EC36-1A16-4F2F-9F1F-C2A39F63C662}"/>
              </a:ext>
            </a:extLst>
          </p:cNvPr>
          <p:cNvSpPr/>
          <p:nvPr/>
        </p:nvSpPr>
        <p:spPr>
          <a:xfrm>
            <a:off x="2626590" y="4385667"/>
            <a:ext cx="1848584" cy="1800839"/>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Increasing uptake of Healthy Start Vouchers</a:t>
            </a:r>
          </a:p>
        </p:txBody>
      </p:sp>
      <p:sp>
        <p:nvSpPr>
          <p:cNvPr id="6" name="Oval 5">
            <a:extLst>
              <a:ext uri="{FF2B5EF4-FFF2-40B4-BE49-F238E27FC236}">
                <a16:creationId xmlns:a16="http://schemas.microsoft.com/office/drawing/2014/main" id="{FB30277E-362E-47FB-A404-44D4275521E8}"/>
              </a:ext>
            </a:extLst>
          </p:cNvPr>
          <p:cNvSpPr/>
          <p:nvPr/>
        </p:nvSpPr>
        <p:spPr>
          <a:xfrm>
            <a:off x="5205393" y="4385670"/>
            <a:ext cx="1904256" cy="1800838"/>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Ending Holiday Hunger</a:t>
            </a:r>
          </a:p>
        </p:txBody>
      </p:sp>
      <p:sp>
        <p:nvSpPr>
          <p:cNvPr id="10" name="Oval 9">
            <a:extLst>
              <a:ext uri="{FF2B5EF4-FFF2-40B4-BE49-F238E27FC236}">
                <a16:creationId xmlns:a16="http://schemas.microsoft.com/office/drawing/2014/main" id="{BC4992D6-1612-4A77-85F6-1A00AAC196FF}"/>
              </a:ext>
            </a:extLst>
          </p:cNvPr>
          <p:cNvSpPr/>
          <p:nvPr/>
        </p:nvSpPr>
        <p:spPr>
          <a:xfrm>
            <a:off x="7839868" y="4385667"/>
            <a:ext cx="1848583" cy="1800839"/>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Doing more for those that just miss out</a:t>
            </a:r>
          </a:p>
        </p:txBody>
      </p:sp>
      <p:sp>
        <p:nvSpPr>
          <p:cNvPr id="12" name="TextBox 11">
            <a:extLst>
              <a:ext uri="{FF2B5EF4-FFF2-40B4-BE49-F238E27FC236}">
                <a16:creationId xmlns:a16="http://schemas.microsoft.com/office/drawing/2014/main" id="{806A122C-40C4-44B8-AF71-08EB888AF9DD}"/>
              </a:ext>
            </a:extLst>
          </p:cNvPr>
          <p:cNvSpPr txBox="1"/>
          <p:nvPr/>
        </p:nvSpPr>
        <p:spPr>
          <a:xfrm>
            <a:off x="161099" y="1639307"/>
            <a:ext cx="10118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15B4A7"/>
                </a:solidFill>
                <a:effectLst/>
                <a:uLnTx/>
                <a:uFillTx/>
                <a:latin typeface="Abadi" panose="020B0604020104020204" pitchFamily="34" charset="0"/>
                <a:ea typeface="+mn-ea"/>
                <a:cs typeface="+mn-cs"/>
              </a:rPr>
              <a:t>MISSION</a:t>
            </a:r>
          </a:p>
        </p:txBody>
      </p:sp>
      <p:sp>
        <p:nvSpPr>
          <p:cNvPr id="13" name="TextBox 12">
            <a:extLst>
              <a:ext uri="{FF2B5EF4-FFF2-40B4-BE49-F238E27FC236}">
                <a16:creationId xmlns:a16="http://schemas.microsoft.com/office/drawing/2014/main" id="{2017E44F-E779-4EC7-9AF3-1690F47C5FD7}"/>
              </a:ext>
            </a:extLst>
          </p:cNvPr>
          <p:cNvSpPr txBox="1"/>
          <p:nvPr/>
        </p:nvSpPr>
        <p:spPr>
          <a:xfrm>
            <a:off x="161099" y="4959289"/>
            <a:ext cx="223330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6A8B4"/>
                </a:solidFill>
                <a:effectLst/>
                <a:uLnTx/>
                <a:uFillTx/>
                <a:latin typeface="Abadi" panose="020B0604020104020204" pitchFamily="34" charset="0"/>
                <a:ea typeface="+mn-ea"/>
                <a:cs typeface="+mn-cs"/>
              </a:rPr>
              <a:t>TASKFORCE GROUPS</a:t>
            </a:r>
          </a:p>
        </p:txBody>
      </p:sp>
      <p:sp>
        <p:nvSpPr>
          <p:cNvPr id="11" name="TextBox 10">
            <a:extLst>
              <a:ext uri="{FF2B5EF4-FFF2-40B4-BE49-F238E27FC236}">
                <a16:creationId xmlns:a16="http://schemas.microsoft.com/office/drawing/2014/main" id="{12D0148E-946C-4E02-B807-38EE8168158E}"/>
              </a:ext>
            </a:extLst>
          </p:cNvPr>
          <p:cNvSpPr txBox="1"/>
          <p:nvPr/>
        </p:nvSpPr>
        <p:spPr>
          <a:xfrm>
            <a:off x="2380165" y="2849479"/>
            <a:ext cx="1148521"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VCSE Sector</a:t>
            </a:r>
          </a:p>
        </p:txBody>
      </p:sp>
      <p:sp>
        <p:nvSpPr>
          <p:cNvPr id="16" name="TextBox 15">
            <a:extLst>
              <a:ext uri="{FF2B5EF4-FFF2-40B4-BE49-F238E27FC236}">
                <a16:creationId xmlns:a16="http://schemas.microsoft.com/office/drawing/2014/main" id="{FD40A209-96EE-4225-9F6E-697D04B01624}"/>
              </a:ext>
            </a:extLst>
          </p:cNvPr>
          <p:cNvSpPr txBox="1"/>
          <p:nvPr/>
        </p:nvSpPr>
        <p:spPr>
          <a:xfrm>
            <a:off x="3669148"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Faith Groups</a:t>
            </a:r>
          </a:p>
        </p:txBody>
      </p:sp>
      <p:sp>
        <p:nvSpPr>
          <p:cNvPr id="17" name="TextBox 16">
            <a:extLst>
              <a:ext uri="{FF2B5EF4-FFF2-40B4-BE49-F238E27FC236}">
                <a16:creationId xmlns:a16="http://schemas.microsoft.com/office/drawing/2014/main" id="{27B99815-09B5-4B8C-90D8-F9FCC38DACE0}"/>
              </a:ext>
            </a:extLst>
          </p:cNvPr>
          <p:cNvSpPr txBox="1"/>
          <p:nvPr/>
        </p:nvSpPr>
        <p:spPr>
          <a:xfrm>
            <a:off x="4958049"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Education</a:t>
            </a:r>
          </a:p>
        </p:txBody>
      </p:sp>
      <p:sp>
        <p:nvSpPr>
          <p:cNvPr id="18" name="TextBox 17">
            <a:extLst>
              <a:ext uri="{FF2B5EF4-FFF2-40B4-BE49-F238E27FC236}">
                <a16:creationId xmlns:a16="http://schemas.microsoft.com/office/drawing/2014/main" id="{E0DC023F-AC99-4472-B4FA-9CE6C0D338F5}"/>
              </a:ext>
            </a:extLst>
          </p:cNvPr>
          <p:cNvSpPr txBox="1"/>
          <p:nvPr/>
        </p:nvSpPr>
        <p:spPr>
          <a:xfrm>
            <a:off x="6246950"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Food Industry</a:t>
            </a:r>
          </a:p>
        </p:txBody>
      </p:sp>
      <p:sp>
        <p:nvSpPr>
          <p:cNvPr id="19" name="TextBox 18">
            <a:extLst>
              <a:ext uri="{FF2B5EF4-FFF2-40B4-BE49-F238E27FC236}">
                <a16:creationId xmlns:a16="http://schemas.microsoft.com/office/drawing/2014/main" id="{BF200DD7-976E-4712-ADCC-CAC7817186DF}"/>
              </a:ext>
            </a:extLst>
          </p:cNvPr>
          <p:cNvSpPr txBox="1"/>
          <p:nvPr/>
        </p:nvSpPr>
        <p:spPr>
          <a:xfrm>
            <a:off x="2380166" y="3449721"/>
            <a:ext cx="1148521"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Environment</a:t>
            </a:r>
          </a:p>
        </p:txBody>
      </p:sp>
      <p:sp>
        <p:nvSpPr>
          <p:cNvPr id="20" name="TextBox 19">
            <a:extLst>
              <a:ext uri="{FF2B5EF4-FFF2-40B4-BE49-F238E27FC236}">
                <a16:creationId xmlns:a16="http://schemas.microsoft.com/office/drawing/2014/main" id="{C1D4000A-BBFB-41AD-AEDA-37FFB81FFAFA}"/>
              </a:ext>
            </a:extLst>
          </p:cNvPr>
          <p:cNvSpPr txBox="1"/>
          <p:nvPr/>
        </p:nvSpPr>
        <p:spPr>
          <a:xfrm>
            <a:off x="7535851" y="3450840"/>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Businesses</a:t>
            </a:r>
          </a:p>
        </p:txBody>
      </p:sp>
      <p:sp>
        <p:nvSpPr>
          <p:cNvPr id="21" name="TextBox 20">
            <a:extLst>
              <a:ext uri="{FF2B5EF4-FFF2-40B4-BE49-F238E27FC236}">
                <a16:creationId xmlns:a16="http://schemas.microsoft.com/office/drawing/2014/main" id="{C7DB9F49-891C-4BF3-8396-A3D89148EFFB}"/>
              </a:ext>
            </a:extLst>
          </p:cNvPr>
          <p:cNvSpPr txBox="1"/>
          <p:nvPr/>
        </p:nvSpPr>
        <p:spPr>
          <a:xfrm>
            <a:off x="4958050" y="3449721"/>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Health</a:t>
            </a:r>
          </a:p>
        </p:txBody>
      </p:sp>
      <p:sp>
        <p:nvSpPr>
          <p:cNvPr id="22" name="TextBox 21">
            <a:extLst>
              <a:ext uri="{FF2B5EF4-FFF2-40B4-BE49-F238E27FC236}">
                <a16:creationId xmlns:a16="http://schemas.microsoft.com/office/drawing/2014/main" id="{97266CAD-1A7D-4836-9AFE-0E19A06E5860}"/>
              </a:ext>
            </a:extLst>
          </p:cNvPr>
          <p:cNvSpPr txBox="1"/>
          <p:nvPr/>
        </p:nvSpPr>
        <p:spPr>
          <a:xfrm>
            <a:off x="6246951" y="3450840"/>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Digital &amp; Media</a:t>
            </a:r>
          </a:p>
        </p:txBody>
      </p:sp>
      <p:sp>
        <p:nvSpPr>
          <p:cNvPr id="23" name="TextBox 22">
            <a:extLst>
              <a:ext uri="{FF2B5EF4-FFF2-40B4-BE49-F238E27FC236}">
                <a16:creationId xmlns:a16="http://schemas.microsoft.com/office/drawing/2014/main" id="{33AECFA7-6124-4CF3-9750-9A780740E03C}"/>
              </a:ext>
            </a:extLst>
          </p:cNvPr>
          <p:cNvSpPr txBox="1"/>
          <p:nvPr/>
        </p:nvSpPr>
        <p:spPr>
          <a:xfrm>
            <a:off x="7535851"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Social Innovation</a:t>
            </a:r>
          </a:p>
        </p:txBody>
      </p:sp>
      <p:sp>
        <p:nvSpPr>
          <p:cNvPr id="24" name="TextBox 23">
            <a:extLst>
              <a:ext uri="{FF2B5EF4-FFF2-40B4-BE49-F238E27FC236}">
                <a16:creationId xmlns:a16="http://schemas.microsoft.com/office/drawing/2014/main" id="{FD8D492A-A843-4505-9C9A-A2ED4EBED9BA}"/>
              </a:ext>
            </a:extLst>
          </p:cNvPr>
          <p:cNvSpPr txBox="1"/>
          <p:nvPr/>
        </p:nvSpPr>
        <p:spPr>
          <a:xfrm>
            <a:off x="3669149" y="3449721"/>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Local Government</a:t>
            </a:r>
          </a:p>
        </p:txBody>
      </p:sp>
      <p:sp>
        <p:nvSpPr>
          <p:cNvPr id="25" name="TextBox 24">
            <a:extLst>
              <a:ext uri="{FF2B5EF4-FFF2-40B4-BE49-F238E27FC236}">
                <a16:creationId xmlns:a16="http://schemas.microsoft.com/office/drawing/2014/main" id="{F651DD56-97F8-4071-A303-EC0F8468E394}"/>
              </a:ext>
            </a:extLst>
          </p:cNvPr>
          <p:cNvSpPr txBox="1"/>
          <p:nvPr/>
        </p:nvSpPr>
        <p:spPr>
          <a:xfrm>
            <a:off x="8824751" y="3450840"/>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Transport</a:t>
            </a:r>
          </a:p>
        </p:txBody>
      </p:sp>
      <p:sp>
        <p:nvSpPr>
          <p:cNvPr id="26" name="TextBox 25">
            <a:extLst>
              <a:ext uri="{FF2B5EF4-FFF2-40B4-BE49-F238E27FC236}">
                <a16:creationId xmlns:a16="http://schemas.microsoft.com/office/drawing/2014/main" id="{22B5BC2E-5BAF-4F35-BCC3-14AC2C3200F2}"/>
              </a:ext>
            </a:extLst>
          </p:cNvPr>
          <p:cNvSpPr txBox="1"/>
          <p:nvPr/>
        </p:nvSpPr>
        <p:spPr>
          <a:xfrm>
            <a:off x="8824751" y="2849479"/>
            <a:ext cx="1148439" cy="495634"/>
          </a:xfrm>
          <a:prstGeom prst="rect">
            <a:avLst/>
          </a:prstGeom>
          <a:solidFill>
            <a:srgbClr val="85D5DD"/>
          </a:solidFill>
          <a:effectLst>
            <a:outerShdw blurRad="50800" dist="38100" dir="2700000" algn="tl" rotWithShape="0">
              <a:prstClr val="black">
                <a:alpha val="40000"/>
              </a:prstClr>
            </a:outerShdw>
          </a:effectLst>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Housing</a:t>
            </a:r>
          </a:p>
        </p:txBody>
      </p:sp>
      <p:sp>
        <p:nvSpPr>
          <p:cNvPr id="27" name="TextBox 26">
            <a:extLst>
              <a:ext uri="{FF2B5EF4-FFF2-40B4-BE49-F238E27FC236}">
                <a16:creationId xmlns:a16="http://schemas.microsoft.com/office/drawing/2014/main" id="{439B8C00-F2E9-4567-8D32-F4ABE62BC784}"/>
              </a:ext>
            </a:extLst>
          </p:cNvPr>
          <p:cNvSpPr txBox="1"/>
          <p:nvPr/>
        </p:nvSpPr>
        <p:spPr>
          <a:xfrm>
            <a:off x="161099" y="3160447"/>
            <a:ext cx="107914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85D5DD"/>
                </a:solidFill>
                <a:effectLst/>
                <a:uLnTx/>
                <a:uFillTx/>
                <a:latin typeface="Abadi" panose="020B0604020104020204" pitchFamily="34" charset="0"/>
                <a:ea typeface="+mn-ea"/>
                <a:cs typeface="+mn-cs"/>
              </a:rPr>
              <a:t>SECTORS</a:t>
            </a:r>
          </a:p>
        </p:txBody>
      </p:sp>
      <p:sp>
        <p:nvSpPr>
          <p:cNvPr id="28" name="Arrow: Up 27">
            <a:extLst>
              <a:ext uri="{FF2B5EF4-FFF2-40B4-BE49-F238E27FC236}">
                <a16:creationId xmlns:a16="http://schemas.microsoft.com/office/drawing/2014/main" id="{4D529221-6982-4056-ADB9-B8D48535C9AA}"/>
              </a:ext>
            </a:extLst>
          </p:cNvPr>
          <p:cNvSpPr/>
          <p:nvPr/>
        </p:nvSpPr>
        <p:spPr>
          <a:xfrm>
            <a:off x="10609674" y="1736436"/>
            <a:ext cx="417033" cy="4304145"/>
          </a:xfrm>
          <a:prstGeom prst="upArrow">
            <a:avLst/>
          </a:prstGeom>
          <a:solidFill>
            <a:srgbClr val="86CCC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9" name="Rectangle 28">
            <a:extLst>
              <a:ext uri="{FF2B5EF4-FFF2-40B4-BE49-F238E27FC236}">
                <a16:creationId xmlns:a16="http://schemas.microsoft.com/office/drawing/2014/main" id="{6D81EAC0-3EAE-4260-997E-337F1142246B}"/>
              </a:ext>
            </a:extLst>
          </p:cNvPr>
          <p:cNvSpPr/>
          <p:nvPr/>
        </p:nvSpPr>
        <p:spPr>
          <a:xfrm>
            <a:off x="0" y="-1"/>
            <a:ext cx="12192000" cy="798469"/>
          </a:xfrm>
          <a:prstGeom prst="rect">
            <a:avLst/>
          </a:pr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Food Security – Framework for Action</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0A64A0E0-BE7C-4672-8EAF-E38B24220A4A}"/>
              </a:ext>
            </a:extLst>
          </p:cNvPr>
          <p:cNvSpPr txBox="1"/>
          <p:nvPr/>
        </p:nvSpPr>
        <p:spPr>
          <a:xfrm>
            <a:off x="2737903" y="1514219"/>
            <a:ext cx="377767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A695"/>
                </a:solidFill>
                <a:effectLst/>
                <a:uLnTx/>
                <a:uFillTx/>
                <a:latin typeface="Calibri" panose="020F0502020204030204"/>
                <a:ea typeface="+mn-ea"/>
                <a:cs typeface="+mn-cs"/>
              </a:rPr>
              <a:t>END FOOD INSECURITY IN GREATER MANCHESTER with an initial focus on</a:t>
            </a:r>
          </a:p>
        </p:txBody>
      </p:sp>
    </p:spTree>
    <p:extLst>
      <p:ext uri="{BB962C8B-B14F-4D97-AF65-F5344CB8AC3E}">
        <p14:creationId xmlns:p14="http://schemas.microsoft.com/office/powerpoint/2010/main" val="3988826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7852" y="671493"/>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25639"/>
            <a:ext cx="12192000" cy="798469"/>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Doing More for Those That Miss Out Task Group</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Diamond 1">
            <a:extLst>
              <a:ext uri="{FF2B5EF4-FFF2-40B4-BE49-F238E27FC236}">
                <a16:creationId xmlns:a16="http://schemas.microsoft.com/office/drawing/2014/main" id="{6B66223D-553E-433D-9432-C06877D21091}"/>
              </a:ext>
            </a:extLst>
          </p:cNvPr>
          <p:cNvSpPr/>
          <p:nvPr/>
        </p:nvSpPr>
        <p:spPr>
          <a:xfrm>
            <a:off x="97852" y="2166242"/>
            <a:ext cx="3780000" cy="3780000"/>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689745" y="3306448"/>
            <a:ext cx="2730578" cy="1328223"/>
          </a:xfrm>
        </p:spPr>
        <p:txBody>
          <a:bodyPr>
            <a:noAutofit/>
          </a:bodyPr>
          <a:lstStyle/>
          <a:p>
            <a:pPr marL="0" indent="0" algn="ctr">
              <a:buNone/>
            </a:pPr>
            <a:r>
              <a:rPr lang="en-GB" sz="2400" b="1" dirty="0">
                <a:solidFill>
                  <a:srgbClr val="2A3E47"/>
                </a:solidFill>
              </a:rPr>
              <a:t>Income Maximisation</a:t>
            </a:r>
            <a:endParaRPr lang="en-GB" sz="2400" dirty="0">
              <a:solidFill>
                <a:srgbClr val="2A3E47"/>
              </a:solidFill>
            </a:endParaRPr>
          </a:p>
        </p:txBody>
      </p:sp>
      <p:sp>
        <p:nvSpPr>
          <p:cNvPr id="8" name="Diamond 7">
            <a:extLst>
              <a:ext uri="{FF2B5EF4-FFF2-40B4-BE49-F238E27FC236}">
                <a16:creationId xmlns:a16="http://schemas.microsoft.com/office/drawing/2014/main" id="{B7B8CC55-8CE9-40FD-8680-D63CA021433D}"/>
              </a:ext>
            </a:extLst>
          </p:cNvPr>
          <p:cNvSpPr/>
          <p:nvPr/>
        </p:nvSpPr>
        <p:spPr>
          <a:xfrm>
            <a:off x="4061581" y="2164931"/>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1AF84483-B508-46D2-A93A-9D5D799CAFA3}"/>
              </a:ext>
            </a:extLst>
          </p:cNvPr>
          <p:cNvSpPr txBox="1">
            <a:spLocks/>
          </p:cNvSpPr>
          <p:nvPr/>
        </p:nvSpPr>
        <p:spPr>
          <a:xfrm>
            <a:off x="4554050" y="3390739"/>
            <a:ext cx="2823058"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400" b="1" dirty="0">
                <a:solidFill>
                  <a:srgbClr val="2A3E47"/>
                </a:solidFill>
                <a:effectLst/>
                <a:latin typeface="Calibri" panose="020F0502020204030204" pitchFamily="34" charset="0"/>
                <a:ea typeface="Calibri" panose="020F0502020204030204" pitchFamily="34" charset="0"/>
                <a:cs typeface="Times New Roman" panose="02020603050405020304" pitchFamily="18" charset="0"/>
              </a:rPr>
              <a:t>Food affordability, accessibility and useability</a:t>
            </a:r>
            <a:endParaRPr lang="en-GB" sz="2400" b="1" dirty="0">
              <a:solidFill>
                <a:srgbClr val="2A3E47"/>
              </a:solidFill>
            </a:endParaRPr>
          </a:p>
        </p:txBody>
      </p:sp>
      <p:sp>
        <p:nvSpPr>
          <p:cNvPr id="4" name="TextBox 3">
            <a:extLst>
              <a:ext uri="{FF2B5EF4-FFF2-40B4-BE49-F238E27FC236}">
                <a16:creationId xmlns:a16="http://schemas.microsoft.com/office/drawing/2014/main" id="{96A5A95D-8446-49EC-B648-4FE19F25B6EA}"/>
              </a:ext>
            </a:extLst>
          </p:cNvPr>
          <p:cNvSpPr txBox="1"/>
          <p:nvPr/>
        </p:nvSpPr>
        <p:spPr>
          <a:xfrm>
            <a:off x="4914074" y="1006936"/>
            <a:ext cx="3566426" cy="523220"/>
          </a:xfrm>
          <a:prstGeom prst="rect">
            <a:avLst/>
          </a:prstGeom>
          <a:noFill/>
        </p:spPr>
        <p:txBody>
          <a:bodyPr wrap="none" rtlCol="0">
            <a:spAutoFit/>
          </a:bodyPr>
          <a:lstStyle/>
          <a:p>
            <a:r>
              <a:rPr lang="en-GB" sz="2800" dirty="0"/>
              <a:t>2 KEY AREAS OF FOCUS</a:t>
            </a:r>
          </a:p>
        </p:txBody>
      </p:sp>
      <p:sp>
        <p:nvSpPr>
          <p:cNvPr id="5" name="TextBox 4">
            <a:extLst>
              <a:ext uri="{FF2B5EF4-FFF2-40B4-BE49-F238E27FC236}">
                <a16:creationId xmlns:a16="http://schemas.microsoft.com/office/drawing/2014/main" id="{E7946FC4-29F1-4989-BD5A-EAB08859D9FE}"/>
              </a:ext>
            </a:extLst>
          </p:cNvPr>
          <p:cNvSpPr txBox="1"/>
          <p:nvPr/>
        </p:nvSpPr>
        <p:spPr>
          <a:xfrm>
            <a:off x="1765676" y="2441850"/>
            <a:ext cx="444352" cy="400110"/>
          </a:xfrm>
          <a:prstGeom prst="rect">
            <a:avLst/>
          </a:prstGeom>
          <a:noFill/>
        </p:spPr>
        <p:txBody>
          <a:bodyPr wrap="none" rtlCol="0">
            <a:spAutoFit/>
          </a:bodyPr>
          <a:lstStyle/>
          <a:p>
            <a:r>
              <a:rPr lang="en-GB" sz="2000" b="1" dirty="0">
                <a:solidFill>
                  <a:srgbClr val="15B4A7"/>
                </a:solidFill>
              </a:rPr>
              <a:t>01</a:t>
            </a:r>
          </a:p>
        </p:txBody>
      </p:sp>
      <p:sp>
        <p:nvSpPr>
          <p:cNvPr id="13" name="TextBox 12">
            <a:extLst>
              <a:ext uri="{FF2B5EF4-FFF2-40B4-BE49-F238E27FC236}">
                <a16:creationId xmlns:a16="http://schemas.microsoft.com/office/drawing/2014/main" id="{5EC06142-5FF4-4C95-B0F2-FFAB408D1CD1}"/>
              </a:ext>
            </a:extLst>
          </p:cNvPr>
          <p:cNvSpPr txBox="1"/>
          <p:nvPr/>
        </p:nvSpPr>
        <p:spPr>
          <a:xfrm>
            <a:off x="5725794" y="2441850"/>
            <a:ext cx="444352" cy="400110"/>
          </a:xfrm>
          <a:prstGeom prst="rect">
            <a:avLst/>
          </a:prstGeom>
          <a:noFill/>
        </p:spPr>
        <p:txBody>
          <a:bodyPr wrap="none" rtlCol="0">
            <a:spAutoFit/>
          </a:bodyPr>
          <a:lstStyle/>
          <a:p>
            <a:r>
              <a:rPr lang="en-GB" sz="2000" b="1" dirty="0">
                <a:solidFill>
                  <a:srgbClr val="15B4A7"/>
                </a:solidFill>
              </a:rPr>
              <a:t>02</a:t>
            </a:r>
          </a:p>
        </p:txBody>
      </p:sp>
      <p:sp>
        <p:nvSpPr>
          <p:cNvPr id="6" name="Arrow: Notched Right 5">
            <a:extLst>
              <a:ext uri="{FF2B5EF4-FFF2-40B4-BE49-F238E27FC236}">
                <a16:creationId xmlns:a16="http://schemas.microsoft.com/office/drawing/2014/main" id="{BE4ADB0E-EAD9-4137-8BFB-21F864C395BE}"/>
              </a:ext>
            </a:extLst>
          </p:cNvPr>
          <p:cNvSpPr/>
          <p:nvPr/>
        </p:nvSpPr>
        <p:spPr>
          <a:xfrm>
            <a:off x="7869578" y="3655615"/>
            <a:ext cx="963338" cy="798469"/>
          </a:xfrm>
          <a:prstGeom prst="notchedRightArrow">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054D25D0-4C6B-4FBC-8777-BCC37ACC544A}"/>
              </a:ext>
            </a:extLst>
          </p:cNvPr>
          <p:cNvSpPr txBox="1"/>
          <p:nvPr/>
        </p:nvSpPr>
        <p:spPr>
          <a:xfrm>
            <a:off x="8894406" y="2631731"/>
            <a:ext cx="3063836" cy="2677656"/>
          </a:xfrm>
          <a:prstGeom prst="rect">
            <a:avLst/>
          </a:prstGeom>
          <a:noFill/>
        </p:spPr>
        <p:txBody>
          <a:bodyPr wrap="square">
            <a:spAutoFit/>
          </a:bodyPr>
          <a:lstStyle/>
          <a:p>
            <a:pPr marL="0" indent="0">
              <a:buNone/>
            </a:pPr>
            <a:r>
              <a:rPr lang="en-GB" sz="2400" b="1" dirty="0">
                <a:solidFill>
                  <a:srgbClr val="2A3E47"/>
                </a:solidFill>
              </a:rPr>
              <a:t>Next Actions</a:t>
            </a:r>
            <a:endParaRPr lang="en-GB" sz="2400" dirty="0">
              <a:solidFill>
                <a:srgbClr val="2A3E47"/>
              </a:solidFill>
            </a:endParaRPr>
          </a:p>
          <a:p>
            <a:pPr marL="0" indent="0">
              <a:buNone/>
            </a:pPr>
            <a:endParaRPr lang="en-GB" sz="2400" dirty="0">
              <a:solidFill>
                <a:srgbClr val="2A3E47"/>
              </a:solidFill>
            </a:endParaRPr>
          </a:p>
          <a:p>
            <a:pPr marL="342900" indent="-342900">
              <a:buFont typeface="+mj-lt"/>
              <a:buAutoNum type="arabicPeriod"/>
            </a:pPr>
            <a:r>
              <a:rPr lang="en-GB" sz="2400" dirty="0">
                <a:solidFill>
                  <a:srgbClr val="2A3E47"/>
                </a:solidFill>
              </a:rPr>
              <a:t>Create a working group for each focus </a:t>
            </a:r>
          </a:p>
          <a:p>
            <a:pPr marL="342900" indent="-342900">
              <a:buFont typeface="+mj-lt"/>
              <a:buAutoNum type="arabicPeriod"/>
            </a:pPr>
            <a:r>
              <a:rPr lang="en-GB" sz="2400" dirty="0">
                <a:solidFill>
                  <a:srgbClr val="2A3E47"/>
                </a:solidFill>
              </a:rPr>
              <a:t>Establish who else needs to be ‘at the table’ </a:t>
            </a:r>
          </a:p>
        </p:txBody>
      </p:sp>
    </p:spTree>
    <p:extLst>
      <p:ext uri="{BB962C8B-B14F-4D97-AF65-F5344CB8AC3E}">
        <p14:creationId xmlns:p14="http://schemas.microsoft.com/office/powerpoint/2010/main" val="328748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5568D0F-0169-4F36-A38D-2E2A7F003B7F}"/>
              </a:ext>
            </a:extLst>
          </p:cNvPr>
          <p:cNvCxnSpPr>
            <a:cxnSpLocks/>
            <a:endCxn id="59" idx="4"/>
          </p:cNvCxnSpPr>
          <p:nvPr/>
        </p:nvCxnSpPr>
        <p:spPr>
          <a:xfrm flipH="1" flipV="1">
            <a:off x="1284354" y="2017778"/>
            <a:ext cx="799070" cy="1199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FDDA6D8-6AFB-4614-B4D1-9641D503916B}"/>
              </a:ext>
            </a:extLst>
          </p:cNvPr>
          <p:cNvCxnSpPr>
            <a:cxnSpLocks/>
            <a:endCxn id="6" idx="3"/>
          </p:cNvCxnSpPr>
          <p:nvPr/>
        </p:nvCxnSpPr>
        <p:spPr>
          <a:xfrm flipV="1">
            <a:off x="2487447" y="2391209"/>
            <a:ext cx="1013698" cy="11992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D36520-2D0C-4652-BFEA-D5967665AD9E}"/>
              </a:ext>
            </a:extLst>
          </p:cNvPr>
          <p:cNvCxnSpPr>
            <a:cxnSpLocks/>
          </p:cNvCxnSpPr>
          <p:nvPr/>
        </p:nvCxnSpPr>
        <p:spPr>
          <a:xfrm>
            <a:off x="3115580" y="3818978"/>
            <a:ext cx="895273" cy="3856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3D9500-949F-4C5C-9BDE-7C7E6010A472}"/>
              </a:ext>
            </a:extLst>
          </p:cNvPr>
          <p:cNvCxnSpPr>
            <a:cxnSpLocks/>
            <a:stCxn id="29" idx="5"/>
            <a:endCxn id="10" idx="1"/>
          </p:cNvCxnSpPr>
          <p:nvPr/>
        </p:nvCxnSpPr>
        <p:spPr>
          <a:xfrm>
            <a:off x="2945896" y="4222199"/>
            <a:ext cx="664517" cy="11462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B46CC5-EC12-4FEE-BFD9-C7D60F74F5A8}"/>
              </a:ext>
            </a:extLst>
          </p:cNvPr>
          <p:cNvCxnSpPr>
            <a:cxnSpLocks/>
            <a:stCxn id="29" idx="3"/>
            <a:endCxn id="5" idx="7"/>
          </p:cNvCxnSpPr>
          <p:nvPr/>
        </p:nvCxnSpPr>
        <p:spPr>
          <a:xfrm flipH="1">
            <a:off x="1312063" y="4222199"/>
            <a:ext cx="615599" cy="9353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307EEE-B2B2-481B-9C79-C5A337B762F9}"/>
              </a:ext>
            </a:extLst>
          </p:cNvPr>
          <p:cNvCxnSpPr>
            <a:cxnSpLocks/>
          </p:cNvCxnSpPr>
          <p:nvPr/>
        </p:nvCxnSpPr>
        <p:spPr>
          <a:xfrm flipH="1" flipV="1">
            <a:off x="537814" y="3664152"/>
            <a:ext cx="1178965" cy="212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2F9EC36-1A16-4F2F-9F1F-C2A39F63C662}"/>
              </a:ext>
            </a:extLst>
          </p:cNvPr>
          <p:cNvSpPr/>
          <p:nvPr/>
        </p:nvSpPr>
        <p:spPr>
          <a:xfrm>
            <a:off x="82946" y="4946653"/>
            <a:ext cx="1440000" cy="1440000"/>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Increasing uptake of Healthy Start Vouchers </a:t>
            </a:r>
            <a:r>
              <a:rPr kumimoji="0" lang="en-GB" sz="11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Task Group</a:t>
            </a:r>
          </a:p>
        </p:txBody>
      </p:sp>
      <p:sp>
        <p:nvSpPr>
          <p:cNvPr id="6" name="Oval 5">
            <a:extLst>
              <a:ext uri="{FF2B5EF4-FFF2-40B4-BE49-F238E27FC236}">
                <a16:creationId xmlns:a16="http://schemas.microsoft.com/office/drawing/2014/main" id="{FB30277E-362E-47FB-A404-44D4275521E8}"/>
              </a:ext>
            </a:extLst>
          </p:cNvPr>
          <p:cNvSpPr/>
          <p:nvPr/>
        </p:nvSpPr>
        <p:spPr>
          <a:xfrm>
            <a:off x="3290262" y="1162092"/>
            <a:ext cx="1440000" cy="1440000"/>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Ending Holiday Hunger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Task Group</a:t>
            </a:r>
          </a:p>
        </p:txBody>
      </p:sp>
      <p:sp>
        <p:nvSpPr>
          <p:cNvPr id="10" name="Oval 9">
            <a:extLst>
              <a:ext uri="{FF2B5EF4-FFF2-40B4-BE49-F238E27FC236}">
                <a16:creationId xmlns:a16="http://schemas.microsoft.com/office/drawing/2014/main" id="{BC4992D6-1612-4A77-85F6-1A00AAC196FF}"/>
              </a:ext>
            </a:extLst>
          </p:cNvPr>
          <p:cNvSpPr/>
          <p:nvPr/>
        </p:nvSpPr>
        <p:spPr>
          <a:xfrm>
            <a:off x="3399530" y="5157536"/>
            <a:ext cx="1440000" cy="1440000"/>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Doing</a:t>
            </a:r>
            <a:r>
              <a:rPr kumimoji="0" lang="en-GB" sz="1100" b="1" i="0" u="none" strike="noStrike" kern="0" cap="none" spc="0" normalizeH="0" baseline="0" noProof="0" dirty="0">
                <a:ln>
                  <a:noFill/>
                </a:ln>
                <a:solidFill>
                  <a:srgbClr val="FFEC9D"/>
                </a:solidFill>
                <a:effectLst/>
                <a:uLnTx/>
                <a:uFillTx/>
                <a:latin typeface="Arial" panose="020B0604020202020204" pitchFamily="34" charset="0"/>
                <a:ea typeface="+mn-ea"/>
                <a:cs typeface="Arial" panose="020B0604020202020204" pitchFamily="34" charset="0"/>
              </a:rPr>
              <a:t> </a:t>
            </a: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more for those that just miss out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Task Group</a:t>
            </a:r>
          </a:p>
        </p:txBody>
      </p:sp>
      <p:sp>
        <p:nvSpPr>
          <p:cNvPr id="29" name="Oval 28">
            <a:extLst>
              <a:ext uri="{FF2B5EF4-FFF2-40B4-BE49-F238E27FC236}">
                <a16:creationId xmlns:a16="http://schemas.microsoft.com/office/drawing/2014/main" id="{0A9D2D14-1C2D-4B55-8905-025D259AC0AA}"/>
              </a:ext>
            </a:extLst>
          </p:cNvPr>
          <p:cNvSpPr/>
          <p:nvPr/>
        </p:nvSpPr>
        <p:spPr>
          <a:xfrm>
            <a:off x="1716779" y="2993082"/>
            <a:ext cx="1440000" cy="1440000"/>
          </a:xfrm>
          <a:prstGeom prst="ellipse">
            <a:avLst/>
          </a:prstGeom>
          <a:solidFill>
            <a:srgbClr val="15B4A7"/>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GM Food Security Action Network</a:t>
            </a:r>
          </a:p>
        </p:txBody>
      </p:sp>
      <p:grpSp>
        <p:nvGrpSpPr>
          <p:cNvPr id="66" name="Group 65">
            <a:extLst>
              <a:ext uri="{FF2B5EF4-FFF2-40B4-BE49-F238E27FC236}">
                <a16:creationId xmlns:a16="http://schemas.microsoft.com/office/drawing/2014/main" id="{5A6EA459-582B-4A42-B31D-9D7E91323B20}"/>
              </a:ext>
            </a:extLst>
          </p:cNvPr>
          <p:cNvGrpSpPr/>
          <p:nvPr/>
        </p:nvGrpSpPr>
        <p:grpSpPr>
          <a:xfrm>
            <a:off x="1081921" y="1734837"/>
            <a:ext cx="404867" cy="404867"/>
            <a:chOff x="2592367" y="1185595"/>
            <a:chExt cx="404867" cy="404867"/>
          </a:xfrm>
        </p:grpSpPr>
        <p:sp>
          <p:nvSpPr>
            <p:cNvPr id="32" name="Oval 31">
              <a:extLst>
                <a:ext uri="{FF2B5EF4-FFF2-40B4-BE49-F238E27FC236}">
                  <a16:creationId xmlns:a16="http://schemas.microsoft.com/office/drawing/2014/main" id="{2C52FEA4-BF93-40D1-A3E2-21561D3F08A4}"/>
                </a:ext>
              </a:extLst>
            </p:cNvPr>
            <p:cNvSpPr/>
            <p:nvPr/>
          </p:nvSpPr>
          <p:spPr>
            <a:xfrm>
              <a:off x="2592367" y="1185595"/>
              <a:ext cx="404867" cy="404867"/>
            </a:xfrm>
            <a:prstGeom prst="ellipse">
              <a:avLst/>
            </a:prstGeom>
            <a:solidFill>
              <a:srgbClr val="B5DDD9"/>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9" name="Oval 58">
              <a:extLst>
                <a:ext uri="{FF2B5EF4-FFF2-40B4-BE49-F238E27FC236}">
                  <a16:creationId xmlns:a16="http://schemas.microsoft.com/office/drawing/2014/main" id="{8A8B0337-3BBD-4F0A-8440-7E2F9039173C}"/>
                </a:ext>
              </a:extLst>
            </p:cNvPr>
            <p:cNvSpPr/>
            <p:nvPr/>
          </p:nvSpPr>
          <p:spPr>
            <a:xfrm>
              <a:off x="2722800" y="1324536"/>
              <a:ext cx="144000" cy="144000"/>
            </a:xfrm>
            <a:prstGeom prst="ellipse">
              <a:avLst/>
            </a:prstGeom>
            <a:solidFill>
              <a:srgbClr val="15B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EDF13D51-CB3F-4DF7-9F83-1397784BEC88}"/>
              </a:ext>
            </a:extLst>
          </p:cNvPr>
          <p:cNvGrpSpPr/>
          <p:nvPr/>
        </p:nvGrpSpPr>
        <p:grpSpPr>
          <a:xfrm>
            <a:off x="94190" y="3381153"/>
            <a:ext cx="536498" cy="536498"/>
            <a:chOff x="1171658" y="3176789"/>
            <a:chExt cx="721476" cy="721476"/>
          </a:xfrm>
        </p:grpSpPr>
        <p:sp>
          <p:nvSpPr>
            <p:cNvPr id="30" name="Oval 29">
              <a:extLst>
                <a:ext uri="{FF2B5EF4-FFF2-40B4-BE49-F238E27FC236}">
                  <a16:creationId xmlns:a16="http://schemas.microsoft.com/office/drawing/2014/main" id="{90AE56C5-0D70-4504-A7C3-222BF57CC58C}"/>
                </a:ext>
              </a:extLst>
            </p:cNvPr>
            <p:cNvSpPr/>
            <p:nvPr/>
          </p:nvSpPr>
          <p:spPr>
            <a:xfrm>
              <a:off x="1171658" y="3176789"/>
              <a:ext cx="721476" cy="721476"/>
            </a:xfrm>
            <a:prstGeom prst="ellipse">
              <a:avLst/>
            </a:prstGeom>
            <a:solidFill>
              <a:srgbClr val="B5DDD9"/>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1" name="Oval 60">
              <a:extLst>
                <a:ext uri="{FF2B5EF4-FFF2-40B4-BE49-F238E27FC236}">
                  <a16:creationId xmlns:a16="http://schemas.microsoft.com/office/drawing/2014/main" id="{9DFD10C1-FE11-448B-BE7C-8E17C1CC47B2}"/>
                </a:ext>
              </a:extLst>
            </p:cNvPr>
            <p:cNvSpPr/>
            <p:nvPr/>
          </p:nvSpPr>
          <p:spPr>
            <a:xfrm>
              <a:off x="1460396" y="3478183"/>
              <a:ext cx="144000" cy="144000"/>
            </a:xfrm>
            <a:prstGeom prst="ellipse">
              <a:avLst/>
            </a:prstGeom>
            <a:solidFill>
              <a:srgbClr val="15B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9" name="Group 68">
            <a:extLst>
              <a:ext uri="{FF2B5EF4-FFF2-40B4-BE49-F238E27FC236}">
                <a16:creationId xmlns:a16="http://schemas.microsoft.com/office/drawing/2014/main" id="{C24E9D81-2B48-42E8-8866-EF488612C9FF}"/>
              </a:ext>
            </a:extLst>
          </p:cNvPr>
          <p:cNvGrpSpPr/>
          <p:nvPr/>
        </p:nvGrpSpPr>
        <p:grpSpPr>
          <a:xfrm>
            <a:off x="3946017" y="4060116"/>
            <a:ext cx="404867" cy="404867"/>
            <a:chOff x="6629380" y="3335093"/>
            <a:chExt cx="404867" cy="404867"/>
          </a:xfrm>
        </p:grpSpPr>
        <p:sp>
          <p:nvSpPr>
            <p:cNvPr id="34" name="Oval 33">
              <a:extLst>
                <a:ext uri="{FF2B5EF4-FFF2-40B4-BE49-F238E27FC236}">
                  <a16:creationId xmlns:a16="http://schemas.microsoft.com/office/drawing/2014/main" id="{C36D28AA-38FF-498F-B851-DC8FB8B9933C}"/>
                </a:ext>
              </a:extLst>
            </p:cNvPr>
            <p:cNvSpPr/>
            <p:nvPr/>
          </p:nvSpPr>
          <p:spPr>
            <a:xfrm>
              <a:off x="6629380" y="3335093"/>
              <a:ext cx="404867" cy="404867"/>
            </a:xfrm>
            <a:prstGeom prst="ellipse">
              <a:avLst/>
            </a:prstGeom>
            <a:solidFill>
              <a:srgbClr val="B5DDD9"/>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2" name="Oval 61">
              <a:extLst>
                <a:ext uri="{FF2B5EF4-FFF2-40B4-BE49-F238E27FC236}">
                  <a16:creationId xmlns:a16="http://schemas.microsoft.com/office/drawing/2014/main" id="{09A520E4-5665-41C0-8E6D-298DD0AA1A13}"/>
                </a:ext>
              </a:extLst>
            </p:cNvPr>
            <p:cNvSpPr/>
            <p:nvPr/>
          </p:nvSpPr>
          <p:spPr>
            <a:xfrm>
              <a:off x="6759813" y="3460929"/>
              <a:ext cx="144000" cy="144000"/>
            </a:xfrm>
            <a:prstGeom prst="ellipse">
              <a:avLst/>
            </a:prstGeom>
            <a:solidFill>
              <a:srgbClr val="15B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1AA15652-AC28-4308-A231-B1D7DBA13C03}"/>
              </a:ext>
            </a:extLst>
          </p:cNvPr>
          <p:cNvSpPr txBox="1"/>
          <p:nvPr/>
        </p:nvSpPr>
        <p:spPr>
          <a:xfrm>
            <a:off x="5579082" y="980025"/>
            <a:ext cx="6612917" cy="50013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199D7F"/>
                </a:solidFill>
                <a:effectLst/>
                <a:uLnTx/>
                <a:uFillTx/>
                <a:latin typeface="Calibri" panose="020F0502020204030204"/>
                <a:ea typeface="+mn-ea"/>
                <a:cs typeface="+mn-cs"/>
              </a:rPr>
              <a:t>GM Food Security Action Network</a:t>
            </a: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Chair Rev Ian Rutherford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The full action network meets on a quarterly basis, it has an open invitation and provides a space to bring everyone together working to tackle food insecurity in Greater Manchester, with a priority focus on ensuring </a:t>
            </a:r>
            <a:r>
              <a:rPr kumimoji="0" lang="en-GB" sz="1100" b="0" i="1" u="none" strike="noStrike" kern="1200" cap="none" spc="0" normalizeH="0" baseline="0" noProof="0" dirty="0">
                <a:ln>
                  <a:noFill/>
                </a:ln>
                <a:solidFill>
                  <a:prstClr val="black"/>
                </a:solidFill>
                <a:effectLst/>
                <a:uLnTx/>
                <a:uFillTx/>
                <a:latin typeface="Calibri" panose="020F0502020204030204"/>
                <a:ea typeface="+mn-ea"/>
                <a:cs typeface="+mn-cs"/>
              </a:rPr>
              <a:t>no child should go hungry</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6A8B4"/>
                </a:solidFill>
                <a:effectLst/>
                <a:uLnTx/>
                <a:uFillTx/>
                <a:latin typeface="Calibri" panose="020F0502020204030204"/>
                <a:ea typeface="+mn-ea"/>
                <a:cs typeface="+mn-cs"/>
              </a:rPr>
              <a:t>Ending Holiday Hunger Task Group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Co-chairs </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Beth </a:t>
            </a:r>
            <a:r>
              <a:rPr kumimoji="0" lang="en-GB" sz="1100" b="0" i="0" u="none" strike="noStrike" kern="1200" cap="none" spc="0" normalizeH="0" baseline="0" noProof="0" dirty="0" err="1">
                <a:ln>
                  <a:noFill/>
                </a:ln>
                <a:solidFill>
                  <a:srgbClr val="242424"/>
                </a:solidFill>
                <a:effectLst/>
                <a:uLnTx/>
                <a:uFillTx/>
                <a:latin typeface="Calibri" panose="020F0502020204030204"/>
                <a:ea typeface="+mn-ea"/>
                <a:cs typeface="+mn-cs"/>
              </a:rPr>
              <a:t>Myring</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 Dave Bagley and Nadine Travers</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Focus of initial activity on: 1. Improving the offer for 12-16 year olds (including sustaining the Emergency Food Card Offer) 2. Developing a longer term plan for HAF, ensuring it’s accessible to a wider cohort of CYP, design and commission through co-production with CYP 3. Provision for Children and Young People when HAF is not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6A8B4"/>
                </a:solidFill>
                <a:effectLst/>
                <a:uLnTx/>
                <a:uFillTx/>
                <a:latin typeface="Calibri" panose="020F0502020204030204"/>
                <a:ea typeface="+mn-ea"/>
                <a:cs typeface="+mn-cs"/>
              </a:rPr>
              <a:t>Uptake of Health Start Vouchers Task Group</a:t>
            </a: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Co-chairs </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Katie Merrick, Jane Partington and Katya Pursall</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Focus on driving up the uptake of Healthy Start Vouchers among eligible families. To achieve this the group will focus on: Education/Awareness - spreading knowledge of the scheme amongst professionals &amp; support services, Campaigning and Lobbying  - reaching recipients directly and working with the NHS BSA to address issues, and ‘Handholding’ - recognising groups who may have difficulty with the new arrangement and identifying support mechanisms</a:t>
            </a:r>
            <a:r>
              <a:rPr kumimoji="0" lang="en-GB" sz="1100" b="0" i="1"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 </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6A8B4"/>
                </a:solidFill>
                <a:effectLst/>
                <a:uLnTx/>
                <a:uFillTx/>
                <a:latin typeface="Calibri" panose="020F0502020204030204"/>
                <a:ea typeface="+mn-ea"/>
                <a:cs typeface="+mn-cs"/>
              </a:rPr>
              <a:t>Doing More For Those That Miss Out Task Group </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Co-chairs </a:t>
            </a:r>
            <a:r>
              <a:rPr kumimoji="0" lang="en-GB" sz="1100" b="0" i="0" u="none" strike="noStrike" kern="1200" cap="none" spc="0" normalizeH="0" baseline="0" noProof="0" dirty="0">
                <a:ln>
                  <a:noFill/>
                </a:ln>
                <a:solidFill>
                  <a:srgbClr val="242424"/>
                </a:solidFill>
                <a:effectLst/>
                <a:uLnTx/>
                <a:uFillTx/>
                <a:latin typeface="Calibri" panose="020F0502020204030204"/>
                <a:ea typeface="+mn-ea"/>
                <a:cs typeface="+mn-cs"/>
              </a:rPr>
              <a:t>Lily Axworthy, Lesley Lancelot and Gemma Foxcroft</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0000"/>
                </a:solidFill>
                <a:effectLst/>
                <a:uLnTx/>
                <a:uFillTx/>
                <a:latin typeface="Calibri" panose="020F0502020204030204"/>
                <a:ea typeface="+mn-ea"/>
                <a:cs typeface="+mn-cs"/>
              </a:rPr>
              <a:t>Focus on providing more help, support and advice to those that do not meet the eligibility criteria for Free School Meals. The priorities for this group are looking at Income Maximisation and Food affordability, accessibility and useability with the next steps being the creation of working groups for each focus to enable quicker action and the right people to be ‘at the table’. </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Calibri" panose="020F0502020204030204"/>
                <a:ea typeface="+mn-ea"/>
                <a:cs typeface="+mn-cs"/>
              </a:rPr>
              <a:t>Core Coordination Group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The Core Coordination Group will provide an inclusive and coordinated approach to understanding and responding to food insecurity in GM.  The group is made up of the chair of the action network, the co-chairs of each of the Task Groups and officers from GMCA.</a:t>
            </a:r>
          </a:p>
        </p:txBody>
      </p:sp>
      <p:sp>
        <p:nvSpPr>
          <p:cNvPr id="74" name="Oval 73">
            <a:extLst>
              <a:ext uri="{FF2B5EF4-FFF2-40B4-BE49-F238E27FC236}">
                <a16:creationId xmlns:a16="http://schemas.microsoft.com/office/drawing/2014/main" id="{0D8D8374-D61E-4793-A6D2-F748CE8B38DB}"/>
              </a:ext>
            </a:extLst>
          </p:cNvPr>
          <p:cNvSpPr/>
          <p:nvPr/>
        </p:nvSpPr>
        <p:spPr>
          <a:xfrm>
            <a:off x="1194865" y="2504476"/>
            <a:ext cx="2442629" cy="2442629"/>
          </a:xfrm>
          <a:prstGeom prst="ellipse">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TextBox 74">
            <a:extLst>
              <a:ext uri="{FF2B5EF4-FFF2-40B4-BE49-F238E27FC236}">
                <a16:creationId xmlns:a16="http://schemas.microsoft.com/office/drawing/2014/main" id="{31B19BE1-8552-48CF-8C92-E401717EDAE9}"/>
              </a:ext>
            </a:extLst>
          </p:cNvPr>
          <p:cNvSpPr txBox="1"/>
          <p:nvPr/>
        </p:nvSpPr>
        <p:spPr>
          <a:xfrm>
            <a:off x="220012" y="2252971"/>
            <a:ext cx="113727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Core Coordination Group</a:t>
            </a:r>
          </a:p>
        </p:txBody>
      </p:sp>
      <p:cxnSp>
        <p:nvCxnSpPr>
          <p:cNvPr id="77" name="Connector: Elbow 76">
            <a:extLst>
              <a:ext uri="{FF2B5EF4-FFF2-40B4-BE49-F238E27FC236}">
                <a16:creationId xmlns:a16="http://schemas.microsoft.com/office/drawing/2014/main" id="{EFA207F4-9F73-4C0C-8C7D-7516C06AEB17}"/>
              </a:ext>
            </a:extLst>
          </p:cNvPr>
          <p:cNvCxnSpPr>
            <a:cxnSpLocks/>
          </p:cNvCxnSpPr>
          <p:nvPr/>
        </p:nvCxnSpPr>
        <p:spPr>
          <a:xfrm flipH="1" flipV="1">
            <a:off x="698199" y="2742232"/>
            <a:ext cx="771777" cy="224476"/>
          </a:xfrm>
          <a:prstGeom prst="bentConnector3">
            <a:avLst/>
          </a:prstGeom>
          <a:ln w="28575">
            <a:prstDash val="dash"/>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37BF5677-88DC-4A8B-99CE-BEF85B48FEF8}"/>
              </a:ext>
            </a:extLst>
          </p:cNvPr>
          <p:cNvSpPr/>
          <p:nvPr/>
        </p:nvSpPr>
        <p:spPr>
          <a:xfrm>
            <a:off x="5001463" y="972326"/>
            <a:ext cx="491805" cy="491805"/>
          </a:xfrm>
          <a:prstGeom prst="ellipse">
            <a:avLst/>
          </a:prstGeom>
          <a:solidFill>
            <a:srgbClr val="15B4A7"/>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
            </a:r>
          </a:p>
        </p:txBody>
      </p:sp>
      <p:sp>
        <p:nvSpPr>
          <p:cNvPr id="81" name="Oval 80">
            <a:extLst>
              <a:ext uri="{FF2B5EF4-FFF2-40B4-BE49-F238E27FC236}">
                <a16:creationId xmlns:a16="http://schemas.microsoft.com/office/drawing/2014/main" id="{327FAFDF-37FF-422E-8E0F-9720186A44A6}"/>
              </a:ext>
            </a:extLst>
          </p:cNvPr>
          <p:cNvSpPr/>
          <p:nvPr/>
        </p:nvSpPr>
        <p:spPr>
          <a:xfrm>
            <a:off x="5001463" y="1964853"/>
            <a:ext cx="491805" cy="491805"/>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82" name="Oval 81">
            <a:extLst>
              <a:ext uri="{FF2B5EF4-FFF2-40B4-BE49-F238E27FC236}">
                <a16:creationId xmlns:a16="http://schemas.microsoft.com/office/drawing/2014/main" id="{1CE48852-EFAB-4ACE-BD74-147F9F391683}"/>
              </a:ext>
            </a:extLst>
          </p:cNvPr>
          <p:cNvSpPr/>
          <p:nvPr/>
        </p:nvSpPr>
        <p:spPr>
          <a:xfrm>
            <a:off x="5001462" y="2940055"/>
            <a:ext cx="491805" cy="491805"/>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83" name="Oval 82">
            <a:extLst>
              <a:ext uri="{FF2B5EF4-FFF2-40B4-BE49-F238E27FC236}">
                <a16:creationId xmlns:a16="http://schemas.microsoft.com/office/drawing/2014/main" id="{E9E954C2-514A-4745-B8F5-A3B4707D72AB}"/>
              </a:ext>
            </a:extLst>
          </p:cNvPr>
          <p:cNvSpPr/>
          <p:nvPr/>
        </p:nvSpPr>
        <p:spPr>
          <a:xfrm>
            <a:off x="5001461" y="4199222"/>
            <a:ext cx="491805" cy="491805"/>
          </a:xfrm>
          <a:prstGeom prst="ellipse">
            <a:avLst/>
          </a:prstGeom>
          <a:solidFill>
            <a:srgbClr val="06A8B4"/>
          </a:solidFill>
          <a:ln w="1905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84" name="Oval 83">
            <a:extLst>
              <a:ext uri="{FF2B5EF4-FFF2-40B4-BE49-F238E27FC236}">
                <a16:creationId xmlns:a16="http://schemas.microsoft.com/office/drawing/2014/main" id="{09978257-6417-4828-B7D9-BDF28613E283}"/>
              </a:ext>
            </a:extLst>
          </p:cNvPr>
          <p:cNvSpPr/>
          <p:nvPr/>
        </p:nvSpPr>
        <p:spPr>
          <a:xfrm>
            <a:off x="5001461" y="5096647"/>
            <a:ext cx="491805" cy="491805"/>
          </a:xfrm>
          <a:prstGeom prst="ellipse">
            <a:avLst/>
          </a:prstGeom>
          <a:noFill/>
          <a:ln w="28575" cap="rnd" cmpd="sng" algn="ctr">
            <a:solidFill>
              <a:schemeClr val="accent1"/>
            </a:solidFill>
            <a:prstDash val="dash"/>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1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86" name="Straight Connector 85">
            <a:extLst>
              <a:ext uri="{FF2B5EF4-FFF2-40B4-BE49-F238E27FC236}">
                <a16:creationId xmlns:a16="http://schemas.microsoft.com/office/drawing/2014/main" id="{7D0BCBEA-3DDF-4247-A087-3054A084E03D}"/>
              </a:ext>
            </a:extLst>
          </p:cNvPr>
          <p:cNvCxnSpPr>
            <a:cxnSpLocks/>
          </p:cNvCxnSpPr>
          <p:nvPr/>
        </p:nvCxnSpPr>
        <p:spPr>
          <a:xfrm>
            <a:off x="4911079" y="783694"/>
            <a:ext cx="13857" cy="60595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D9AC3D34-A8C0-4E03-99A5-1FD94C4E98F4}"/>
              </a:ext>
            </a:extLst>
          </p:cNvPr>
          <p:cNvSpPr/>
          <p:nvPr/>
        </p:nvSpPr>
        <p:spPr>
          <a:xfrm>
            <a:off x="0" y="-1"/>
            <a:ext cx="12192000" cy="798469"/>
          </a:xfrm>
          <a:prstGeom prst="rect">
            <a:avLst/>
          </a:prstGeom>
          <a:solidFill>
            <a:srgbClr val="15B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Components of the GM Food Security Action Network</a:t>
            </a:r>
          </a:p>
        </p:txBody>
      </p:sp>
    </p:spTree>
    <p:extLst>
      <p:ext uri="{BB962C8B-B14F-4D97-AF65-F5344CB8AC3E}">
        <p14:creationId xmlns:p14="http://schemas.microsoft.com/office/powerpoint/2010/main" val="356298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5CA475-E31A-7A45-93B6-4B83D3A53BE5}"/>
              </a:ext>
            </a:extLst>
          </p:cNvPr>
          <p:cNvSpPr/>
          <p:nvPr/>
        </p:nvSpPr>
        <p:spPr>
          <a:xfrm>
            <a:off x="0" y="0"/>
            <a:ext cx="12192000" cy="6858000"/>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71C29C3-A8F5-E347-946A-C6FA8A63E076}"/>
              </a:ext>
            </a:extLst>
          </p:cNvPr>
          <p:cNvPicPr>
            <a:picLocks noChangeAspect="1"/>
          </p:cNvPicPr>
          <p:nvPr/>
        </p:nvPicPr>
        <p:blipFill>
          <a:blip r:embed="rId2"/>
          <a:stretch>
            <a:fillRect/>
          </a:stretch>
        </p:blipFill>
        <p:spPr>
          <a:xfrm>
            <a:off x="9596487" y="5996196"/>
            <a:ext cx="2430066" cy="756970"/>
          </a:xfrm>
          <a:prstGeom prst="rect">
            <a:avLst/>
          </a:prstGeom>
        </p:spPr>
      </p:pic>
      <p:sp>
        <p:nvSpPr>
          <p:cNvPr id="2" name="TextBox 1"/>
          <p:cNvSpPr txBox="1"/>
          <p:nvPr/>
        </p:nvSpPr>
        <p:spPr>
          <a:xfrm>
            <a:off x="0" y="1059120"/>
            <a:ext cx="12192000" cy="29238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Greater Manchester Food Security Action Network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3600" b="1" dirty="0">
                <a:solidFill>
                  <a:prstClr val="white"/>
                </a:solidFill>
                <a:latin typeface="Calibri" panose="020F0502020204030204"/>
                <a:ea typeface="Verdana" panose="020B0604030504040204" pitchFamily="34" charset="0"/>
                <a:cs typeface="Verdana" panose="020B0604030504040204" pitchFamily="34" charset="0"/>
              </a:rPr>
              <a:t>A MESSAGE FROM THE MAYOR OF GREATER MANCHESTER, ANDY BURNHAM</a:t>
            </a:r>
            <a:endParaRPr kumimoji="0" lang="en-GB" sz="36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437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5CA475-E31A-7A45-93B6-4B83D3A53BE5}"/>
              </a:ext>
            </a:extLst>
          </p:cNvPr>
          <p:cNvSpPr/>
          <p:nvPr/>
        </p:nvSpPr>
        <p:spPr>
          <a:xfrm>
            <a:off x="0" y="0"/>
            <a:ext cx="12192000" cy="6858000"/>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71C29C3-A8F5-E347-946A-C6FA8A63E076}"/>
              </a:ext>
            </a:extLst>
          </p:cNvPr>
          <p:cNvPicPr>
            <a:picLocks noChangeAspect="1"/>
          </p:cNvPicPr>
          <p:nvPr/>
        </p:nvPicPr>
        <p:blipFill>
          <a:blip r:embed="rId2"/>
          <a:stretch>
            <a:fillRect/>
          </a:stretch>
        </p:blipFill>
        <p:spPr>
          <a:xfrm>
            <a:off x="9596487" y="5996196"/>
            <a:ext cx="2430066" cy="756970"/>
          </a:xfrm>
          <a:prstGeom prst="rect">
            <a:avLst/>
          </a:prstGeom>
        </p:spPr>
      </p:pic>
      <p:sp>
        <p:nvSpPr>
          <p:cNvPr id="2" name="TextBox 1"/>
          <p:cNvSpPr txBox="1"/>
          <p:nvPr/>
        </p:nvSpPr>
        <p:spPr>
          <a:xfrm>
            <a:off x="0" y="1059120"/>
            <a:ext cx="12192000" cy="2369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Greater Manchester Food Security Action Network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3600" b="1" dirty="0">
                <a:solidFill>
                  <a:prstClr val="white"/>
                </a:solidFill>
                <a:latin typeface="Calibri" panose="020F0502020204030204"/>
                <a:ea typeface="Verdana" panose="020B0604030504040204" pitchFamily="34" charset="0"/>
                <a:cs typeface="Verdana" panose="020B0604030504040204" pitchFamily="34" charset="0"/>
              </a:rPr>
              <a:t>UPDATES FROM OUR 3 TASK GROUPS</a:t>
            </a:r>
            <a:endParaRPr kumimoji="0" lang="en-GB" sz="36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2241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7852" y="671493"/>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25639"/>
            <a:ext cx="12192000" cy="798469"/>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Ending Holiday Hunger Task Group</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Diamond 1">
            <a:extLst>
              <a:ext uri="{FF2B5EF4-FFF2-40B4-BE49-F238E27FC236}">
                <a16:creationId xmlns:a16="http://schemas.microsoft.com/office/drawing/2014/main" id="{6B66223D-553E-433D-9432-C06877D21091}"/>
              </a:ext>
            </a:extLst>
          </p:cNvPr>
          <p:cNvSpPr/>
          <p:nvPr/>
        </p:nvSpPr>
        <p:spPr>
          <a:xfrm>
            <a:off x="288128" y="2288794"/>
            <a:ext cx="3780000" cy="3780000"/>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823460" y="3240120"/>
            <a:ext cx="2730578" cy="1328223"/>
          </a:xfrm>
        </p:spPr>
        <p:txBody>
          <a:bodyPr>
            <a:noAutofit/>
          </a:bodyPr>
          <a:lstStyle/>
          <a:p>
            <a:pPr algn="ctr">
              <a:buFont typeface="Wingdings" panose="05000000000000000000" pitchFamily="2" charset="2"/>
              <a:buChar char="§"/>
            </a:pPr>
            <a:endParaRPr lang="en-GB" sz="1800" dirty="0"/>
          </a:p>
          <a:p>
            <a:pPr marL="0" indent="0" algn="ctr">
              <a:buNone/>
            </a:pPr>
            <a:r>
              <a:rPr lang="en-GB" sz="1800" b="1" i="0" dirty="0">
                <a:solidFill>
                  <a:srgbClr val="2A3E47"/>
                </a:solidFill>
                <a:effectLst/>
              </a:rPr>
              <a:t>Improving the offer for 12-16 year olds</a:t>
            </a:r>
            <a:r>
              <a:rPr lang="en-GB" sz="1800" b="0" i="0" dirty="0">
                <a:solidFill>
                  <a:srgbClr val="2A3E47"/>
                </a:solidFill>
                <a:effectLst/>
              </a:rPr>
              <a:t> including sustaining the Emergency Food Card Offer</a:t>
            </a:r>
            <a:endParaRPr lang="en-GB" sz="1800" dirty="0"/>
          </a:p>
        </p:txBody>
      </p:sp>
      <p:sp>
        <p:nvSpPr>
          <p:cNvPr id="8" name="Diamond 7">
            <a:extLst>
              <a:ext uri="{FF2B5EF4-FFF2-40B4-BE49-F238E27FC236}">
                <a16:creationId xmlns:a16="http://schemas.microsoft.com/office/drawing/2014/main" id="{B7B8CC55-8CE9-40FD-8680-D63CA021433D}"/>
              </a:ext>
            </a:extLst>
          </p:cNvPr>
          <p:cNvSpPr/>
          <p:nvPr/>
        </p:nvSpPr>
        <p:spPr>
          <a:xfrm>
            <a:off x="4251857" y="2287483"/>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1AF84483-B508-46D2-A93A-9D5D799CAFA3}"/>
              </a:ext>
            </a:extLst>
          </p:cNvPr>
          <p:cNvSpPr txBox="1">
            <a:spLocks/>
          </p:cNvSpPr>
          <p:nvPr/>
        </p:nvSpPr>
        <p:spPr>
          <a:xfrm>
            <a:off x="4730248" y="3044809"/>
            <a:ext cx="2823058"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
            </a:pPr>
            <a:endParaRPr lang="en-GB" sz="1800" dirty="0"/>
          </a:p>
          <a:p>
            <a:pPr marL="0" indent="0" algn="ctr">
              <a:buFont typeface="Arial" panose="020B0604020202020204" pitchFamily="34" charset="0"/>
              <a:buNone/>
            </a:pPr>
            <a:r>
              <a:rPr lang="en-GB" sz="1800" b="1" i="0" dirty="0">
                <a:solidFill>
                  <a:srgbClr val="2A3E47"/>
                </a:solidFill>
                <a:effectLst/>
                <a:latin typeface="Calibri" panose="020F0502020204030204" pitchFamily="34" charset="0"/>
              </a:rPr>
              <a:t>Developing a longer term plan for HAF </a:t>
            </a:r>
            <a:r>
              <a:rPr lang="en-GB" sz="1800" b="0" i="0" dirty="0">
                <a:solidFill>
                  <a:srgbClr val="2A3E47"/>
                </a:solidFill>
                <a:effectLst/>
                <a:latin typeface="Calibri" panose="020F0502020204030204" pitchFamily="34" charset="0"/>
              </a:rPr>
              <a:t>ensuring it’s accessible to a wider group of CYP, designed and commission through co-production with then</a:t>
            </a:r>
            <a:endParaRPr lang="en-GB" sz="1800" dirty="0"/>
          </a:p>
        </p:txBody>
      </p:sp>
      <p:sp>
        <p:nvSpPr>
          <p:cNvPr id="10" name="Diamond 9">
            <a:extLst>
              <a:ext uri="{FF2B5EF4-FFF2-40B4-BE49-F238E27FC236}">
                <a16:creationId xmlns:a16="http://schemas.microsoft.com/office/drawing/2014/main" id="{B8488B88-594C-407A-A8BC-2CBD988D9CE7}"/>
              </a:ext>
            </a:extLst>
          </p:cNvPr>
          <p:cNvSpPr/>
          <p:nvPr/>
        </p:nvSpPr>
        <p:spPr>
          <a:xfrm>
            <a:off x="8215427" y="2287483"/>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2">
            <a:extLst>
              <a:ext uri="{FF2B5EF4-FFF2-40B4-BE49-F238E27FC236}">
                <a16:creationId xmlns:a16="http://schemas.microsoft.com/office/drawing/2014/main" id="{7F2E747C-6BFE-467A-B699-A5A21E6B9313}"/>
              </a:ext>
            </a:extLst>
          </p:cNvPr>
          <p:cNvSpPr txBox="1">
            <a:spLocks/>
          </p:cNvSpPr>
          <p:nvPr/>
        </p:nvSpPr>
        <p:spPr>
          <a:xfrm>
            <a:off x="8729517" y="3044809"/>
            <a:ext cx="2751659"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
            </a:pPr>
            <a:endParaRPr lang="en-GB" sz="1800" dirty="0"/>
          </a:p>
          <a:p>
            <a:pPr marL="0" indent="0" algn="ctr">
              <a:buFont typeface="Arial" panose="020B0604020202020204" pitchFamily="34" charset="0"/>
              <a:buNone/>
            </a:pPr>
            <a:r>
              <a:rPr lang="en-GB" sz="1800" b="1" i="0" dirty="0">
                <a:solidFill>
                  <a:srgbClr val="2A3E47"/>
                </a:solidFill>
                <a:effectLst/>
                <a:latin typeface="Calibri" panose="020F0502020204030204" pitchFamily="34" charset="0"/>
              </a:rPr>
              <a:t>Building provision for Children and Young People when Holiday Activity and Food is not available</a:t>
            </a:r>
            <a:endParaRPr lang="en-GB" sz="1800" dirty="0"/>
          </a:p>
        </p:txBody>
      </p:sp>
      <p:sp>
        <p:nvSpPr>
          <p:cNvPr id="4" name="TextBox 3">
            <a:extLst>
              <a:ext uri="{FF2B5EF4-FFF2-40B4-BE49-F238E27FC236}">
                <a16:creationId xmlns:a16="http://schemas.microsoft.com/office/drawing/2014/main" id="{96A5A95D-8446-49EC-B648-4FE19F25B6EA}"/>
              </a:ext>
            </a:extLst>
          </p:cNvPr>
          <p:cNvSpPr txBox="1"/>
          <p:nvPr/>
        </p:nvSpPr>
        <p:spPr>
          <a:xfrm>
            <a:off x="4914074" y="1006936"/>
            <a:ext cx="2363852" cy="523220"/>
          </a:xfrm>
          <a:prstGeom prst="rect">
            <a:avLst/>
          </a:prstGeom>
          <a:noFill/>
        </p:spPr>
        <p:txBody>
          <a:bodyPr wrap="none" rtlCol="0">
            <a:spAutoFit/>
          </a:bodyPr>
          <a:lstStyle/>
          <a:p>
            <a:r>
              <a:rPr lang="en-GB" sz="2800" dirty="0"/>
              <a:t>3 KEY ACTIONS</a:t>
            </a:r>
          </a:p>
        </p:txBody>
      </p:sp>
      <p:sp>
        <p:nvSpPr>
          <p:cNvPr id="5" name="TextBox 4">
            <a:extLst>
              <a:ext uri="{FF2B5EF4-FFF2-40B4-BE49-F238E27FC236}">
                <a16:creationId xmlns:a16="http://schemas.microsoft.com/office/drawing/2014/main" id="{E7946FC4-29F1-4989-BD5A-EAB08859D9FE}"/>
              </a:ext>
            </a:extLst>
          </p:cNvPr>
          <p:cNvSpPr txBox="1"/>
          <p:nvPr/>
        </p:nvSpPr>
        <p:spPr>
          <a:xfrm>
            <a:off x="1955952" y="2564402"/>
            <a:ext cx="444352" cy="400110"/>
          </a:xfrm>
          <a:prstGeom prst="rect">
            <a:avLst/>
          </a:prstGeom>
          <a:noFill/>
        </p:spPr>
        <p:txBody>
          <a:bodyPr wrap="none" rtlCol="0">
            <a:spAutoFit/>
          </a:bodyPr>
          <a:lstStyle/>
          <a:p>
            <a:r>
              <a:rPr lang="en-GB" sz="2000" b="1" dirty="0">
                <a:solidFill>
                  <a:srgbClr val="15B4A7"/>
                </a:solidFill>
              </a:rPr>
              <a:t>01</a:t>
            </a:r>
          </a:p>
        </p:txBody>
      </p:sp>
      <p:sp>
        <p:nvSpPr>
          <p:cNvPr id="13" name="TextBox 12">
            <a:extLst>
              <a:ext uri="{FF2B5EF4-FFF2-40B4-BE49-F238E27FC236}">
                <a16:creationId xmlns:a16="http://schemas.microsoft.com/office/drawing/2014/main" id="{5EC06142-5FF4-4C95-B0F2-FFAB408D1CD1}"/>
              </a:ext>
            </a:extLst>
          </p:cNvPr>
          <p:cNvSpPr txBox="1"/>
          <p:nvPr/>
        </p:nvSpPr>
        <p:spPr>
          <a:xfrm>
            <a:off x="5916070" y="2564402"/>
            <a:ext cx="444352" cy="400110"/>
          </a:xfrm>
          <a:prstGeom prst="rect">
            <a:avLst/>
          </a:prstGeom>
          <a:noFill/>
        </p:spPr>
        <p:txBody>
          <a:bodyPr wrap="none" rtlCol="0">
            <a:spAutoFit/>
          </a:bodyPr>
          <a:lstStyle/>
          <a:p>
            <a:r>
              <a:rPr lang="en-GB" sz="2000" b="1" dirty="0">
                <a:solidFill>
                  <a:srgbClr val="15B4A7"/>
                </a:solidFill>
              </a:rPr>
              <a:t>02</a:t>
            </a:r>
          </a:p>
        </p:txBody>
      </p:sp>
      <p:sp>
        <p:nvSpPr>
          <p:cNvPr id="14" name="TextBox 13">
            <a:extLst>
              <a:ext uri="{FF2B5EF4-FFF2-40B4-BE49-F238E27FC236}">
                <a16:creationId xmlns:a16="http://schemas.microsoft.com/office/drawing/2014/main" id="{AD13B834-80F0-484E-8953-120CCFD3F2F8}"/>
              </a:ext>
            </a:extLst>
          </p:cNvPr>
          <p:cNvSpPr txBox="1"/>
          <p:nvPr/>
        </p:nvSpPr>
        <p:spPr>
          <a:xfrm>
            <a:off x="9883170" y="2564402"/>
            <a:ext cx="444352" cy="400110"/>
          </a:xfrm>
          <a:prstGeom prst="rect">
            <a:avLst/>
          </a:prstGeom>
          <a:noFill/>
        </p:spPr>
        <p:txBody>
          <a:bodyPr wrap="none" rtlCol="0">
            <a:spAutoFit/>
          </a:bodyPr>
          <a:lstStyle/>
          <a:p>
            <a:r>
              <a:rPr lang="en-GB" sz="2000" b="1" dirty="0">
                <a:solidFill>
                  <a:srgbClr val="15B4A7"/>
                </a:solidFill>
              </a:rPr>
              <a:t>03</a:t>
            </a:r>
          </a:p>
        </p:txBody>
      </p:sp>
    </p:spTree>
    <p:extLst>
      <p:ext uri="{BB962C8B-B14F-4D97-AF65-F5344CB8AC3E}">
        <p14:creationId xmlns:p14="http://schemas.microsoft.com/office/powerpoint/2010/main" val="175158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7852" y="671493"/>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25639"/>
            <a:ext cx="12192000" cy="798469"/>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Uptake of Healthy Start </a:t>
            </a:r>
            <a:r>
              <a:rPr lang="en-US" sz="3200" b="1" dirty="0">
                <a:solidFill>
                  <a:prstClr val="white"/>
                </a:solidFill>
                <a:latin typeface="Arial" panose="020B0604020202020204" pitchFamily="34" charset="0"/>
                <a:cs typeface="Arial" panose="020B0604020202020204" pitchFamily="34" charset="0"/>
              </a:rPr>
              <a:t>Vouchers </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Task Group</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Diamond 1">
            <a:extLst>
              <a:ext uri="{FF2B5EF4-FFF2-40B4-BE49-F238E27FC236}">
                <a16:creationId xmlns:a16="http://schemas.microsoft.com/office/drawing/2014/main" id="{6B66223D-553E-433D-9432-C06877D21091}"/>
              </a:ext>
            </a:extLst>
          </p:cNvPr>
          <p:cNvSpPr/>
          <p:nvPr/>
        </p:nvSpPr>
        <p:spPr>
          <a:xfrm>
            <a:off x="288128" y="1958852"/>
            <a:ext cx="3780000" cy="3780000"/>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880021" y="3099058"/>
            <a:ext cx="2730578" cy="1328223"/>
          </a:xfrm>
        </p:spPr>
        <p:txBody>
          <a:bodyPr>
            <a:noAutofit/>
          </a:bodyPr>
          <a:lstStyle/>
          <a:p>
            <a:pPr marL="0" indent="0" algn="ctr">
              <a:buNone/>
            </a:pPr>
            <a:r>
              <a:rPr lang="en-GB" sz="1800" b="1" dirty="0">
                <a:solidFill>
                  <a:srgbClr val="2A3E47"/>
                </a:solidFill>
              </a:rPr>
              <a:t>Education &amp; Awareness </a:t>
            </a:r>
            <a:r>
              <a:rPr lang="en-GB" sz="1800" dirty="0">
                <a:solidFill>
                  <a:srgbClr val="2A3E47"/>
                </a:solidFill>
              </a:rPr>
              <a:t>Spreading knowledge of the scheme amongst professionals and support services</a:t>
            </a:r>
          </a:p>
        </p:txBody>
      </p:sp>
      <p:sp>
        <p:nvSpPr>
          <p:cNvPr id="8" name="Diamond 7">
            <a:extLst>
              <a:ext uri="{FF2B5EF4-FFF2-40B4-BE49-F238E27FC236}">
                <a16:creationId xmlns:a16="http://schemas.microsoft.com/office/drawing/2014/main" id="{B7B8CC55-8CE9-40FD-8680-D63CA021433D}"/>
              </a:ext>
            </a:extLst>
          </p:cNvPr>
          <p:cNvSpPr/>
          <p:nvPr/>
        </p:nvSpPr>
        <p:spPr>
          <a:xfrm>
            <a:off x="4251857" y="1957541"/>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1AF84483-B508-46D2-A93A-9D5D799CAFA3}"/>
              </a:ext>
            </a:extLst>
          </p:cNvPr>
          <p:cNvSpPr txBox="1">
            <a:spLocks/>
          </p:cNvSpPr>
          <p:nvPr/>
        </p:nvSpPr>
        <p:spPr>
          <a:xfrm>
            <a:off x="4744326" y="3183349"/>
            <a:ext cx="2823058"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b="1" dirty="0">
                <a:solidFill>
                  <a:srgbClr val="2A3E47"/>
                </a:solidFill>
              </a:rPr>
              <a:t>Campaigning and Lobbying </a:t>
            </a:r>
            <a:r>
              <a:rPr lang="en-GB" sz="1800" dirty="0">
                <a:solidFill>
                  <a:srgbClr val="2A3E47"/>
                </a:solidFill>
              </a:rPr>
              <a:t>Reaching recipients directly and working with the NHS BSA to address issues</a:t>
            </a:r>
          </a:p>
        </p:txBody>
      </p:sp>
      <p:sp>
        <p:nvSpPr>
          <p:cNvPr id="10" name="Diamond 9">
            <a:extLst>
              <a:ext uri="{FF2B5EF4-FFF2-40B4-BE49-F238E27FC236}">
                <a16:creationId xmlns:a16="http://schemas.microsoft.com/office/drawing/2014/main" id="{B8488B88-594C-407A-A8BC-2CBD988D9CE7}"/>
              </a:ext>
            </a:extLst>
          </p:cNvPr>
          <p:cNvSpPr/>
          <p:nvPr/>
        </p:nvSpPr>
        <p:spPr>
          <a:xfrm>
            <a:off x="8215427" y="1957541"/>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2">
            <a:extLst>
              <a:ext uri="{FF2B5EF4-FFF2-40B4-BE49-F238E27FC236}">
                <a16:creationId xmlns:a16="http://schemas.microsoft.com/office/drawing/2014/main" id="{7F2E747C-6BFE-467A-B699-A5A21E6B9313}"/>
              </a:ext>
            </a:extLst>
          </p:cNvPr>
          <p:cNvSpPr txBox="1">
            <a:spLocks/>
          </p:cNvSpPr>
          <p:nvPr/>
        </p:nvSpPr>
        <p:spPr>
          <a:xfrm>
            <a:off x="8795505" y="3099058"/>
            <a:ext cx="2751659"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GB" sz="1800" b="1" dirty="0">
                <a:solidFill>
                  <a:srgbClr val="2A3E47"/>
                </a:solidFill>
              </a:rPr>
              <a:t>‘Handholding’</a:t>
            </a:r>
          </a:p>
          <a:p>
            <a:pPr marL="0" indent="0" algn="ctr">
              <a:lnSpc>
                <a:spcPct val="100000"/>
              </a:lnSpc>
              <a:spcBef>
                <a:spcPts val="0"/>
              </a:spcBef>
              <a:buNone/>
            </a:pPr>
            <a:r>
              <a:rPr lang="en-GB" sz="1800" dirty="0">
                <a:solidFill>
                  <a:srgbClr val="2A3E47"/>
                </a:solidFill>
              </a:rPr>
              <a:t> Recognising groups who may have difficulty with the new arrangement and identifying support mechanisms</a:t>
            </a:r>
          </a:p>
        </p:txBody>
      </p:sp>
      <p:sp>
        <p:nvSpPr>
          <p:cNvPr id="4" name="TextBox 3">
            <a:extLst>
              <a:ext uri="{FF2B5EF4-FFF2-40B4-BE49-F238E27FC236}">
                <a16:creationId xmlns:a16="http://schemas.microsoft.com/office/drawing/2014/main" id="{96A5A95D-8446-49EC-B648-4FE19F25B6EA}"/>
              </a:ext>
            </a:extLst>
          </p:cNvPr>
          <p:cNvSpPr txBox="1"/>
          <p:nvPr/>
        </p:nvSpPr>
        <p:spPr>
          <a:xfrm>
            <a:off x="4914074" y="1006936"/>
            <a:ext cx="2363852" cy="523220"/>
          </a:xfrm>
          <a:prstGeom prst="rect">
            <a:avLst/>
          </a:prstGeom>
          <a:noFill/>
        </p:spPr>
        <p:txBody>
          <a:bodyPr wrap="none" rtlCol="0">
            <a:spAutoFit/>
          </a:bodyPr>
          <a:lstStyle/>
          <a:p>
            <a:r>
              <a:rPr lang="en-GB" sz="2800" dirty="0"/>
              <a:t>3 KEY ACTIONS</a:t>
            </a:r>
          </a:p>
        </p:txBody>
      </p:sp>
      <p:sp>
        <p:nvSpPr>
          <p:cNvPr id="5" name="TextBox 4">
            <a:extLst>
              <a:ext uri="{FF2B5EF4-FFF2-40B4-BE49-F238E27FC236}">
                <a16:creationId xmlns:a16="http://schemas.microsoft.com/office/drawing/2014/main" id="{E7946FC4-29F1-4989-BD5A-EAB08859D9FE}"/>
              </a:ext>
            </a:extLst>
          </p:cNvPr>
          <p:cNvSpPr txBox="1"/>
          <p:nvPr/>
        </p:nvSpPr>
        <p:spPr>
          <a:xfrm>
            <a:off x="1955952" y="2234460"/>
            <a:ext cx="444352" cy="400110"/>
          </a:xfrm>
          <a:prstGeom prst="rect">
            <a:avLst/>
          </a:prstGeom>
          <a:noFill/>
        </p:spPr>
        <p:txBody>
          <a:bodyPr wrap="none" rtlCol="0">
            <a:spAutoFit/>
          </a:bodyPr>
          <a:lstStyle/>
          <a:p>
            <a:r>
              <a:rPr lang="en-GB" sz="2000" b="1" dirty="0">
                <a:solidFill>
                  <a:srgbClr val="15B4A7"/>
                </a:solidFill>
              </a:rPr>
              <a:t>01</a:t>
            </a:r>
          </a:p>
        </p:txBody>
      </p:sp>
      <p:sp>
        <p:nvSpPr>
          <p:cNvPr id="13" name="TextBox 12">
            <a:extLst>
              <a:ext uri="{FF2B5EF4-FFF2-40B4-BE49-F238E27FC236}">
                <a16:creationId xmlns:a16="http://schemas.microsoft.com/office/drawing/2014/main" id="{5EC06142-5FF4-4C95-B0F2-FFAB408D1CD1}"/>
              </a:ext>
            </a:extLst>
          </p:cNvPr>
          <p:cNvSpPr txBox="1"/>
          <p:nvPr/>
        </p:nvSpPr>
        <p:spPr>
          <a:xfrm>
            <a:off x="5916070" y="2234460"/>
            <a:ext cx="444352" cy="400110"/>
          </a:xfrm>
          <a:prstGeom prst="rect">
            <a:avLst/>
          </a:prstGeom>
          <a:noFill/>
        </p:spPr>
        <p:txBody>
          <a:bodyPr wrap="none" rtlCol="0">
            <a:spAutoFit/>
          </a:bodyPr>
          <a:lstStyle/>
          <a:p>
            <a:r>
              <a:rPr lang="en-GB" sz="2000" b="1" dirty="0">
                <a:solidFill>
                  <a:srgbClr val="15B4A7"/>
                </a:solidFill>
              </a:rPr>
              <a:t>02</a:t>
            </a:r>
          </a:p>
        </p:txBody>
      </p:sp>
      <p:sp>
        <p:nvSpPr>
          <p:cNvPr id="14" name="TextBox 13">
            <a:extLst>
              <a:ext uri="{FF2B5EF4-FFF2-40B4-BE49-F238E27FC236}">
                <a16:creationId xmlns:a16="http://schemas.microsoft.com/office/drawing/2014/main" id="{AD13B834-80F0-484E-8953-120CCFD3F2F8}"/>
              </a:ext>
            </a:extLst>
          </p:cNvPr>
          <p:cNvSpPr txBox="1"/>
          <p:nvPr/>
        </p:nvSpPr>
        <p:spPr>
          <a:xfrm>
            <a:off x="9883170" y="2234460"/>
            <a:ext cx="444352" cy="400110"/>
          </a:xfrm>
          <a:prstGeom prst="rect">
            <a:avLst/>
          </a:prstGeom>
          <a:noFill/>
        </p:spPr>
        <p:txBody>
          <a:bodyPr wrap="none" rtlCol="0">
            <a:spAutoFit/>
          </a:bodyPr>
          <a:lstStyle/>
          <a:p>
            <a:r>
              <a:rPr lang="en-GB" sz="2000" b="1" dirty="0">
                <a:solidFill>
                  <a:srgbClr val="15B4A7"/>
                </a:solidFill>
              </a:rPr>
              <a:t>03</a:t>
            </a:r>
          </a:p>
        </p:txBody>
      </p:sp>
      <p:sp>
        <p:nvSpPr>
          <p:cNvPr id="15" name="TextBox 14">
            <a:extLst>
              <a:ext uri="{FF2B5EF4-FFF2-40B4-BE49-F238E27FC236}">
                <a16:creationId xmlns:a16="http://schemas.microsoft.com/office/drawing/2014/main" id="{76A94606-ABA8-44E6-BB3F-9703A213FCDF}"/>
              </a:ext>
            </a:extLst>
          </p:cNvPr>
          <p:cNvSpPr txBox="1"/>
          <p:nvPr/>
        </p:nvSpPr>
        <p:spPr>
          <a:xfrm>
            <a:off x="3091032" y="5900837"/>
            <a:ext cx="6094428" cy="923330"/>
          </a:xfrm>
          <a:prstGeom prst="rect">
            <a:avLst/>
          </a:prstGeom>
          <a:noFill/>
        </p:spPr>
        <p:txBody>
          <a:bodyPr wrap="square">
            <a:spAutoFit/>
          </a:bodyPr>
          <a:lstStyle/>
          <a:p>
            <a:pPr marL="0" indent="0" algn="ctr">
              <a:buNone/>
            </a:pPr>
            <a:r>
              <a:rPr lang="en-GB" b="1" dirty="0">
                <a:solidFill>
                  <a:srgbClr val="2A3E47"/>
                </a:solidFill>
              </a:rPr>
              <a:t>We will know we are making a difference through</a:t>
            </a:r>
            <a:r>
              <a:rPr lang="en-GB" dirty="0">
                <a:solidFill>
                  <a:srgbClr val="2A3E47"/>
                </a:solidFill>
              </a:rPr>
              <a:t>:</a:t>
            </a:r>
          </a:p>
          <a:p>
            <a:pPr algn="ctr"/>
            <a:r>
              <a:rPr lang="en-GB" dirty="0">
                <a:solidFill>
                  <a:srgbClr val="2A3E47"/>
                </a:solidFill>
              </a:rPr>
              <a:t>Data showing an improvement in take-up rates across GM  </a:t>
            </a:r>
          </a:p>
          <a:p>
            <a:pPr algn="ctr"/>
            <a:r>
              <a:rPr lang="en-GB" dirty="0">
                <a:solidFill>
                  <a:srgbClr val="2A3E47"/>
                </a:solidFill>
              </a:rPr>
              <a:t>Evidence of increased awareness through our networks</a:t>
            </a:r>
          </a:p>
        </p:txBody>
      </p:sp>
    </p:spTree>
    <p:extLst>
      <p:ext uri="{BB962C8B-B14F-4D97-AF65-F5344CB8AC3E}">
        <p14:creationId xmlns:p14="http://schemas.microsoft.com/office/powerpoint/2010/main" val="45327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F1C22-4B40-4538-9682-B6EA56C81F1B}"/>
              </a:ext>
            </a:extLst>
          </p:cNvPr>
          <p:cNvPicPr>
            <a:picLocks noChangeAspect="1"/>
          </p:cNvPicPr>
          <p:nvPr/>
        </p:nvPicPr>
        <p:blipFill>
          <a:blip r:embed="rId2"/>
          <a:stretch>
            <a:fillRect/>
          </a:stretch>
        </p:blipFill>
        <p:spPr>
          <a:xfrm>
            <a:off x="97852" y="671493"/>
            <a:ext cx="2470151" cy="1328223"/>
          </a:xfrm>
          <a:prstGeom prst="rect">
            <a:avLst/>
          </a:prstGeom>
        </p:spPr>
      </p:pic>
      <p:sp>
        <p:nvSpPr>
          <p:cNvPr id="29" name="Rectangle 28">
            <a:extLst>
              <a:ext uri="{FF2B5EF4-FFF2-40B4-BE49-F238E27FC236}">
                <a16:creationId xmlns:a16="http://schemas.microsoft.com/office/drawing/2014/main" id="{6D81EAC0-3EAE-4260-997E-337F1142246B}"/>
              </a:ext>
            </a:extLst>
          </p:cNvPr>
          <p:cNvSpPr/>
          <p:nvPr/>
        </p:nvSpPr>
        <p:spPr>
          <a:xfrm>
            <a:off x="0" y="-25639"/>
            <a:ext cx="12192000" cy="798469"/>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Doing More for Those That Miss Out Task Group</a:t>
            </a: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Diamond 1">
            <a:extLst>
              <a:ext uri="{FF2B5EF4-FFF2-40B4-BE49-F238E27FC236}">
                <a16:creationId xmlns:a16="http://schemas.microsoft.com/office/drawing/2014/main" id="{6B66223D-553E-433D-9432-C06877D21091}"/>
              </a:ext>
            </a:extLst>
          </p:cNvPr>
          <p:cNvSpPr/>
          <p:nvPr/>
        </p:nvSpPr>
        <p:spPr>
          <a:xfrm>
            <a:off x="97852" y="2166242"/>
            <a:ext cx="3780000" cy="3780000"/>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767D3049-6994-421F-858A-BB491ECBC9A0}"/>
              </a:ext>
            </a:extLst>
          </p:cNvPr>
          <p:cNvSpPr>
            <a:spLocks noGrp="1"/>
          </p:cNvSpPr>
          <p:nvPr>
            <p:ph idx="1"/>
          </p:nvPr>
        </p:nvSpPr>
        <p:spPr>
          <a:xfrm>
            <a:off x="689745" y="3306448"/>
            <a:ext cx="2730578" cy="1328223"/>
          </a:xfrm>
        </p:spPr>
        <p:txBody>
          <a:bodyPr>
            <a:noAutofit/>
          </a:bodyPr>
          <a:lstStyle/>
          <a:p>
            <a:pPr marL="0" indent="0" algn="ctr">
              <a:buNone/>
            </a:pPr>
            <a:r>
              <a:rPr lang="en-GB" sz="2400" b="1" dirty="0">
                <a:solidFill>
                  <a:srgbClr val="2A3E47"/>
                </a:solidFill>
              </a:rPr>
              <a:t>Income Maximisation</a:t>
            </a:r>
            <a:endParaRPr lang="en-GB" sz="2400" dirty="0">
              <a:solidFill>
                <a:srgbClr val="2A3E47"/>
              </a:solidFill>
            </a:endParaRPr>
          </a:p>
        </p:txBody>
      </p:sp>
      <p:sp>
        <p:nvSpPr>
          <p:cNvPr id="8" name="Diamond 7">
            <a:extLst>
              <a:ext uri="{FF2B5EF4-FFF2-40B4-BE49-F238E27FC236}">
                <a16:creationId xmlns:a16="http://schemas.microsoft.com/office/drawing/2014/main" id="{B7B8CC55-8CE9-40FD-8680-D63CA021433D}"/>
              </a:ext>
            </a:extLst>
          </p:cNvPr>
          <p:cNvSpPr/>
          <p:nvPr/>
        </p:nvSpPr>
        <p:spPr>
          <a:xfrm>
            <a:off x="4061581" y="2164931"/>
            <a:ext cx="3779841" cy="3779841"/>
          </a:xfrm>
          <a:prstGeom prst="diamond">
            <a:avLst/>
          </a:prstGeom>
          <a:solidFill>
            <a:schemeClr val="bg1">
              <a:lumMod val="85000"/>
            </a:schemeClr>
          </a:solidFill>
          <a:ln w="38100">
            <a:solidFill>
              <a:srgbClr val="15B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1AF84483-B508-46D2-A93A-9D5D799CAFA3}"/>
              </a:ext>
            </a:extLst>
          </p:cNvPr>
          <p:cNvSpPr txBox="1">
            <a:spLocks/>
          </p:cNvSpPr>
          <p:nvPr/>
        </p:nvSpPr>
        <p:spPr>
          <a:xfrm>
            <a:off x="4554050" y="3390739"/>
            <a:ext cx="2823058" cy="132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400" b="1" dirty="0">
                <a:solidFill>
                  <a:srgbClr val="2A3E47"/>
                </a:solidFill>
                <a:effectLst/>
                <a:latin typeface="Calibri" panose="020F0502020204030204" pitchFamily="34" charset="0"/>
                <a:ea typeface="Calibri" panose="020F0502020204030204" pitchFamily="34" charset="0"/>
                <a:cs typeface="Times New Roman" panose="02020603050405020304" pitchFamily="18" charset="0"/>
              </a:rPr>
              <a:t>Food affordability, accessibility and useability</a:t>
            </a:r>
            <a:endParaRPr lang="en-GB" sz="2400" b="1" dirty="0">
              <a:solidFill>
                <a:srgbClr val="2A3E47"/>
              </a:solidFill>
            </a:endParaRPr>
          </a:p>
        </p:txBody>
      </p:sp>
      <p:sp>
        <p:nvSpPr>
          <p:cNvPr id="4" name="TextBox 3">
            <a:extLst>
              <a:ext uri="{FF2B5EF4-FFF2-40B4-BE49-F238E27FC236}">
                <a16:creationId xmlns:a16="http://schemas.microsoft.com/office/drawing/2014/main" id="{96A5A95D-8446-49EC-B648-4FE19F25B6EA}"/>
              </a:ext>
            </a:extLst>
          </p:cNvPr>
          <p:cNvSpPr txBox="1"/>
          <p:nvPr/>
        </p:nvSpPr>
        <p:spPr>
          <a:xfrm>
            <a:off x="4914074" y="1006936"/>
            <a:ext cx="3566426" cy="523220"/>
          </a:xfrm>
          <a:prstGeom prst="rect">
            <a:avLst/>
          </a:prstGeom>
          <a:noFill/>
        </p:spPr>
        <p:txBody>
          <a:bodyPr wrap="none" rtlCol="0">
            <a:spAutoFit/>
          </a:bodyPr>
          <a:lstStyle/>
          <a:p>
            <a:r>
              <a:rPr lang="en-GB" sz="2800" dirty="0"/>
              <a:t>2 KEY AREAS OF FOCUS</a:t>
            </a:r>
          </a:p>
        </p:txBody>
      </p:sp>
      <p:sp>
        <p:nvSpPr>
          <p:cNvPr id="5" name="TextBox 4">
            <a:extLst>
              <a:ext uri="{FF2B5EF4-FFF2-40B4-BE49-F238E27FC236}">
                <a16:creationId xmlns:a16="http://schemas.microsoft.com/office/drawing/2014/main" id="{E7946FC4-29F1-4989-BD5A-EAB08859D9FE}"/>
              </a:ext>
            </a:extLst>
          </p:cNvPr>
          <p:cNvSpPr txBox="1"/>
          <p:nvPr/>
        </p:nvSpPr>
        <p:spPr>
          <a:xfrm>
            <a:off x="1765676" y="2441850"/>
            <a:ext cx="444352" cy="400110"/>
          </a:xfrm>
          <a:prstGeom prst="rect">
            <a:avLst/>
          </a:prstGeom>
          <a:noFill/>
        </p:spPr>
        <p:txBody>
          <a:bodyPr wrap="none" rtlCol="0">
            <a:spAutoFit/>
          </a:bodyPr>
          <a:lstStyle/>
          <a:p>
            <a:r>
              <a:rPr lang="en-GB" sz="2000" b="1" dirty="0">
                <a:solidFill>
                  <a:srgbClr val="15B4A7"/>
                </a:solidFill>
              </a:rPr>
              <a:t>01</a:t>
            </a:r>
          </a:p>
        </p:txBody>
      </p:sp>
      <p:sp>
        <p:nvSpPr>
          <p:cNvPr id="13" name="TextBox 12">
            <a:extLst>
              <a:ext uri="{FF2B5EF4-FFF2-40B4-BE49-F238E27FC236}">
                <a16:creationId xmlns:a16="http://schemas.microsoft.com/office/drawing/2014/main" id="{5EC06142-5FF4-4C95-B0F2-FFAB408D1CD1}"/>
              </a:ext>
            </a:extLst>
          </p:cNvPr>
          <p:cNvSpPr txBox="1"/>
          <p:nvPr/>
        </p:nvSpPr>
        <p:spPr>
          <a:xfrm>
            <a:off x="5725794" y="2441850"/>
            <a:ext cx="444352" cy="400110"/>
          </a:xfrm>
          <a:prstGeom prst="rect">
            <a:avLst/>
          </a:prstGeom>
          <a:noFill/>
        </p:spPr>
        <p:txBody>
          <a:bodyPr wrap="none" rtlCol="0">
            <a:spAutoFit/>
          </a:bodyPr>
          <a:lstStyle/>
          <a:p>
            <a:r>
              <a:rPr lang="en-GB" sz="2000" b="1" dirty="0">
                <a:solidFill>
                  <a:srgbClr val="15B4A7"/>
                </a:solidFill>
              </a:rPr>
              <a:t>02</a:t>
            </a:r>
          </a:p>
        </p:txBody>
      </p:sp>
      <p:sp>
        <p:nvSpPr>
          <p:cNvPr id="6" name="Arrow: Notched Right 5">
            <a:extLst>
              <a:ext uri="{FF2B5EF4-FFF2-40B4-BE49-F238E27FC236}">
                <a16:creationId xmlns:a16="http://schemas.microsoft.com/office/drawing/2014/main" id="{BE4ADB0E-EAD9-4137-8BFB-21F864C395BE}"/>
              </a:ext>
            </a:extLst>
          </p:cNvPr>
          <p:cNvSpPr/>
          <p:nvPr/>
        </p:nvSpPr>
        <p:spPr>
          <a:xfrm>
            <a:off x="7869578" y="3655615"/>
            <a:ext cx="963338" cy="798469"/>
          </a:xfrm>
          <a:prstGeom prst="notchedRightArrow">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054D25D0-4C6B-4FBC-8777-BCC37ACC544A}"/>
              </a:ext>
            </a:extLst>
          </p:cNvPr>
          <p:cNvSpPr txBox="1"/>
          <p:nvPr/>
        </p:nvSpPr>
        <p:spPr>
          <a:xfrm>
            <a:off x="8894406" y="2631731"/>
            <a:ext cx="3063836" cy="2677656"/>
          </a:xfrm>
          <a:prstGeom prst="rect">
            <a:avLst/>
          </a:prstGeom>
          <a:noFill/>
        </p:spPr>
        <p:txBody>
          <a:bodyPr wrap="square">
            <a:spAutoFit/>
          </a:bodyPr>
          <a:lstStyle/>
          <a:p>
            <a:pPr marL="0" indent="0">
              <a:buNone/>
            </a:pPr>
            <a:r>
              <a:rPr lang="en-GB" sz="2400" b="1" dirty="0">
                <a:solidFill>
                  <a:srgbClr val="2A3E47"/>
                </a:solidFill>
              </a:rPr>
              <a:t>Next Actions</a:t>
            </a:r>
            <a:endParaRPr lang="en-GB" sz="2400" dirty="0">
              <a:solidFill>
                <a:srgbClr val="2A3E47"/>
              </a:solidFill>
            </a:endParaRPr>
          </a:p>
          <a:p>
            <a:pPr marL="0" indent="0">
              <a:buNone/>
            </a:pPr>
            <a:endParaRPr lang="en-GB" sz="2400" dirty="0">
              <a:solidFill>
                <a:srgbClr val="2A3E47"/>
              </a:solidFill>
            </a:endParaRPr>
          </a:p>
          <a:p>
            <a:pPr marL="342900" indent="-342900">
              <a:buFont typeface="+mj-lt"/>
              <a:buAutoNum type="arabicPeriod"/>
            </a:pPr>
            <a:r>
              <a:rPr lang="en-GB" sz="2400" dirty="0">
                <a:solidFill>
                  <a:srgbClr val="2A3E47"/>
                </a:solidFill>
              </a:rPr>
              <a:t>Create a working group for each focus </a:t>
            </a:r>
          </a:p>
          <a:p>
            <a:pPr marL="342900" indent="-342900">
              <a:buFont typeface="+mj-lt"/>
              <a:buAutoNum type="arabicPeriod"/>
            </a:pPr>
            <a:r>
              <a:rPr lang="en-GB" sz="2400" dirty="0">
                <a:solidFill>
                  <a:srgbClr val="2A3E47"/>
                </a:solidFill>
              </a:rPr>
              <a:t>Establish who else needs to be ‘at the table’ </a:t>
            </a:r>
          </a:p>
        </p:txBody>
      </p:sp>
    </p:spTree>
    <p:extLst>
      <p:ext uri="{BB962C8B-B14F-4D97-AF65-F5344CB8AC3E}">
        <p14:creationId xmlns:p14="http://schemas.microsoft.com/office/powerpoint/2010/main" val="92347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5CA475-E31A-7A45-93B6-4B83D3A53BE5}"/>
              </a:ext>
            </a:extLst>
          </p:cNvPr>
          <p:cNvSpPr/>
          <p:nvPr/>
        </p:nvSpPr>
        <p:spPr>
          <a:xfrm>
            <a:off x="0" y="0"/>
            <a:ext cx="12192000" cy="6858000"/>
          </a:xfrm>
          <a:prstGeom prst="rect">
            <a:avLst/>
          </a:prstGeom>
          <a:solidFill>
            <a:srgbClr val="00A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71C29C3-A8F5-E347-946A-C6FA8A63E076}"/>
              </a:ext>
            </a:extLst>
          </p:cNvPr>
          <p:cNvPicPr>
            <a:picLocks noChangeAspect="1"/>
          </p:cNvPicPr>
          <p:nvPr/>
        </p:nvPicPr>
        <p:blipFill>
          <a:blip r:embed="rId2"/>
          <a:stretch>
            <a:fillRect/>
          </a:stretch>
        </p:blipFill>
        <p:spPr>
          <a:xfrm>
            <a:off x="9596487" y="5996196"/>
            <a:ext cx="2430066" cy="756970"/>
          </a:xfrm>
          <a:prstGeom prst="rect">
            <a:avLst/>
          </a:prstGeom>
        </p:spPr>
      </p:pic>
      <p:sp>
        <p:nvSpPr>
          <p:cNvPr id="2" name="TextBox 1"/>
          <p:cNvSpPr txBox="1"/>
          <p:nvPr/>
        </p:nvSpPr>
        <p:spPr>
          <a:xfrm>
            <a:off x="0" y="1059120"/>
            <a:ext cx="12192000" cy="2369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Greater Manchester Food Security Action Network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dirty="0">
              <a:solidFill>
                <a:prstClr val="white"/>
              </a:solidFill>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3600" b="1" dirty="0">
                <a:solidFill>
                  <a:prstClr val="white"/>
                </a:solidFill>
                <a:latin typeface="Calibri" panose="020F0502020204030204"/>
                <a:ea typeface="Verdana" panose="020B0604030504040204" pitchFamily="34" charset="0"/>
                <a:cs typeface="Verdana" panose="020B0604030504040204" pitchFamily="34" charset="0"/>
              </a:rPr>
              <a:t>MEASURING OUTCOMES</a:t>
            </a:r>
            <a:endParaRPr kumimoji="0" lang="en-GB" sz="3600" b="1"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25014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orporate Colours">
      <a:dk1>
        <a:sysClr val="windowText" lastClr="000000"/>
      </a:dk1>
      <a:lt1>
        <a:sysClr val="window" lastClr="FFFFFF"/>
      </a:lt1>
      <a:dk2>
        <a:srgbClr val="44546A"/>
      </a:dk2>
      <a:lt2>
        <a:srgbClr val="E7E6E6"/>
      </a:lt2>
      <a:accent1>
        <a:srgbClr val="2C5060"/>
      </a:accent1>
      <a:accent2>
        <a:srgbClr val="D5573B"/>
      </a:accent2>
      <a:accent3>
        <a:srgbClr val="8D9293"/>
      </a:accent3>
      <a:accent4>
        <a:srgbClr val="95A17E"/>
      </a:accent4>
      <a:accent5>
        <a:srgbClr val="D5C5C8"/>
      </a:accent5>
      <a:accent6>
        <a:srgbClr val="FFFF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1496</Words>
  <Application>Microsoft Office PowerPoint</Application>
  <PresentationFormat>Widescreen</PresentationFormat>
  <Paragraphs>229</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Abadi</vt:lpstr>
      <vt:lpstr>Arial</vt:lpstr>
      <vt:lpstr>Calibri</vt:lpstr>
      <vt:lpstr>Calibri Light</vt:lpstr>
      <vt:lpstr>Century Gothic</vt:lpstr>
      <vt:lpstr>Wingdings</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Coffey, May</dc:creator>
  <cp:lastModifiedBy>Coffey, May</cp:lastModifiedBy>
  <cp:revision>5</cp:revision>
  <dcterms:created xsi:type="dcterms:W3CDTF">2021-10-15T08:30:21Z</dcterms:created>
  <dcterms:modified xsi:type="dcterms:W3CDTF">2022-01-10T09:43:59Z</dcterms:modified>
</cp:coreProperties>
</file>