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58" r:id="rId7"/>
    <p:sldId id="259" r:id="rId8"/>
    <p:sldId id="260" r:id="rId9"/>
    <p:sldId id="261" r:id="rId10"/>
    <p:sldId id="264" r:id="rId11"/>
    <p:sldId id="262" r:id="rId12"/>
    <p:sldId id="263" r:id="rId13"/>
    <p:sldId id="265" r:id="rId14"/>
    <p:sldId id="268" r:id="rId15"/>
    <p:sldId id="267" r:id="rId16"/>
    <p:sldId id="271" r:id="rId17"/>
    <p:sldId id="273" r:id="rId18"/>
    <p:sldId id="274" r:id="rId19"/>
    <p:sldId id="279" r:id="rId20"/>
    <p:sldId id="280"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i Thomas" initials="KT" lastIdx="1" clrIdx="0">
    <p:extLst>
      <p:ext uri="{19B8F6BF-5375-455C-9EA6-DF929625EA0E}">
        <p15:presenceInfo xmlns:p15="http://schemas.microsoft.com/office/powerpoint/2012/main" userId="Kili Thomas" providerId="None"/>
      </p:ext>
    </p:extLst>
  </p:cmAuthor>
  <p:cmAuthor id="2" name="Puja Mistry" initials="PM" lastIdx="2" clrIdx="1">
    <p:extLst>
      <p:ext uri="{19B8F6BF-5375-455C-9EA6-DF929625EA0E}">
        <p15:presenceInfo xmlns:p15="http://schemas.microsoft.com/office/powerpoint/2012/main" userId="9d71d5b9011f54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8D4A"/>
    <a:srgbClr val="53565A"/>
    <a:srgbClr val="EE7624"/>
    <a:srgbClr val="0099C0"/>
    <a:srgbClr val="7D4199"/>
    <a:srgbClr val="54565B"/>
    <a:srgbClr val="00A9A0"/>
    <a:srgbClr val="DED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2313" autoAdjust="0"/>
  </p:normalViewPr>
  <p:slideViewPr>
    <p:cSldViewPr snapToGrid="0">
      <p:cViewPr varScale="1">
        <p:scale>
          <a:sx n="78" d="100"/>
          <a:sy n="78" d="100"/>
        </p:scale>
        <p:origin x="192" y="736"/>
      </p:cViewPr>
      <p:guideLst>
        <p:guide orient="horz" pos="913"/>
        <p:guide pos="3840"/>
      </p:guideLst>
    </p:cSldViewPr>
  </p:slideViewPr>
  <p:notesTextViewPr>
    <p:cViewPr>
      <p:scale>
        <a:sx n="1" d="1"/>
        <a:sy n="1" d="1"/>
      </p:scale>
      <p:origin x="0" y="-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B41C6-E5DF-4F29-B4EC-F3594A432A00}" type="datetimeFigureOut">
              <a:rPr lang="en-GB" smtClean="0"/>
              <a:t>14/07/2021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B94DB-6232-4DEC-8358-825AC49103CC}" type="slidenum">
              <a:rPr lang="en-GB" smtClean="0"/>
              <a:t>‹#›</a:t>
            </a:fld>
            <a:endParaRPr lang="en-GB"/>
          </a:p>
        </p:txBody>
      </p:sp>
    </p:spTree>
    <p:extLst>
      <p:ext uri="{BB962C8B-B14F-4D97-AF65-F5344CB8AC3E}">
        <p14:creationId xmlns:p14="http://schemas.microsoft.com/office/powerpoint/2010/main" val="288210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B94DB-6232-4DEC-8358-825AC49103CC}" type="slidenum">
              <a:rPr lang="en-GB" smtClean="0"/>
              <a:t>1</a:t>
            </a:fld>
            <a:endParaRPr lang="en-GB"/>
          </a:p>
        </p:txBody>
      </p:sp>
    </p:spTree>
    <p:extLst>
      <p:ext uri="{BB962C8B-B14F-4D97-AF65-F5344CB8AC3E}">
        <p14:creationId xmlns:p14="http://schemas.microsoft.com/office/powerpoint/2010/main" val="338997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GB" b="1" dirty="0"/>
              <a:t>YOUR CASE STUDY HERE</a:t>
            </a:r>
          </a:p>
          <a:p>
            <a:pPr marL="171450" indent="-171450">
              <a:buFont typeface="Wingdings" panose="05000000000000000000" pitchFamily="2" charset="2"/>
              <a:buChar char="q"/>
            </a:pPr>
            <a:endParaRPr lang="en-GB" b="1" dirty="0"/>
          </a:p>
          <a:p>
            <a:pPr marL="171450" indent="-171450">
              <a:buFont typeface="Wingdings" panose="05000000000000000000" pitchFamily="2" charset="2"/>
              <a:buChar char="q"/>
            </a:pPr>
            <a:r>
              <a:rPr lang="en-GB" b="1" dirty="0"/>
              <a:t>Run through the case study that you are using for the discussion.</a:t>
            </a:r>
          </a:p>
          <a:p>
            <a:pPr marL="171450" indent="-171450">
              <a:buFont typeface="Wingdings" panose="05000000000000000000" pitchFamily="2" charset="2"/>
              <a:buChar char="q"/>
            </a:pPr>
            <a:r>
              <a:rPr lang="en-GB" b="1" dirty="0"/>
              <a:t>Consider breaking the</a:t>
            </a:r>
            <a:r>
              <a:rPr lang="en-GB" b="1" baseline="0" dirty="0"/>
              <a:t> group into pairs to work through the case study.</a:t>
            </a:r>
            <a:endParaRPr lang="en-GB" b="1"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10</a:t>
            </a:fld>
            <a:endParaRPr lang="en-GB"/>
          </a:p>
        </p:txBody>
      </p:sp>
    </p:spTree>
    <p:extLst>
      <p:ext uri="{BB962C8B-B14F-4D97-AF65-F5344CB8AC3E}">
        <p14:creationId xmlns:p14="http://schemas.microsoft.com/office/powerpoint/2010/main" val="4095178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discussion checklist and example questions from the toolkit to prompt questions and discussions.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case study to shape your discussions:</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do we already know is happening?  How has our organisation affected the person in this case study?</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support are we already providing that came across in the case study?</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Could we be doing MORE of it?</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Who could we collaborate with to improve what is already there?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category does each intervention fall into – Universal Prevention through to Settled Home?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Ensure all of the points are documented.</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to feed back the key points.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Keep to the allocated time.</a:t>
            </a:r>
            <a:endParaRPr lang="en-GB" b="1" dirty="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11</a:t>
            </a:fld>
            <a:endParaRPr lang="en-GB"/>
          </a:p>
        </p:txBody>
      </p:sp>
    </p:spTree>
    <p:extLst>
      <p:ext uri="{BB962C8B-B14F-4D97-AF65-F5344CB8AC3E}">
        <p14:creationId xmlns:p14="http://schemas.microsoft.com/office/powerpoint/2010/main" val="290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12</a:t>
            </a:fld>
            <a:endParaRPr lang="en-GB"/>
          </a:p>
        </p:txBody>
      </p:sp>
    </p:spTree>
    <p:extLst>
      <p:ext uri="{BB962C8B-B14F-4D97-AF65-F5344CB8AC3E}">
        <p14:creationId xmlns:p14="http://schemas.microsoft.com/office/powerpoint/2010/main" val="31743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In session 1 we discussed what’s already in place in the case study, and some gaps probably came up during that discussion.  Now is the time to go through them in more detail.</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discussion checklist and example questions from the toolkit to prompt questions and discussions:</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gaps within our provision are evident in this case study?</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is missing that would have an effect on this person's situation?</a:t>
            </a:r>
            <a:endParaRPr lang="en-GB" b="1" dirty="0">
              <a:effectLst/>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Who could we collaborate with to help close those gaps?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category does each intervention fall into – Universal Prevention through to Settled Home?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Ensure all of the points are documented.</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to feed back the key points.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Keep to the allocated time.</a:t>
            </a:r>
            <a:endParaRPr lang="en-GB" b="1" dirty="0">
              <a:effectLst/>
            </a:endParaRPr>
          </a:p>
          <a:p>
            <a:pPr marL="171450" indent="-171450">
              <a:buFont typeface="Wingdings" panose="05000000000000000000" pitchFamily="2" charset="2"/>
              <a:buChar char="q"/>
            </a:pPr>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13</a:t>
            </a:fld>
            <a:endParaRPr lang="en-GB"/>
          </a:p>
        </p:txBody>
      </p:sp>
    </p:spTree>
    <p:extLst>
      <p:ext uri="{BB962C8B-B14F-4D97-AF65-F5344CB8AC3E}">
        <p14:creationId xmlns:p14="http://schemas.microsoft.com/office/powerpoint/2010/main" val="79538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We’ve now discussed what we already have in place, and the gaps in our provision, so further opportunities for us to do more probably came up during the previous discussion.  Now is the time to go through them in more detail.</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discussion checklist and example questions from the toolkit to prompt questions and discussions:</a:t>
            </a:r>
            <a:endParaRPr lang="en-GB" sz="1100" b="1" kern="1200" dirty="0">
              <a:solidFill>
                <a:schemeClr val="tx1"/>
              </a:solidFill>
              <a:effectLst/>
              <a:latin typeface="+mn-lt"/>
              <a:ea typeface="+mn-ea"/>
              <a:cs typeface="+mn-cs"/>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are our opportunities to improve provision for the support of this person?</a:t>
            </a:r>
            <a:endParaRPr lang="en-GB" sz="1100" b="1" kern="1200" dirty="0">
              <a:solidFill>
                <a:schemeClr val="tx1"/>
              </a:solidFill>
              <a:effectLst/>
              <a:latin typeface="+mn-lt"/>
              <a:ea typeface="+mn-ea"/>
              <a:cs typeface="+mn-cs"/>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What more could we be doing that would have an </a:t>
            </a:r>
            <a:r>
              <a:rPr lang="en-GB" sz="1200" b="1" kern="1200">
                <a:solidFill>
                  <a:schemeClr val="tx1"/>
                </a:solidFill>
                <a:effectLst/>
                <a:latin typeface="+mn-lt"/>
                <a:ea typeface="+mn-ea"/>
                <a:cs typeface="+mn-cs"/>
              </a:rPr>
              <a:t>effect on this </a:t>
            </a:r>
            <a:r>
              <a:rPr lang="en-GB" sz="1200" b="1" kern="1200" dirty="0">
                <a:solidFill>
                  <a:schemeClr val="tx1"/>
                </a:solidFill>
                <a:effectLst/>
                <a:latin typeface="+mn-lt"/>
                <a:ea typeface="+mn-ea"/>
                <a:cs typeface="+mn-cs"/>
              </a:rPr>
              <a:t>person’s situation?</a:t>
            </a:r>
            <a:endParaRPr lang="en-GB" sz="1100" b="1" kern="1200" dirty="0">
              <a:solidFill>
                <a:schemeClr val="tx1"/>
              </a:solidFill>
              <a:effectLst/>
              <a:latin typeface="+mn-lt"/>
              <a:ea typeface="+mn-ea"/>
              <a:cs typeface="+mn-cs"/>
            </a:endParaRPr>
          </a:p>
          <a:p>
            <a:pPr marL="628650" lvl="1" indent="-171450">
              <a:buFont typeface="Wingdings" panose="05000000000000000000" pitchFamily="2" charset="2"/>
              <a:buChar char="q"/>
            </a:pPr>
            <a:r>
              <a:rPr lang="en-GB" sz="1200" b="1" kern="1200" dirty="0">
                <a:solidFill>
                  <a:schemeClr val="tx1"/>
                </a:solidFill>
                <a:effectLst/>
                <a:latin typeface="+mn-lt"/>
                <a:ea typeface="+mn-ea"/>
                <a:cs typeface="+mn-cs"/>
              </a:rPr>
              <a:t>Who could we collaborate with to maximise the opportunities for improvement? </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category does each intervention fall into – Universal Prevention through to Settled Home? </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Ensure all of the points are documented.</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to feed back the key points.</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Keep to the allocated time.</a:t>
            </a:r>
            <a:endParaRPr lang="en-GB" sz="1100" b="1"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15</a:t>
            </a:fld>
            <a:endParaRPr lang="en-GB"/>
          </a:p>
        </p:txBody>
      </p:sp>
    </p:spTree>
    <p:extLst>
      <p:ext uri="{BB962C8B-B14F-4D97-AF65-F5344CB8AC3E}">
        <p14:creationId xmlns:p14="http://schemas.microsoft.com/office/powerpoint/2010/main" val="242201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From the three sessions we’ve gone through, what do we pledge to do from now on?</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suggestions from Session 1 can we pledge to do more of?</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gaps from Session 2 can we pledge to fill?</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opportunities from Session 3 can we pledge to take forward?</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example completed pledges in the toolkit to prompt discussions. </a:t>
            </a:r>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17</a:t>
            </a:fld>
            <a:endParaRPr lang="en-GB"/>
          </a:p>
        </p:txBody>
      </p:sp>
    </p:spTree>
    <p:extLst>
      <p:ext uri="{BB962C8B-B14F-4D97-AF65-F5344CB8AC3E}">
        <p14:creationId xmlns:p14="http://schemas.microsoft.com/office/powerpoint/2010/main" val="4019126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18</a:t>
            </a:fld>
            <a:endParaRPr lang="en-GB"/>
          </a:p>
        </p:txBody>
      </p:sp>
    </p:spTree>
    <p:extLst>
      <p:ext uri="{BB962C8B-B14F-4D97-AF65-F5344CB8AC3E}">
        <p14:creationId xmlns:p14="http://schemas.microsoft.com/office/powerpoint/2010/main" val="72653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19</a:t>
            </a:fld>
            <a:endParaRPr lang="en-GB"/>
          </a:p>
        </p:txBody>
      </p:sp>
    </p:spTree>
    <p:extLst>
      <p:ext uri="{BB962C8B-B14F-4D97-AF65-F5344CB8AC3E}">
        <p14:creationId xmlns:p14="http://schemas.microsoft.com/office/powerpoint/2010/main" val="395189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Introduce the session giving the aims of the day and letting participants know what will happen following the event</a:t>
            </a:r>
            <a:r>
              <a:rPr lang="en-GB" sz="1100" b="1" kern="1200" dirty="0">
                <a:solidFill>
                  <a:schemeClr val="tx1"/>
                </a:solidFill>
                <a:effectLst/>
                <a:latin typeface="+mn-lt"/>
                <a:ea typeface="+mn-ea"/>
                <a:cs typeface="+mn-cs"/>
              </a:rPr>
              <a:t>:</a:t>
            </a: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 aim to discuss how we can collaborate to prevent and relieve homelessness, look at what we do now and what further activity can take place.</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We’ll be focussing on what WE can do, not just issues in general.</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 will create a number of pledges that we all agree on.</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The discussions will be written up, shared and actions will be created and allocated.</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Give the context of your own organisation and why the session is taking place.</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endParaRPr lang="en-GB" sz="12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Set out any ground rules at the start of the session including confidentiality, that all ideas will be considered equally, participation is voluntary and that all viewpoints will be respected. </a:t>
            </a:r>
            <a:endParaRPr lang="en-GB" sz="1100" b="1"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2</a:t>
            </a:fld>
            <a:endParaRPr lang="en-GB"/>
          </a:p>
        </p:txBody>
      </p:sp>
    </p:spTree>
    <p:extLst>
      <p:ext uri="{BB962C8B-B14F-4D97-AF65-F5344CB8AC3E}">
        <p14:creationId xmlns:p14="http://schemas.microsoft.com/office/powerpoint/2010/main" val="84728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baseline="0" dirty="0"/>
              <a:t>The session is broken down into four clear stages.</a:t>
            </a:r>
          </a:p>
          <a:p>
            <a:pPr marL="457200" lvl="1" indent="0">
              <a:buFont typeface="Arial" panose="020B0604020202020204" pitchFamily="34" charset="0"/>
              <a:buNone/>
            </a:pPr>
            <a:r>
              <a:rPr lang="en-GB" b="1" baseline="0" dirty="0"/>
              <a:t>1. What is already in place?  2. What gaps are there?  3. What more could we do and how can we fill those gaps?  4. What do we pledge to do following this session?</a:t>
            </a:r>
          </a:p>
          <a:p>
            <a:pPr marL="171450" lvl="0" indent="-171450">
              <a:buFont typeface="Arial" panose="020B0604020202020204" pitchFamily="34" charset="0"/>
              <a:buChar char="•"/>
            </a:pPr>
            <a:r>
              <a:rPr lang="en-GB" b="1" baseline="0" dirty="0"/>
              <a:t>Incorporate breaks into the session as required</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3</a:t>
            </a:fld>
            <a:endParaRPr lang="en-GB"/>
          </a:p>
        </p:txBody>
      </p:sp>
    </p:spTree>
    <p:extLst>
      <p:ext uri="{BB962C8B-B14F-4D97-AF65-F5344CB8AC3E}">
        <p14:creationId xmlns:p14="http://schemas.microsoft.com/office/powerpoint/2010/main" val="209519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By working through the practical elements of this toolkit, we will be able to identify what actions can be taken to prevent and relieve homelessness at the earliest opportunity.</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There is also an opportunity to consider who else we will need to collaborate with in order to make this happen; taking this as an opportunity to design homelessness prevention into services and systems.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Homelessness can feel like an unsolvable problem, but it isn’t.  By working together and focussing on getting help to people before the point of crisis, we can make a real difference.  Even small changes can add up, having a substantial and positive impact to prevent and relieve homelessness.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We’ll be basing the session around the Positive Pathways Model.  </a:t>
            </a:r>
            <a:endParaRPr lang="en-GB" b="1" dirty="0">
              <a:effectLst/>
            </a:endParaRPr>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4</a:t>
            </a:fld>
            <a:endParaRPr lang="en-GB"/>
          </a:p>
        </p:txBody>
      </p:sp>
    </p:spTree>
    <p:extLst>
      <p:ext uri="{BB962C8B-B14F-4D97-AF65-F5344CB8AC3E}">
        <p14:creationId xmlns:p14="http://schemas.microsoft.com/office/powerpoint/2010/main" val="86065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endParaRPr lang="en-GB" sz="1200"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The model; adapted for use by the WMCA Homelessness Taskforce and the C2C toolkit, helps to identify what is already being done to prevent homelessness, identify where the gaps are, and what might be done to address those gaps. Thus, underpinning a better understanding to enhance the protective factors within the universal prevention space and target homeless prevention at the earliest possible opportunity. </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While it may appear linear, it is recognised that experience of life, especially in the occurrence of something like homelessness, is rarely straightforward. The model could in fact be conveyed as circular, reflecting that it is universal prevention that enables and maintains the status of a settled home. </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Today’s discussions will use the six stages of the pathway highlighted here to underpin the session.  The next slides will take you through those stages in more detail.</a:t>
            </a:r>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5</a:t>
            </a:fld>
            <a:endParaRPr lang="en-GB"/>
          </a:p>
        </p:txBody>
      </p:sp>
    </p:spTree>
    <p:extLst>
      <p:ext uri="{BB962C8B-B14F-4D97-AF65-F5344CB8AC3E}">
        <p14:creationId xmlns:p14="http://schemas.microsoft.com/office/powerpoint/2010/main" val="2212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When we’re discussing what we already do, what are the gaps and what more we can do, we’ll be working to these stages.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How can we move activity away from crisis and towards universal and targeted prevention?</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6</a:t>
            </a:fld>
            <a:endParaRPr lang="en-GB"/>
          </a:p>
        </p:txBody>
      </p:sp>
    </p:spTree>
    <p:extLst>
      <p:ext uri="{BB962C8B-B14F-4D97-AF65-F5344CB8AC3E}">
        <p14:creationId xmlns:p14="http://schemas.microsoft.com/office/powerpoint/2010/main" val="366025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Use this slide to focus on crisis and how easy it is to arrive there.</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How can we move away from crisis and into the universal prevention space?  </a:t>
            </a:r>
            <a:r>
              <a:rPr lang="en-GB" sz="1200" b="1" u="sng" kern="1200" dirty="0">
                <a:solidFill>
                  <a:schemeClr val="tx1"/>
                </a:solidFill>
                <a:effectLst/>
                <a:latin typeface="+mn-lt"/>
                <a:ea typeface="+mn-ea"/>
                <a:cs typeface="+mn-cs"/>
              </a:rPr>
              <a:t>This is a major aspect of today’s session.</a:t>
            </a:r>
            <a:endParaRPr lang="en-GB" sz="1200" b="1" kern="1200" dirty="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7</a:t>
            </a:fld>
            <a:endParaRPr lang="en-GB"/>
          </a:p>
        </p:txBody>
      </p:sp>
    </p:spTree>
    <p:extLst>
      <p:ext uri="{BB962C8B-B14F-4D97-AF65-F5344CB8AC3E}">
        <p14:creationId xmlns:p14="http://schemas.microsoft.com/office/powerpoint/2010/main" val="47418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Even after crisis has been alleviated, without the support to move-on and create a settled home, people can easily slip back into crisis.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8</a:t>
            </a:fld>
            <a:endParaRPr lang="en-GB"/>
          </a:p>
        </p:txBody>
      </p:sp>
    </p:spTree>
    <p:extLst>
      <p:ext uri="{BB962C8B-B14F-4D97-AF65-F5344CB8AC3E}">
        <p14:creationId xmlns:p14="http://schemas.microsoft.com/office/powerpoint/2010/main" val="326255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the slide, highlighting the impact homelessness has in a number of areas.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Go through the areas of risk and the protective factors in the image.</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Pick out where your organisation falls and the need for collaboration.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Introduce the cyclical nature of homelessness.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When in the roundtable discussions, consider how the cycle can be broken – as seen in the lower-right image.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9</a:t>
            </a:fld>
            <a:endParaRPr lang="en-GB"/>
          </a:p>
        </p:txBody>
      </p:sp>
    </p:spTree>
    <p:extLst>
      <p:ext uri="{BB962C8B-B14F-4D97-AF65-F5344CB8AC3E}">
        <p14:creationId xmlns:p14="http://schemas.microsoft.com/office/powerpoint/2010/main" val="3028870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9933"/>
          <a:stretch/>
        </p:blipFill>
        <p:spPr>
          <a:xfrm>
            <a:off x="-13648" y="-1428227"/>
            <a:ext cx="4051079" cy="9698769"/>
          </a:xfrm>
          <a:prstGeom prst="rect">
            <a:avLst/>
          </a:prstGeom>
        </p:spPr>
      </p:pic>
      <p:sp>
        <p:nvSpPr>
          <p:cNvPr id="2" name="Title 1"/>
          <p:cNvSpPr>
            <a:spLocks noGrp="1"/>
          </p:cNvSpPr>
          <p:nvPr>
            <p:ph type="ctrTitle"/>
          </p:nvPr>
        </p:nvSpPr>
        <p:spPr>
          <a:xfrm>
            <a:off x="2975211" y="1122363"/>
            <a:ext cx="8871045" cy="2387600"/>
          </a:xfrm>
        </p:spPr>
        <p:txBody>
          <a:bodyPr anchor="b">
            <a:normAutofit/>
          </a:bodyPr>
          <a:lstStyle>
            <a:lvl1pPr algn="ctr">
              <a:defRPr sz="4800">
                <a:solidFill>
                  <a:srgbClr val="EE7624"/>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0" name="Picture 9">
            <a:extLst>
              <a:ext uri="{FF2B5EF4-FFF2-40B4-BE49-F238E27FC236}">
                <a16:creationId xmlns:a16="http://schemas.microsoft.com/office/drawing/2014/main" id="{2B9F9682-7DFF-5B40-812F-B524992B1738}"/>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17028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8" name="Picture 7">
            <a:extLst>
              <a:ext uri="{FF2B5EF4-FFF2-40B4-BE49-F238E27FC236}">
                <a16:creationId xmlns:a16="http://schemas.microsoft.com/office/drawing/2014/main" id="{DCEA1834-3E0B-7749-8730-E6E849EB86B4}"/>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1" name="Date Placeholder 3">
            <a:extLst>
              <a:ext uri="{FF2B5EF4-FFF2-40B4-BE49-F238E27FC236}">
                <a16:creationId xmlns:a16="http://schemas.microsoft.com/office/drawing/2014/main" id="{D9296904-93E7-B942-8073-20ED3D18A5E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CA87B620-F31D-654E-8BDB-D2AE11BB96F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69FC7007-F2F4-494C-9AEA-1C1A39AAEF9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96222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9" name="Picture 8">
            <a:extLst>
              <a:ext uri="{FF2B5EF4-FFF2-40B4-BE49-F238E27FC236}">
                <a16:creationId xmlns:a16="http://schemas.microsoft.com/office/drawing/2014/main" id="{D1C98873-DD47-7644-9DA8-A98F640C88DC}"/>
              </a:ext>
            </a:extLst>
          </p:cNvPr>
          <p:cNvPicPr>
            <a:picLocks noChangeAspect="1"/>
          </p:cNvPicPr>
          <p:nvPr userDrawn="1"/>
        </p:nvPicPr>
        <p:blipFill>
          <a:blip r:embed="rId3"/>
          <a:stretch>
            <a:fillRect/>
          </a:stretch>
        </p:blipFill>
        <p:spPr>
          <a:xfrm>
            <a:off x="9242997" y="348367"/>
            <a:ext cx="2614721" cy="539768"/>
          </a:xfrm>
          <a:prstGeom prst="rect">
            <a:avLst/>
          </a:prstGeom>
        </p:spPr>
      </p:pic>
      <p:pic>
        <p:nvPicPr>
          <p:cNvPr id="10" name="Picture 9">
            <a:extLst>
              <a:ext uri="{FF2B5EF4-FFF2-40B4-BE49-F238E27FC236}">
                <a16:creationId xmlns:a16="http://schemas.microsoft.com/office/drawing/2014/main" id="{30D71847-A68A-7547-A804-88D9DD2B9CD6}"/>
              </a:ext>
            </a:extLst>
          </p:cNvPr>
          <p:cNvPicPr>
            <a:picLocks noChangeAspect="1"/>
          </p:cNvPicPr>
          <p:nvPr userDrawn="1"/>
        </p:nvPicPr>
        <p:blipFill rotWithShape="1">
          <a:blip r:embed="rId4"/>
          <a:srcRect b="35751"/>
          <a:stretch/>
        </p:blipFill>
        <p:spPr>
          <a:xfrm>
            <a:off x="10700921" y="3568032"/>
            <a:ext cx="1519655" cy="3675731"/>
          </a:xfrm>
          <a:prstGeom prst="rect">
            <a:avLst/>
          </a:prstGeom>
        </p:spPr>
      </p:pic>
      <p:sp>
        <p:nvSpPr>
          <p:cNvPr id="11" name="Date Placeholder 3">
            <a:extLst>
              <a:ext uri="{FF2B5EF4-FFF2-40B4-BE49-F238E27FC236}">
                <a16:creationId xmlns:a16="http://schemas.microsoft.com/office/drawing/2014/main" id="{50FAAE16-BB97-DC4F-8C3A-5F25DFF8BF9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E898F020-C2E0-3F46-80E3-C93892D6536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1445115-C4DE-2844-B1B2-87C9C5A9E6B5}"/>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90548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Two Content">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7" name="Picture 6">
            <a:extLst>
              <a:ext uri="{FF2B5EF4-FFF2-40B4-BE49-F238E27FC236}">
                <a16:creationId xmlns:a16="http://schemas.microsoft.com/office/drawing/2014/main" id="{B281C444-0D73-594B-976F-27B3E5B035BD}"/>
              </a:ext>
            </a:extLst>
          </p:cNvPr>
          <p:cNvPicPr>
            <a:picLocks noChangeAspect="1"/>
          </p:cNvPicPr>
          <p:nvPr userDrawn="1"/>
        </p:nvPicPr>
        <p:blipFill>
          <a:blip r:embed="rId3"/>
          <a:stretch>
            <a:fillRect/>
          </a:stretch>
        </p:blipFill>
        <p:spPr>
          <a:xfrm>
            <a:off x="9242997" y="348367"/>
            <a:ext cx="2614721" cy="539768"/>
          </a:xfrm>
          <a:prstGeom prst="rect">
            <a:avLst/>
          </a:prstGeom>
        </p:spPr>
      </p:pic>
      <p:pic>
        <p:nvPicPr>
          <p:cNvPr id="9" name="Picture 8">
            <a:extLst>
              <a:ext uri="{FF2B5EF4-FFF2-40B4-BE49-F238E27FC236}">
                <a16:creationId xmlns:a16="http://schemas.microsoft.com/office/drawing/2014/main" id="{E83192F4-23F5-9742-977E-079094471225}"/>
              </a:ext>
            </a:extLst>
          </p:cNvPr>
          <p:cNvPicPr>
            <a:picLocks noChangeAspect="1"/>
          </p:cNvPicPr>
          <p:nvPr userDrawn="1"/>
        </p:nvPicPr>
        <p:blipFill rotWithShape="1">
          <a:blip r:embed="rId4"/>
          <a:srcRect b="33753"/>
          <a:stretch/>
        </p:blipFill>
        <p:spPr>
          <a:xfrm>
            <a:off x="10700921" y="3568032"/>
            <a:ext cx="1519655" cy="3790031"/>
          </a:xfrm>
          <a:prstGeom prst="rect">
            <a:avLst/>
          </a:prstGeom>
        </p:spPr>
      </p:pic>
      <p:sp>
        <p:nvSpPr>
          <p:cNvPr id="11" name="Date Placeholder 3">
            <a:extLst>
              <a:ext uri="{FF2B5EF4-FFF2-40B4-BE49-F238E27FC236}">
                <a16:creationId xmlns:a16="http://schemas.microsoft.com/office/drawing/2014/main" id="{5980FFAA-0813-D349-A1DA-3900695D9B9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B2E71483-C1D8-6547-8436-3DCA39FBC93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E88D85F1-77F9-F14B-AA53-5F95B9C3E73E}"/>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56203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3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2" name="Date Placeholder 3">
            <a:extLst>
              <a:ext uri="{FF2B5EF4-FFF2-40B4-BE49-F238E27FC236}">
                <a16:creationId xmlns:a16="http://schemas.microsoft.com/office/drawing/2014/main" id="{ED2696DF-72AB-1F4E-8102-779F4707345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3" name="Footer Placeholder 4">
            <a:extLst>
              <a:ext uri="{FF2B5EF4-FFF2-40B4-BE49-F238E27FC236}">
                <a16:creationId xmlns:a16="http://schemas.microsoft.com/office/drawing/2014/main" id="{18AEFA90-9705-8044-8CC9-80251BFF9D51}"/>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4" name="Slide Number Placeholder 5">
            <a:extLst>
              <a:ext uri="{FF2B5EF4-FFF2-40B4-BE49-F238E27FC236}">
                <a16:creationId xmlns:a16="http://schemas.microsoft.com/office/drawing/2014/main" id="{50348CB0-60AA-D442-B0B2-11D95C10441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34466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54565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D20657-6CDF-044F-8733-4698FD831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625033"/>
            <a:ext cx="3177623" cy="4849384"/>
          </a:xfrm>
          <a:prstGeom prst="rect">
            <a:avLst/>
          </a:prstGeom>
        </p:spPr>
      </p:pic>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Picture 4">
            <a:extLst>
              <a:ext uri="{FF2B5EF4-FFF2-40B4-BE49-F238E27FC236}">
                <a16:creationId xmlns:a16="http://schemas.microsoft.com/office/drawing/2014/main" id="{9DEB189F-7C40-4242-B322-2F67359E2F57}"/>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6" name="Date Placeholder 3">
            <a:extLst>
              <a:ext uri="{FF2B5EF4-FFF2-40B4-BE49-F238E27FC236}">
                <a16:creationId xmlns:a16="http://schemas.microsoft.com/office/drawing/2014/main" id="{E828285D-83BB-5E45-A782-D21EF2A3E76E}"/>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7" name="Footer Placeholder 4">
            <a:extLst>
              <a:ext uri="{FF2B5EF4-FFF2-40B4-BE49-F238E27FC236}">
                <a16:creationId xmlns:a16="http://schemas.microsoft.com/office/drawing/2014/main" id="{0EE42319-92E9-074E-94F5-8BAA34CCD2F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8" name="Slide Number Placeholder 5">
            <a:extLst>
              <a:ext uri="{FF2B5EF4-FFF2-40B4-BE49-F238E27FC236}">
                <a16:creationId xmlns:a16="http://schemas.microsoft.com/office/drawing/2014/main" id="{AFB02552-F2A3-C94D-A7A5-29762B6912DC}"/>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6293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rotWithShape="1">
          <a:blip r:embed="rId3"/>
          <a:srcRect b="30256"/>
          <a:stretch/>
        </p:blipFill>
        <p:spPr>
          <a:xfrm>
            <a:off x="10672345" y="3568032"/>
            <a:ext cx="1519655" cy="3990056"/>
          </a:xfrm>
          <a:prstGeom prst="rect">
            <a:avLst/>
          </a:prstGeom>
        </p:spPr>
      </p:pic>
      <p:sp>
        <p:nvSpPr>
          <p:cNvPr id="14" name="Date Placeholder 3">
            <a:extLst>
              <a:ext uri="{FF2B5EF4-FFF2-40B4-BE49-F238E27FC236}">
                <a16:creationId xmlns:a16="http://schemas.microsoft.com/office/drawing/2014/main" id="{A99239FE-DE2A-A348-B330-EAA33100A867}"/>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5" name="Footer Placeholder 4">
            <a:extLst>
              <a:ext uri="{FF2B5EF4-FFF2-40B4-BE49-F238E27FC236}">
                <a16:creationId xmlns:a16="http://schemas.microsoft.com/office/drawing/2014/main" id="{3059DAF5-7E2F-1D43-BD7A-5AA4C84FF53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6" name="Slide Number Placeholder 5">
            <a:extLst>
              <a:ext uri="{FF2B5EF4-FFF2-40B4-BE49-F238E27FC236}">
                <a16:creationId xmlns:a16="http://schemas.microsoft.com/office/drawing/2014/main" id="{70CEE831-A9C6-6346-9C0C-6599212D67C1}"/>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409020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mparison">
    <p:bg>
      <p:bgPr>
        <a:solidFill>
          <a:srgbClr val="EE762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55147552-2E49-A94D-B191-A2C9D936D8C8}"/>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2" name="Picture 1">
            <a:extLst>
              <a:ext uri="{FF2B5EF4-FFF2-40B4-BE49-F238E27FC236}">
                <a16:creationId xmlns:a16="http://schemas.microsoft.com/office/drawing/2014/main" id="{98FDCC84-9E87-0342-BA7D-5DC0347F1DF4}"/>
              </a:ext>
            </a:extLst>
          </p:cNvPr>
          <p:cNvPicPr>
            <a:picLocks noChangeAspect="1"/>
          </p:cNvPicPr>
          <p:nvPr userDrawn="1"/>
        </p:nvPicPr>
        <p:blipFill rotWithShape="1">
          <a:blip r:embed="rId3"/>
          <a:srcRect l="40960" t="44988"/>
          <a:stretch/>
        </p:blipFill>
        <p:spPr>
          <a:xfrm>
            <a:off x="-1485900" y="-1071563"/>
            <a:ext cx="3523414" cy="4358439"/>
          </a:xfrm>
          <a:prstGeom prst="rect">
            <a:avLst/>
          </a:prstGeom>
        </p:spPr>
      </p:pic>
      <p:sp>
        <p:nvSpPr>
          <p:cNvPr id="7" name="Date Placeholder 3">
            <a:extLst>
              <a:ext uri="{FF2B5EF4-FFF2-40B4-BE49-F238E27FC236}">
                <a16:creationId xmlns:a16="http://schemas.microsoft.com/office/drawing/2014/main" id="{5456460C-6840-9A42-8EFD-1069D26ABF7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8" name="Footer Placeholder 4">
            <a:extLst>
              <a:ext uri="{FF2B5EF4-FFF2-40B4-BE49-F238E27FC236}">
                <a16:creationId xmlns:a16="http://schemas.microsoft.com/office/drawing/2014/main" id="{65566E71-5C92-114E-9144-C05CA923A3D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0" name="Slide Number Placeholder 5">
            <a:extLst>
              <a:ext uri="{FF2B5EF4-FFF2-40B4-BE49-F238E27FC236}">
                <a16:creationId xmlns:a16="http://schemas.microsoft.com/office/drawing/2014/main" id="{CA007177-E40D-3D48-ABD9-80070A2D1BD2}"/>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50978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omparison">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a:blip r:embed="rId3"/>
          <a:stretch>
            <a:fillRect/>
          </a:stretch>
        </p:blipFill>
        <p:spPr>
          <a:xfrm>
            <a:off x="10672345" y="3568032"/>
            <a:ext cx="1519655" cy="5721054"/>
          </a:xfrm>
          <a:prstGeom prst="rect">
            <a:avLst/>
          </a:prstGeom>
        </p:spPr>
      </p:pic>
      <p:sp>
        <p:nvSpPr>
          <p:cNvPr id="9" name="Date Placeholder 3">
            <a:extLst>
              <a:ext uri="{FF2B5EF4-FFF2-40B4-BE49-F238E27FC236}">
                <a16:creationId xmlns:a16="http://schemas.microsoft.com/office/drawing/2014/main" id="{8A0389EB-9AB7-7942-A85E-DCFA0148F27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87CA9738-FCF3-7643-952A-EC8230280006}"/>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8ABAF3EA-9CBF-4B4F-AAD9-56BD8C0901A4}"/>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412816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CFF2B545-0DB5-554C-9B76-735DF41294B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1E5A66FE-66B0-A142-B383-CEFCFB78658E}"/>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A4CA51B6-36EC-D340-A186-671BAF6A99B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20532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4CA2BC-662C-2E49-95F3-0A4548F72161}"/>
              </a:ext>
            </a:extLst>
          </p:cNvPr>
          <p:cNvPicPr>
            <a:picLocks noChangeAspect="1"/>
          </p:cNvPicPr>
          <p:nvPr userDrawn="1"/>
        </p:nvPicPr>
        <p:blipFill>
          <a:blip r:embed="rId2"/>
          <a:stretch>
            <a:fillRect/>
          </a:stretch>
        </p:blipFill>
        <p:spPr>
          <a:xfrm>
            <a:off x="9272304" y="348367"/>
            <a:ext cx="2573952" cy="533067"/>
          </a:xfrm>
          <a:prstGeom prst="rect">
            <a:avLst/>
          </a:prstGeom>
        </p:spPr>
      </p:pic>
      <p:sp>
        <p:nvSpPr>
          <p:cNvPr id="6" name="Date Placeholder 3">
            <a:extLst>
              <a:ext uri="{FF2B5EF4-FFF2-40B4-BE49-F238E27FC236}">
                <a16:creationId xmlns:a16="http://schemas.microsoft.com/office/drawing/2014/main" id="{EFF8F6B7-1AE9-EA41-A92D-5BC569DDE62E}"/>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4FE31C7F-3CDE-CF4F-8D56-25EE43D9B9C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0723E173-42BC-0A49-843F-22C217E1B10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266465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5456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9933"/>
          <a:stretch/>
        </p:blipFill>
        <p:spPr>
          <a:xfrm>
            <a:off x="-13648" y="-1428227"/>
            <a:ext cx="4051079" cy="9698769"/>
          </a:xfrm>
          <a:prstGeom prst="rect">
            <a:avLst/>
          </a:prstGeom>
        </p:spPr>
      </p:pic>
      <p:sp>
        <p:nvSpPr>
          <p:cNvPr id="2" name="Title 1"/>
          <p:cNvSpPr>
            <a:spLocks noGrp="1"/>
          </p:cNvSpPr>
          <p:nvPr>
            <p:ph type="ctrTitle"/>
          </p:nvPr>
        </p:nvSpPr>
        <p:spPr>
          <a:xfrm>
            <a:off x="2975211" y="1122363"/>
            <a:ext cx="8871045" cy="2387600"/>
          </a:xfrm>
        </p:spPr>
        <p:txBody>
          <a:bodyPr anchor="b">
            <a:normAutofit/>
          </a:bodyPr>
          <a:lstStyle>
            <a:lvl1pPr algn="ctr">
              <a:defRPr sz="4800">
                <a:solidFill>
                  <a:srgbClr val="EE7624"/>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8" name="Picture 7">
            <a:extLst>
              <a:ext uri="{FF2B5EF4-FFF2-40B4-BE49-F238E27FC236}">
                <a16:creationId xmlns:a16="http://schemas.microsoft.com/office/drawing/2014/main" id="{75FF6D91-D55D-C740-86E9-6961231FC25D}"/>
              </a:ext>
            </a:extLst>
          </p:cNvPr>
          <p:cNvPicPr>
            <a:picLocks noChangeAspect="1"/>
          </p:cNvPicPr>
          <p:nvPr userDrawn="1"/>
        </p:nvPicPr>
        <p:blipFill>
          <a:blip r:embed="rId3"/>
          <a:stretch>
            <a:fillRect/>
          </a:stretch>
        </p:blipFill>
        <p:spPr>
          <a:xfrm>
            <a:off x="9272304" y="348366"/>
            <a:ext cx="2573952" cy="533067"/>
          </a:xfrm>
          <a:prstGeom prst="rect">
            <a:avLst/>
          </a:prstGeom>
        </p:spPr>
      </p:pic>
    </p:spTree>
    <p:extLst>
      <p:ext uri="{BB962C8B-B14F-4D97-AF65-F5344CB8AC3E}">
        <p14:creationId xmlns:p14="http://schemas.microsoft.com/office/powerpoint/2010/main" val="3217050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4" name="Picture 3">
            <a:extLst>
              <a:ext uri="{FF2B5EF4-FFF2-40B4-BE49-F238E27FC236}">
                <a16:creationId xmlns:a16="http://schemas.microsoft.com/office/drawing/2014/main" id="{DCB560F3-7609-8F47-88E3-7EDC159FC261}"/>
              </a:ext>
            </a:extLst>
          </p:cNvPr>
          <p:cNvPicPr>
            <a:picLocks noChangeAspect="1"/>
          </p:cNvPicPr>
          <p:nvPr userDrawn="1"/>
        </p:nvPicPr>
        <p:blipFill>
          <a:blip r:embed="rId3"/>
          <a:stretch>
            <a:fillRect/>
          </a:stretch>
        </p:blipFill>
        <p:spPr>
          <a:xfrm>
            <a:off x="9272304" y="348367"/>
            <a:ext cx="2573952" cy="533067"/>
          </a:xfrm>
          <a:prstGeom prst="rect">
            <a:avLst/>
          </a:prstGeom>
        </p:spPr>
      </p:pic>
      <p:sp>
        <p:nvSpPr>
          <p:cNvPr id="6" name="Date Placeholder 3">
            <a:extLst>
              <a:ext uri="{FF2B5EF4-FFF2-40B4-BE49-F238E27FC236}">
                <a16:creationId xmlns:a16="http://schemas.microsoft.com/office/drawing/2014/main" id="{A34EECBD-3E15-7B49-B788-9769F6AB617A}"/>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B0796E40-15FD-794B-9EE0-4E122423055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88F855D6-5F42-4843-BF7A-E3193C5F8A5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3568274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omparison">
    <p:bg>
      <p:bgPr>
        <a:solidFill>
          <a:srgbClr val="54565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2"/>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A3D45076-01E5-D243-95A5-2C00A89ACF5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FB977B1E-3A8A-114B-8C8A-54D4F86A6A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CBC811D-BA08-934C-BD28-53BCDA118548}"/>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53282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omparison">
    <p:bg>
      <p:bgPr>
        <a:solidFill>
          <a:srgbClr val="54565B"/>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4" name="Date Placeholder 3">
            <a:extLst>
              <a:ext uri="{FF2B5EF4-FFF2-40B4-BE49-F238E27FC236}">
                <a16:creationId xmlns:a16="http://schemas.microsoft.com/office/drawing/2014/main" id="{DA369DB5-DA94-A347-91CB-488740F4F1D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8B19D7DB-C885-C942-9486-3738C80AB0C9}"/>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1913FE6-9D60-5242-AC67-B5EAF80F148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679536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omparison">
    <p:bg>
      <p:bgPr>
        <a:solidFill>
          <a:srgbClr val="EE762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sp>
        <p:nvSpPr>
          <p:cNvPr id="9" name="Date Placeholder 3">
            <a:extLst>
              <a:ext uri="{FF2B5EF4-FFF2-40B4-BE49-F238E27FC236}">
                <a16:creationId xmlns:a16="http://schemas.microsoft.com/office/drawing/2014/main" id="{A25F2A54-D8CD-D54C-AF15-60D8ED0F7E1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ECAC8245-7763-1A4F-B737-E6C1AAB4DA00}"/>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D751D774-5D8C-4447-B1FD-3B3AE686C163}"/>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286150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omparison">
    <p:bg>
      <p:bgPr>
        <a:solidFill>
          <a:srgbClr val="EE762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a:blip r:embed="rId3"/>
          <a:stretch>
            <a:fillRect/>
          </a:stretch>
        </p:blipFill>
        <p:spPr>
          <a:xfrm>
            <a:off x="10672345" y="3568032"/>
            <a:ext cx="1519655" cy="5721054"/>
          </a:xfrm>
          <a:prstGeom prst="rect">
            <a:avLst/>
          </a:prstGeom>
        </p:spPr>
      </p:pic>
      <p:sp>
        <p:nvSpPr>
          <p:cNvPr id="4" name="Date Placeholder 3">
            <a:extLst>
              <a:ext uri="{FF2B5EF4-FFF2-40B4-BE49-F238E27FC236}">
                <a16:creationId xmlns:a16="http://schemas.microsoft.com/office/drawing/2014/main" id="{EC5EF5F0-7190-A945-8E7F-93FACEF950A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78F70F3F-25C3-414A-BBE3-DE91E8AEECE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36CEEA6B-4A01-4F4C-BE75-95171EDD182B}"/>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105512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28A59A-9594-6944-954C-1B995E74B4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rot="5400000">
            <a:off x="2235759" y="-2794103"/>
            <a:ext cx="7769279" cy="11560769"/>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chemeClr val="bg1"/>
          </a:solidFill>
        </p:spPr>
        <p:txBody>
          <a:bodyPr wrap="square" anchor="t" anchorCtr="0">
            <a:noAutofit/>
          </a:bodyPr>
          <a:lstStyle>
            <a:lvl1pPr marL="0" indent="0">
              <a:buNone/>
              <a:defRPr/>
            </a:lvl1pPr>
          </a:lstStyle>
          <a:p>
            <a:pPr lvl="0"/>
            <a:endParaRPr lang="en-GB" dirty="0"/>
          </a:p>
        </p:txBody>
      </p:sp>
    </p:spTree>
    <p:extLst>
      <p:ext uri="{BB962C8B-B14F-4D97-AF65-F5344CB8AC3E}">
        <p14:creationId xmlns:p14="http://schemas.microsoft.com/office/powerpoint/2010/main" val="1375204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rgbClr val="54565B"/>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28A59A-9594-6944-954C-1B995E74B4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rot="5400000">
            <a:off x="2235759" y="-2794103"/>
            <a:ext cx="7769279" cy="11560769"/>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rgbClr val="54565B"/>
          </a:solidFill>
        </p:spPr>
        <p:txBody>
          <a:bodyPr wrap="square" anchor="t" anchorCtr="0">
            <a:noAutofit/>
          </a:bodyPr>
          <a:lstStyle>
            <a:lvl1pPr marL="0" indent="0">
              <a:buNone/>
              <a:defRPr>
                <a:solidFill>
                  <a:schemeClr val="bg1"/>
                </a:solidFill>
              </a:defRPr>
            </a:lvl1pPr>
          </a:lstStyle>
          <a:p>
            <a:pPr lvl="0"/>
            <a:endParaRPr lang="en-GB" dirty="0"/>
          </a:p>
        </p:txBody>
      </p:sp>
    </p:spTree>
    <p:extLst>
      <p:ext uri="{BB962C8B-B14F-4D97-AF65-F5344CB8AC3E}">
        <p14:creationId xmlns:p14="http://schemas.microsoft.com/office/powerpoint/2010/main" val="1863741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rgbClr val="EE762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0D272-B984-0E46-9478-A636FB7B012B}"/>
              </a:ext>
            </a:extLst>
          </p:cNvPr>
          <p:cNvPicPr>
            <a:picLocks noChangeAspect="1"/>
          </p:cNvPicPr>
          <p:nvPr userDrawn="1"/>
        </p:nvPicPr>
        <p:blipFill rotWithShape="1">
          <a:blip r:embed="rId2"/>
          <a:srcRect r="19301"/>
          <a:stretch/>
        </p:blipFill>
        <p:spPr>
          <a:xfrm rot="5400000">
            <a:off x="2369463" y="22670"/>
            <a:ext cx="7514376" cy="84352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rgbClr val="EE7624"/>
          </a:solidFill>
        </p:spPr>
        <p:txBody>
          <a:bodyPr wrap="square" anchor="t" anchorCtr="0">
            <a:noAutofit/>
          </a:bodyPr>
          <a:lstStyle>
            <a:lvl1pPr marL="0" indent="0">
              <a:buNone/>
              <a:defRPr/>
            </a:lvl1pPr>
          </a:lstStyle>
          <a:p>
            <a:pPr lvl="0"/>
            <a:endParaRPr lang="en-GB" dirty="0"/>
          </a:p>
        </p:txBody>
      </p:sp>
    </p:spTree>
    <p:extLst>
      <p:ext uri="{BB962C8B-B14F-4D97-AF65-F5344CB8AC3E}">
        <p14:creationId xmlns:p14="http://schemas.microsoft.com/office/powerpoint/2010/main" val="4000013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4C965-6076-1941-B662-609471F4E8EE}"/>
              </a:ext>
            </a:extLst>
          </p:cNvPr>
          <p:cNvPicPr>
            <a:picLocks noChangeAspect="1"/>
          </p:cNvPicPr>
          <p:nvPr userDrawn="1"/>
        </p:nvPicPr>
        <p:blipFill>
          <a:blip r:embed="rId2"/>
          <a:stretch>
            <a:fillRect/>
          </a:stretch>
        </p:blipFill>
        <p:spPr>
          <a:xfrm rot="19800000">
            <a:off x="3487574" y="998916"/>
            <a:ext cx="5275517" cy="47764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3"/>
            <a:ext cx="3720348" cy="3255980"/>
          </a:xfrm>
          <a:prstGeom prst="hexagon">
            <a:avLst>
              <a:gd name="adj" fmla="val 28510"/>
              <a:gd name="vf" fmla="val 115470"/>
            </a:avLst>
          </a:prstGeom>
          <a:solidFill>
            <a:schemeClr val="bg1"/>
          </a:solidFill>
        </p:spPr>
        <p:txBody>
          <a:bodyPr wrap="square" anchor="t" anchorCtr="0">
            <a:noAutofit/>
          </a:bodyPr>
          <a:lstStyle>
            <a:lvl1pPr marL="0" indent="0">
              <a:buNone/>
              <a:defRPr sz="1600"/>
            </a:lvl1pPr>
            <a:lvl2pPr>
              <a:defRPr sz="1600"/>
            </a:lvl2pPr>
            <a:lvl3pPr>
              <a:defRPr sz="1600"/>
            </a:lvl3pPr>
            <a:lvl4pPr>
              <a:defRPr sz="1600"/>
            </a:lvl4pPr>
            <a:lvl5pPr>
              <a:defRPr sz="1600"/>
            </a:lvl5pPr>
          </a:lstStyle>
          <a:p>
            <a:pPr lvl="0"/>
            <a:endParaRPr lang="en-GB" dirty="0"/>
          </a:p>
        </p:txBody>
      </p:sp>
      <p:sp>
        <p:nvSpPr>
          <p:cNvPr id="6" name="Date Placeholder 3">
            <a:extLst>
              <a:ext uri="{FF2B5EF4-FFF2-40B4-BE49-F238E27FC236}">
                <a16:creationId xmlns:a16="http://schemas.microsoft.com/office/drawing/2014/main" id="{83A2CC8A-7DE9-944A-9E3F-AF056352BB97}"/>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E9558DEE-F210-D142-A094-9C0FBDA37751}"/>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98D73A93-1D0A-084A-A41B-2467330B9888}"/>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387514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Title Only">
    <p:bg>
      <p:bgPr>
        <a:solidFill>
          <a:srgbClr val="54565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4C965-6076-1941-B662-609471F4E8EE}"/>
              </a:ext>
            </a:extLst>
          </p:cNvPr>
          <p:cNvPicPr>
            <a:picLocks noChangeAspect="1"/>
          </p:cNvPicPr>
          <p:nvPr userDrawn="1"/>
        </p:nvPicPr>
        <p:blipFill>
          <a:blip r:embed="rId2"/>
          <a:stretch>
            <a:fillRect/>
          </a:stretch>
        </p:blipFill>
        <p:spPr>
          <a:xfrm rot="19800000">
            <a:off x="3487574" y="998916"/>
            <a:ext cx="5275517" cy="47764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3"/>
            <a:ext cx="3720348" cy="3255980"/>
          </a:xfrm>
          <a:prstGeom prst="hexagon">
            <a:avLst>
              <a:gd name="adj" fmla="val 28510"/>
              <a:gd name="vf" fmla="val 115470"/>
            </a:avLst>
          </a:prstGeom>
          <a:solidFill>
            <a:srgbClr val="54565B"/>
          </a:solidFill>
        </p:spPr>
        <p:txBody>
          <a:bodyPr wrap="square" anchor="t" anchorCtr="0">
            <a:noAutofit/>
          </a:bodyPr>
          <a:lstStyle>
            <a:lvl1pPr marL="0" indent="0">
              <a:buNone/>
              <a:defRPr sz="1600">
                <a:solidFill>
                  <a:schemeClr val="bg1"/>
                </a:solidFill>
              </a:defRPr>
            </a:lvl1pPr>
            <a:lvl2pPr>
              <a:defRPr sz="1600"/>
            </a:lvl2pPr>
            <a:lvl3pPr>
              <a:defRPr sz="1600"/>
            </a:lvl3pPr>
            <a:lvl4pPr>
              <a:defRPr sz="1600"/>
            </a:lvl4pPr>
            <a:lvl5pPr>
              <a:defRPr sz="1600"/>
            </a:lvl5pPr>
          </a:lstStyle>
          <a:p>
            <a:pPr lvl="0"/>
            <a:endParaRPr lang="en-GB" dirty="0"/>
          </a:p>
        </p:txBody>
      </p:sp>
      <p:sp>
        <p:nvSpPr>
          <p:cNvPr id="4" name="Date Placeholder 3">
            <a:extLst>
              <a:ext uri="{FF2B5EF4-FFF2-40B4-BE49-F238E27FC236}">
                <a16:creationId xmlns:a16="http://schemas.microsoft.com/office/drawing/2014/main" id="{F39E6229-02F6-8742-A5C5-4EBCFF5AB38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4C25050E-076A-E545-B046-906BAFDD7246}"/>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9FEFE60-B62F-0443-AB5F-84A51F9CAE3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1460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75211" y="1122363"/>
            <a:ext cx="8871045" cy="2387600"/>
          </a:xfrm>
        </p:spPr>
        <p:txBody>
          <a:bodyPr anchor="b">
            <a:normAutofit/>
          </a:bodyPr>
          <a:lstStyle>
            <a:lvl1pPr algn="ctr">
              <a:defRPr sz="48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9" name="Picture 8">
            <a:extLst>
              <a:ext uri="{FF2B5EF4-FFF2-40B4-BE49-F238E27FC236}">
                <a16:creationId xmlns:a16="http://schemas.microsoft.com/office/drawing/2014/main" id="{A37A6D8E-0E67-424D-9F11-932AF764ECE6}"/>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10" name="Picture 9">
            <a:extLst>
              <a:ext uri="{FF2B5EF4-FFF2-40B4-BE49-F238E27FC236}">
                <a16:creationId xmlns:a16="http://schemas.microsoft.com/office/drawing/2014/main" id="{3760D64B-9BA1-684B-BB55-2965315AAAD4}"/>
              </a:ext>
            </a:extLst>
          </p:cNvPr>
          <p:cNvPicPr>
            <a:picLocks noChangeAspect="1"/>
          </p:cNvPicPr>
          <p:nvPr userDrawn="1"/>
        </p:nvPicPr>
        <p:blipFill rotWithShape="1">
          <a:blip r:embed="rId3"/>
          <a:srcRect l="32072" t="1942" b="2933"/>
          <a:stretch/>
        </p:blipFill>
        <p:spPr>
          <a:xfrm>
            <a:off x="-1114425" y="-300038"/>
            <a:ext cx="3988584" cy="7415213"/>
          </a:xfrm>
          <a:prstGeom prst="rect">
            <a:avLst/>
          </a:prstGeom>
        </p:spPr>
      </p:pic>
    </p:spTree>
    <p:extLst>
      <p:ext uri="{BB962C8B-B14F-4D97-AF65-F5344CB8AC3E}">
        <p14:creationId xmlns:p14="http://schemas.microsoft.com/office/powerpoint/2010/main" val="4264872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Only">
    <p:bg>
      <p:bgPr>
        <a:solidFill>
          <a:srgbClr val="EE762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32977-1065-7543-A63D-9864249FAA91}"/>
              </a:ext>
            </a:extLst>
          </p:cNvPr>
          <p:cNvPicPr>
            <a:picLocks noChangeAspect="1"/>
          </p:cNvPicPr>
          <p:nvPr userDrawn="1"/>
        </p:nvPicPr>
        <p:blipFill>
          <a:blip r:embed="rId2"/>
          <a:stretch>
            <a:fillRect/>
          </a:stretch>
        </p:blipFill>
        <p:spPr>
          <a:xfrm rot="1800000">
            <a:off x="2289142" y="5493262"/>
            <a:ext cx="23259627" cy="4801585"/>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2"/>
            <a:ext cx="3757612" cy="3288593"/>
          </a:xfrm>
          <a:prstGeom prst="hexagon">
            <a:avLst>
              <a:gd name="adj" fmla="val 28510"/>
              <a:gd name="vf" fmla="val 115470"/>
            </a:avLst>
          </a:prstGeom>
          <a:solidFill>
            <a:srgbClr val="EE7624"/>
          </a:solidFill>
        </p:spPr>
        <p:txBody>
          <a:bodyPr wrap="square" anchor="t" anchorCtr="0">
            <a:noAutofit/>
          </a:bodyPr>
          <a:lstStyle>
            <a:lvl1pPr marL="0" indent="0">
              <a:buNone/>
              <a:defRPr sz="1600"/>
            </a:lvl1pPr>
            <a:lvl2pPr>
              <a:defRPr sz="1600"/>
            </a:lvl2pPr>
            <a:lvl3pPr>
              <a:defRPr sz="1600"/>
            </a:lvl3pPr>
            <a:lvl4pPr>
              <a:defRPr sz="1600"/>
            </a:lvl4pPr>
            <a:lvl5pPr>
              <a:defRPr sz="1600"/>
            </a:lvl5pPr>
          </a:lstStyle>
          <a:p>
            <a:pPr lvl="0"/>
            <a:endParaRPr lang="en-GB" dirty="0"/>
          </a:p>
        </p:txBody>
      </p:sp>
      <p:sp>
        <p:nvSpPr>
          <p:cNvPr id="6" name="Date Placeholder 3">
            <a:extLst>
              <a:ext uri="{FF2B5EF4-FFF2-40B4-BE49-F238E27FC236}">
                <a16:creationId xmlns:a16="http://schemas.microsoft.com/office/drawing/2014/main" id="{6A13C10F-6A45-6C48-899D-22F549AE704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7" name="Footer Placeholder 4">
            <a:extLst>
              <a:ext uri="{FF2B5EF4-FFF2-40B4-BE49-F238E27FC236}">
                <a16:creationId xmlns:a16="http://schemas.microsoft.com/office/drawing/2014/main" id="{B2217CC8-5BF8-7C4D-A222-63AC4C68D400}"/>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8" name="Slide Number Placeholder 5">
            <a:extLst>
              <a:ext uri="{FF2B5EF4-FFF2-40B4-BE49-F238E27FC236}">
                <a16:creationId xmlns:a16="http://schemas.microsoft.com/office/drawing/2014/main" id="{01BFA2B3-EB86-2F40-8C8B-3236D77DAF0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547654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AE507F8-0004-4BD2-8478-2451CF4D47F4}" type="slidenum">
              <a:rPr lang="en-GB" smtClean="0"/>
              <a:t>‹#›</a:t>
            </a:fld>
            <a:endParaRPr lang="en-GB"/>
          </a:p>
        </p:txBody>
      </p:sp>
      <p:pic>
        <p:nvPicPr>
          <p:cNvPr id="9" name="Picture 8">
            <a:extLst>
              <a:ext uri="{FF2B5EF4-FFF2-40B4-BE49-F238E27FC236}">
                <a16:creationId xmlns:a16="http://schemas.microsoft.com/office/drawing/2014/main" id="{9778DB74-F525-3C4E-9129-17E765AE355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a:off x="5675493" y="-1780674"/>
            <a:ext cx="6837348" cy="10378262"/>
          </a:xfrm>
          <a:prstGeom prst="rect">
            <a:avLst/>
          </a:prstGeom>
        </p:spPr>
      </p:pic>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59312" y="791464"/>
            <a:ext cx="5864200" cy="5226130"/>
          </a:xfrm>
          <a:prstGeom prst="hexagon">
            <a:avLst>
              <a:gd name="adj" fmla="val 28413"/>
              <a:gd name="vf" fmla="val 115470"/>
            </a:avLst>
          </a:prstGeom>
          <a:solidFill>
            <a:schemeClr val="bg1"/>
          </a:solidFill>
        </p:spPr>
        <p:txBody>
          <a:bodyPr wrap="square" anchor="t" anchorCtr="0">
            <a:noAutofit/>
          </a:bodyPr>
          <a:lstStyle>
            <a:lvl1pPr marL="0" indent="0">
              <a:buNone/>
              <a:defRPr/>
            </a:lvl1pPr>
          </a:lstStyle>
          <a:p>
            <a:pPr lvl="0"/>
            <a:endParaRPr lang="en-GB" dirty="0"/>
          </a:p>
        </p:txBody>
      </p:sp>
      <p:sp>
        <p:nvSpPr>
          <p:cNvPr id="12" name="Content Placeholder 2">
            <a:extLst>
              <a:ext uri="{FF2B5EF4-FFF2-40B4-BE49-F238E27FC236}">
                <a16:creationId xmlns:a16="http://schemas.microsoft.com/office/drawing/2014/main" id="{CBE0505A-C4B2-7B42-9029-892E5475CF39}"/>
              </a:ext>
            </a:extLst>
          </p:cNvPr>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1478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rgbClr val="54565B"/>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AE507F8-0004-4BD2-8478-2451CF4D47F4}" type="slidenum">
              <a:rPr lang="en-GB" smtClean="0"/>
              <a:t>‹#›</a:t>
            </a:fld>
            <a:endParaRPr lang="en-GB"/>
          </a:p>
        </p:txBody>
      </p:sp>
      <p:pic>
        <p:nvPicPr>
          <p:cNvPr id="9" name="Picture 8">
            <a:extLst>
              <a:ext uri="{FF2B5EF4-FFF2-40B4-BE49-F238E27FC236}">
                <a16:creationId xmlns:a16="http://schemas.microsoft.com/office/drawing/2014/main" id="{9778DB74-F525-3C4E-9129-17E765AE355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a:off x="5675493" y="-1780674"/>
            <a:ext cx="6837348" cy="10378262"/>
          </a:xfrm>
          <a:prstGeom prst="rect">
            <a:avLst/>
          </a:prstGeom>
        </p:spPr>
      </p:pic>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59312" y="791464"/>
            <a:ext cx="5864200" cy="5226130"/>
          </a:xfrm>
          <a:prstGeom prst="hexagon">
            <a:avLst>
              <a:gd name="adj" fmla="val 28413"/>
              <a:gd name="vf" fmla="val 115470"/>
            </a:avLst>
          </a:prstGeom>
          <a:solidFill>
            <a:srgbClr val="54565B"/>
          </a:solidFill>
        </p:spPr>
        <p:txBody>
          <a:bodyPr wrap="square" anchor="t" anchorCtr="0">
            <a:noAutofit/>
          </a:bodyPr>
          <a:lstStyle>
            <a:lvl1pPr marL="0" indent="0">
              <a:buNone/>
              <a:defRPr>
                <a:solidFill>
                  <a:schemeClr val="bg1"/>
                </a:solidFill>
              </a:defRPr>
            </a:lvl1pPr>
          </a:lstStyle>
          <a:p>
            <a:pPr lvl="0"/>
            <a:endParaRPr lang="en-GB" dirty="0"/>
          </a:p>
        </p:txBody>
      </p:sp>
      <p:sp>
        <p:nvSpPr>
          <p:cNvPr id="6" name="Content Placeholder 2">
            <a:extLst>
              <a:ext uri="{FF2B5EF4-FFF2-40B4-BE49-F238E27FC236}">
                <a16:creationId xmlns:a16="http://schemas.microsoft.com/office/drawing/2014/main" id="{EAF3F440-1199-DA40-B2C3-230662E0D1F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51572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rgbClr val="EE7624"/>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solidFill>
            <a:srgbClr val="EE7624"/>
          </a:solidFill>
        </p:spPr>
        <p:txBody>
          <a:bodyPr/>
          <a:lstStyle/>
          <a:p>
            <a:fld id="{DAE507F8-0004-4BD2-8478-2451CF4D47F4}" type="slidenum">
              <a:rPr lang="en-GB" smtClean="0"/>
              <a:t>‹#›</a:t>
            </a:fld>
            <a:endParaRPr lang="en-GB"/>
          </a:p>
        </p:txBody>
      </p:sp>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10746" y="763294"/>
            <a:ext cx="6006046" cy="5226130"/>
          </a:xfrm>
          <a:prstGeom prst="hexagon">
            <a:avLst>
              <a:gd name="adj" fmla="val 28413"/>
              <a:gd name="vf" fmla="val 115470"/>
            </a:avLst>
          </a:prstGeom>
          <a:solidFill>
            <a:srgbClr val="EE7624"/>
          </a:solidFill>
        </p:spPr>
        <p:txBody>
          <a:bodyPr wrap="square" anchor="t" anchorCtr="0">
            <a:noAutofit/>
          </a:bodyPr>
          <a:lstStyle>
            <a:lvl1pPr marL="0" indent="0">
              <a:buNone/>
              <a:defRPr/>
            </a:lvl1pPr>
          </a:lstStyle>
          <a:p>
            <a:pPr lvl="0"/>
            <a:endParaRPr lang="en-GB" dirty="0"/>
          </a:p>
        </p:txBody>
      </p:sp>
      <p:sp>
        <p:nvSpPr>
          <p:cNvPr id="8" name="Content Placeholder 2">
            <a:extLst>
              <a:ext uri="{FF2B5EF4-FFF2-40B4-BE49-F238E27FC236}">
                <a16:creationId xmlns:a16="http://schemas.microsoft.com/office/drawing/2014/main" id="{C8E3D156-F48F-1949-9115-68C726BC08D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63D82BCE-E01A-684D-8945-464F7A372908}"/>
              </a:ext>
            </a:extLst>
          </p:cNvPr>
          <p:cNvPicPr>
            <a:picLocks noChangeAspect="1"/>
          </p:cNvPicPr>
          <p:nvPr userDrawn="1"/>
        </p:nvPicPr>
        <p:blipFill>
          <a:blip r:embed="rId2"/>
          <a:stretch>
            <a:fillRect/>
          </a:stretch>
        </p:blipFill>
        <p:spPr>
          <a:xfrm>
            <a:off x="6757000" y="-371363"/>
            <a:ext cx="8518069" cy="7542183"/>
          </a:xfrm>
          <a:prstGeom prst="rect">
            <a:avLst/>
          </a:prstGeom>
        </p:spPr>
      </p:pic>
    </p:spTree>
    <p:extLst>
      <p:ext uri="{BB962C8B-B14F-4D97-AF65-F5344CB8AC3E}">
        <p14:creationId xmlns:p14="http://schemas.microsoft.com/office/powerpoint/2010/main" val="538375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A58636-FF0B-0948-9A27-77B2F2FE5A90}"/>
              </a:ext>
            </a:extLst>
          </p:cNvPr>
          <p:cNvPicPr>
            <a:picLocks noChangeAspect="1"/>
          </p:cNvPicPr>
          <p:nvPr userDrawn="1"/>
        </p:nvPicPr>
        <p:blipFill>
          <a:blip r:embed="rId2"/>
          <a:stretch>
            <a:fillRect/>
          </a:stretch>
        </p:blipFill>
        <p:spPr>
          <a:xfrm>
            <a:off x="2085287" y="2598379"/>
            <a:ext cx="8021426" cy="1661242"/>
          </a:xfrm>
          <a:prstGeom prst="rect">
            <a:avLst/>
          </a:prstGeom>
        </p:spPr>
      </p:pic>
    </p:spTree>
    <p:extLst>
      <p:ext uri="{BB962C8B-B14F-4D97-AF65-F5344CB8AC3E}">
        <p14:creationId xmlns:p14="http://schemas.microsoft.com/office/powerpoint/2010/main" val="4111718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bg>
      <p:bgPr>
        <a:solidFill>
          <a:srgbClr val="54565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A8ED8B-BA90-EA41-8192-867AE2054F74}"/>
              </a:ext>
            </a:extLst>
          </p:cNvPr>
          <p:cNvPicPr>
            <a:picLocks noChangeAspect="1"/>
          </p:cNvPicPr>
          <p:nvPr userDrawn="1"/>
        </p:nvPicPr>
        <p:blipFill>
          <a:blip r:embed="rId2"/>
          <a:stretch>
            <a:fillRect/>
          </a:stretch>
        </p:blipFill>
        <p:spPr>
          <a:xfrm>
            <a:off x="2051718" y="2578100"/>
            <a:ext cx="8216900" cy="1701800"/>
          </a:xfrm>
          <a:prstGeom prst="rect">
            <a:avLst/>
          </a:prstGeom>
        </p:spPr>
      </p:pic>
    </p:spTree>
    <p:extLst>
      <p:ext uri="{BB962C8B-B14F-4D97-AF65-F5344CB8AC3E}">
        <p14:creationId xmlns:p14="http://schemas.microsoft.com/office/powerpoint/2010/main" val="2992738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3_Blank">
    <p:bg>
      <p:bgPr>
        <a:solidFill>
          <a:srgbClr val="EE762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F6EC4E-6773-F343-8535-F57FBD992C1A}"/>
              </a:ext>
            </a:extLst>
          </p:cNvPr>
          <p:cNvPicPr>
            <a:picLocks noChangeAspect="1"/>
          </p:cNvPicPr>
          <p:nvPr userDrawn="1"/>
        </p:nvPicPr>
        <p:blipFill>
          <a:blip r:embed="rId2"/>
          <a:stretch>
            <a:fillRect/>
          </a:stretch>
        </p:blipFill>
        <p:spPr>
          <a:xfrm>
            <a:off x="2051718" y="2578100"/>
            <a:ext cx="8243784" cy="1701800"/>
          </a:xfrm>
          <a:prstGeom prst="rect">
            <a:avLst/>
          </a:prstGeom>
        </p:spPr>
      </p:pic>
    </p:spTree>
    <p:extLst>
      <p:ext uri="{BB962C8B-B14F-4D97-AF65-F5344CB8AC3E}">
        <p14:creationId xmlns:p14="http://schemas.microsoft.com/office/powerpoint/2010/main" val="410916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C6E4EE3-B8DA-4529-A811-93362441A0E0}" type="datetimeFigureOut">
              <a:rPr lang="en-GB" smtClean="0"/>
              <a:t>14/07/2021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0"/>
            <a:ext cx="3177623" cy="4849384"/>
          </a:xfrm>
          <a:prstGeom prst="rect">
            <a:avLst/>
          </a:prstGeom>
        </p:spPr>
      </p:pic>
      <p:pic>
        <p:nvPicPr>
          <p:cNvPr id="10" name="Picture 9">
            <a:extLst>
              <a:ext uri="{FF2B5EF4-FFF2-40B4-BE49-F238E27FC236}">
                <a16:creationId xmlns:a16="http://schemas.microsoft.com/office/drawing/2014/main" id="{33551574-4A03-2849-950C-C01C3E2A5495}"/>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93560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AE507F8-0004-4BD2-8478-2451CF4D47F4}" type="slidenum">
              <a:rPr lang="en-GB" smtClean="0"/>
              <a:pPr/>
              <a:t>‹#›</a:t>
            </a:fld>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0"/>
            <a:ext cx="3177623" cy="4849384"/>
          </a:xfrm>
          <a:prstGeom prst="rect">
            <a:avLst/>
          </a:prstGeom>
        </p:spPr>
      </p:pic>
      <p:pic>
        <p:nvPicPr>
          <p:cNvPr id="12" name="Picture 11">
            <a:extLst>
              <a:ext uri="{FF2B5EF4-FFF2-40B4-BE49-F238E27FC236}">
                <a16:creationId xmlns:a16="http://schemas.microsoft.com/office/drawing/2014/main" id="{AEE84436-75C0-A041-AADB-476B448FB181}"/>
              </a:ext>
            </a:extLst>
          </p:cNvPr>
          <p:cNvPicPr>
            <a:picLocks noChangeAspect="1"/>
          </p:cNvPicPr>
          <p:nvPr userDrawn="1"/>
        </p:nvPicPr>
        <p:blipFill>
          <a:blip r:embed="rId3"/>
          <a:stretch>
            <a:fillRect/>
          </a:stretch>
        </p:blipFill>
        <p:spPr>
          <a:xfrm>
            <a:off x="9272304" y="348366"/>
            <a:ext cx="2573952" cy="533067"/>
          </a:xfrm>
          <a:prstGeom prst="rect">
            <a:avLst/>
          </a:prstGeom>
        </p:spPr>
      </p:pic>
    </p:spTree>
    <p:extLst>
      <p:ext uri="{BB962C8B-B14F-4D97-AF65-F5344CB8AC3E}">
        <p14:creationId xmlns:p14="http://schemas.microsoft.com/office/powerpoint/2010/main" val="1110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9" name="Picture 8">
            <a:extLst>
              <a:ext uri="{FF2B5EF4-FFF2-40B4-BE49-F238E27FC236}">
                <a16:creationId xmlns:a16="http://schemas.microsoft.com/office/drawing/2014/main" id="{C2AFC172-2E3F-0D4D-B7CA-AE967CB8209F}"/>
              </a:ext>
            </a:extLst>
          </p:cNvPr>
          <p:cNvPicPr>
            <a:picLocks noChangeAspect="1"/>
          </p:cNvPicPr>
          <p:nvPr userDrawn="1"/>
        </p:nvPicPr>
        <p:blipFill>
          <a:blip r:embed="rId2"/>
          <a:stretch>
            <a:fillRect/>
          </a:stretch>
        </p:blipFill>
        <p:spPr>
          <a:xfrm>
            <a:off x="9242997" y="348367"/>
            <a:ext cx="2614721" cy="539768"/>
          </a:xfrm>
          <a:prstGeom prst="rect">
            <a:avLst/>
          </a:prstGeom>
        </p:spPr>
      </p:pic>
      <p:sp>
        <p:nvSpPr>
          <p:cNvPr id="10" name="Date Placeholder 3">
            <a:extLst>
              <a:ext uri="{FF2B5EF4-FFF2-40B4-BE49-F238E27FC236}">
                <a16:creationId xmlns:a16="http://schemas.microsoft.com/office/drawing/2014/main" id="{C79C233B-D5E6-E846-A467-B80D7556E828}"/>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1F431C52-E530-7544-9247-83551A28E5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C3F70D40-109D-454F-A72E-028C850BEBE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4" name="Picture 13">
            <a:extLst>
              <a:ext uri="{FF2B5EF4-FFF2-40B4-BE49-F238E27FC236}">
                <a16:creationId xmlns:a16="http://schemas.microsoft.com/office/drawing/2014/main" id="{705FCFC4-04C0-CC42-91D1-ACEFBC4DDCD3}"/>
              </a:ext>
            </a:extLst>
          </p:cNvPr>
          <p:cNvPicPr>
            <a:picLocks noChangeAspect="1"/>
          </p:cNvPicPr>
          <p:nvPr userDrawn="1"/>
        </p:nvPicPr>
        <p:blipFill rotWithShape="1">
          <a:blip r:embed="rId3"/>
          <a:srcRect l="46945" t="38496"/>
          <a:stretch/>
        </p:blipFill>
        <p:spPr>
          <a:xfrm>
            <a:off x="-1128714" y="-1585913"/>
            <a:ext cx="3166227" cy="4872789"/>
          </a:xfrm>
          <a:prstGeom prst="rect">
            <a:avLst/>
          </a:prstGeom>
        </p:spPr>
      </p:pic>
    </p:spTree>
    <p:extLst>
      <p:ext uri="{BB962C8B-B14F-4D97-AF65-F5344CB8AC3E}">
        <p14:creationId xmlns:p14="http://schemas.microsoft.com/office/powerpoint/2010/main" val="387437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7624"/>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3pPr>
              <a:defRPr>
                <a:solidFill>
                  <a:schemeClr val="tx1">
                    <a:lumMod val="75000"/>
                    <a:lumOff val="2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FC6E4EE3-B8DA-4529-A811-93362441A0E0}" type="datetimeFigureOut">
              <a:rPr lang="en-GB" smtClean="0"/>
              <a:t>14/07/2021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9" name="Picture 8">
            <a:extLst>
              <a:ext uri="{FF2B5EF4-FFF2-40B4-BE49-F238E27FC236}">
                <a16:creationId xmlns:a16="http://schemas.microsoft.com/office/drawing/2014/main" id="{36265D58-04B4-EB43-972A-6571E87A20CB}"/>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25666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7" name="Picture 6">
            <a:extLst>
              <a:ext uri="{FF2B5EF4-FFF2-40B4-BE49-F238E27FC236}">
                <a16:creationId xmlns:a16="http://schemas.microsoft.com/office/drawing/2014/main" id="{B254A268-2421-1641-A250-5521E2F9DAA9}"/>
              </a:ext>
            </a:extLst>
          </p:cNvPr>
          <p:cNvPicPr>
            <a:picLocks noChangeAspect="1"/>
          </p:cNvPicPr>
          <p:nvPr userDrawn="1"/>
        </p:nvPicPr>
        <p:blipFill>
          <a:blip r:embed="rId3"/>
          <a:stretch>
            <a:fillRect/>
          </a:stretch>
        </p:blipFill>
        <p:spPr>
          <a:xfrm>
            <a:off x="9272304" y="348367"/>
            <a:ext cx="2573952" cy="533067"/>
          </a:xfrm>
          <a:prstGeom prst="rect">
            <a:avLst/>
          </a:prstGeom>
        </p:spPr>
      </p:pic>
      <p:sp>
        <p:nvSpPr>
          <p:cNvPr id="8" name="Date Placeholder 3">
            <a:extLst>
              <a:ext uri="{FF2B5EF4-FFF2-40B4-BE49-F238E27FC236}">
                <a16:creationId xmlns:a16="http://schemas.microsoft.com/office/drawing/2014/main" id="{9794912C-812A-F44E-A283-72213C0D1B39}"/>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9" name="Footer Placeholder 4">
            <a:extLst>
              <a:ext uri="{FF2B5EF4-FFF2-40B4-BE49-F238E27FC236}">
                <a16:creationId xmlns:a16="http://schemas.microsoft.com/office/drawing/2014/main" id="{64F96740-85D9-E941-99E1-3DDAD36C55F9}"/>
              </a:ext>
            </a:extLst>
          </p:cNvPr>
          <p:cNvSpPr>
            <a:spLocks noGrp="1"/>
          </p:cNvSpPr>
          <p:nvPr>
            <p:ph type="ftr" sz="quarter" idx="11"/>
          </p:nvPr>
        </p:nvSpPr>
        <p:spPr>
          <a:xfrm>
            <a:off x="4038600" y="6356350"/>
            <a:ext cx="4114800" cy="365125"/>
          </a:xfrm>
        </p:spPr>
        <p:txBody>
          <a:bodyPr/>
          <a:lstStyle/>
          <a:p>
            <a:endParaRPr lang="en-GB"/>
          </a:p>
        </p:txBody>
      </p:sp>
      <p:sp>
        <p:nvSpPr>
          <p:cNvPr id="11" name="Slide Number Placeholder 5">
            <a:extLst>
              <a:ext uri="{FF2B5EF4-FFF2-40B4-BE49-F238E27FC236}">
                <a16:creationId xmlns:a16="http://schemas.microsoft.com/office/drawing/2014/main" id="{18D415D3-5CF8-7A47-B898-6511A74A567B}"/>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67516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7624"/>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8" name="Picture 7">
            <a:extLst>
              <a:ext uri="{FF2B5EF4-FFF2-40B4-BE49-F238E27FC236}">
                <a16:creationId xmlns:a16="http://schemas.microsoft.com/office/drawing/2014/main" id="{E8C12C11-A267-DD47-B974-AC4C405F0333}"/>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24D67C33-2C2D-6A48-BF86-D60FD28F036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1D2E29EA-73D0-7240-9D1F-EF25098E844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99517422-39B3-BC4C-9BCB-3F43FDB4574F}"/>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0748847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E4EE3-B8DA-4529-A811-93362441A0E0}" type="datetimeFigureOut">
              <a:rPr lang="en-GB" smtClean="0"/>
              <a:t>14/07/2021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507F8-0004-4BD2-8478-2451CF4D47F4}" type="slidenum">
              <a:rPr lang="en-GB" smtClean="0"/>
              <a:t>‹#›</a:t>
            </a:fld>
            <a:endParaRPr lang="en-GB"/>
          </a:p>
        </p:txBody>
      </p:sp>
    </p:spTree>
    <p:extLst>
      <p:ext uri="{BB962C8B-B14F-4D97-AF65-F5344CB8AC3E}">
        <p14:creationId xmlns:p14="http://schemas.microsoft.com/office/powerpoint/2010/main" val="34111841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75" r:id="rId3"/>
    <p:sldLayoutId id="2147483651" r:id="rId4"/>
    <p:sldLayoutId id="2147483658" r:id="rId5"/>
    <p:sldLayoutId id="2147483676" r:id="rId6"/>
    <p:sldLayoutId id="2147483650" r:id="rId7"/>
    <p:sldLayoutId id="2147483652" r:id="rId8"/>
    <p:sldLayoutId id="2147483680" r:id="rId9"/>
    <p:sldLayoutId id="2147483681" r:id="rId10"/>
    <p:sldLayoutId id="2147483682" r:id="rId11"/>
    <p:sldLayoutId id="2147483683" r:id="rId12"/>
    <p:sldLayoutId id="2147483686" r:id="rId13"/>
    <p:sldLayoutId id="2147483687" r:id="rId14"/>
    <p:sldLayoutId id="2147483688" r:id="rId15"/>
    <p:sldLayoutId id="2147483689" r:id="rId16"/>
    <p:sldLayoutId id="2147483695" r:id="rId17"/>
    <p:sldLayoutId id="2147483696" r:id="rId18"/>
    <p:sldLayoutId id="2147483654" r:id="rId19"/>
    <p:sldLayoutId id="2147483655" r:id="rId20"/>
    <p:sldLayoutId id="2147483690" r:id="rId21"/>
    <p:sldLayoutId id="2147483691" r:id="rId22"/>
    <p:sldLayoutId id="2147483692" r:id="rId23"/>
    <p:sldLayoutId id="2147483693" r:id="rId24"/>
    <p:sldLayoutId id="2147483673" r:id="rId25"/>
    <p:sldLayoutId id="2147483694" r:id="rId26"/>
    <p:sldLayoutId id="2147483697" r:id="rId27"/>
    <p:sldLayoutId id="2147483706" r:id="rId28"/>
    <p:sldLayoutId id="2147483707" r:id="rId29"/>
    <p:sldLayoutId id="2147483708" r:id="rId30"/>
    <p:sldLayoutId id="2147483684" r:id="rId31"/>
    <p:sldLayoutId id="2147483698" r:id="rId32"/>
    <p:sldLayoutId id="2147483699" r:id="rId33"/>
    <p:sldLayoutId id="2147483656" r:id="rId34"/>
    <p:sldLayoutId id="2147483700" r:id="rId35"/>
    <p:sldLayoutId id="2147483701" r:id="rId36"/>
  </p:sldLayoutIdLst>
  <p:txStyles>
    <p:titleStyle>
      <a:lvl1pPr algn="l" defTabSz="914400" rtl="0" eaLnBrk="1" latinLnBrk="0" hangingPunct="1">
        <a:lnSpc>
          <a:spcPct val="90000"/>
        </a:lnSpc>
        <a:spcBef>
          <a:spcPct val="0"/>
        </a:spcBef>
        <a:buNone/>
        <a:defRPr sz="4400" b="1" kern="1200">
          <a:solidFill>
            <a:srgbClr val="EE762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49A1-1B95-4751-9B6E-28277347E9BC}"/>
              </a:ext>
            </a:extLst>
          </p:cNvPr>
          <p:cNvSpPr>
            <a:spLocks noGrp="1"/>
          </p:cNvSpPr>
          <p:nvPr>
            <p:ph type="ctrTitle"/>
          </p:nvPr>
        </p:nvSpPr>
        <p:spPr>
          <a:xfrm>
            <a:off x="3062021" y="2251953"/>
            <a:ext cx="8824439" cy="2402731"/>
          </a:xfrm>
        </p:spPr>
        <p:txBody>
          <a:bodyPr>
            <a:noAutofit/>
          </a:bodyPr>
          <a:lstStyle/>
          <a:p>
            <a:pPr algn="l"/>
            <a:r>
              <a:rPr lang="en-GB" sz="5400" dirty="0">
                <a:solidFill>
                  <a:srgbClr val="54565B"/>
                </a:solidFill>
                <a:latin typeface="Circular Std Bold" panose="020B0804020101010102" pitchFamily="34" charset="0"/>
                <a:cs typeface="Circular Std Bold" panose="020B0804020101010102" pitchFamily="34" charset="0"/>
              </a:rPr>
              <a:t>A Voluntary Commitment to Collaborate to Prevent and Relieve Homelessness</a:t>
            </a:r>
          </a:p>
        </p:txBody>
      </p:sp>
      <p:pic>
        <p:nvPicPr>
          <p:cNvPr id="7" name="Picture 6" descr="Commitment to Collaborate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4084" y="162547"/>
            <a:ext cx="2807251" cy="1116639"/>
          </a:xfrm>
          <a:prstGeom prst="rect">
            <a:avLst/>
          </a:prstGeom>
        </p:spPr>
      </p:pic>
    </p:spTree>
    <p:extLst>
      <p:ext uri="{BB962C8B-B14F-4D97-AF65-F5344CB8AC3E}">
        <p14:creationId xmlns:p14="http://schemas.microsoft.com/office/powerpoint/2010/main" val="379006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795" y="1081540"/>
            <a:ext cx="8405560" cy="711836"/>
          </a:xfrm>
        </p:spPr>
        <p:txBody>
          <a:bodyPr>
            <a:normAutofit/>
          </a:bodyPr>
          <a:lstStyle/>
          <a:p>
            <a:pPr algn="l"/>
            <a:r>
              <a:rPr lang="en-GB" sz="3600" dirty="0">
                <a:solidFill>
                  <a:srgbClr val="F28D4A"/>
                </a:solidFill>
                <a:latin typeface="Circular Std Bold" panose="020B0804020101010102" pitchFamily="34" charset="0"/>
                <a:cs typeface="Circular Std Bold" panose="020B0804020101010102" pitchFamily="34" charset="0"/>
              </a:rPr>
              <a:t>The Case Study</a:t>
            </a:r>
            <a:endParaRPr lang="en-GB" sz="3200" dirty="0">
              <a:solidFill>
                <a:srgbClr val="F28D4A"/>
              </a:solidFill>
              <a:latin typeface="Circular Std Bold" panose="020B0804020101010102" pitchFamily="34" charset="0"/>
              <a:cs typeface="Circular Std Bold" panose="020B0804020101010102" pitchFamily="34" charset="0"/>
            </a:endParaRPr>
          </a:p>
        </p:txBody>
      </p:sp>
      <p:sp>
        <p:nvSpPr>
          <p:cNvPr id="3" name="Subtitle 2"/>
          <p:cNvSpPr>
            <a:spLocks noGrp="1"/>
          </p:cNvSpPr>
          <p:nvPr>
            <p:ph type="subTitle" idx="1"/>
          </p:nvPr>
        </p:nvSpPr>
        <p:spPr>
          <a:xfrm>
            <a:off x="1100795" y="2493771"/>
            <a:ext cx="8361786" cy="2574827"/>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Time to examine the case study</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Review how we could impact on this person’s journey</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We’ll be going through the case study looking at what support we already provide, what we could be doing more of and our opportunities to improve the support highlighted in this case study.</a:t>
            </a:r>
          </a:p>
          <a:p>
            <a:pPr marL="342900" indent="-342900" algn="l">
              <a:buFont typeface="Wingdings" panose="05000000000000000000" pitchFamily="2" charset="2"/>
              <a:buChar char="§"/>
            </a:pPr>
            <a:endParaRPr lang="en-GB" dirty="0">
              <a:latin typeface="Circular Std Book" panose="020B0604020101020102" pitchFamily="34" charset="0"/>
              <a:cs typeface="Circular Std Book" panose="020B0604020101020102" pitchFamily="34" charset="0"/>
            </a:endParaRPr>
          </a:p>
        </p:txBody>
      </p:sp>
      <p:sp>
        <p:nvSpPr>
          <p:cNvPr id="4" name="Rectangle 3">
            <a:extLst>
              <a:ext uri="{C183D7F6-B498-43B3-948B-1728B52AA6E4}">
                <adec:decorative xmlns:adec="http://schemas.microsoft.com/office/drawing/2017/decorative" val="1"/>
              </a:ext>
            </a:extLst>
          </p:cNvPr>
          <p:cNvSpPr/>
          <p:nvPr/>
        </p:nvSpPr>
        <p:spPr>
          <a:xfrm>
            <a:off x="9682149" y="11828"/>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41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0610" y="448137"/>
            <a:ext cx="8871045" cy="1708386"/>
          </a:xfrm>
        </p:spPr>
        <p:txBody>
          <a:bodyPr>
            <a:noAutofit/>
          </a:bodyPr>
          <a:lstStyle/>
          <a:p>
            <a:pPr algn="l"/>
            <a:r>
              <a:rPr lang="en-GB" sz="3200" dirty="0">
                <a:solidFill>
                  <a:schemeClr val="bg1"/>
                </a:solidFill>
                <a:latin typeface="Circular Std Book" panose="020B0604020101020102" pitchFamily="34" charset="0"/>
                <a:cs typeface="Circular Std Book" panose="020B0604020101020102" pitchFamily="34" charset="0"/>
              </a:rPr>
              <a:t>Session 1 – </a:t>
            </a:r>
            <a:r>
              <a:rPr lang="en-GB" sz="3200" dirty="0">
                <a:solidFill>
                  <a:srgbClr val="F28D4A"/>
                </a:solidFill>
                <a:latin typeface="Circular Std Book" panose="020B0604020101020102" pitchFamily="34" charset="0"/>
                <a:cs typeface="Circular Std Book" panose="020B0604020101020102" pitchFamily="34" charset="0"/>
              </a:rPr>
              <a:t>What do we already do, and is currently in place, to prevent and relieve homelessness?</a:t>
            </a:r>
          </a:p>
        </p:txBody>
      </p:sp>
      <p:sp>
        <p:nvSpPr>
          <p:cNvPr id="3" name="Subtitle 2"/>
          <p:cNvSpPr>
            <a:spLocks noGrp="1"/>
          </p:cNvSpPr>
          <p:nvPr>
            <p:ph type="subTitle" idx="1"/>
          </p:nvPr>
        </p:nvSpPr>
        <p:spPr>
          <a:xfrm>
            <a:off x="1830610" y="2687604"/>
            <a:ext cx="8871044" cy="3327721"/>
          </a:xfrm>
        </p:spPr>
        <p:txBody>
          <a:bodyPr>
            <a:normAutofit/>
          </a:bodyPr>
          <a:lstStyle/>
          <a:p>
            <a:pPr marL="342900" indent="-342900" algn="l">
              <a:buFont typeface="Wingdings" panose="05000000000000000000" pitchFamily="2" charset="2"/>
              <a:buChar char="§"/>
            </a:pPr>
            <a:r>
              <a:rPr lang="en-GB" sz="2000" dirty="0">
                <a:latin typeface="Circular Std Book" panose="020B0604020101020102" pitchFamily="34" charset="0"/>
                <a:cs typeface="Circular Std Book" panose="020B0604020101020102" pitchFamily="34" charset="0"/>
              </a:rPr>
              <a:t>30 minutes to discuss what we do now to keep people included – focus on the situation highlighted within the case study</a:t>
            </a:r>
          </a:p>
          <a:p>
            <a:pPr marL="342900" indent="-342900" algn="l">
              <a:buFont typeface="Wingdings" panose="05000000000000000000" pitchFamily="2" charset="2"/>
              <a:buChar char="§"/>
            </a:pPr>
            <a:r>
              <a:rPr lang="en-GB" sz="2000" dirty="0">
                <a:latin typeface="Circular Std Book" panose="020B0604020101020102" pitchFamily="34" charset="0"/>
                <a:cs typeface="Circular Std Book" panose="020B0604020101020102" pitchFamily="34" charset="0"/>
              </a:rPr>
              <a:t>Use the suggested questions to prompt discussions</a:t>
            </a:r>
          </a:p>
          <a:p>
            <a:pPr marL="342900" indent="-342900" algn="l">
              <a:buFont typeface="Wingdings" panose="05000000000000000000" pitchFamily="2" charset="2"/>
              <a:buChar char="§"/>
            </a:pPr>
            <a:r>
              <a:rPr lang="en-GB" sz="2000" dirty="0">
                <a:latin typeface="Circular Std Book" panose="020B0604020101020102" pitchFamily="34" charset="0"/>
                <a:cs typeface="Circular Std Book" panose="020B0604020101020102" pitchFamily="34" charset="0"/>
              </a:rPr>
              <a:t>State which category the intervention falls into and mark it on the template (universal, targeted, etc.)</a:t>
            </a:r>
          </a:p>
          <a:p>
            <a:pPr marL="342900" indent="-342900" algn="l">
              <a:buFont typeface="Wingdings" panose="05000000000000000000" pitchFamily="2" charset="2"/>
              <a:buChar char="§"/>
            </a:pPr>
            <a:r>
              <a:rPr lang="en-GB" sz="2000"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prevention space.  Are there things that could be put in place to move things upstream, away from crisis, as much as possible?</a:t>
            </a:r>
          </a:p>
        </p:txBody>
      </p:sp>
      <p:sp>
        <p:nvSpPr>
          <p:cNvPr id="4" name="Rectangle 3">
            <a:extLst>
              <a:ext uri="{C183D7F6-B498-43B3-948B-1728B52AA6E4}">
                <adec:decorative xmlns:adec="http://schemas.microsoft.com/office/drawing/2017/decorative" val="1"/>
              </a:ext>
            </a:extLst>
          </p:cNvPr>
          <p:cNvSpPr/>
          <p:nvPr/>
        </p:nvSpPr>
        <p:spPr>
          <a:xfrm>
            <a:off x="-4713050" y="0"/>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147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794275070"/>
              </p:ext>
            </p:extLst>
          </p:nvPr>
        </p:nvGraphicFramePr>
        <p:xfrm>
          <a:off x="547001" y="1120758"/>
          <a:ext cx="11248845" cy="5469152"/>
        </p:xfrm>
        <a:graphic>
          <a:graphicData uri="http://schemas.openxmlformats.org/drawingml/2006/table">
            <a:tbl>
              <a:tblPr firstRow="1" bandRow="1">
                <a:tableStyleId>{21E4AEA4-8DFA-4A89-87EB-49C32662AFE0}</a:tableStyleId>
              </a:tblPr>
              <a:tblGrid>
                <a:gridCol w="7723264">
                  <a:extLst>
                    <a:ext uri="{9D8B030D-6E8A-4147-A177-3AD203B41FA5}">
                      <a16:colId xmlns:a16="http://schemas.microsoft.com/office/drawing/2014/main" val="20000"/>
                    </a:ext>
                  </a:extLst>
                </a:gridCol>
                <a:gridCol w="542397">
                  <a:extLst>
                    <a:ext uri="{9D8B030D-6E8A-4147-A177-3AD203B41FA5}">
                      <a16:colId xmlns:a16="http://schemas.microsoft.com/office/drawing/2014/main" val="20001"/>
                    </a:ext>
                  </a:extLst>
                </a:gridCol>
                <a:gridCol w="624936">
                  <a:extLst>
                    <a:ext uri="{9D8B030D-6E8A-4147-A177-3AD203B41FA5}">
                      <a16:colId xmlns:a16="http://schemas.microsoft.com/office/drawing/2014/main" val="20002"/>
                    </a:ext>
                  </a:extLst>
                </a:gridCol>
                <a:gridCol w="495233">
                  <a:extLst>
                    <a:ext uri="{9D8B030D-6E8A-4147-A177-3AD203B41FA5}">
                      <a16:colId xmlns:a16="http://schemas.microsoft.com/office/drawing/2014/main" val="20003"/>
                    </a:ext>
                  </a:extLst>
                </a:gridCol>
                <a:gridCol w="672100">
                  <a:extLst>
                    <a:ext uri="{9D8B030D-6E8A-4147-A177-3AD203B41FA5}">
                      <a16:colId xmlns:a16="http://schemas.microsoft.com/office/drawing/2014/main" val="20004"/>
                    </a:ext>
                  </a:extLst>
                </a:gridCol>
                <a:gridCol w="636728">
                  <a:extLst>
                    <a:ext uri="{9D8B030D-6E8A-4147-A177-3AD203B41FA5}">
                      <a16:colId xmlns:a16="http://schemas.microsoft.com/office/drawing/2014/main" val="20005"/>
                    </a:ext>
                  </a:extLst>
                </a:gridCol>
                <a:gridCol w="554187">
                  <a:extLst>
                    <a:ext uri="{9D8B030D-6E8A-4147-A177-3AD203B41FA5}">
                      <a16:colId xmlns:a16="http://schemas.microsoft.com/office/drawing/2014/main" val="20006"/>
                    </a:ext>
                  </a:extLst>
                </a:gridCol>
              </a:tblGrid>
              <a:tr h="683644">
                <a:tc>
                  <a:txBody>
                    <a:bodyPr/>
                    <a:lstStyle/>
                    <a:p>
                      <a:pPr algn="l"/>
                      <a:r>
                        <a:rPr lang="en-GB" dirty="0">
                          <a:solidFill>
                            <a:schemeClr val="tx1"/>
                          </a:solidFill>
                        </a:rPr>
                        <a:t>What do we already do, and is currently in place, to prevent and relieve homelessness?</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U</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T</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C</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R</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M</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S</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extLst>
                  <a:ext uri="{0D108BD9-81ED-4DB2-BD59-A6C34878D82A}">
                    <a16:rowId xmlns:a16="http://schemas.microsoft.com/office/drawing/2014/main" val="10000"/>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1"/>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2"/>
                  </a:ext>
                </a:extLst>
              </a:tr>
              <a:tr h="683644">
                <a:tc>
                  <a:txBody>
                    <a:bodyPr/>
                    <a:lstStyle/>
                    <a:p>
                      <a:endParaRPr lang="en-GB" b="1" dirty="0"/>
                    </a:p>
                  </a:txBody>
                  <a:tcPr/>
                </a:tc>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3"/>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4"/>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5"/>
                  </a:ext>
                </a:extLst>
              </a:tr>
              <a:tr h="683644">
                <a:tc>
                  <a:txBody>
                    <a:bodyPr/>
                    <a:lstStyle/>
                    <a:p>
                      <a:endParaRPr lang="en-GB" b="1" dirty="0"/>
                    </a:p>
                  </a:txBody>
                  <a:tcPr/>
                </a:tc>
                <a:tc>
                  <a:txBody>
                    <a:bodyPr/>
                    <a:lstStyle/>
                    <a:p>
                      <a:endParaRPr lang="en-GB" b="1"/>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extLst>
                  <a:ext uri="{0D108BD9-81ED-4DB2-BD59-A6C34878D82A}">
                    <a16:rowId xmlns:a16="http://schemas.microsoft.com/office/drawing/2014/main" val="10006"/>
                  </a:ext>
                </a:extLst>
              </a:tr>
              <a:tr h="683644">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dirty="0"/>
                    </a:p>
                  </a:txBody>
                  <a:tcPr/>
                </a:tc>
                <a:extLst>
                  <a:ext uri="{0D108BD9-81ED-4DB2-BD59-A6C34878D82A}">
                    <a16:rowId xmlns:a16="http://schemas.microsoft.com/office/drawing/2014/main" val="10007"/>
                  </a:ext>
                </a:extLst>
              </a:tr>
            </a:tbl>
          </a:graphicData>
        </a:graphic>
      </p:graphicFrame>
      <p:sp>
        <p:nvSpPr>
          <p:cNvPr id="3" name="Title 1"/>
          <p:cNvSpPr>
            <a:spLocks noGrp="1"/>
          </p:cNvSpPr>
          <p:nvPr>
            <p:ph type="ctrTitle"/>
          </p:nvPr>
        </p:nvSpPr>
        <p:spPr>
          <a:xfrm>
            <a:off x="1735900" y="145915"/>
            <a:ext cx="8871045" cy="844628"/>
          </a:xfrm>
        </p:spPr>
        <p:txBody>
          <a:bodyPr/>
          <a:lstStyle/>
          <a:p>
            <a:pPr algn="l"/>
            <a:r>
              <a:rPr lang="en-GB" dirty="0">
                <a:solidFill>
                  <a:schemeClr val="bg1"/>
                </a:solidFill>
                <a:latin typeface="Circular Std Bold" panose="020B0804020101010102" pitchFamily="34" charset="0"/>
                <a:cs typeface="Circular Std Bold" panose="020B0804020101010102" pitchFamily="34" charset="0"/>
              </a:rPr>
              <a:t>What are we already doing?</a:t>
            </a:r>
          </a:p>
        </p:txBody>
      </p:sp>
    </p:spTree>
    <p:extLst>
      <p:ext uri="{BB962C8B-B14F-4D97-AF65-F5344CB8AC3E}">
        <p14:creationId xmlns:p14="http://schemas.microsoft.com/office/powerpoint/2010/main" val="115756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577" y="428141"/>
            <a:ext cx="8645856" cy="2242534"/>
          </a:xfrm>
        </p:spPr>
        <p:txBody>
          <a:bodyPr>
            <a:normAutofit fontScale="90000"/>
          </a:bodyPr>
          <a:lstStyle/>
          <a:p>
            <a:pPr algn="l"/>
            <a:r>
              <a:rPr lang="en-GB" sz="4000" dirty="0">
                <a:solidFill>
                  <a:schemeClr val="bg1"/>
                </a:solidFill>
                <a:latin typeface="Circular Std Bold" panose="020B0804020101010102" pitchFamily="34" charset="0"/>
                <a:cs typeface="Circular Std Bold" panose="020B0804020101010102" pitchFamily="34" charset="0"/>
              </a:rPr>
              <a:t>Session 2 – </a:t>
            </a:r>
            <a:br>
              <a:rPr lang="en-GB" sz="4000" dirty="0">
                <a:latin typeface="Circular Std Bold" panose="020B0804020101010102" pitchFamily="34" charset="0"/>
                <a:cs typeface="Circular Std Bold" panose="020B0804020101010102" pitchFamily="34" charset="0"/>
              </a:rPr>
            </a:br>
            <a:r>
              <a:rPr lang="en-GB" sz="4000" dirty="0">
                <a:solidFill>
                  <a:srgbClr val="F28D4A"/>
                </a:solidFill>
                <a:latin typeface="Circular Std Book" panose="020B0604020101020102" pitchFamily="34" charset="0"/>
                <a:cs typeface="Circular Std Book" panose="020B0604020101020102" pitchFamily="34" charset="0"/>
              </a:rPr>
              <a:t>What are the gaps in our provision or service to prevent and relieve homelessness? </a:t>
            </a:r>
          </a:p>
        </p:txBody>
      </p:sp>
      <p:sp>
        <p:nvSpPr>
          <p:cNvPr id="3" name="Subtitle 2"/>
          <p:cNvSpPr>
            <a:spLocks noGrp="1"/>
          </p:cNvSpPr>
          <p:nvPr>
            <p:ph type="subTitle" idx="1"/>
          </p:nvPr>
        </p:nvSpPr>
        <p:spPr>
          <a:xfrm>
            <a:off x="747577" y="2993165"/>
            <a:ext cx="8871044" cy="3460830"/>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what are the gaps highlighted within the case study</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suggested questions to start discussions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State which category the intervention falls into and mark it on the template (universal, targeted, </a:t>
            </a:r>
            <a:r>
              <a:rPr lang="en-GB" dirty="0" err="1">
                <a:latin typeface="Circular Std Book" panose="020B0604020101020102" pitchFamily="34" charset="0"/>
                <a:cs typeface="Circular Std Book" panose="020B0604020101020102" pitchFamily="34" charset="0"/>
              </a:rPr>
              <a:t>etc</a:t>
            </a:r>
            <a:r>
              <a:rPr lang="en-GB" dirty="0">
                <a:latin typeface="Circular Std Book" panose="020B0604020101020102" pitchFamily="34" charset="0"/>
                <a:cs typeface="Circular Std Book" panose="020B0604020101020102" pitchFamily="34" charset="0"/>
              </a:rPr>
              <a:t>)</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prevention space.  Are there things that could be put in place to move things upstream, away from crisis, as much as possible?</a:t>
            </a:r>
          </a:p>
          <a:p>
            <a:pPr marL="342900" indent="-342900">
              <a:buFont typeface="Arial" panose="020B0604020202020204" pitchFamily="34" charset="0"/>
              <a:buChar char="•"/>
            </a:pPr>
            <a:endParaRPr lang="en-GB" dirty="0">
              <a:latin typeface="Circular Std Book" panose="020B0604020101020102" pitchFamily="34" charset="0"/>
              <a:cs typeface="Circular Std Book" panose="020B0604020101020102" pitchFamily="34" charset="0"/>
            </a:endParaRPr>
          </a:p>
        </p:txBody>
      </p:sp>
      <p:sp>
        <p:nvSpPr>
          <p:cNvPr id="4" name="Rectangle 3">
            <a:extLst>
              <a:ext uri="{C183D7F6-B498-43B3-948B-1728B52AA6E4}">
                <adec:decorative xmlns:adec="http://schemas.microsoft.com/office/drawing/2017/decorative" val="1"/>
              </a:ext>
            </a:extLst>
          </p:cNvPr>
          <p:cNvSpPr/>
          <p:nvPr/>
        </p:nvSpPr>
        <p:spPr>
          <a:xfrm>
            <a:off x="9393434" y="-77821"/>
            <a:ext cx="7386780" cy="7037961"/>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942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945139313"/>
              </p:ext>
            </p:extLst>
          </p:nvPr>
        </p:nvGraphicFramePr>
        <p:xfrm>
          <a:off x="343648" y="1016907"/>
          <a:ext cx="11248845" cy="5469152"/>
        </p:xfrm>
        <a:graphic>
          <a:graphicData uri="http://schemas.openxmlformats.org/drawingml/2006/table">
            <a:tbl>
              <a:tblPr firstRow="1" bandRow="1">
                <a:tableStyleId>{21E4AEA4-8DFA-4A89-87EB-49C32662AFE0}</a:tableStyleId>
              </a:tblPr>
              <a:tblGrid>
                <a:gridCol w="8474814">
                  <a:extLst>
                    <a:ext uri="{9D8B030D-6E8A-4147-A177-3AD203B41FA5}">
                      <a16:colId xmlns:a16="http://schemas.microsoft.com/office/drawing/2014/main" val="20000"/>
                    </a:ext>
                  </a:extLst>
                </a:gridCol>
                <a:gridCol w="516466">
                  <a:extLst>
                    <a:ext uri="{9D8B030D-6E8A-4147-A177-3AD203B41FA5}">
                      <a16:colId xmlns:a16="http://schemas.microsoft.com/office/drawing/2014/main" val="20001"/>
                    </a:ext>
                  </a:extLst>
                </a:gridCol>
                <a:gridCol w="448734">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37231">
                  <a:extLst>
                    <a:ext uri="{9D8B030D-6E8A-4147-A177-3AD203B41FA5}">
                      <a16:colId xmlns:a16="http://schemas.microsoft.com/office/drawing/2014/main" val="20006"/>
                    </a:ext>
                  </a:extLst>
                </a:gridCol>
              </a:tblGrid>
              <a:tr h="683644">
                <a:tc>
                  <a:txBody>
                    <a:bodyPr/>
                    <a:lstStyle/>
                    <a:p>
                      <a:r>
                        <a:rPr lang="en-GB" dirty="0">
                          <a:solidFill>
                            <a:schemeClr val="tx1"/>
                          </a:solidFill>
                        </a:rPr>
                        <a:t>What are the gaps in our provision or service to prevent and relieve homelessness?</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U</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T</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C</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R</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M</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S</a:t>
                      </a: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5" name="Title 1"/>
          <p:cNvSpPr txBox="1">
            <a:spLocks/>
          </p:cNvSpPr>
          <p:nvPr/>
        </p:nvSpPr>
        <p:spPr>
          <a:xfrm>
            <a:off x="212556" y="179962"/>
            <a:ext cx="7924632" cy="6938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rgbClr val="EE7624"/>
                </a:solidFill>
                <a:latin typeface="Arial" panose="020B0604020202020204" pitchFamily="34" charset="0"/>
                <a:ea typeface="+mj-ea"/>
                <a:cs typeface="Arial" panose="020B0604020202020204" pitchFamily="34" charset="0"/>
              </a:defRPr>
            </a:lvl1pPr>
          </a:lstStyle>
          <a:p>
            <a:pPr algn="l"/>
            <a:r>
              <a:rPr lang="en-GB" sz="4000" dirty="0">
                <a:solidFill>
                  <a:schemeClr val="bg1"/>
                </a:solidFill>
                <a:latin typeface="Circular Std Bold" panose="020B0804020101010102" pitchFamily="34" charset="0"/>
                <a:cs typeface="Circular Std Bold" panose="020B0804020101010102" pitchFamily="34" charset="0"/>
              </a:rPr>
              <a:t>What are our gaps in provision?</a:t>
            </a:r>
          </a:p>
        </p:txBody>
      </p:sp>
    </p:spTree>
    <p:extLst>
      <p:ext uri="{BB962C8B-B14F-4D97-AF65-F5344CB8AC3E}">
        <p14:creationId xmlns:p14="http://schemas.microsoft.com/office/powerpoint/2010/main" val="52718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982" y="1548600"/>
            <a:ext cx="8015075" cy="1112309"/>
          </a:xfrm>
        </p:spPr>
        <p:txBody>
          <a:bodyPr>
            <a:normAutofit fontScale="90000"/>
          </a:bodyPr>
          <a:lstStyle/>
          <a:p>
            <a:pPr algn="l"/>
            <a:r>
              <a:rPr lang="en-GB" dirty="0">
                <a:solidFill>
                  <a:schemeClr val="bg1"/>
                </a:solidFill>
                <a:latin typeface="Circular Std Bold" panose="020B0804020101010102" pitchFamily="34" charset="0"/>
                <a:cs typeface="Circular Std Bold" panose="020B0804020101010102" pitchFamily="34" charset="0"/>
              </a:rPr>
              <a:t>Session 3 – </a:t>
            </a:r>
            <a:br>
              <a:rPr lang="en-GB" dirty="0">
                <a:solidFill>
                  <a:schemeClr val="bg1"/>
                </a:solidFill>
                <a:latin typeface="Circular Std Bold" panose="020B0804020101010102" pitchFamily="34" charset="0"/>
                <a:cs typeface="Circular Std Bold" panose="020B0804020101010102" pitchFamily="34" charset="0"/>
              </a:rPr>
            </a:br>
            <a:r>
              <a:rPr lang="en-GB" sz="4000" dirty="0">
                <a:solidFill>
                  <a:srgbClr val="F28D4A"/>
                </a:solidFill>
                <a:latin typeface="Circular Std Bold" panose="020B0804020101010102" pitchFamily="34" charset="0"/>
                <a:cs typeface="Circular Std Bold" panose="020B0804020101010102" pitchFamily="34" charset="0"/>
              </a:rPr>
              <a:t>What are the opportunities for us to do more to prevent and relieve homelessness? </a:t>
            </a:r>
            <a:endParaRPr lang="en-GB" dirty="0">
              <a:solidFill>
                <a:srgbClr val="F28D4A"/>
              </a:solidFill>
              <a:latin typeface="Circular Std Bold" panose="020B0804020101010102" pitchFamily="34" charset="0"/>
              <a:cs typeface="Circular Std Bold" panose="020B0804020101010102" pitchFamily="34" charset="0"/>
            </a:endParaRPr>
          </a:p>
        </p:txBody>
      </p:sp>
      <p:sp>
        <p:nvSpPr>
          <p:cNvPr id="3" name="Subtitle 2"/>
          <p:cNvSpPr>
            <a:spLocks noGrp="1"/>
          </p:cNvSpPr>
          <p:nvPr>
            <p:ph type="subTitle" idx="1"/>
          </p:nvPr>
        </p:nvSpPr>
        <p:spPr>
          <a:xfrm>
            <a:off x="937463" y="3045280"/>
            <a:ext cx="8871044" cy="3187300"/>
          </a:xfrm>
        </p:spPr>
        <p:txBody>
          <a:bodyPr>
            <a:normAutofit fontScale="92500" lnSpcReduction="10000"/>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what are our opportunities to improve provision for the person/people highlighted within the case study</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suggested questions to start discussions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State which category the intervention falls into and mark it on the template (universal, targeted, etc.)</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prevention space.  Are there things that could be put in place to move things upstream, away from crisis, as much as possible?</a:t>
            </a:r>
          </a:p>
        </p:txBody>
      </p:sp>
      <p:sp>
        <p:nvSpPr>
          <p:cNvPr id="4" name="Rectangle 3">
            <a:extLst>
              <a:ext uri="{C183D7F6-B498-43B3-948B-1728B52AA6E4}">
                <adec:decorative xmlns:adec="http://schemas.microsoft.com/office/drawing/2017/decorative" val="1"/>
              </a:ext>
            </a:extLst>
          </p:cNvPr>
          <p:cNvSpPr/>
          <p:nvPr/>
        </p:nvSpPr>
        <p:spPr>
          <a:xfrm>
            <a:off x="9030392" y="43775"/>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471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27923196"/>
              </p:ext>
            </p:extLst>
          </p:nvPr>
        </p:nvGraphicFramePr>
        <p:xfrm>
          <a:off x="703571" y="1016906"/>
          <a:ext cx="11248845" cy="5469152"/>
        </p:xfrm>
        <a:graphic>
          <a:graphicData uri="http://schemas.openxmlformats.org/drawingml/2006/table">
            <a:tbl>
              <a:tblPr firstRow="1" bandRow="1">
                <a:tableStyleId>{21E4AEA4-8DFA-4A89-87EB-49C32662AFE0}</a:tableStyleId>
              </a:tblPr>
              <a:tblGrid>
                <a:gridCol w="8474814">
                  <a:extLst>
                    <a:ext uri="{9D8B030D-6E8A-4147-A177-3AD203B41FA5}">
                      <a16:colId xmlns:a16="http://schemas.microsoft.com/office/drawing/2014/main" val="20000"/>
                    </a:ext>
                  </a:extLst>
                </a:gridCol>
                <a:gridCol w="516466">
                  <a:extLst>
                    <a:ext uri="{9D8B030D-6E8A-4147-A177-3AD203B41FA5}">
                      <a16:colId xmlns:a16="http://schemas.microsoft.com/office/drawing/2014/main" val="20001"/>
                    </a:ext>
                  </a:extLst>
                </a:gridCol>
                <a:gridCol w="448734">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37231">
                  <a:extLst>
                    <a:ext uri="{9D8B030D-6E8A-4147-A177-3AD203B41FA5}">
                      <a16:colId xmlns:a16="http://schemas.microsoft.com/office/drawing/2014/main" val="20006"/>
                    </a:ext>
                  </a:extLst>
                </a:gridCol>
              </a:tblGrid>
              <a:tr h="683644">
                <a:tc>
                  <a:txBody>
                    <a:bodyPr/>
                    <a:lstStyle/>
                    <a:p>
                      <a:r>
                        <a:rPr lang="en-GB" dirty="0">
                          <a:solidFill>
                            <a:schemeClr val="tx1"/>
                          </a:solidFill>
                        </a:rPr>
                        <a:t>What are the opportunities for us to do more to prevent and relieve homelessness?</a:t>
                      </a:r>
                    </a:p>
                  </a:txBody>
                  <a:tcPr anchor="ctr"/>
                </a:tc>
                <a:tc>
                  <a:txBody>
                    <a:bodyPr/>
                    <a:lstStyle/>
                    <a:p>
                      <a:pPr algn="ctr"/>
                      <a:r>
                        <a:rPr lang="en-GB">
                          <a:solidFill>
                            <a:schemeClr val="tx1"/>
                          </a:solidFill>
                          <a:latin typeface="Circular Std Bold" panose="020B0804020101010102" pitchFamily="34" charset="0"/>
                          <a:cs typeface="Circular Std Bold" panose="020B0804020101010102" pitchFamily="34" charset="0"/>
                        </a:rPr>
                        <a:t>U</a:t>
                      </a:r>
                      <a:endParaRPr lang="en-GB"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ctr"/>
                      <a:r>
                        <a:rPr lang="en-GB">
                          <a:solidFill>
                            <a:schemeClr val="tx1"/>
                          </a:solidFill>
                          <a:latin typeface="Circular Std Bold" panose="020B0804020101010102" pitchFamily="34" charset="0"/>
                          <a:cs typeface="Circular Std Bold" panose="020B0804020101010102" pitchFamily="34" charset="0"/>
                        </a:rPr>
                        <a:t>T</a:t>
                      </a:r>
                      <a:endParaRPr lang="en-GB"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ctr"/>
                      <a:r>
                        <a:rPr lang="en-GB">
                          <a:solidFill>
                            <a:schemeClr val="tx1"/>
                          </a:solidFill>
                          <a:latin typeface="Circular Std Bold" panose="020B0804020101010102" pitchFamily="34" charset="0"/>
                          <a:cs typeface="Circular Std Bold" panose="020B0804020101010102" pitchFamily="34" charset="0"/>
                        </a:rPr>
                        <a:t>C</a:t>
                      </a:r>
                      <a:endParaRPr lang="en-GB"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R</a:t>
                      </a:r>
                    </a:p>
                  </a:txBody>
                  <a:tcPr anchor="ctr"/>
                </a:tc>
                <a:tc>
                  <a:txBody>
                    <a:bodyPr/>
                    <a:lstStyle/>
                    <a:p>
                      <a:pPr algn="ctr"/>
                      <a:r>
                        <a:rPr lang="en-GB">
                          <a:solidFill>
                            <a:schemeClr val="tx1"/>
                          </a:solidFill>
                          <a:latin typeface="Circular Std Bold" panose="020B0804020101010102" pitchFamily="34" charset="0"/>
                          <a:cs typeface="Circular Std Bold" panose="020B0804020101010102" pitchFamily="34" charset="0"/>
                        </a:rPr>
                        <a:t>M</a:t>
                      </a:r>
                      <a:endParaRPr lang="en-GB"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S</a:t>
                      </a: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5" name="Title 1"/>
          <p:cNvSpPr>
            <a:spLocks noGrp="1"/>
          </p:cNvSpPr>
          <p:nvPr>
            <p:ph type="ctrTitle"/>
          </p:nvPr>
        </p:nvSpPr>
        <p:spPr>
          <a:xfrm>
            <a:off x="703571" y="220066"/>
            <a:ext cx="10255757" cy="689836"/>
          </a:xfrm>
        </p:spPr>
        <p:txBody>
          <a:bodyPr>
            <a:normAutofit/>
          </a:bodyPr>
          <a:lstStyle/>
          <a:p>
            <a:pPr algn="l"/>
            <a:r>
              <a:rPr lang="en-GB" sz="3600" dirty="0">
                <a:solidFill>
                  <a:prstClr val="white"/>
                </a:solidFill>
                <a:latin typeface="Circular Std Bold" panose="020B0804020101010102" pitchFamily="34" charset="0"/>
                <a:cs typeface="Circular Std Bold" panose="020B0804020101010102" pitchFamily="34" charset="0"/>
              </a:rPr>
              <a:t>What are the opportunities for us to do more ?</a:t>
            </a:r>
            <a:endParaRPr lang="en-GB" sz="3600" dirty="0">
              <a:latin typeface="Circular Std Bold" panose="020B0804020101010102" pitchFamily="34" charset="0"/>
              <a:cs typeface="Circular Std Bold" panose="020B0804020101010102" pitchFamily="34" charset="0"/>
            </a:endParaRPr>
          </a:p>
        </p:txBody>
      </p:sp>
    </p:spTree>
    <p:extLst>
      <p:ext uri="{BB962C8B-B14F-4D97-AF65-F5344CB8AC3E}">
        <p14:creationId xmlns:p14="http://schemas.microsoft.com/office/powerpoint/2010/main" val="374060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5212" y="1609928"/>
            <a:ext cx="8871045" cy="839720"/>
          </a:xfrm>
        </p:spPr>
        <p:txBody>
          <a:bodyPr/>
          <a:lstStyle/>
          <a:p>
            <a:pPr algn="l"/>
            <a:r>
              <a:rPr lang="en-GB" dirty="0">
                <a:solidFill>
                  <a:srgbClr val="F28D4A"/>
                </a:solidFill>
                <a:latin typeface="Circular Std Book" panose="020B0604020101020102" pitchFamily="34" charset="0"/>
                <a:cs typeface="Circular Std Book" panose="020B0604020101020102" pitchFamily="34" charset="0"/>
              </a:rPr>
              <a:t>Session 4</a:t>
            </a:r>
          </a:p>
        </p:txBody>
      </p:sp>
      <p:sp>
        <p:nvSpPr>
          <p:cNvPr id="3" name="Subtitle 2"/>
          <p:cNvSpPr>
            <a:spLocks noGrp="1"/>
          </p:cNvSpPr>
          <p:nvPr>
            <p:ph type="subTitle" idx="1"/>
          </p:nvPr>
        </p:nvSpPr>
        <p:spPr>
          <a:xfrm>
            <a:off x="2975213" y="2716821"/>
            <a:ext cx="8871044" cy="1655762"/>
          </a:xfrm>
        </p:spPr>
        <p:txBody>
          <a:bodyPr>
            <a:normAutofit fontScale="77500" lnSpcReduction="20000"/>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and finalise our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template to record the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How can today’s discussions become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What are we going to change?  What are we going to do?</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These pledges will become actions following the session!</a:t>
            </a:r>
          </a:p>
          <a:p>
            <a:pPr marL="342900" indent="-342900" algn="l">
              <a:buFont typeface="Wingdings" panose="05000000000000000000" pitchFamily="2" charset="2"/>
              <a:buChar char="§"/>
            </a:pPr>
            <a:endParaRPr lang="en-GB" dirty="0">
              <a:latin typeface="Circular Std Book" panose="020B0604020101020102" pitchFamily="34" charset="0"/>
              <a:cs typeface="Circular Std Book" panose="020B0604020101020102" pitchFamily="34" charset="0"/>
            </a:endParaRPr>
          </a:p>
          <a:p>
            <a:pPr marL="342900" indent="-342900" algn="l">
              <a:buFont typeface="Wingdings" panose="05000000000000000000" pitchFamily="2" charset="2"/>
              <a:buChar char="§"/>
            </a:pPr>
            <a:endParaRPr lang="en-GB" dirty="0">
              <a:latin typeface="Circular Std Book" panose="020B0604020101020102" pitchFamily="34" charset="0"/>
              <a:cs typeface="Circular Std Book" panose="020B0604020101020102" pitchFamily="34" charset="0"/>
            </a:endParaRPr>
          </a:p>
        </p:txBody>
      </p:sp>
      <p:sp>
        <p:nvSpPr>
          <p:cNvPr id="5" name="Rectangle 4">
            <a:extLst>
              <a:ext uri="{C183D7F6-B498-43B3-948B-1728B52AA6E4}">
                <adec:decorative xmlns:adec="http://schemas.microsoft.com/office/drawing/2017/decorative" val="1"/>
              </a:ext>
            </a:extLst>
          </p:cNvPr>
          <p:cNvSpPr/>
          <p:nvPr/>
        </p:nvSpPr>
        <p:spPr>
          <a:xfrm>
            <a:off x="-4291639" y="0"/>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955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2602271278"/>
              </p:ext>
            </p:extLst>
          </p:nvPr>
        </p:nvGraphicFramePr>
        <p:xfrm>
          <a:off x="375126" y="916252"/>
          <a:ext cx="11220243" cy="5649823"/>
        </p:xfrm>
        <a:graphic>
          <a:graphicData uri="http://schemas.openxmlformats.org/drawingml/2006/table">
            <a:tbl>
              <a:tblPr firstRow="1" bandRow="1">
                <a:tableStyleId>{21E4AEA4-8DFA-4A89-87EB-49C32662AFE0}</a:tableStyleId>
              </a:tblPr>
              <a:tblGrid>
                <a:gridCol w="1701450">
                  <a:extLst>
                    <a:ext uri="{9D8B030D-6E8A-4147-A177-3AD203B41FA5}">
                      <a16:colId xmlns:a16="http://schemas.microsoft.com/office/drawing/2014/main" val="20000"/>
                    </a:ext>
                  </a:extLst>
                </a:gridCol>
                <a:gridCol w="1503337">
                  <a:extLst>
                    <a:ext uri="{9D8B030D-6E8A-4147-A177-3AD203B41FA5}">
                      <a16:colId xmlns:a16="http://schemas.microsoft.com/office/drawing/2014/main" val="20001"/>
                    </a:ext>
                  </a:extLst>
                </a:gridCol>
                <a:gridCol w="2051283">
                  <a:extLst>
                    <a:ext uri="{9D8B030D-6E8A-4147-A177-3AD203B41FA5}">
                      <a16:colId xmlns:a16="http://schemas.microsoft.com/office/drawing/2014/main" val="20002"/>
                    </a:ext>
                  </a:extLst>
                </a:gridCol>
                <a:gridCol w="1812434">
                  <a:extLst>
                    <a:ext uri="{9D8B030D-6E8A-4147-A177-3AD203B41FA5}">
                      <a16:colId xmlns:a16="http://schemas.microsoft.com/office/drawing/2014/main" val="20003"/>
                    </a:ext>
                  </a:extLst>
                </a:gridCol>
                <a:gridCol w="2072357">
                  <a:extLst>
                    <a:ext uri="{9D8B030D-6E8A-4147-A177-3AD203B41FA5}">
                      <a16:colId xmlns:a16="http://schemas.microsoft.com/office/drawing/2014/main" val="20004"/>
                    </a:ext>
                  </a:extLst>
                </a:gridCol>
                <a:gridCol w="2079382">
                  <a:extLst>
                    <a:ext uri="{9D8B030D-6E8A-4147-A177-3AD203B41FA5}">
                      <a16:colId xmlns:a16="http://schemas.microsoft.com/office/drawing/2014/main" val="20005"/>
                    </a:ext>
                  </a:extLst>
                </a:gridCol>
              </a:tblGrid>
              <a:tr h="864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u="none" strike="noStrike" dirty="0">
                          <a:solidFill>
                            <a:schemeClr val="tx1"/>
                          </a:solidFill>
                          <a:effectLst/>
                        </a:rPr>
                        <a:t>Universal prevention </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Targeted Prevention</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Crisis Prevention and Relief</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Recovery</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Move On Support</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Settled Home</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2" name="TextBox 1"/>
          <p:cNvSpPr txBox="1"/>
          <p:nvPr/>
        </p:nvSpPr>
        <p:spPr>
          <a:xfrm>
            <a:off x="1114429" y="184826"/>
            <a:ext cx="7168673" cy="671208"/>
          </a:xfrm>
          <a:prstGeom prst="rect">
            <a:avLst/>
          </a:prstGeom>
          <a:noFill/>
        </p:spPr>
        <p:txBody>
          <a:bodyPr wrap="square" rtlCol="0">
            <a:spAutoFit/>
          </a:bodyPr>
          <a:lstStyle/>
          <a:p>
            <a:endParaRPr lang="en-GB"/>
          </a:p>
        </p:txBody>
      </p:sp>
      <p:sp>
        <p:nvSpPr>
          <p:cNvPr id="4" name="TextBox 3"/>
          <p:cNvSpPr txBox="1"/>
          <p:nvPr/>
        </p:nvSpPr>
        <p:spPr>
          <a:xfrm>
            <a:off x="248056" y="258820"/>
            <a:ext cx="11585642" cy="523220"/>
          </a:xfrm>
          <a:prstGeom prst="rect">
            <a:avLst/>
          </a:prstGeom>
          <a:noFill/>
        </p:spPr>
        <p:txBody>
          <a:bodyPr wrap="square" rtlCol="0">
            <a:spAutoFit/>
          </a:bodyPr>
          <a:lstStyle/>
          <a:p>
            <a:r>
              <a:rPr lang="en-GB" sz="2800" dirty="0">
                <a:solidFill>
                  <a:schemeClr val="bg1"/>
                </a:solidFill>
                <a:latin typeface="Circular Std Bold" panose="020B0804020101010102" pitchFamily="34" charset="0"/>
                <a:cs typeface="Circular Std Bold" panose="020B0804020101010102" pitchFamily="34" charset="0"/>
              </a:rPr>
              <a:t>Our commitment to collaborate to prevent and relieve homelessness </a:t>
            </a:r>
          </a:p>
        </p:txBody>
      </p:sp>
    </p:spTree>
    <p:extLst>
      <p:ext uri="{BB962C8B-B14F-4D97-AF65-F5344CB8AC3E}">
        <p14:creationId xmlns:p14="http://schemas.microsoft.com/office/powerpoint/2010/main" val="107764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2622" y="2468932"/>
            <a:ext cx="8871044" cy="3495909"/>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discussion logs and pledges will be used to form actions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actions will be fed back to all participants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completed pledges and actions will be submitted to WMCA for award of the C2C logo</a:t>
            </a:r>
            <a:br>
              <a:rPr lang="en-GB" dirty="0">
                <a:latin typeface="Circular Std Bold" panose="020B0804020101010102" pitchFamily="34" charset="0"/>
                <a:cs typeface="Circular Std Bold" panose="020B0804020101010102" pitchFamily="34" charset="0"/>
              </a:rPr>
            </a:br>
            <a:endParaRPr lang="en-GB" dirty="0">
              <a:latin typeface="Circular Std Bold" panose="020B0804020101010102" pitchFamily="34" charset="0"/>
              <a:cs typeface="Circular Std Bold" panose="020B0804020101010102" pitchFamily="34" charset="0"/>
            </a:endParaRPr>
          </a:p>
          <a:p>
            <a:pPr algn="l"/>
            <a:r>
              <a:rPr lang="en-GB" dirty="0">
                <a:latin typeface="Circular Std Bold" panose="020B0804020101010102" pitchFamily="34" charset="0"/>
                <a:cs typeface="Circular Std Bold" panose="020B0804020101010102" pitchFamily="34" charset="0"/>
              </a:rPr>
              <a:t>Thank you for your participation and pledging to C2C</a:t>
            </a:r>
          </a:p>
          <a:p>
            <a:pPr marL="342900" indent="-342900" algn="l">
              <a:buFont typeface="Arial" panose="020B0604020202020204" pitchFamily="34" charset="0"/>
              <a:buChar char="•"/>
            </a:pPr>
            <a:endParaRPr lang="en-GB" dirty="0">
              <a:latin typeface="Circular Std Bold" panose="020B0804020101010102" pitchFamily="34" charset="0"/>
              <a:cs typeface="Circular Std Bold" panose="020B0804020101010102" pitchFamily="34" charset="0"/>
            </a:endParaRPr>
          </a:p>
          <a:p>
            <a:pPr marL="342900" indent="-342900" algn="l">
              <a:buFont typeface="Arial" panose="020B0604020202020204" pitchFamily="34" charset="0"/>
              <a:buChar char="•"/>
            </a:pPr>
            <a:endParaRPr lang="en-GB" dirty="0">
              <a:latin typeface="Circular Std Bold" panose="020B0804020101010102" pitchFamily="34" charset="0"/>
              <a:cs typeface="Circular Std Bold" panose="020B0804020101010102" pitchFamily="34" charset="0"/>
            </a:endParaRPr>
          </a:p>
        </p:txBody>
      </p:sp>
      <p:sp>
        <p:nvSpPr>
          <p:cNvPr id="4" name="Title 1"/>
          <p:cNvSpPr>
            <a:spLocks noGrp="1"/>
          </p:cNvSpPr>
          <p:nvPr>
            <p:ph type="ctrTitle"/>
          </p:nvPr>
        </p:nvSpPr>
        <p:spPr>
          <a:xfrm>
            <a:off x="705031" y="-190000"/>
            <a:ext cx="9568792" cy="2166591"/>
          </a:xfrm>
        </p:spPr>
        <p:txBody>
          <a:bodyPr/>
          <a:lstStyle/>
          <a:p>
            <a:pPr algn="l"/>
            <a:r>
              <a:rPr lang="en-GB" dirty="0">
                <a:solidFill>
                  <a:srgbClr val="F28D4A"/>
                </a:solidFill>
                <a:latin typeface="Circular Std Bold" panose="020B0804020101010102" pitchFamily="34" charset="0"/>
                <a:cs typeface="Circular Std Bold" panose="020B0804020101010102" pitchFamily="34" charset="0"/>
              </a:rPr>
              <a:t>Next steps – </a:t>
            </a:r>
            <a:br>
              <a:rPr lang="en-GB" dirty="0">
                <a:latin typeface="Circular Std Bold" panose="020B0804020101010102" pitchFamily="34" charset="0"/>
                <a:cs typeface="Circular Std Bold" panose="020B0804020101010102" pitchFamily="34" charset="0"/>
              </a:rPr>
            </a:br>
            <a:r>
              <a:rPr lang="en-GB" dirty="0">
                <a:solidFill>
                  <a:schemeClr val="bg1"/>
                </a:solidFill>
                <a:latin typeface="Circular Std Bold" panose="020B0804020101010102" pitchFamily="34" charset="0"/>
                <a:cs typeface="Circular Std Bold" panose="020B0804020101010102" pitchFamily="34" charset="0"/>
              </a:rPr>
              <a:t>Forming Actions and Feedback </a:t>
            </a:r>
          </a:p>
        </p:txBody>
      </p:sp>
      <p:sp>
        <p:nvSpPr>
          <p:cNvPr id="5" name="Rectangle 4">
            <a:extLst>
              <a:ext uri="{C183D7F6-B498-43B3-948B-1728B52AA6E4}">
                <adec:decorative xmlns:adec="http://schemas.microsoft.com/office/drawing/2017/decorative" val="1"/>
              </a:ext>
            </a:extLst>
          </p:cNvPr>
          <p:cNvSpPr/>
          <p:nvPr/>
        </p:nvSpPr>
        <p:spPr>
          <a:xfrm>
            <a:off x="9489332" y="0"/>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Commitment to Collaborate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031" y="5129554"/>
            <a:ext cx="2459741" cy="981458"/>
          </a:xfrm>
          <a:prstGeom prst="rect">
            <a:avLst/>
          </a:prstGeom>
        </p:spPr>
      </p:pic>
      <p:pic>
        <p:nvPicPr>
          <p:cNvPr id="7" name="Picture 6" descr="West Midlands Combined Author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1835" y="5174871"/>
            <a:ext cx="2249418" cy="789970"/>
          </a:xfrm>
          <a:prstGeom prst="rect">
            <a:avLst/>
          </a:prstGeom>
        </p:spPr>
      </p:pic>
    </p:spTree>
    <p:extLst>
      <p:ext uri="{BB962C8B-B14F-4D97-AF65-F5344CB8AC3E}">
        <p14:creationId xmlns:p14="http://schemas.microsoft.com/office/powerpoint/2010/main" val="163049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356" y="1371601"/>
            <a:ext cx="8871045" cy="1571240"/>
          </a:xfrm>
        </p:spPr>
        <p:txBody>
          <a:bodyPr>
            <a:normAutofit/>
          </a:bodyPr>
          <a:lstStyle/>
          <a:p>
            <a:pPr algn="l"/>
            <a:r>
              <a:rPr lang="en-GB" dirty="0">
                <a:solidFill>
                  <a:srgbClr val="F28D4A"/>
                </a:solidFill>
                <a:latin typeface="Circular Std Bold" panose="020B0804020101010102" pitchFamily="34" charset="0"/>
                <a:cs typeface="Circular Std Bold" panose="020B0804020101010102" pitchFamily="34" charset="0"/>
              </a:rPr>
              <a:t>Introduction to the Session and Ground Rules </a:t>
            </a:r>
          </a:p>
        </p:txBody>
      </p:sp>
      <p:sp>
        <p:nvSpPr>
          <p:cNvPr id="3" name="Subtitle 2"/>
          <p:cNvSpPr>
            <a:spLocks noGrp="1"/>
          </p:cNvSpPr>
          <p:nvPr>
            <p:ph type="subTitle" idx="1"/>
          </p:nvPr>
        </p:nvSpPr>
        <p:spPr>
          <a:xfrm>
            <a:off x="953539" y="3302870"/>
            <a:ext cx="2781352" cy="1655762"/>
          </a:xfrm>
        </p:spPr>
        <p:txBody>
          <a:bodyPr>
            <a:normAutofit lnSpcReduction="10000"/>
          </a:bodyPr>
          <a:lstStyle/>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Agenda</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Aims </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Process</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Ground rules</a:t>
            </a:r>
          </a:p>
          <a:p>
            <a:pPr algn="l"/>
            <a:endParaRPr lang="en-GB" dirty="0">
              <a:latin typeface="Circular Std Bold" panose="020B0804020101010102" pitchFamily="34" charset="0"/>
              <a:cs typeface="Circular Std Bold" panose="020B0804020101010102" pitchFamily="34" charset="0"/>
            </a:endParaRPr>
          </a:p>
        </p:txBody>
      </p:sp>
      <p:sp>
        <p:nvSpPr>
          <p:cNvPr id="5" name="Rectangle 4">
            <a:extLst>
              <a:ext uri="{C183D7F6-B498-43B3-948B-1728B52AA6E4}">
                <adec:decorative xmlns:adec="http://schemas.microsoft.com/office/drawing/2017/decorative" val="1"/>
              </a:ext>
            </a:extLst>
          </p:cNvPr>
          <p:cNvSpPr/>
          <p:nvPr/>
        </p:nvSpPr>
        <p:spPr>
          <a:xfrm>
            <a:off x="9450420" y="-131324"/>
            <a:ext cx="7198469" cy="713037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Commitment to Collaborate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94" y="5876542"/>
            <a:ext cx="2459741" cy="981458"/>
          </a:xfrm>
          <a:prstGeom prst="rect">
            <a:avLst/>
          </a:prstGeom>
        </p:spPr>
      </p:pic>
    </p:spTree>
    <p:extLst>
      <p:ext uri="{BB962C8B-B14F-4D97-AF65-F5344CB8AC3E}">
        <p14:creationId xmlns:p14="http://schemas.microsoft.com/office/powerpoint/2010/main" val="75810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1216733"/>
              </p:ext>
            </p:extLst>
          </p:nvPr>
        </p:nvGraphicFramePr>
        <p:xfrm>
          <a:off x="1768459" y="1113958"/>
          <a:ext cx="9476715" cy="4990144"/>
        </p:xfrm>
        <a:graphic>
          <a:graphicData uri="http://schemas.openxmlformats.org/drawingml/2006/table">
            <a:tbl>
              <a:tblPr firstRow="1" bandRow="1">
                <a:tableStyleId>{21E4AEA4-8DFA-4A89-87EB-49C32662AFE0}</a:tableStyleId>
              </a:tblPr>
              <a:tblGrid>
                <a:gridCol w="909844">
                  <a:extLst>
                    <a:ext uri="{9D8B030D-6E8A-4147-A177-3AD203B41FA5}">
                      <a16:colId xmlns:a16="http://schemas.microsoft.com/office/drawing/2014/main" val="1118246142"/>
                    </a:ext>
                  </a:extLst>
                </a:gridCol>
                <a:gridCol w="6513252">
                  <a:extLst>
                    <a:ext uri="{9D8B030D-6E8A-4147-A177-3AD203B41FA5}">
                      <a16:colId xmlns:a16="http://schemas.microsoft.com/office/drawing/2014/main" val="331922453"/>
                    </a:ext>
                  </a:extLst>
                </a:gridCol>
                <a:gridCol w="2053619">
                  <a:extLst>
                    <a:ext uri="{9D8B030D-6E8A-4147-A177-3AD203B41FA5}">
                      <a16:colId xmlns:a16="http://schemas.microsoft.com/office/drawing/2014/main" val="1090023666"/>
                    </a:ext>
                  </a:extLst>
                </a:gridCol>
              </a:tblGrid>
              <a:tr h="413895">
                <a:tc gridSpan="3">
                  <a:txBody>
                    <a:bodyPr/>
                    <a:lstStyle/>
                    <a:p>
                      <a:pPr algn="ctr"/>
                      <a:r>
                        <a:rPr lang="en-GB" dirty="0">
                          <a:solidFill>
                            <a:schemeClr val="tx1">
                              <a:lumMod val="95000"/>
                              <a:lumOff val="5000"/>
                            </a:schemeClr>
                          </a:solidFill>
                          <a:latin typeface="Circular Std Book" panose="020B0604020101020102" pitchFamily="34" charset="0"/>
                          <a:cs typeface="Circular Std Book" panose="020B0604020101020102" pitchFamily="34" charset="0"/>
                        </a:rPr>
                        <a:t>Agenda</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43932291"/>
                  </a:ext>
                </a:extLst>
              </a:tr>
              <a:tr h="562212">
                <a:tc>
                  <a:txBody>
                    <a:bodyPr/>
                    <a:lstStyle/>
                    <a:p>
                      <a:r>
                        <a:rPr lang="en-GB" dirty="0">
                          <a:solidFill>
                            <a:srgbClr val="53565A"/>
                          </a:solidFill>
                        </a:rPr>
                        <a:t>1.</a:t>
                      </a:r>
                    </a:p>
                  </a:txBody>
                  <a:tcPr/>
                </a:tc>
                <a:tc>
                  <a:txBody>
                    <a:bodyPr/>
                    <a:lstStyle/>
                    <a:p>
                      <a:r>
                        <a:rPr lang="en-GB" sz="1800" dirty="0">
                          <a:solidFill>
                            <a:srgbClr val="53565A"/>
                          </a:solidFill>
                        </a:rPr>
                        <a:t>An Introduction to the Positive Pathways Model</a:t>
                      </a:r>
                    </a:p>
                    <a:p>
                      <a:endParaRPr lang="en-GB" dirty="0">
                        <a:solidFill>
                          <a:srgbClr val="53565A"/>
                        </a:solidFill>
                      </a:endParaRPr>
                    </a:p>
                  </a:txBody>
                  <a:tcPr/>
                </a:tc>
                <a:tc>
                  <a:txBody>
                    <a:bodyPr/>
                    <a:lstStyle/>
                    <a:p>
                      <a:r>
                        <a:rPr lang="en-GB" dirty="0">
                          <a:solidFill>
                            <a:srgbClr val="53565A"/>
                          </a:solidFill>
                        </a:rPr>
                        <a:t>10 Mins</a:t>
                      </a:r>
                    </a:p>
                  </a:txBody>
                  <a:tcPr/>
                </a:tc>
                <a:extLst>
                  <a:ext uri="{0D108BD9-81ED-4DB2-BD59-A6C34878D82A}">
                    <a16:rowId xmlns:a16="http://schemas.microsoft.com/office/drawing/2014/main" val="302301808"/>
                  </a:ext>
                </a:extLst>
              </a:tr>
              <a:tr h="606391">
                <a:tc>
                  <a:txBody>
                    <a:bodyPr/>
                    <a:lstStyle/>
                    <a:p>
                      <a:r>
                        <a:rPr lang="en-GB" dirty="0">
                          <a:solidFill>
                            <a:srgbClr val="53565A"/>
                          </a:solidFill>
                        </a:rPr>
                        <a:t>2.</a:t>
                      </a:r>
                    </a:p>
                  </a:txBody>
                  <a:tcPr/>
                </a:tc>
                <a:tc>
                  <a:txBody>
                    <a:bodyPr/>
                    <a:lstStyle/>
                    <a:p>
                      <a:r>
                        <a:rPr lang="en-GB" dirty="0">
                          <a:solidFill>
                            <a:srgbClr val="53565A"/>
                          </a:solidFill>
                        </a:rPr>
                        <a:t>The Case Study</a:t>
                      </a:r>
                    </a:p>
                  </a:txBody>
                  <a:tcPr/>
                </a:tc>
                <a:tc>
                  <a:txBody>
                    <a:bodyPr/>
                    <a:lstStyle/>
                    <a:p>
                      <a:r>
                        <a:rPr lang="en-GB" dirty="0">
                          <a:solidFill>
                            <a:srgbClr val="53565A"/>
                          </a:solidFill>
                        </a:rPr>
                        <a:t>15 Mins</a:t>
                      </a:r>
                    </a:p>
                  </a:txBody>
                  <a:tcPr/>
                </a:tc>
                <a:extLst>
                  <a:ext uri="{0D108BD9-81ED-4DB2-BD59-A6C34878D82A}">
                    <a16:rowId xmlns:a16="http://schemas.microsoft.com/office/drawing/2014/main" val="416576521"/>
                  </a:ext>
                </a:extLst>
              </a:tr>
              <a:tr h="539015">
                <a:tc>
                  <a:txBody>
                    <a:bodyPr/>
                    <a:lstStyle/>
                    <a:p>
                      <a:r>
                        <a:rPr lang="en-GB" dirty="0">
                          <a:solidFill>
                            <a:srgbClr val="53565A"/>
                          </a:solidFill>
                        </a:rPr>
                        <a:t>3.</a:t>
                      </a:r>
                    </a:p>
                  </a:txBody>
                  <a:tcPr/>
                </a:tc>
                <a:tc>
                  <a:txBody>
                    <a:bodyPr/>
                    <a:lstStyle/>
                    <a:p>
                      <a:r>
                        <a:rPr lang="en-GB" dirty="0">
                          <a:solidFill>
                            <a:srgbClr val="53565A"/>
                          </a:solidFill>
                        </a:rPr>
                        <a:t>Session 1 – what is already in place</a:t>
                      </a:r>
                    </a:p>
                  </a:txBody>
                  <a:tcPr/>
                </a:tc>
                <a:tc>
                  <a:txBody>
                    <a:bodyPr/>
                    <a:lstStyle/>
                    <a:p>
                      <a:r>
                        <a:rPr lang="en-GB" dirty="0">
                          <a:solidFill>
                            <a:srgbClr val="53565A"/>
                          </a:solidFill>
                        </a:rPr>
                        <a:t>30 Mins</a:t>
                      </a:r>
                    </a:p>
                  </a:txBody>
                  <a:tcPr/>
                </a:tc>
                <a:extLst>
                  <a:ext uri="{0D108BD9-81ED-4DB2-BD59-A6C34878D82A}">
                    <a16:rowId xmlns:a16="http://schemas.microsoft.com/office/drawing/2014/main" val="2214333778"/>
                  </a:ext>
                </a:extLst>
              </a:tr>
              <a:tr h="582328">
                <a:tc>
                  <a:txBody>
                    <a:bodyPr/>
                    <a:lstStyle/>
                    <a:p>
                      <a:r>
                        <a:rPr lang="en-GB" dirty="0">
                          <a:solidFill>
                            <a:srgbClr val="53565A"/>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3565A"/>
                          </a:solidFill>
                        </a:rPr>
                        <a:t>Session 2 – what are the gaps in provision?</a:t>
                      </a:r>
                    </a:p>
                  </a:txBody>
                  <a:tcPr/>
                </a:tc>
                <a:tc>
                  <a:txBody>
                    <a:bodyPr/>
                    <a:lstStyle/>
                    <a:p>
                      <a:r>
                        <a:rPr lang="en-GB" dirty="0">
                          <a:solidFill>
                            <a:srgbClr val="53565A"/>
                          </a:solidFill>
                        </a:rPr>
                        <a:t>30 Mins</a:t>
                      </a:r>
                    </a:p>
                  </a:txBody>
                  <a:tcPr/>
                </a:tc>
                <a:extLst>
                  <a:ext uri="{0D108BD9-81ED-4DB2-BD59-A6C34878D82A}">
                    <a16:rowId xmlns:a16="http://schemas.microsoft.com/office/drawing/2014/main" val="1647722899"/>
                  </a:ext>
                </a:extLst>
              </a:tr>
              <a:tr h="779647">
                <a:tc>
                  <a:txBody>
                    <a:bodyPr/>
                    <a:lstStyle/>
                    <a:p>
                      <a:r>
                        <a:rPr lang="en-GB" dirty="0">
                          <a:solidFill>
                            <a:srgbClr val="53565A"/>
                          </a:solidFill>
                        </a:rPr>
                        <a:t>5.</a:t>
                      </a:r>
                    </a:p>
                  </a:txBody>
                  <a:tcPr/>
                </a:tc>
                <a:tc>
                  <a:txBody>
                    <a:bodyPr/>
                    <a:lstStyle/>
                    <a:p>
                      <a:r>
                        <a:rPr lang="en-GB" sz="1800" dirty="0">
                          <a:solidFill>
                            <a:srgbClr val="53565A"/>
                          </a:solidFill>
                        </a:rPr>
                        <a:t>Session 3 – what are the opportunities for improvement?</a:t>
                      </a:r>
                      <a:endParaRPr lang="en-GB" dirty="0">
                        <a:solidFill>
                          <a:srgbClr val="53565A"/>
                        </a:solidFill>
                      </a:endParaRPr>
                    </a:p>
                  </a:txBody>
                  <a:tcPr/>
                </a:tc>
                <a:tc>
                  <a:txBody>
                    <a:bodyPr/>
                    <a:lstStyle/>
                    <a:p>
                      <a:r>
                        <a:rPr lang="en-GB" dirty="0">
                          <a:solidFill>
                            <a:srgbClr val="53565A"/>
                          </a:solidFill>
                        </a:rPr>
                        <a:t>30 Mins</a:t>
                      </a:r>
                    </a:p>
                  </a:txBody>
                  <a:tcPr/>
                </a:tc>
                <a:extLst>
                  <a:ext uri="{0D108BD9-81ED-4DB2-BD59-A6C34878D82A}">
                    <a16:rowId xmlns:a16="http://schemas.microsoft.com/office/drawing/2014/main" val="2598397065"/>
                  </a:ext>
                </a:extLst>
              </a:tr>
              <a:tr h="714394">
                <a:tc>
                  <a:txBody>
                    <a:bodyPr/>
                    <a:lstStyle/>
                    <a:p>
                      <a:r>
                        <a:rPr lang="en-GB" dirty="0">
                          <a:solidFill>
                            <a:srgbClr val="53565A"/>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3565A"/>
                          </a:solidFill>
                        </a:rPr>
                        <a:t>Session 4 – our pledges</a:t>
                      </a:r>
                    </a:p>
                  </a:txBody>
                  <a:tcPr/>
                </a:tc>
                <a:tc>
                  <a:txBody>
                    <a:bodyPr/>
                    <a:lstStyle/>
                    <a:p>
                      <a:r>
                        <a:rPr lang="en-GB" dirty="0">
                          <a:solidFill>
                            <a:srgbClr val="53565A"/>
                          </a:solidFill>
                        </a:rPr>
                        <a:t>30 Mins</a:t>
                      </a:r>
                    </a:p>
                  </a:txBody>
                  <a:tcPr/>
                </a:tc>
                <a:extLst>
                  <a:ext uri="{0D108BD9-81ED-4DB2-BD59-A6C34878D82A}">
                    <a16:rowId xmlns:a16="http://schemas.microsoft.com/office/drawing/2014/main" val="1662172448"/>
                  </a:ext>
                </a:extLst>
              </a:tr>
              <a:tr h="714394">
                <a:tc>
                  <a:txBody>
                    <a:bodyPr/>
                    <a:lstStyle/>
                    <a:p>
                      <a:r>
                        <a:rPr lang="en-GB" dirty="0">
                          <a:solidFill>
                            <a:srgbClr val="53565A"/>
                          </a:solidFill>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3565A"/>
                          </a:solidFill>
                        </a:rPr>
                        <a:t>Next steps – forming actions and feedback </a:t>
                      </a:r>
                    </a:p>
                  </a:txBody>
                  <a:tcPr/>
                </a:tc>
                <a:tc>
                  <a:txBody>
                    <a:bodyPr/>
                    <a:lstStyle/>
                    <a:p>
                      <a:r>
                        <a:rPr lang="en-GB" dirty="0">
                          <a:solidFill>
                            <a:srgbClr val="53565A"/>
                          </a:solidFill>
                        </a:rPr>
                        <a:t>15 Mins</a:t>
                      </a:r>
                    </a:p>
                  </a:txBody>
                  <a:tcPr/>
                </a:tc>
                <a:extLst>
                  <a:ext uri="{0D108BD9-81ED-4DB2-BD59-A6C34878D82A}">
                    <a16:rowId xmlns:a16="http://schemas.microsoft.com/office/drawing/2014/main" val="1116845926"/>
                  </a:ext>
                </a:extLst>
              </a:tr>
            </a:tbl>
          </a:graphicData>
        </a:graphic>
      </p:graphicFrame>
    </p:spTree>
    <p:extLst>
      <p:ext uri="{BB962C8B-B14F-4D97-AF65-F5344CB8AC3E}">
        <p14:creationId xmlns:p14="http://schemas.microsoft.com/office/powerpoint/2010/main" val="235902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6705" y="2534856"/>
            <a:ext cx="8871045" cy="1617502"/>
          </a:xfrm>
        </p:spPr>
        <p:txBody>
          <a:bodyPr/>
          <a:lstStyle/>
          <a:p>
            <a:pPr algn="l"/>
            <a:r>
              <a:rPr lang="en-GB" dirty="0">
                <a:solidFill>
                  <a:schemeClr val="bg1"/>
                </a:solidFill>
                <a:latin typeface="Circular Std Bold" panose="020B0804020101010102" pitchFamily="34" charset="0"/>
                <a:cs typeface="Circular Std Bold" panose="020B0804020101010102" pitchFamily="34" charset="0"/>
              </a:rPr>
              <a:t>An Introduction to the </a:t>
            </a:r>
            <a:br>
              <a:rPr lang="en-GB" dirty="0">
                <a:solidFill>
                  <a:schemeClr val="bg1"/>
                </a:solidFill>
                <a:latin typeface="Circular Std Bold" panose="020B0804020101010102" pitchFamily="34" charset="0"/>
                <a:cs typeface="Circular Std Bold" panose="020B0804020101010102" pitchFamily="34" charset="0"/>
              </a:rPr>
            </a:br>
            <a:r>
              <a:rPr lang="en-GB" dirty="0">
                <a:solidFill>
                  <a:schemeClr val="bg1"/>
                </a:solidFill>
                <a:latin typeface="Circular Std Bold" panose="020B0804020101010102" pitchFamily="34" charset="0"/>
                <a:cs typeface="Circular Std Bold" panose="020B0804020101010102" pitchFamily="34" charset="0"/>
              </a:rPr>
              <a:t>Positive Pathways Model</a:t>
            </a:r>
          </a:p>
        </p:txBody>
      </p:sp>
      <p:sp>
        <p:nvSpPr>
          <p:cNvPr id="3" name="Rectangle 2">
            <a:extLst>
              <a:ext uri="{C183D7F6-B498-43B3-948B-1728B52AA6E4}">
                <adec:decorative xmlns:adec="http://schemas.microsoft.com/office/drawing/2017/decorative" val="1"/>
              </a:ext>
            </a:extLst>
          </p:cNvPr>
          <p:cNvSpPr/>
          <p:nvPr/>
        </p:nvSpPr>
        <p:spPr>
          <a:xfrm>
            <a:off x="-4270444" y="-136187"/>
            <a:ext cx="7198469" cy="713037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21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pic>
        <p:nvPicPr>
          <p:cNvPr id="3" name="Picture 2" descr="Positive Pathway Model diagram:&#10;&#10;Prevent is linked to Universal prevention and targeted pxrevention. &#10;Help is linked to Crisis prevention and relief and Recovery&#10;Create Pathways is linked to Move on Support and Settled Home. "/>
          <p:cNvPicPr>
            <a:picLocks noChangeAspect="1"/>
          </p:cNvPicPr>
          <p:nvPr/>
        </p:nvPicPr>
        <p:blipFill rotWithShape="1">
          <a:blip r:embed="rId3">
            <a:extLst>
              <a:ext uri="{28A0092B-C50C-407E-A947-70E740481C1C}">
                <a14:useLocalDpi xmlns:a14="http://schemas.microsoft.com/office/drawing/2010/main" val="0"/>
              </a:ext>
            </a:extLst>
          </a:blip>
          <a:srcRect l="2107" t="9966" r="2727" b="38048"/>
          <a:stretch/>
        </p:blipFill>
        <p:spPr>
          <a:xfrm>
            <a:off x="504003" y="1422400"/>
            <a:ext cx="11180938" cy="4318000"/>
          </a:xfrm>
          <a:prstGeom prst="rect">
            <a:avLst/>
          </a:prstGeom>
        </p:spPr>
      </p:pic>
    </p:spTree>
    <p:extLst>
      <p:ext uri="{BB962C8B-B14F-4D97-AF65-F5344CB8AC3E}">
        <p14:creationId xmlns:p14="http://schemas.microsoft.com/office/powerpoint/2010/main" val="19364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graphicFrame>
        <p:nvGraphicFramePr>
          <p:cNvPr id="5" name="Content Placeholder 3"/>
          <p:cNvGraphicFramePr>
            <a:graphicFrameLocks/>
          </p:cNvGraphicFramePr>
          <p:nvPr>
            <p:extLst>
              <p:ext uri="{D42A27DB-BD31-4B8C-83A1-F6EECF244321}">
                <p14:modId xmlns:p14="http://schemas.microsoft.com/office/powerpoint/2010/main" val="258948796"/>
              </p:ext>
            </p:extLst>
          </p:nvPr>
        </p:nvGraphicFramePr>
        <p:xfrm>
          <a:off x="911901" y="1376983"/>
          <a:ext cx="10136076" cy="4825184"/>
        </p:xfrm>
        <a:graphic>
          <a:graphicData uri="http://schemas.openxmlformats.org/drawingml/2006/table">
            <a:tbl>
              <a:tblPr firstRow="1" firstCol="1" bandRow="1">
                <a:tableStyleId>{21E4AEA4-8DFA-4A89-87EB-49C32662AFE0}</a:tableStyleId>
              </a:tblPr>
              <a:tblGrid>
                <a:gridCol w="1875073">
                  <a:extLst>
                    <a:ext uri="{9D8B030D-6E8A-4147-A177-3AD203B41FA5}">
                      <a16:colId xmlns:a16="http://schemas.microsoft.com/office/drawing/2014/main" val="1834807136"/>
                    </a:ext>
                  </a:extLst>
                </a:gridCol>
                <a:gridCol w="8261003">
                  <a:extLst>
                    <a:ext uri="{9D8B030D-6E8A-4147-A177-3AD203B41FA5}">
                      <a16:colId xmlns:a16="http://schemas.microsoft.com/office/drawing/2014/main" val="2253791399"/>
                    </a:ext>
                  </a:extLst>
                </a:gridCol>
              </a:tblGrid>
              <a:tr h="482519">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Heading</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Definition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895109">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Universal Prevention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000" dirty="0">
                          <a:solidFill>
                            <a:srgbClr val="54565B"/>
                          </a:solidFill>
                          <a:effectLst/>
                          <a:latin typeface="Circular Std Book" panose="020B0604020101020102" pitchFamily="34" charset="0"/>
                          <a:cs typeface="Circular Std Book" panose="020B0604020101020102" pitchFamily="34" charset="0"/>
                        </a:rPr>
                        <a:t>This is what prevents homelessness without having any directly perceived relationship to homelessness prevention. Those things in society and life that are protective factors. In health terms universal prevention is having fluoride in water, health advice to eat ‘five a day’, and immunisations; in homelessness terms it is those factors which support and protect – health, income, relationships, secure accommodation, amongst many others.</a:t>
                      </a:r>
                      <a:endParaRPr lang="en-GB" sz="20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447556">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Targeted Prevention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000" dirty="0">
                          <a:solidFill>
                            <a:srgbClr val="54565B"/>
                          </a:solidFill>
                          <a:effectLst/>
                          <a:latin typeface="Circular Std Book" panose="020B0604020101020102" pitchFamily="34" charset="0"/>
                          <a:cs typeface="Circular Std Book" panose="020B0604020101020102" pitchFamily="34" charset="0"/>
                        </a:rPr>
                        <a:t>This is provision or interventions which have a designed purpose in preventing homelessness or related issues. For example, housing advice, leaving care pathway, discretionary housing payments, bond schemes.</a:t>
                      </a:r>
                      <a:endParaRPr lang="en-GB" sz="20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Tree>
    <p:extLst>
      <p:ext uri="{BB962C8B-B14F-4D97-AF65-F5344CB8AC3E}">
        <p14:creationId xmlns:p14="http://schemas.microsoft.com/office/powerpoint/2010/main" val="219386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09677789"/>
              </p:ext>
            </p:extLst>
          </p:nvPr>
        </p:nvGraphicFramePr>
        <p:xfrm>
          <a:off x="831359" y="1157061"/>
          <a:ext cx="10196712" cy="4737613"/>
        </p:xfrm>
        <a:graphic>
          <a:graphicData uri="http://schemas.openxmlformats.org/drawingml/2006/table">
            <a:tbl>
              <a:tblPr firstRow="1" firstCol="1" bandRow="1">
                <a:tableStyleId>{21E4AEA4-8DFA-4A89-87EB-49C32662AFE0}</a:tableStyleId>
              </a:tblPr>
              <a:tblGrid>
                <a:gridCol w="2759822">
                  <a:extLst>
                    <a:ext uri="{9D8B030D-6E8A-4147-A177-3AD203B41FA5}">
                      <a16:colId xmlns:a16="http://schemas.microsoft.com/office/drawing/2014/main" val="1834807136"/>
                    </a:ext>
                  </a:extLst>
                </a:gridCol>
                <a:gridCol w="7436890">
                  <a:extLst>
                    <a:ext uri="{9D8B030D-6E8A-4147-A177-3AD203B41FA5}">
                      <a16:colId xmlns:a16="http://schemas.microsoft.com/office/drawing/2014/main" val="2253791399"/>
                    </a:ext>
                  </a:extLst>
                </a:gridCol>
              </a:tblGrid>
              <a:tr h="457591">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Heading</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Definition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745544">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Crisis Prevention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where homeless crisis is imminent or occurring, requiring emergency accommodation. The objective is for any crisis to be as brief and having as small an impact as possible. For example, the experience of temporary accommodation, hostel accommodation or rough sleeping.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372773">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Recovery</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the work required in re-establishing the protections against homelessness and often dealing with the causes and impact of homelessness. This may include financial, health, relationship, rebuilding.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
        <p:nvSpPr>
          <p:cNvPr id="3"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spTree>
    <p:extLst>
      <p:ext uri="{BB962C8B-B14F-4D97-AF65-F5344CB8AC3E}">
        <p14:creationId xmlns:p14="http://schemas.microsoft.com/office/powerpoint/2010/main" val="4147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582849455"/>
              </p:ext>
            </p:extLst>
          </p:nvPr>
        </p:nvGraphicFramePr>
        <p:xfrm>
          <a:off x="904545" y="1300064"/>
          <a:ext cx="10450285" cy="4737613"/>
        </p:xfrm>
        <a:graphic>
          <a:graphicData uri="http://schemas.openxmlformats.org/drawingml/2006/table">
            <a:tbl>
              <a:tblPr firstRow="1" firstCol="1" bandRow="1">
                <a:tableStyleId>{21E4AEA4-8DFA-4A89-87EB-49C32662AFE0}</a:tableStyleId>
              </a:tblPr>
              <a:tblGrid>
                <a:gridCol w="2862973">
                  <a:extLst>
                    <a:ext uri="{9D8B030D-6E8A-4147-A177-3AD203B41FA5}">
                      <a16:colId xmlns:a16="http://schemas.microsoft.com/office/drawing/2014/main" val="1834807136"/>
                    </a:ext>
                  </a:extLst>
                </a:gridCol>
                <a:gridCol w="7587312">
                  <a:extLst>
                    <a:ext uri="{9D8B030D-6E8A-4147-A177-3AD203B41FA5}">
                      <a16:colId xmlns:a16="http://schemas.microsoft.com/office/drawing/2014/main" val="2253791399"/>
                    </a:ext>
                  </a:extLst>
                </a:gridCol>
              </a:tblGrid>
              <a:tr h="457591">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Heading</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Definition</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745544">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Move-On Support</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what is required for the physical, emotional and cognitive moving on from a homelessness experience. For example, it may be very practical matters like the logistics of moving, or the emotional support to deal with change and challenges.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372773">
                <a:tc>
                  <a:txBody>
                    <a:bodyPr/>
                    <a:lstStyle/>
                    <a:p>
                      <a:pPr>
                        <a:lnSpc>
                          <a:spcPct val="106000"/>
                        </a:lnSpc>
                        <a:spcAft>
                          <a:spcPts val="0"/>
                        </a:spcAft>
                      </a:pPr>
                      <a:r>
                        <a:rPr lang="en-GB" sz="2400" dirty="0">
                          <a:solidFill>
                            <a:schemeClr val="tx1">
                              <a:lumMod val="95000"/>
                              <a:lumOff val="5000"/>
                            </a:schemeClr>
                          </a:solidFill>
                          <a:effectLst/>
                          <a:latin typeface="Circular Std Book" panose="020B0604020101020102" pitchFamily="34" charset="0"/>
                          <a:cs typeface="Circular Std Book" panose="020B0604020101020102" pitchFamily="34" charset="0"/>
                        </a:rPr>
                        <a:t>Settled Home</a:t>
                      </a:r>
                      <a:endParaRPr lang="en-GB" sz="2400" dirty="0">
                        <a:solidFill>
                          <a:schemeClr val="tx1">
                            <a:lumMod val="95000"/>
                            <a:lumOff val="5000"/>
                          </a:schemeClr>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attaining the desired state of protection against homelessness, the re-established factors being in place, while also clearly requiring the access to affordable, secure accommodation.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
        <p:nvSpPr>
          <p:cNvPr id="3"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spTree>
    <p:extLst>
      <p:ext uri="{BB962C8B-B14F-4D97-AF65-F5344CB8AC3E}">
        <p14:creationId xmlns:p14="http://schemas.microsoft.com/office/powerpoint/2010/main" val="60254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54565B"/>
        </a:solidFill>
        <a:effectLst/>
      </p:bgPr>
    </p:bg>
    <p:spTree>
      <p:nvGrpSpPr>
        <p:cNvPr id="1" name=""/>
        <p:cNvGrpSpPr/>
        <p:nvPr/>
      </p:nvGrpSpPr>
      <p:grpSpPr>
        <a:xfrm>
          <a:off x="0" y="0"/>
          <a:ext cx="0" cy="0"/>
          <a:chOff x="0" y="0"/>
          <a:chExt cx="0" cy="0"/>
        </a:xfrm>
      </p:grpSpPr>
      <p:sp>
        <p:nvSpPr>
          <p:cNvPr id="50" name="Curved Left Arrow 25"/>
          <p:cNvSpPr/>
          <p:nvPr/>
        </p:nvSpPr>
        <p:spPr>
          <a:xfrm rot="16613446">
            <a:off x="8648822" y="3523178"/>
            <a:ext cx="2237988" cy="1962880"/>
          </a:xfrm>
          <a:prstGeom prst="circularArrow">
            <a:avLst/>
          </a:prstGeom>
          <a:solidFill>
            <a:srgbClr val="EE76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Curved Left Arrow 25"/>
          <p:cNvSpPr/>
          <p:nvPr/>
        </p:nvSpPr>
        <p:spPr>
          <a:xfrm rot="5809193">
            <a:off x="9639891" y="3479897"/>
            <a:ext cx="2432096" cy="2091660"/>
          </a:xfrm>
          <a:prstGeom prst="circularArrow">
            <a:avLst/>
          </a:prstGeom>
          <a:solidFill>
            <a:srgbClr val="EE76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Curved Left Arrow 25"/>
          <p:cNvSpPr/>
          <p:nvPr/>
        </p:nvSpPr>
        <p:spPr>
          <a:xfrm rot="5809193">
            <a:off x="9631372" y="577126"/>
            <a:ext cx="2343487" cy="2091660"/>
          </a:xfrm>
          <a:prstGeom prst="circularArrow">
            <a:avLst/>
          </a:prstGeom>
          <a:solidFill>
            <a:srgbClr val="0099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5" name="Picture 4" descr="Diagram showing the circular effects that the home, health, income &amp; support and education &amp; employment have on families with children. "/>
          <p:cNvPicPr>
            <a:picLocks noChangeAspect="1"/>
          </p:cNvPicPr>
          <p:nvPr/>
        </p:nvPicPr>
        <p:blipFill rotWithShape="1">
          <a:blip r:embed="rId3">
            <a:extLst>
              <a:ext uri="{28A0092B-C50C-407E-A947-70E740481C1C}">
                <a14:useLocalDpi xmlns:a14="http://schemas.microsoft.com/office/drawing/2010/main" val="0"/>
              </a:ext>
            </a:extLst>
          </a:blip>
          <a:srcRect l="32850" t="27963" r="30952" b="20555"/>
          <a:stretch/>
        </p:blipFill>
        <p:spPr>
          <a:xfrm>
            <a:off x="2415603" y="1460361"/>
            <a:ext cx="3192585" cy="3209905"/>
          </a:xfrm>
          <a:prstGeom prst="ellipse">
            <a:avLst/>
          </a:prstGeom>
          <a:ln>
            <a:noFill/>
          </a:ln>
          <a:effectLst>
            <a:softEdge rad="112500"/>
          </a:effectLst>
        </p:spPr>
      </p:pic>
      <p:sp>
        <p:nvSpPr>
          <p:cNvPr id="6" name="TextBox 5"/>
          <p:cNvSpPr txBox="1"/>
          <p:nvPr/>
        </p:nvSpPr>
        <p:spPr>
          <a:xfrm>
            <a:off x="577851" y="359628"/>
            <a:ext cx="787400" cy="374650"/>
          </a:xfrm>
          <a:prstGeom prst="rect">
            <a:avLst/>
          </a:prstGeom>
          <a:noFill/>
        </p:spPr>
        <p:txBody>
          <a:bodyPr wrap="square" rtlCol="0">
            <a:spAutoFit/>
          </a:bodyPr>
          <a:lstStyle/>
          <a:p>
            <a:r>
              <a:rPr lang="en-GB" dirty="0">
                <a:solidFill>
                  <a:schemeClr val="bg1"/>
                </a:solidFill>
                <a:latin typeface="Circular Std Book" panose="020B0604020101020102" pitchFamily="34" charset="0"/>
                <a:cs typeface="Circular Std Book" panose="020B0604020101020102" pitchFamily="34" charset="0"/>
              </a:rPr>
              <a:t>Risk</a:t>
            </a:r>
          </a:p>
        </p:txBody>
      </p:sp>
      <p:sp>
        <p:nvSpPr>
          <p:cNvPr id="7" name="TextBox 6"/>
          <p:cNvSpPr txBox="1"/>
          <p:nvPr/>
        </p:nvSpPr>
        <p:spPr>
          <a:xfrm>
            <a:off x="5956300" y="376290"/>
            <a:ext cx="2343150" cy="369332"/>
          </a:xfrm>
          <a:prstGeom prst="rect">
            <a:avLst/>
          </a:prstGeom>
          <a:noFill/>
        </p:spPr>
        <p:txBody>
          <a:bodyPr wrap="square" rtlCol="0">
            <a:spAutoFit/>
          </a:bodyPr>
          <a:lstStyle/>
          <a:p>
            <a:r>
              <a:rPr lang="en-GB" dirty="0">
                <a:solidFill>
                  <a:schemeClr val="bg1"/>
                </a:solidFill>
                <a:latin typeface="Circular Std Book" panose="020B0604020101020102" pitchFamily="34" charset="0"/>
                <a:cs typeface="Circular Std Book" panose="020B0604020101020102" pitchFamily="34" charset="0"/>
              </a:rPr>
              <a:t>Protective</a:t>
            </a:r>
          </a:p>
        </p:txBody>
      </p:sp>
      <p:sp>
        <p:nvSpPr>
          <p:cNvPr id="8" name="TextBox 7"/>
          <p:cNvSpPr txBox="1"/>
          <p:nvPr/>
        </p:nvSpPr>
        <p:spPr>
          <a:xfrm>
            <a:off x="5715835" y="832093"/>
            <a:ext cx="2241220" cy="817245"/>
          </a:xfrm>
          <a:prstGeom prst="round2Diag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Safe, affordable accommodation, appropriate size and location underpins learning, work and community</a:t>
            </a:r>
          </a:p>
        </p:txBody>
      </p:sp>
      <p:sp>
        <p:nvSpPr>
          <p:cNvPr id="9" name="TextBox 8"/>
          <p:cNvSpPr txBox="1"/>
          <p:nvPr/>
        </p:nvSpPr>
        <p:spPr>
          <a:xfrm>
            <a:off x="5715835" y="4333016"/>
            <a:ext cx="2241220" cy="664012"/>
          </a:xfrm>
          <a:prstGeom prst="round2DiagRect">
            <a:avLst/>
          </a:prstGeom>
          <a:solidFill>
            <a:srgbClr val="DED4E7"/>
          </a:solidFill>
          <a:effectLst>
            <a:outerShdw blurRad="50800" dist="38100" dir="2700000" algn="tl" rotWithShape="0">
              <a:prstClr val="black">
                <a:alpha val="40000"/>
              </a:prstClr>
            </a:outerShdw>
          </a:effectLst>
        </p:spPr>
        <p:txBody>
          <a:bodyPr wrap="square" rtlCol="0">
            <a:spAutoFit/>
          </a:bodyPr>
          <a:lstStyle/>
          <a:p>
            <a:r>
              <a:rPr lang="en-GB" sz="1050" dirty="0">
                <a:solidFill>
                  <a:srgbClr val="54565B"/>
                </a:solidFill>
                <a:latin typeface="Circular Std Book" panose="020B0604020101020102" pitchFamily="34" charset="0"/>
                <a:cs typeface="Circular Std Book" panose="020B0604020101020102" pitchFamily="34" charset="0"/>
              </a:rPr>
              <a:t>Secure accommodation; healthy relationships; specialist DVA support for the whole family</a:t>
            </a:r>
          </a:p>
        </p:txBody>
      </p:sp>
      <p:sp>
        <p:nvSpPr>
          <p:cNvPr id="10" name="TextBox 9"/>
          <p:cNvSpPr txBox="1"/>
          <p:nvPr/>
        </p:nvSpPr>
        <p:spPr>
          <a:xfrm>
            <a:off x="5715835" y="2633878"/>
            <a:ext cx="2241220" cy="664012"/>
          </a:xfrm>
          <a:prstGeom prst="round2Diag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Flexible approach to school enrolment; support structure in schools; pathway to employment</a:t>
            </a:r>
          </a:p>
        </p:txBody>
      </p:sp>
      <p:sp>
        <p:nvSpPr>
          <p:cNvPr id="11" name="TextBox 10"/>
          <p:cNvSpPr txBox="1"/>
          <p:nvPr/>
        </p:nvSpPr>
        <p:spPr>
          <a:xfrm>
            <a:off x="5715835" y="3435775"/>
            <a:ext cx="2241220" cy="664012"/>
          </a:xfrm>
          <a:prstGeom prst="round2DiagRect">
            <a:avLst/>
          </a:prstGeom>
          <a:solidFill>
            <a:srgbClr val="00A9A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Single gateway to tailored holistic family support, income and accommodation</a:t>
            </a:r>
          </a:p>
        </p:txBody>
      </p:sp>
      <p:sp>
        <p:nvSpPr>
          <p:cNvPr id="12" name="TextBox 11"/>
          <p:cNvSpPr txBox="1"/>
          <p:nvPr/>
        </p:nvSpPr>
        <p:spPr>
          <a:xfrm>
            <a:off x="5715835" y="1815449"/>
            <a:ext cx="2241220" cy="664012"/>
          </a:xfrm>
          <a:prstGeom prst="round2DiagRect">
            <a:avLst/>
          </a:prstGeom>
          <a:solidFill>
            <a:srgbClr val="53565A"/>
          </a:solidFill>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Timely access to health services including mental health for all the family; DVA specialist</a:t>
            </a:r>
          </a:p>
        </p:txBody>
      </p:sp>
      <p:sp>
        <p:nvSpPr>
          <p:cNvPr id="14" name="TextBox 13"/>
          <p:cNvSpPr txBox="1"/>
          <p:nvPr/>
        </p:nvSpPr>
        <p:spPr>
          <a:xfrm>
            <a:off x="142876" y="792451"/>
            <a:ext cx="2098511" cy="817245"/>
          </a:xfrm>
          <a:prstGeom prst="round2DiagRect">
            <a:avLst/>
          </a:prstGeom>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Homeless- TA compounds risks; inadequate move on supply; reluctance to let to benefit recipients</a:t>
            </a:r>
          </a:p>
        </p:txBody>
      </p:sp>
      <p:sp>
        <p:nvSpPr>
          <p:cNvPr id="15" name="TextBox 14"/>
          <p:cNvSpPr txBox="1"/>
          <p:nvPr/>
        </p:nvSpPr>
        <p:spPr>
          <a:xfrm>
            <a:off x="142874" y="4774684"/>
            <a:ext cx="2098511" cy="459700"/>
          </a:xfrm>
          <a:prstGeom prst="round2DiagRect">
            <a:avLst/>
          </a:prstGeom>
          <a:solidFill>
            <a:srgbClr val="DED4E7"/>
          </a:solidFill>
          <a:effectLst>
            <a:outerShdw blurRad="50800" dist="38100" dir="2700000" algn="tl" rotWithShape="0">
              <a:prstClr val="black">
                <a:alpha val="40000"/>
              </a:prstClr>
            </a:outerShdw>
          </a:effectLst>
        </p:spPr>
        <p:txBody>
          <a:bodyPr wrap="square" rtlCol="0">
            <a:spAutoFit/>
          </a:bodyPr>
          <a:lstStyle/>
          <a:p>
            <a:r>
              <a:rPr lang="en-GB" sz="1050" dirty="0">
                <a:solidFill>
                  <a:srgbClr val="54565B"/>
                </a:solidFill>
                <a:latin typeface="Circular Std Book" panose="020B0604020101020102" pitchFamily="34" charset="0"/>
                <a:cs typeface="Circular Std Book" panose="020B0604020101020102" pitchFamily="34" charset="0"/>
              </a:rPr>
              <a:t>Ending of TA/Assured short hold tenancy; domestic abuse</a:t>
            </a:r>
          </a:p>
        </p:txBody>
      </p:sp>
      <p:sp>
        <p:nvSpPr>
          <p:cNvPr id="16" name="TextBox 15"/>
          <p:cNvSpPr txBox="1"/>
          <p:nvPr/>
        </p:nvSpPr>
        <p:spPr>
          <a:xfrm>
            <a:off x="142874" y="2740817"/>
            <a:ext cx="2098511" cy="817245"/>
          </a:xfrm>
          <a:prstGeom prst="round2Diag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Challenges accessing schools; difficulty sustaining employment; unaffordable childcare</a:t>
            </a:r>
          </a:p>
        </p:txBody>
      </p:sp>
      <p:sp>
        <p:nvSpPr>
          <p:cNvPr id="17" name="TextBox 16"/>
          <p:cNvSpPr txBox="1"/>
          <p:nvPr/>
        </p:nvSpPr>
        <p:spPr>
          <a:xfrm>
            <a:off x="142874" y="3767866"/>
            <a:ext cx="2098511" cy="817245"/>
          </a:xfrm>
          <a:prstGeom prst="round2DiagRect">
            <a:avLst/>
          </a:prstGeom>
          <a:solidFill>
            <a:srgbClr val="00A9A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No independent income; delayed UC payments; debt; absolute poverty; inadequate support</a:t>
            </a:r>
          </a:p>
        </p:txBody>
      </p:sp>
      <p:sp>
        <p:nvSpPr>
          <p:cNvPr id="18" name="TextBox 17"/>
          <p:cNvSpPr txBox="1"/>
          <p:nvPr/>
        </p:nvSpPr>
        <p:spPr>
          <a:xfrm>
            <a:off x="142876" y="1770025"/>
            <a:ext cx="2098511" cy="817245"/>
          </a:xfrm>
          <a:prstGeom prst="round2DiagRect">
            <a:avLst/>
          </a:prstGeom>
          <a:solidFill>
            <a:srgbClr val="53565A"/>
          </a:solidFill>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Physical and mental ill health; ‘reason to believe’ burden of proof on women; inability to reach thresholds of assistance</a:t>
            </a:r>
          </a:p>
        </p:txBody>
      </p:sp>
      <p:sp>
        <p:nvSpPr>
          <p:cNvPr id="19" name="Right Arrow 18"/>
          <p:cNvSpPr/>
          <p:nvPr/>
        </p:nvSpPr>
        <p:spPr>
          <a:xfrm rot="16200000">
            <a:off x="209550" y="396982"/>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Right Arrow 19"/>
          <p:cNvSpPr/>
          <p:nvPr/>
        </p:nvSpPr>
        <p:spPr>
          <a:xfrm rot="16200000">
            <a:off x="5633285" y="442178"/>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TextBox 21"/>
          <p:cNvSpPr txBox="1"/>
          <p:nvPr/>
        </p:nvSpPr>
        <p:spPr>
          <a:xfrm>
            <a:off x="2024523" y="6205176"/>
            <a:ext cx="2313534"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Tackle welfare related poverty</a:t>
            </a:r>
          </a:p>
        </p:txBody>
      </p:sp>
      <p:sp>
        <p:nvSpPr>
          <p:cNvPr id="23" name="TextBox 22"/>
          <p:cNvSpPr txBox="1"/>
          <p:nvPr/>
        </p:nvSpPr>
        <p:spPr>
          <a:xfrm>
            <a:off x="4530309" y="6205175"/>
            <a:ext cx="1500022"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Good employment</a:t>
            </a:r>
          </a:p>
        </p:txBody>
      </p:sp>
      <p:sp>
        <p:nvSpPr>
          <p:cNvPr id="24" name="TextBox 23"/>
          <p:cNvSpPr txBox="1"/>
          <p:nvPr/>
        </p:nvSpPr>
        <p:spPr>
          <a:xfrm>
            <a:off x="6232274" y="6205174"/>
            <a:ext cx="1649082"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Info advice guidance</a:t>
            </a:r>
          </a:p>
        </p:txBody>
      </p:sp>
      <p:sp>
        <p:nvSpPr>
          <p:cNvPr id="25" name="TextBox 24"/>
          <p:cNvSpPr txBox="1"/>
          <p:nvPr/>
        </p:nvSpPr>
        <p:spPr>
          <a:xfrm>
            <a:off x="8083298" y="6205173"/>
            <a:ext cx="1760207"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Integrated Prevention</a:t>
            </a:r>
          </a:p>
        </p:txBody>
      </p:sp>
      <p:sp>
        <p:nvSpPr>
          <p:cNvPr id="26" name="Curved Left Arrow 25"/>
          <p:cNvSpPr/>
          <p:nvPr/>
        </p:nvSpPr>
        <p:spPr>
          <a:xfrm rot="16613446">
            <a:off x="8493280" y="464550"/>
            <a:ext cx="2518572" cy="2432898"/>
          </a:xfrm>
          <a:prstGeom prst="circularArrow">
            <a:avLst/>
          </a:prstGeom>
          <a:solidFill>
            <a:srgbClr val="0099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TextBox 26"/>
          <p:cNvSpPr txBox="1"/>
          <p:nvPr/>
        </p:nvSpPr>
        <p:spPr>
          <a:xfrm>
            <a:off x="9308027" y="2287896"/>
            <a:ext cx="1219638" cy="61293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Increased social and financial cost to all</a:t>
            </a:r>
          </a:p>
        </p:txBody>
      </p:sp>
      <p:sp>
        <p:nvSpPr>
          <p:cNvPr id="21" name="TextBox 20"/>
          <p:cNvSpPr txBox="1"/>
          <p:nvPr/>
        </p:nvSpPr>
        <p:spPr>
          <a:xfrm>
            <a:off x="8541650" y="1537674"/>
            <a:ext cx="1157554" cy="272415"/>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Lack of options</a:t>
            </a:r>
          </a:p>
        </p:txBody>
      </p:sp>
      <p:sp>
        <p:nvSpPr>
          <p:cNvPr id="28" name="TextBox 27"/>
          <p:cNvSpPr txBox="1"/>
          <p:nvPr/>
        </p:nvSpPr>
        <p:spPr>
          <a:xfrm>
            <a:off x="10666595" y="2322370"/>
            <a:ext cx="1156407" cy="44267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Re-traumatising experiences</a:t>
            </a:r>
          </a:p>
        </p:txBody>
      </p:sp>
      <p:sp>
        <p:nvSpPr>
          <p:cNvPr id="29" name="TextBox 28"/>
          <p:cNvSpPr txBox="1"/>
          <p:nvPr/>
        </p:nvSpPr>
        <p:spPr>
          <a:xfrm>
            <a:off x="9744529" y="386368"/>
            <a:ext cx="1157554" cy="61293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Gate-kept services with limited access</a:t>
            </a:r>
          </a:p>
        </p:txBody>
      </p:sp>
      <p:sp>
        <p:nvSpPr>
          <p:cNvPr id="30" name="TextBox 29"/>
          <p:cNvSpPr txBox="1"/>
          <p:nvPr/>
        </p:nvSpPr>
        <p:spPr>
          <a:xfrm>
            <a:off x="11123316" y="1238325"/>
            <a:ext cx="931034" cy="44267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Generic approaches</a:t>
            </a:r>
          </a:p>
        </p:txBody>
      </p:sp>
      <p:sp>
        <p:nvSpPr>
          <p:cNvPr id="32" name="TextBox 31"/>
          <p:cNvSpPr txBox="1"/>
          <p:nvPr/>
        </p:nvSpPr>
        <p:spPr>
          <a:xfrm>
            <a:off x="266891" y="6205172"/>
            <a:ext cx="1488033"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Affordable supply</a:t>
            </a:r>
          </a:p>
        </p:txBody>
      </p:sp>
      <p:sp>
        <p:nvSpPr>
          <p:cNvPr id="43" name="TextBox 42"/>
          <p:cNvSpPr txBox="1"/>
          <p:nvPr/>
        </p:nvSpPr>
        <p:spPr>
          <a:xfrm>
            <a:off x="9563386" y="5035181"/>
            <a:ext cx="905535" cy="783193"/>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Reduced social and financial cost to all</a:t>
            </a:r>
          </a:p>
        </p:txBody>
      </p:sp>
      <p:sp>
        <p:nvSpPr>
          <p:cNvPr id="44" name="TextBox 43"/>
          <p:cNvSpPr txBox="1"/>
          <p:nvPr/>
        </p:nvSpPr>
        <p:spPr>
          <a:xfrm>
            <a:off x="8704922" y="4246464"/>
            <a:ext cx="889927" cy="612934"/>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Integrated accessible services</a:t>
            </a:r>
          </a:p>
        </p:txBody>
      </p:sp>
      <p:sp>
        <p:nvSpPr>
          <p:cNvPr id="45" name="TextBox 44"/>
          <p:cNvSpPr txBox="1"/>
          <p:nvPr/>
        </p:nvSpPr>
        <p:spPr>
          <a:xfrm>
            <a:off x="10501152" y="5272390"/>
            <a:ext cx="1156407" cy="272415"/>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Inclusion</a:t>
            </a:r>
          </a:p>
        </p:txBody>
      </p:sp>
      <p:sp>
        <p:nvSpPr>
          <p:cNvPr id="46" name="TextBox 45"/>
          <p:cNvSpPr txBox="1"/>
          <p:nvPr/>
        </p:nvSpPr>
        <p:spPr>
          <a:xfrm>
            <a:off x="9824800" y="3344183"/>
            <a:ext cx="1157554" cy="442674"/>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Prevention and early help</a:t>
            </a:r>
          </a:p>
        </p:txBody>
      </p:sp>
      <p:sp>
        <p:nvSpPr>
          <p:cNvPr id="47" name="TextBox 46"/>
          <p:cNvSpPr txBox="1"/>
          <p:nvPr/>
        </p:nvSpPr>
        <p:spPr>
          <a:xfrm>
            <a:off x="11244798" y="4151989"/>
            <a:ext cx="735891" cy="783193"/>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Process which serves purpose</a:t>
            </a:r>
          </a:p>
        </p:txBody>
      </p:sp>
      <p:sp>
        <p:nvSpPr>
          <p:cNvPr id="48" name="TextBox 47"/>
          <p:cNvSpPr txBox="1"/>
          <p:nvPr/>
        </p:nvSpPr>
        <p:spPr>
          <a:xfrm>
            <a:off x="9935102" y="4145625"/>
            <a:ext cx="936950" cy="672223"/>
          </a:xfrm>
          <a:prstGeom prst="flowChartPunchedTape">
            <a:avLst/>
          </a:prstGeom>
          <a:solidFill>
            <a:srgbClr val="FF000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Breaking the cycle</a:t>
            </a:r>
          </a:p>
        </p:txBody>
      </p:sp>
      <p:sp>
        <p:nvSpPr>
          <p:cNvPr id="52" name="Right Arrow 51"/>
          <p:cNvSpPr/>
          <p:nvPr/>
        </p:nvSpPr>
        <p:spPr>
          <a:xfrm rot="20691784">
            <a:off x="8319590" y="906843"/>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3" name="Right Arrow 52"/>
          <p:cNvSpPr/>
          <p:nvPr/>
        </p:nvSpPr>
        <p:spPr>
          <a:xfrm rot="1533934">
            <a:off x="8296517" y="3514135"/>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748763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9822D7D98F384791522FA878D79EDF" ma:contentTypeVersion="0" ma:contentTypeDescription="Create a new document." ma:contentTypeScope="" ma:versionID="7c1541bd0b7dfc87d9c679f93aee216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5D0B0A-0704-4C5D-9ACC-54831049245B}"/>
</file>

<file path=customXml/itemProps2.xml><?xml version="1.0" encoding="utf-8"?>
<ds:datastoreItem xmlns:ds="http://schemas.openxmlformats.org/officeDocument/2006/customXml" ds:itemID="{5802545D-0E21-494A-B0AD-059A2517158F}">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327E9F-B5BC-4182-81F9-169CD56ADA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3222</TotalTime>
  <Words>2403</Words>
  <Application>Microsoft Macintosh PowerPoint</Application>
  <PresentationFormat>Widescreen</PresentationFormat>
  <Paragraphs>225</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Circular Std Bold</vt:lpstr>
      <vt:lpstr>Circular Std Book</vt:lpstr>
      <vt:lpstr>Wingdings</vt:lpstr>
      <vt:lpstr>Office Theme</vt:lpstr>
      <vt:lpstr>A Voluntary Commitment to Collaborate to Prevent and Relieve Homelessness</vt:lpstr>
      <vt:lpstr>Introduction to the Session and Ground Rules </vt:lpstr>
      <vt:lpstr>PowerPoint Presentation</vt:lpstr>
      <vt:lpstr>An Introduction to the  Positive Pathways Model</vt:lpstr>
      <vt:lpstr>PowerPoint Presentation</vt:lpstr>
      <vt:lpstr>Stages of the Pathway</vt:lpstr>
      <vt:lpstr>Stages of the Pathway</vt:lpstr>
      <vt:lpstr>Stages of the Pathway</vt:lpstr>
      <vt:lpstr>PowerPoint Presentation</vt:lpstr>
      <vt:lpstr>The Case Study</vt:lpstr>
      <vt:lpstr>Session 1 – What do we already do, and is currently in place, to prevent and relieve homelessness?</vt:lpstr>
      <vt:lpstr>What are we already doing?</vt:lpstr>
      <vt:lpstr>Session 2 –  What are the gaps in our provision or service to prevent and relieve homelessness? </vt:lpstr>
      <vt:lpstr>PowerPoint Presentation</vt:lpstr>
      <vt:lpstr>Session 3 –  What are the opportunities for us to do more to prevent and relieve homelessness? </vt:lpstr>
      <vt:lpstr>What are the opportunities for us to do more ?</vt:lpstr>
      <vt:lpstr>Session 4</vt:lpstr>
      <vt:lpstr>PowerPoint Presentation</vt:lpstr>
      <vt:lpstr>Next steps –  Forming Actions and Feedback </vt:lpstr>
    </vt:vector>
  </TitlesOfParts>
  <Company>Centro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 Ainge</dc:creator>
  <cp:lastModifiedBy>Paul Gardiner</cp:lastModifiedBy>
  <cp:revision>137</cp:revision>
  <dcterms:created xsi:type="dcterms:W3CDTF">2018-06-19T13:56:28Z</dcterms:created>
  <dcterms:modified xsi:type="dcterms:W3CDTF">2021-07-14T09:47:08Z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0x010100AB9822D7D98F384791522FA878D79EDF</vt:lpwstr>
  </property>
</Properties>
</file>