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001125" cy="5040313"/>
  <p:notesSz cx="6858000" cy="9144000"/>
  <p:custDataLst>
    <p:tags r:id="rId13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F9B"/>
    <a:srgbClr val="054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63" y="198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5F2E-08FB-4DB9-9559-EF7A6CABA45E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F372B-0904-428B-9A9A-2BBA26EF1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3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9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20XX/11/29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A37F85-1467-075A-916E-D1F678C30060}"/>
              </a:ext>
            </a:extLst>
          </p:cNvPr>
          <p:cNvGrpSpPr/>
          <p:nvPr/>
        </p:nvGrpSpPr>
        <p:grpSpPr>
          <a:xfrm>
            <a:off x="0" y="1007988"/>
            <a:ext cx="9001125" cy="2026338"/>
            <a:chOff x="0" y="1872085"/>
            <a:chExt cx="9001125" cy="202633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51B749A-A56D-456E-9B47-AADFBDFC38A6}"/>
                </a:ext>
              </a:extLst>
            </p:cNvPr>
            <p:cNvSpPr/>
            <p:nvPr/>
          </p:nvSpPr>
          <p:spPr>
            <a:xfrm>
              <a:off x="0" y="1872085"/>
              <a:ext cx="9001125" cy="2026338"/>
            </a:xfrm>
            <a:prstGeom prst="rect">
              <a:avLst/>
            </a:prstGeom>
            <a:solidFill>
              <a:srgbClr val="075F9B"/>
            </a:soli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71464" y="2531311"/>
              <a:ext cx="7458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DNDC guide — New version</a:t>
              </a:r>
              <a:endParaRPr lang="zh-CN" altLang="en-US" sz="4000" b="1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5B00711-3BD9-5284-6CF0-A6A369B004A4}"/>
              </a:ext>
            </a:extLst>
          </p:cNvPr>
          <p:cNvSpPr txBox="1"/>
          <p:nvPr/>
        </p:nvSpPr>
        <p:spPr>
          <a:xfrm>
            <a:off x="3348434" y="3524275"/>
            <a:ext cx="2524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Yihe Tang 16 Aug 2024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89"/>
    </mc:Choice>
    <mc:Fallback xmlns="">
      <p:transition advTm="10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FAA9B59-4944-0C51-8A36-0F3DB64A59FD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56D5475-C518-0600-7A7F-36F5DF2D1073}"/>
              </a:ext>
            </a:extLst>
          </p:cNvPr>
          <p:cNvSpPr txBox="1"/>
          <p:nvPr/>
        </p:nvSpPr>
        <p:spPr>
          <a:xfrm>
            <a:off x="36066" y="71884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Regional simulation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C9F7C1-6EC4-D314-BB26-BDB264616194}"/>
              </a:ext>
            </a:extLst>
          </p:cNvPr>
          <p:cNvSpPr txBox="1"/>
          <p:nvPr/>
        </p:nvSpPr>
        <p:spPr>
          <a:xfrm>
            <a:off x="108074" y="863972"/>
            <a:ext cx="980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FC3A8-961E-69E1-EFFF-C5B0976D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42" y="647948"/>
            <a:ext cx="3168352" cy="41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4B94FD-F450-509E-E1AB-4B3199446B20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B263F3E-8E04-F04A-A56A-3465D2A52598}"/>
              </a:ext>
            </a:extLst>
          </p:cNvPr>
          <p:cNvSpPr txBox="1"/>
          <p:nvPr/>
        </p:nvSpPr>
        <p:spPr>
          <a:xfrm>
            <a:off x="36066" y="71884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Input and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D772C0-765F-E298-E1FA-8DFA26DAE916}"/>
              </a:ext>
            </a:extLst>
          </p:cNvPr>
          <p:cNvSpPr txBox="1"/>
          <p:nvPr/>
        </p:nvSpPr>
        <p:spPr>
          <a:xfrm>
            <a:off x="684138" y="1152004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input file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A50556-CC5E-4BE9-11EC-31CB91CBB57D}"/>
              </a:ext>
            </a:extLst>
          </p:cNvPr>
          <p:cNvSpPr txBox="1"/>
          <p:nvPr/>
        </p:nvSpPr>
        <p:spPr>
          <a:xfrm>
            <a:off x="1980282" y="1152004"/>
            <a:ext cx="68407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Point simulation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C00000"/>
                </a:solidFill>
              </a:rPr>
              <a:t>JSON</a:t>
            </a:r>
            <a:r>
              <a:rPr lang="en-US" altLang="zh-CN" dirty="0"/>
              <a:t> file (JavaScript Object Notation) is a lightweight data exchange format. It has a wide range of uses and has become an ECMA standard. It can be used in multiple programming languages ​​for data transmission, storage and exchange between the front and back ends. It can be said to be "less coding, higher processing speed".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A5325C-3E86-51CC-2AF8-2ADF9F757CF3}"/>
              </a:ext>
            </a:extLst>
          </p:cNvPr>
          <p:cNvSpPr txBox="1"/>
          <p:nvPr/>
        </p:nvSpPr>
        <p:spPr>
          <a:xfrm>
            <a:off x="2052290" y="2664172"/>
            <a:ext cx="4525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Regional simulation</a:t>
            </a:r>
            <a:r>
              <a:rPr lang="zh-CN" altLang="en-US" dirty="0"/>
              <a:t>: shapefile and JSON files.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943957-EF41-D294-0A38-53AB3E9F2C88}"/>
              </a:ext>
            </a:extLst>
          </p:cNvPr>
          <p:cNvSpPr txBox="1"/>
          <p:nvPr/>
        </p:nvSpPr>
        <p:spPr>
          <a:xfrm>
            <a:off x="618415" y="324023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output file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D0F332-25FE-8544-6E7F-67AD01809703}"/>
              </a:ext>
            </a:extLst>
          </p:cNvPr>
          <p:cNvSpPr txBox="1"/>
          <p:nvPr/>
        </p:nvSpPr>
        <p:spPr>
          <a:xfrm>
            <a:off x="2124298" y="3385192"/>
            <a:ext cx="2088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csv </a:t>
            </a:r>
            <a:r>
              <a:rPr lang="zh-CN" altLang="en-US" dirty="0"/>
              <a:t>format table.</a:t>
            </a:r>
          </a:p>
        </p:txBody>
      </p:sp>
    </p:spTree>
    <p:extLst>
      <p:ext uri="{BB962C8B-B14F-4D97-AF65-F5344CB8AC3E}">
        <p14:creationId xmlns:p14="http://schemas.microsoft.com/office/powerpoint/2010/main" val="116053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4B94FD-F450-509E-E1AB-4B3199446B20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B263F3E-8E04-F04A-A56A-3465D2A52598}"/>
              </a:ext>
            </a:extLst>
          </p:cNvPr>
          <p:cNvSpPr txBox="1"/>
          <p:nvPr/>
        </p:nvSpPr>
        <p:spPr>
          <a:xfrm>
            <a:off x="36066" y="71884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Site simulation - Get and adjust JSON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906FC2-8BFF-56AC-0177-13CAB23B3522}"/>
              </a:ext>
            </a:extLst>
          </p:cNvPr>
          <p:cNvSpPr txBox="1"/>
          <p:nvPr/>
        </p:nvSpPr>
        <p:spPr>
          <a:xfrm>
            <a:off x="468114" y="1038272"/>
            <a:ext cx="7848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Unzip the </a:t>
            </a:r>
            <a:r>
              <a:rPr lang="en-US" altLang="zh-CN" dirty="0" err="1"/>
              <a:t>Windows_DNDC</a:t>
            </a:r>
            <a:r>
              <a:rPr lang="en-US" altLang="zh-CN" dirty="0"/>
              <a:t> compressed package to the C drive and open the Windows PowerShell software (which comes with the Windows system)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7CE1FF-C435-375D-BEA9-D60F46EC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8" y="2240834"/>
            <a:ext cx="2952328" cy="5111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D6FE1F-E0BC-B149-A358-4FD9DF89B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8" y="3251904"/>
            <a:ext cx="2886075" cy="4476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E9B2E1-6B26-8D28-7ED0-52A79D69DA61}"/>
              </a:ext>
            </a:extLst>
          </p:cNvPr>
          <p:cNvSpPr txBox="1"/>
          <p:nvPr/>
        </p:nvSpPr>
        <p:spPr>
          <a:xfrm>
            <a:off x="3636466" y="2157386"/>
            <a:ext cx="47525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76000"/>
            <a:r>
              <a:rPr lang="en-US" altLang="zh-CN" dirty="0"/>
              <a:t>2. Switch the current directory to the DNDC model folder [convenient to directly call the compiled DNDC command]</a:t>
            </a:r>
          </a:p>
          <a:p>
            <a:pPr indent="-576000"/>
            <a:endParaRPr lang="en-US" altLang="zh-CN" dirty="0"/>
          </a:p>
          <a:p>
            <a:pPr indent="-576000"/>
            <a:r>
              <a:rPr lang="en-US" altLang="zh-CN" dirty="0"/>
              <a:t>3. Check the help document to understand the simulation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7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4B94FD-F450-509E-E1AB-4B3199446B20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B263F3E-8E04-F04A-A56A-3465D2A52598}"/>
              </a:ext>
            </a:extLst>
          </p:cNvPr>
          <p:cNvSpPr txBox="1"/>
          <p:nvPr/>
        </p:nvSpPr>
        <p:spPr>
          <a:xfrm>
            <a:off x="36066" y="71884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Site simulation - Get and adjust JSON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A0AFFA-ECD3-DBA5-3461-2BFA4DADD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6" y="791964"/>
            <a:ext cx="7092850" cy="3621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07742F-BEFF-0E5F-CCFA-ACB8E1E7CF48}"/>
              </a:ext>
            </a:extLst>
          </p:cNvPr>
          <p:cNvSpPr/>
          <p:nvPr/>
        </p:nvSpPr>
        <p:spPr>
          <a:xfrm>
            <a:off x="468114" y="3312244"/>
            <a:ext cx="3816424" cy="144016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65C5E4-255D-1817-DC01-A7A4AE247BAB}"/>
              </a:ext>
            </a:extLst>
          </p:cNvPr>
          <p:cNvSpPr/>
          <p:nvPr/>
        </p:nvSpPr>
        <p:spPr>
          <a:xfrm>
            <a:off x="468114" y="3528268"/>
            <a:ext cx="2304256" cy="288032"/>
          </a:xfrm>
          <a:prstGeom prst="rect">
            <a:avLst/>
          </a:prstGeom>
          <a:noFill/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C8FE8B-C2A0-FEC1-3BCC-6AB090028159}"/>
              </a:ext>
            </a:extLst>
          </p:cNvPr>
          <p:cNvSpPr txBox="1"/>
          <p:nvPr/>
        </p:nvSpPr>
        <p:spPr>
          <a:xfrm>
            <a:off x="3852490" y="2697627"/>
            <a:ext cx="3636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3. </a:t>
            </a:r>
            <a:r>
              <a:rPr lang="en-US" altLang="zh-CN" sz="1400" dirty="0">
                <a:solidFill>
                  <a:schemeClr val="accent2"/>
                </a:solidFill>
              </a:rPr>
              <a:t>Global</a:t>
            </a:r>
            <a:r>
              <a:rPr lang="en-US" altLang="zh-CN" sz="1400" dirty="0">
                <a:solidFill>
                  <a:srgbClr val="FFFF00"/>
                </a:solidFill>
              </a:rPr>
              <a:t> and </a:t>
            </a:r>
            <a:r>
              <a:rPr lang="en-US" altLang="zh-CN" sz="1400" dirty="0">
                <a:solidFill>
                  <a:schemeClr val="accent2"/>
                </a:solidFill>
              </a:rPr>
              <a:t>point</a:t>
            </a:r>
            <a:r>
              <a:rPr lang="en-US" altLang="zh-CN" sz="1400" dirty="0">
                <a:solidFill>
                  <a:srgbClr val="FFFF00"/>
                </a:solidFill>
              </a:rPr>
              <a:t> are commonly used point simulation modes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9E7EB4-71F8-0C87-E8B4-26C4408F092E}"/>
              </a:ext>
            </a:extLst>
          </p:cNvPr>
          <p:cNvSpPr txBox="1"/>
          <p:nvPr/>
        </p:nvSpPr>
        <p:spPr>
          <a:xfrm>
            <a:off x="3348434" y="3686229"/>
            <a:ext cx="3960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4.</a:t>
            </a:r>
            <a:r>
              <a:rPr lang="en-US" altLang="zh-CN" sz="1400" dirty="0">
                <a:solidFill>
                  <a:schemeClr val="accent2"/>
                </a:solidFill>
              </a:rPr>
              <a:t>Regional</a:t>
            </a:r>
            <a:r>
              <a:rPr lang="en-US" altLang="zh-CN" sz="1400" dirty="0">
                <a:solidFill>
                  <a:srgbClr val="FFFF00"/>
                </a:solidFill>
              </a:rPr>
              <a:t> is a new version of the regional simulation that can run in parallel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38E883-CB9B-7E3A-EE3D-5363A4BF8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1" y="4668389"/>
            <a:ext cx="2052653" cy="3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4B94FD-F450-509E-E1AB-4B3199446B20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B263F3E-8E04-F04A-A56A-3465D2A52598}"/>
              </a:ext>
            </a:extLst>
          </p:cNvPr>
          <p:cNvSpPr txBox="1"/>
          <p:nvPr/>
        </p:nvSpPr>
        <p:spPr>
          <a:xfrm>
            <a:off x="36066" y="71884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Site simulation - Get and adjust JSON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931164-F445-8490-4578-30BB56FF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24012"/>
            <a:ext cx="9001125" cy="3954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FD343A-E81A-61E1-2454-E6DAA1209DAB}"/>
              </a:ext>
            </a:extLst>
          </p:cNvPr>
          <p:cNvSpPr txBox="1"/>
          <p:nvPr/>
        </p:nvSpPr>
        <p:spPr>
          <a:xfrm>
            <a:off x="36066" y="791964"/>
            <a:ext cx="4521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Enter the command and press Enter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444269-323B-952A-00B0-F0496F3752DE}"/>
              </a:ext>
            </a:extLst>
          </p:cNvPr>
          <p:cNvSpPr txBox="1"/>
          <p:nvPr/>
        </p:nvSpPr>
        <p:spPr>
          <a:xfrm>
            <a:off x="36066" y="2376140"/>
            <a:ext cx="4521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2. Error-free operation interface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EB5C6C-878B-1C0E-7182-C13AF3ED755C}"/>
              </a:ext>
            </a:extLst>
          </p:cNvPr>
          <p:cNvSpPr txBox="1"/>
          <p:nvPr/>
        </p:nvSpPr>
        <p:spPr>
          <a:xfrm>
            <a:off x="36066" y="1720981"/>
            <a:ext cx="8837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./DNDC.exe global D:\result\grass\118 ELDORET 2004 3 35.3 0.48  -</a:t>
            </a:r>
            <a:r>
              <a:rPr lang="en-US" altLang="zh-CN" dirty="0" err="1"/>
              <a:t>crp</a:t>
            </a:r>
            <a:r>
              <a:rPr lang="en-US" altLang="zh-CN" dirty="0"/>
              <a:t>="/11_8000_2500_200_1_365_0.05" -man="/1_0_25" -pre="5" -day="0"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F4B66A-1CCD-886C-912C-0CDCE63D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19" y="2714694"/>
            <a:ext cx="3024336" cy="21286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D8B8F23-3FAE-431B-19BE-27D565FE69B9}"/>
              </a:ext>
            </a:extLst>
          </p:cNvPr>
          <p:cNvSpPr txBox="1"/>
          <p:nvPr/>
        </p:nvSpPr>
        <p:spPr>
          <a:xfrm>
            <a:off x="4716586" y="2377853"/>
            <a:ext cx="2736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3. Model output results</a:t>
            </a:r>
          </a:p>
        </p:txBody>
      </p:sp>
    </p:spTree>
    <p:extLst>
      <p:ext uri="{BB962C8B-B14F-4D97-AF65-F5344CB8AC3E}">
        <p14:creationId xmlns:p14="http://schemas.microsoft.com/office/powerpoint/2010/main" val="41440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4B94FD-F450-509E-E1AB-4B3199446B20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B263F3E-8E04-F04A-A56A-3465D2A52598}"/>
              </a:ext>
            </a:extLst>
          </p:cNvPr>
          <p:cNvSpPr txBox="1"/>
          <p:nvPr/>
        </p:nvSpPr>
        <p:spPr>
          <a:xfrm>
            <a:off x="36066" y="71884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Regional simulation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CA344-30AF-DF64-07BD-674E229A15DB}"/>
              </a:ext>
            </a:extLst>
          </p:cNvPr>
          <p:cNvSpPr txBox="1"/>
          <p:nvPr/>
        </p:nvSpPr>
        <p:spPr>
          <a:xfrm>
            <a:off x="258627" y="656549"/>
            <a:ext cx="536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Regional simulation is the parallel operation of site simulation.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1289F-5E0A-02C1-0EF7-F9CB1875DC05}"/>
              </a:ext>
            </a:extLst>
          </p:cNvPr>
          <p:cNvSpPr txBox="1"/>
          <p:nvPr/>
        </p:nvSpPr>
        <p:spPr>
          <a:xfrm>
            <a:off x="259926" y="1068223"/>
            <a:ext cx="4375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file format:</a:t>
            </a:r>
          </a:p>
          <a:p>
            <a:r>
              <a:rPr lang="en-US" altLang="zh-CN" dirty="0"/>
              <a:t>1. shape file (Contains site parameter information)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AF6F53-35BD-173A-8EEB-3A76CAE5B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9" b="54191"/>
          <a:stretch/>
        </p:blipFill>
        <p:spPr>
          <a:xfrm>
            <a:off x="121411" y="2036585"/>
            <a:ext cx="8758301" cy="19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4B94FD-F450-509E-E1AB-4B3199446B20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B263F3E-8E04-F04A-A56A-3465D2A52598}"/>
              </a:ext>
            </a:extLst>
          </p:cNvPr>
          <p:cNvSpPr txBox="1"/>
          <p:nvPr/>
        </p:nvSpPr>
        <p:spPr>
          <a:xfrm>
            <a:off x="36066" y="71884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Regional simulation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5C87A4-8B47-3EB5-64F4-23CAC7442057}"/>
              </a:ext>
            </a:extLst>
          </p:cNvPr>
          <p:cNvSpPr txBox="1"/>
          <p:nvPr/>
        </p:nvSpPr>
        <p:spPr>
          <a:xfrm>
            <a:off x="252090" y="647948"/>
            <a:ext cx="8352928" cy="422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2. During regional simulation, the </a:t>
            </a:r>
            <a:r>
              <a:rPr lang="en-US" altLang="zh-CN" b="1" dirty="0"/>
              <a:t>daily maximum temperature</a:t>
            </a:r>
            <a:r>
              <a:rPr lang="en-US" altLang="zh-CN" dirty="0"/>
              <a:t>, </a:t>
            </a:r>
            <a:r>
              <a:rPr lang="en-US" altLang="zh-CN" b="1" dirty="0"/>
              <a:t>daily minimum temperature</a:t>
            </a:r>
            <a:r>
              <a:rPr lang="en-US" altLang="zh-CN" dirty="0"/>
              <a:t>, </a:t>
            </a:r>
            <a:r>
              <a:rPr lang="en-US" altLang="zh-CN" b="1" dirty="0"/>
              <a:t>daily precipitation</a:t>
            </a:r>
            <a:r>
              <a:rPr lang="en-US" altLang="zh-CN" dirty="0"/>
              <a:t>, and soil data of each point need to be placed in the prepared folder: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dirty="0"/>
              <a:t>Create a folder and name it by yourself. The folder name will be used later. Don't make it too long. Assume the file name is </a:t>
            </a:r>
            <a:r>
              <a:rPr lang="en-US" altLang="zh-CN" b="1" dirty="0"/>
              <a:t>[regional]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dirty="0"/>
              <a:t>Create a </a:t>
            </a:r>
            <a:r>
              <a:rPr lang="en-US" altLang="zh-CN" b="1" dirty="0"/>
              <a:t>shapefile folder </a:t>
            </a:r>
            <a:r>
              <a:rPr lang="en-US" altLang="zh-CN" dirty="0"/>
              <a:t>in the regional folder and put the shapefile file of the simulation point made in the previous step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dirty="0"/>
              <a:t>Create a </a:t>
            </a:r>
            <a:r>
              <a:rPr lang="en-US" altLang="zh-CN" b="1" dirty="0"/>
              <a:t>climate folder </a:t>
            </a:r>
            <a:r>
              <a:rPr lang="en-US" altLang="zh-CN" dirty="0"/>
              <a:t>in the regional folder and put three </a:t>
            </a:r>
            <a:r>
              <a:rPr lang="en-US" altLang="zh-CN" dirty="0" err="1"/>
              <a:t>nc</a:t>
            </a:r>
            <a:r>
              <a:rPr lang="en-US" altLang="zh-CN" dirty="0"/>
              <a:t> files of maximum temperature, daily minimum temperature and daily precipitation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dirty="0"/>
              <a:t>Create a </a:t>
            </a:r>
            <a:r>
              <a:rPr lang="en-US" altLang="zh-CN" b="1" dirty="0"/>
              <a:t>DEM folder </a:t>
            </a:r>
            <a:r>
              <a:rPr lang="en-US" altLang="zh-CN" dirty="0"/>
              <a:t>in the regional folder and put the </a:t>
            </a:r>
            <a:r>
              <a:rPr lang="en-US" altLang="zh-CN" dirty="0" err="1">
                <a:solidFill>
                  <a:srgbClr val="FF0000"/>
                </a:solidFill>
              </a:rPr>
              <a:t>tif</a:t>
            </a:r>
            <a:r>
              <a:rPr lang="en-US" altLang="zh-CN" dirty="0">
                <a:solidFill>
                  <a:srgbClr val="FF0000"/>
                </a:solidFill>
              </a:rPr>
              <a:t> files </a:t>
            </a:r>
            <a:r>
              <a:rPr lang="en-US" altLang="zh-CN" dirty="0"/>
              <a:t>of height (unit meter) and slope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dirty="0"/>
              <a:t>Create a </a:t>
            </a:r>
            <a:r>
              <a:rPr lang="en-US" altLang="zh-CN" b="1" dirty="0"/>
              <a:t>Soil folder </a:t>
            </a:r>
            <a:r>
              <a:rPr lang="en-US" altLang="zh-CN" dirty="0"/>
              <a:t>in the regional folder and put the </a:t>
            </a:r>
            <a:r>
              <a:rPr lang="en-US" altLang="zh-CN" dirty="0" err="1">
                <a:solidFill>
                  <a:srgbClr val="FF0000"/>
                </a:solidFill>
              </a:rPr>
              <a:t>nc</a:t>
            </a:r>
            <a:r>
              <a:rPr lang="en-US" altLang="zh-CN" dirty="0">
                <a:solidFill>
                  <a:srgbClr val="FF0000"/>
                </a:solidFill>
              </a:rPr>
              <a:t> file </a:t>
            </a:r>
            <a:r>
              <a:rPr lang="en-US" altLang="zh-CN" dirty="0"/>
              <a:t>of soil properties. Soil properties include N-Sed (nitrogen deposition, unit ppm, non-essential file), soil bulk density, soil pH, surface soil SOC, soil clay content, soil field holding capacity (value [0,1]), wilting point (value [0,1]), porosity (value [0,1]) and hydraulic conductivity (unit m/</a:t>
            </a:r>
            <a:r>
              <a:rPr lang="en-US" altLang="zh-CN" dirty="0" err="1"/>
              <a:t>hr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9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A9810B-497F-D340-DB2B-85908B816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29" y="647948"/>
            <a:ext cx="6225689" cy="4075857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FAA9B59-4944-0C51-8A36-0F3DB64A59FD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56D5475-C518-0600-7A7F-36F5DF2D1073}"/>
              </a:ext>
            </a:extLst>
          </p:cNvPr>
          <p:cNvSpPr txBox="1"/>
          <p:nvPr/>
        </p:nvSpPr>
        <p:spPr>
          <a:xfrm>
            <a:off x="36066" y="71884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Regional simulation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274F0-6DA0-E71C-76C1-D823A384F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83" b="15362"/>
          <a:stretch/>
        </p:blipFill>
        <p:spPr>
          <a:xfrm>
            <a:off x="180082" y="1296020"/>
            <a:ext cx="2247702" cy="3600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6F7FD3-1852-691C-7B05-485F7AACA3E3}"/>
              </a:ext>
            </a:extLst>
          </p:cNvPr>
          <p:cNvSpPr txBox="1"/>
          <p:nvPr/>
        </p:nvSpPr>
        <p:spPr>
          <a:xfrm>
            <a:off x="252090" y="791964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JSON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55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FAA9B59-4944-0C51-8A36-0F3DB64A59FD}"/>
              </a:ext>
            </a:extLst>
          </p:cNvPr>
          <p:cNvCxnSpPr/>
          <p:nvPr/>
        </p:nvCxnSpPr>
        <p:spPr>
          <a:xfrm>
            <a:off x="0" y="503932"/>
            <a:ext cx="90011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56D5475-C518-0600-7A7F-36F5DF2D1073}"/>
              </a:ext>
            </a:extLst>
          </p:cNvPr>
          <p:cNvSpPr txBox="1"/>
          <p:nvPr/>
        </p:nvSpPr>
        <p:spPr>
          <a:xfrm>
            <a:off x="36066" y="71884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Regional simulation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2C4FE6-ED6E-34C3-8ED5-D08FE03E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" y="1440036"/>
            <a:ext cx="9001125" cy="4038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C9F7C1-6EC4-D314-BB26-BDB264616194}"/>
              </a:ext>
            </a:extLst>
          </p:cNvPr>
          <p:cNvSpPr txBox="1"/>
          <p:nvPr/>
        </p:nvSpPr>
        <p:spPr>
          <a:xfrm>
            <a:off x="108074" y="863972"/>
            <a:ext cx="2430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regional simulation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7.pptx1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tppt.taobao.com</Template>
  <TotalTime>0</TotalTime>
  <Words>535</Words>
  <Application>Microsoft Office PowerPoint</Application>
  <PresentationFormat>自定义</PresentationFormat>
  <Paragraphs>39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方正兰亭准黑_GBK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>淘PPT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淘PPT</dc:title>
  <dc:subject>淘PPT</dc:subject>
  <dc:creator/>
  <cp:keywords>淘PPT</cp:keywords>
  <dc:description>tppt.taobao.com</dc:description>
  <cp:lastModifiedBy/>
  <cp:revision>1</cp:revision>
  <dcterms:modified xsi:type="dcterms:W3CDTF">2024-08-16T12:10:20Z</dcterms:modified>
  <cp:category>淘PPT</cp:category>
</cp:coreProperties>
</file>