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0"/>
  </p:notesMasterIdLst>
  <p:sldIdLst>
    <p:sldId id="258" r:id="rId3"/>
    <p:sldId id="291" r:id="rId4"/>
    <p:sldId id="296" r:id="rId5"/>
    <p:sldId id="295" r:id="rId6"/>
    <p:sldId id="293" r:id="rId7"/>
    <p:sldId id="290" r:id="rId8"/>
    <p:sldId id="281" r:id="rId9"/>
  </p:sldIdLst>
  <p:sldSz cx="9144000" cy="51419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0E8"/>
    <a:srgbClr val="F0F1F3"/>
    <a:srgbClr val="54667A"/>
    <a:srgbClr val="586B7F"/>
    <a:srgbClr val="62768C"/>
    <a:srgbClr val="35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5" autoAdjust="0"/>
    <p:restoredTop sz="94660"/>
  </p:normalViewPr>
  <p:slideViewPr>
    <p:cSldViewPr showGuides="1">
      <p:cViewPr varScale="1">
        <p:scale>
          <a:sx n="149" d="100"/>
          <a:sy n="149" d="100"/>
        </p:scale>
        <p:origin x="672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51A6-0E57-4F08-8F18-4063E67D8C7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2117-38C4-4C7F-A953-332D93835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38708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515172"/>
            <a:ext cx="9144000" cy="626741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15"/>
            <a:ext cx="2057400" cy="438729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15"/>
            <a:ext cx="6019800" cy="43872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1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0"/>
            <a:ext cx="1279524" cy="5141913"/>
          </a:xfrm>
          <a:prstGeom prst="rect">
            <a:avLst/>
          </a:prstGeom>
          <a:solidFill>
            <a:srgbClr val="54667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279525" y="568056"/>
            <a:ext cx="786447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-1"/>
            <a:ext cx="395536" cy="5141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90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965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490079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5931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148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1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724391" y="98909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8318286" y="80650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875493" y="91606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1864884" y="2129457"/>
            <a:ext cx="5234428" cy="62323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 defTabSz="685800"/>
            <a:r>
              <a:rPr lang="zh-CN" altLang="en-US" sz="3600" b="1" dirty="0">
                <a:solidFill>
                  <a:srgbClr val="4B607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失物招领微信小程序答辩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7956" y="2813043"/>
            <a:ext cx="6897298" cy="0"/>
          </a:xfrm>
          <a:prstGeom prst="line">
            <a:avLst/>
          </a:prstGeom>
          <a:noFill/>
          <a:ln w="28575" cap="flat" cmpd="sng" algn="ctr">
            <a:solidFill>
              <a:srgbClr val="4B6075"/>
            </a:solidFill>
            <a:prstDash val="solid"/>
            <a:miter lim="800000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024060" y="891240"/>
            <a:ext cx="916076" cy="915635"/>
            <a:chOff x="5364480" y="1371600"/>
            <a:chExt cx="1513840" cy="1513840"/>
          </a:xfrm>
        </p:grpSpPr>
        <p:sp>
          <p:nvSpPr>
            <p:cNvPr id="63" name="椭圆 62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030114" y="3615886"/>
            <a:ext cx="231813" cy="231701"/>
            <a:chOff x="3785450" y="3161055"/>
            <a:chExt cx="504762" cy="504762"/>
          </a:xfrm>
        </p:grpSpPr>
        <p:sp>
          <p:nvSpPr>
            <p:cNvPr id="66" name="椭圆 65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7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2" name="TextBox 11"/>
          <p:cNvSpPr txBox="1"/>
          <p:nvPr/>
        </p:nvSpPr>
        <p:spPr>
          <a:xfrm>
            <a:off x="3261924" y="3600069"/>
            <a:ext cx="2754600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组员：唐培超、李雨恒、杨汶昊、韩奕</a:t>
            </a:r>
          </a:p>
        </p:txBody>
      </p:sp>
      <p:sp>
        <p:nvSpPr>
          <p:cNvPr id="73" name="矩形 72"/>
          <p:cNvSpPr/>
          <p:nvPr/>
        </p:nvSpPr>
        <p:spPr>
          <a:xfrm>
            <a:off x="4217288" y="2930996"/>
            <a:ext cx="715562" cy="300072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 defTabSz="685800"/>
            <a:r>
              <a:rPr lang="zh-CN" altLang="en-US" sz="15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十二组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FAFACC-FB10-4D4C-8A29-80498037E56B}"/>
              </a:ext>
            </a:extLst>
          </p:cNvPr>
          <p:cNvGrpSpPr/>
          <p:nvPr/>
        </p:nvGrpSpPr>
        <p:grpSpPr>
          <a:xfrm>
            <a:off x="3122754" y="3926925"/>
            <a:ext cx="231813" cy="231701"/>
            <a:chOff x="6389502" y="5571667"/>
            <a:chExt cx="309030" cy="309030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C4DDA8C-CD4C-4FE6-9BCA-9283BC13DFC2}"/>
                </a:ext>
              </a:extLst>
            </p:cNvPr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8805ECD5-D425-40BB-B287-9038F92E0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TextBox 10">
            <a:extLst>
              <a:ext uri="{FF2B5EF4-FFF2-40B4-BE49-F238E27FC236}">
                <a16:creationId xmlns:a16="http://schemas.microsoft.com/office/drawing/2014/main" id="{37B273FD-F4A1-4527-B2E3-9A04C5DF0685}"/>
              </a:ext>
            </a:extLst>
          </p:cNvPr>
          <p:cNvSpPr txBox="1"/>
          <p:nvPr/>
        </p:nvSpPr>
        <p:spPr>
          <a:xfrm>
            <a:off x="3362648" y="3882745"/>
            <a:ext cx="121571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答辩人：唐培超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60" grpId="0"/>
      <p:bldP spid="72" grpId="0"/>
      <p:bldP spid="7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32366" y="262034"/>
            <a:ext cx="2300074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功能模块</a:t>
            </a:r>
          </a:p>
        </p:txBody>
      </p:sp>
      <p:sp>
        <p:nvSpPr>
          <p:cNvPr id="57" name="矩形 56"/>
          <p:cNvSpPr/>
          <p:nvPr/>
        </p:nvSpPr>
        <p:spPr>
          <a:xfrm>
            <a:off x="5296372" y="1478383"/>
            <a:ext cx="1666875" cy="310871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查看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1467719" y="2083285"/>
            <a:ext cx="1679575" cy="2107703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3338339" y="2083285"/>
            <a:ext cx="1679575" cy="2107703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 dirty="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5291609" y="2083284"/>
            <a:ext cx="1679575" cy="2107703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Rectangle 74"/>
          <p:cNvSpPr>
            <a:spLocks noChangeArrowheads="1"/>
          </p:cNvSpPr>
          <p:nvPr/>
        </p:nvSpPr>
        <p:spPr bwMode="auto">
          <a:xfrm>
            <a:off x="1580431" y="2302361"/>
            <a:ext cx="14414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登录功能在第一个页面实现，用户需要先登录并授权才能使用我们的小程序，小程序获得用户的微信头像和昵称后显示在用户页面。</a:t>
            </a:r>
          </a:p>
        </p:txBody>
      </p:sp>
      <p:sp>
        <p:nvSpPr>
          <p:cNvPr id="63" name="Freeform 78"/>
          <p:cNvSpPr>
            <a:spLocks noEditPoints="1"/>
          </p:cNvSpPr>
          <p:nvPr/>
        </p:nvSpPr>
        <p:spPr bwMode="auto">
          <a:xfrm flipH="1">
            <a:off x="5948834" y="3663453"/>
            <a:ext cx="393700" cy="314325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79"/>
          <p:cNvSpPr>
            <a:spLocks noEditPoints="1"/>
          </p:cNvSpPr>
          <p:nvPr/>
        </p:nvSpPr>
        <p:spPr bwMode="auto">
          <a:xfrm flipH="1">
            <a:off x="4013026" y="3658691"/>
            <a:ext cx="390525" cy="323850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80"/>
          <p:cNvSpPr>
            <a:spLocks noEditPoints="1"/>
          </p:cNvSpPr>
          <p:nvPr/>
        </p:nvSpPr>
        <p:spPr bwMode="auto">
          <a:xfrm flipH="1">
            <a:off x="2090019" y="3660279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3457401" y="2302361"/>
            <a:ext cx="14414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从主页面可进入发布信息页面，允许用户发布失物和拾物信息，其中包括图片，小程序获得上传的信息保存在服务器，提供给别的用户在查看页面进行查看。</a:t>
            </a:r>
          </a:p>
          <a:p>
            <a:pPr>
              <a:buFont typeface="Arial" charset="0"/>
              <a:buNone/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74"/>
          <p:cNvSpPr>
            <a:spLocks noChangeArrowheads="1"/>
          </p:cNvSpPr>
          <p:nvPr/>
        </p:nvSpPr>
        <p:spPr bwMode="auto">
          <a:xfrm>
            <a:off x="5409084" y="2317576"/>
            <a:ext cx="14414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从主页面可进入查看信息页面，允许用户查看已经发布的失物和拾物信息。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475656" y="1478384"/>
            <a:ext cx="1666875" cy="310871"/>
          </a:xfrm>
          <a:prstGeom prst="rect">
            <a:avLst/>
          </a:prstGeom>
          <a:solidFill>
            <a:srgbClr val="37B0E8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登录</a:t>
            </a:r>
          </a:p>
        </p:txBody>
      </p:sp>
      <p:sp>
        <p:nvSpPr>
          <p:cNvPr id="71" name="矩形 70"/>
          <p:cNvSpPr/>
          <p:nvPr/>
        </p:nvSpPr>
        <p:spPr>
          <a:xfrm>
            <a:off x="3347864" y="1478384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发布</a:t>
            </a:r>
          </a:p>
        </p:txBody>
      </p:sp>
      <p:sp>
        <p:nvSpPr>
          <p:cNvPr id="43" name="矩形 42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功能模块</a:t>
            </a:r>
          </a:p>
        </p:txBody>
      </p:sp>
      <p:sp>
        <p:nvSpPr>
          <p:cNvPr id="46" name="矩形 45"/>
          <p:cNvSpPr/>
          <p:nvPr/>
        </p:nvSpPr>
        <p:spPr>
          <a:xfrm>
            <a:off x="614943" y="2432846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计划</a:t>
            </a: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78159" y="2118548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9660" y="2070980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进度</a:t>
            </a: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7194187" y="2102710"/>
            <a:ext cx="1679575" cy="2107703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>
              <a:ln w="63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81"/>
          <p:cNvSpPr>
            <a:spLocks noEditPoints="1"/>
          </p:cNvSpPr>
          <p:nvPr/>
        </p:nvSpPr>
        <p:spPr bwMode="auto">
          <a:xfrm flipH="1">
            <a:off x="7894275" y="3649541"/>
            <a:ext cx="269875" cy="3810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74"/>
          <p:cNvSpPr>
            <a:spLocks noChangeArrowheads="1"/>
          </p:cNvSpPr>
          <p:nvPr/>
        </p:nvSpPr>
        <p:spPr bwMode="auto">
          <a:xfrm>
            <a:off x="7312407" y="2317201"/>
            <a:ext cx="14414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在主页面和用户页面右上角都有一个客服按钮可以与我们取得联系，向我们反馈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或者提供各方面的建议。</a:t>
            </a:r>
          </a:p>
        </p:txBody>
      </p:sp>
      <p:sp>
        <p:nvSpPr>
          <p:cNvPr id="52" name="矩形 51"/>
          <p:cNvSpPr/>
          <p:nvPr/>
        </p:nvSpPr>
        <p:spPr>
          <a:xfrm>
            <a:off x="7200538" y="1497809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客服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874EF5-CF9E-49BE-A59C-6E3690616791}"/>
              </a:ext>
            </a:extLst>
          </p:cNvPr>
          <p:cNvSpPr/>
          <p:nvPr/>
        </p:nvSpPr>
        <p:spPr>
          <a:xfrm>
            <a:off x="3203848" y="1274812"/>
            <a:ext cx="3864926" cy="3240356"/>
          </a:xfrm>
          <a:prstGeom prst="rect">
            <a:avLst/>
          </a:prstGeom>
          <a:noFill/>
          <a:ln>
            <a:solidFill>
              <a:srgbClr val="37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EF1229-4A39-40A7-902E-085FB33C41C5}"/>
              </a:ext>
            </a:extLst>
          </p:cNvPr>
          <p:cNvSpPr/>
          <p:nvPr/>
        </p:nvSpPr>
        <p:spPr>
          <a:xfrm>
            <a:off x="4302873" y="816926"/>
            <a:ext cx="1666875" cy="310871"/>
          </a:xfrm>
          <a:prstGeom prst="rect">
            <a:avLst/>
          </a:prstGeom>
          <a:solidFill>
            <a:schemeClr val="bg1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信息交互模块</a:t>
            </a:r>
          </a:p>
        </p:txBody>
      </p:sp>
    </p:spTree>
    <p:extLst>
      <p:ext uri="{BB962C8B-B14F-4D97-AF65-F5344CB8AC3E}">
        <p14:creationId xmlns:p14="http://schemas.microsoft.com/office/powerpoint/2010/main" val="1699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2" grpId="0"/>
      <p:bldP spid="63" grpId="0" animBg="1"/>
      <p:bldP spid="64" grpId="0" animBg="1"/>
      <p:bldP spid="65" grpId="0" animBg="1"/>
      <p:bldP spid="67" grpId="0"/>
      <p:bldP spid="68" grpId="0"/>
      <p:bldP spid="70" grpId="0" animBg="1"/>
      <p:bldP spid="71" grpId="0" animBg="1"/>
      <p:bldP spid="42" grpId="0" animBg="1"/>
      <p:bldP spid="47" grpId="0" animBg="1"/>
      <p:bldP spid="51" grpId="0"/>
      <p:bldP spid="52" grpId="0" animBg="1"/>
      <p:bldP spid="2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2C73C4-03E5-4A5E-A276-B337970A67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93340"/>
            <a:ext cx="1440160" cy="144016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FB727AD-3529-436C-B734-76B0E5B9ADDA}"/>
              </a:ext>
            </a:extLst>
          </p:cNvPr>
          <p:cNvCxnSpPr>
            <a:stCxn id="3" idx="1"/>
          </p:cNvCxnSpPr>
          <p:nvPr/>
        </p:nvCxnSpPr>
        <p:spPr>
          <a:xfrm flipH="1">
            <a:off x="3491880" y="626740"/>
            <a:ext cx="108012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F7DA63-5D22-404A-823A-B278F0751154}"/>
              </a:ext>
            </a:extLst>
          </p:cNvPr>
          <p:cNvCxnSpPr>
            <a:stCxn id="3" idx="3"/>
          </p:cNvCxnSpPr>
          <p:nvPr/>
        </p:nvCxnSpPr>
        <p:spPr>
          <a:xfrm>
            <a:off x="6012160" y="626740"/>
            <a:ext cx="108000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EB6964-F20A-4BDA-853B-A7FF5EB77CCA}"/>
              </a:ext>
            </a:extLst>
          </p:cNvPr>
          <p:cNvSpPr txBox="1"/>
          <p:nvPr/>
        </p:nvSpPr>
        <p:spPr>
          <a:xfrm>
            <a:off x="1475656" y="1706859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</a:t>
            </a:r>
            <a:r>
              <a:rPr lang="zh-CN" altLang="en-US" sz="2000" b="1" dirty="0"/>
              <a:t>拾物者</a:t>
            </a:r>
            <a:endParaRPr lang="en-US" altLang="zh-CN" sz="2000" b="1" dirty="0"/>
          </a:p>
          <a:p>
            <a:r>
              <a:rPr lang="zh-CN" altLang="en-US" dirty="0"/>
              <a:t>拾取物品之后，上传物品描述，拾物时间、地点，寻找失主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5C15B-4B17-4092-BA90-56B7C4E6DE15}"/>
              </a:ext>
            </a:extLst>
          </p:cNvPr>
          <p:cNvSpPr txBox="1"/>
          <p:nvPr/>
        </p:nvSpPr>
        <p:spPr>
          <a:xfrm>
            <a:off x="5508104" y="1706859"/>
            <a:ext cx="363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                              失主</a:t>
            </a:r>
            <a:endParaRPr lang="en-US" altLang="zh-CN" dirty="0"/>
          </a:p>
          <a:p>
            <a:r>
              <a:rPr lang="zh-CN" altLang="en-US" dirty="0"/>
              <a:t>丢失物品之后，发布物品丢失时间、地点，物品的描述，寻找失物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6B550C-EB89-43C2-B105-05AFF6ED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2671388"/>
            <a:ext cx="3739335" cy="1645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D24BE4-54E6-4EC6-A1D1-6ADE9E994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2681456"/>
            <a:ext cx="3851920" cy="164576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198972E-7D35-4914-839F-373A0793F7CC}"/>
              </a:ext>
            </a:extLst>
          </p:cNvPr>
          <p:cNvSpPr/>
          <p:nvPr/>
        </p:nvSpPr>
        <p:spPr>
          <a:xfrm>
            <a:off x="6232366" y="262034"/>
            <a:ext cx="2300074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用户用例图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16A9EA9-1EC2-48A7-BF96-63B3AB73409E}"/>
              </a:ext>
            </a:extLst>
          </p:cNvPr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0236E1-286D-4B9C-A5B0-D90BC64F515C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30">
              <a:extLst>
                <a:ext uri="{FF2B5EF4-FFF2-40B4-BE49-F238E27FC236}">
                  <a16:creationId xmlns:a16="http://schemas.microsoft.com/office/drawing/2014/main" id="{C9179B5B-97EE-4386-965B-89F6ADD6DAE2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E7B2C6-EAAD-4E29-95D5-B0DE6801E994}"/>
              </a:ext>
            </a:extLst>
          </p:cNvPr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863A33-561D-4D81-BE07-B89A6FA870FA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31">
              <a:extLst>
                <a:ext uri="{FF2B5EF4-FFF2-40B4-BE49-F238E27FC236}">
                  <a16:creationId xmlns:a16="http://schemas.microsoft.com/office/drawing/2014/main" id="{EFFBB597-97DE-47DC-BF02-C05D8805C121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80D03D-4B27-4238-B03A-292B0597F8BE}"/>
              </a:ext>
            </a:extLst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8F2392-A0AD-4375-9843-31EF3C420EF9}"/>
              </a:ext>
            </a:extLst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61DF690-2F55-4343-82B8-11232F1670E9}"/>
              </a:ext>
            </a:extLst>
          </p:cNvPr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BF7161D-DF7F-4471-AA44-E488A214FDE6}"/>
              </a:ext>
            </a:extLst>
          </p:cNvPr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DB66308-9F2B-409A-BF14-9BA8BB157FE1}"/>
              </a:ext>
            </a:extLst>
          </p:cNvPr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12">
            <a:extLst>
              <a:ext uri="{FF2B5EF4-FFF2-40B4-BE49-F238E27FC236}">
                <a16:creationId xmlns:a16="http://schemas.microsoft.com/office/drawing/2014/main" id="{3191543F-D9FA-4B52-B5A0-D8D19F7D911A}"/>
              </a:ext>
            </a:extLst>
          </p:cNvPr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F6B647D0-F437-41FA-82AE-4200206F4D11}"/>
              </a:ext>
            </a:extLst>
          </p:cNvPr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E9DE2C6-B18F-4737-B9B6-708B15A77ADD}"/>
              </a:ext>
            </a:extLst>
          </p:cNvPr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功能模块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1D4C90-27F0-47FC-82B1-97306DB26344}"/>
              </a:ext>
            </a:extLst>
          </p:cNvPr>
          <p:cNvSpPr/>
          <p:nvPr/>
        </p:nvSpPr>
        <p:spPr>
          <a:xfrm>
            <a:off x="614943" y="2432846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计划</a:t>
            </a:r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10E01E82-4653-4D6D-8A15-98DFB43D459F}"/>
              </a:ext>
            </a:extLst>
          </p:cNvPr>
          <p:cNvSpPr>
            <a:spLocks noEditPoints="1"/>
          </p:cNvSpPr>
          <p:nvPr/>
        </p:nvSpPr>
        <p:spPr bwMode="auto">
          <a:xfrm>
            <a:off x="78159" y="2118548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C54DC82-DCB6-49DF-9ABD-E2FF21057486}"/>
              </a:ext>
            </a:extLst>
          </p:cNvPr>
          <p:cNvSpPr/>
          <p:nvPr/>
        </p:nvSpPr>
        <p:spPr>
          <a:xfrm>
            <a:off x="609660" y="2070980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进度</a:t>
            </a:r>
          </a:p>
        </p:txBody>
      </p:sp>
    </p:spTree>
    <p:extLst>
      <p:ext uri="{BB962C8B-B14F-4D97-AF65-F5344CB8AC3E}">
        <p14:creationId xmlns:p14="http://schemas.microsoft.com/office/powerpoint/2010/main" val="349013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32366" y="262034"/>
            <a:ext cx="2300074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用户活动图</a:t>
            </a:r>
          </a:p>
        </p:txBody>
      </p:sp>
      <p:sp>
        <p:nvSpPr>
          <p:cNvPr id="43" name="矩形 42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功能模块</a:t>
            </a:r>
          </a:p>
        </p:txBody>
      </p:sp>
      <p:sp>
        <p:nvSpPr>
          <p:cNvPr id="46" name="矩形 45"/>
          <p:cNvSpPr/>
          <p:nvPr/>
        </p:nvSpPr>
        <p:spPr>
          <a:xfrm>
            <a:off x="614943" y="2432846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计划</a:t>
            </a: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78159" y="2118548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9660" y="2070980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进度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A4780F-9772-4462-8355-3A100647E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914772"/>
            <a:ext cx="2160240" cy="4248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FB2AC3-9E32-4558-BE2D-3A4B3205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01" y="914772"/>
            <a:ext cx="2160240" cy="4207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28AEC9-D327-4B6A-A20A-C8300D5D1C65}"/>
              </a:ext>
            </a:extLst>
          </p:cNvPr>
          <p:cNvSpPr txBox="1"/>
          <p:nvPr/>
        </p:nvSpPr>
        <p:spPr>
          <a:xfrm>
            <a:off x="1894759" y="653162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失主活动图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7FE7D1-8753-4C65-B126-8FB95290833D}"/>
              </a:ext>
            </a:extLst>
          </p:cNvPr>
          <p:cNvSpPr txBox="1"/>
          <p:nvPr/>
        </p:nvSpPr>
        <p:spPr>
          <a:xfrm>
            <a:off x="7470199" y="66570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拾物者活动图</a:t>
            </a:r>
          </a:p>
        </p:txBody>
      </p:sp>
    </p:spTree>
    <p:extLst>
      <p:ext uri="{BB962C8B-B14F-4D97-AF65-F5344CB8AC3E}">
        <p14:creationId xmlns:p14="http://schemas.microsoft.com/office/powerpoint/2010/main" val="19247960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864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83443" y="2097583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进度</a:t>
            </a:r>
          </a:p>
        </p:txBody>
      </p:sp>
      <p:sp>
        <p:nvSpPr>
          <p:cNvPr id="26" name="矩形 25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功能模块</a:t>
            </a:r>
          </a:p>
        </p:txBody>
      </p:sp>
      <p:sp>
        <p:nvSpPr>
          <p:cNvPr id="32" name="矩形 31"/>
          <p:cNvSpPr/>
          <p:nvPr/>
        </p:nvSpPr>
        <p:spPr>
          <a:xfrm>
            <a:off x="614943" y="2432846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614944" y="2050015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进度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547664" y="848090"/>
            <a:ext cx="2160240" cy="416472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150261" y="962391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首页面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139952" y="874115"/>
            <a:ext cx="2056268" cy="41711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90563" y="968806"/>
            <a:ext cx="955046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主页面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6591783" y="841676"/>
            <a:ext cx="2089525" cy="4171137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159022" y="950122"/>
            <a:ext cx="955046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用户页面</a:t>
            </a:r>
          </a:p>
        </p:txBody>
      </p:sp>
      <p:pic>
        <p:nvPicPr>
          <p:cNvPr id="56" name="Picture 2" descr="C:\Users\gwsk\Desktop\Screenshot_2021-06-05-09-54-22-462_com.tencent.m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17" y="1278363"/>
            <a:ext cx="1719133" cy="37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C:\Users\gwsk\Desktop\Screenshot_2021-06-05-09-54-32-693_com.tencent.m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40" y="1289614"/>
            <a:ext cx="1719692" cy="37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C:\Users\gwsk\Desktop\Screenshot_2021-06-05-09-54-36-540_com.tencent.m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99" y="1277126"/>
            <a:ext cx="1719692" cy="37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27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44" grpId="0" animBg="1"/>
      <p:bldP spid="46" grpId="0" animBg="1"/>
      <p:bldP spid="48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25" name="矩形 24"/>
          <p:cNvSpPr/>
          <p:nvPr/>
        </p:nvSpPr>
        <p:spPr>
          <a:xfrm>
            <a:off x="486704" y="1653245"/>
            <a:ext cx="6976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功能模块</a:t>
            </a:r>
          </a:p>
        </p:txBody>
      </p:sp>
      <p:sp>
        <p:nvSpPr>
          <p:cNvPr id="31" name="矩形 30"/>
          <p:cNvSpPr/>
          <p:nvPr/>
        </p:nvSpPr>
        <p:spPr>
          <a:xfrm>
            <a:off x="614944" y="2432846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计划</a:t>
            </a:r>
          </a:p>
        </p:txBody>
      </p:sp>
      <p:sp>
        <p:nvSpPr>
          <p:cNvPr id="35" name="Freeform 9"/>
          <p:cNvSpPr>
            <a:spLocks noEditPoints="1"/>
          </p:cNvSpPr>
          <p:nvPr/>
        </p:nvSpPr>
        <p:spPr bwMode="auto">
          <a:xfrm>
            <a:off x="83441" y="2156001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4942" y="2108433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进度</a:t>
            </a: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1691680" y="4039364"/>
            <a:ext cx="29111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实现登录、实物信息发布及查询、用户个人信息查询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2779680" y="1299632"/>
            <a:ext cx="1052375" cy="246226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迭代版本一</a:t>
            </a:r>
          </a:p>
        </p:txBody>
      </p:sp>
      <p:sp>
        <p:nvSpPr>
          <p:cNvPr id="90" name="椭圆 89"/>
          <p:cNvSpPr/>
          <p:nvPr/>
        </p:nvSpPr>
        <p:spPr>
          <a:xfrm>
            <a:off x="4942721" y="2557780"/>
            <a:ext cx="533400" cy="5334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/>
          <p:cNvCxnSpPr>
            <a:stCxn id="90" idx="0"/>
          </p:cNvCxnSpPr>
          <p:nvPr/>
        </p:nvCxnSpPr>
        <p:spPr>
          <a:xfrm flipV="1">
            <a:off x="5209421" y="805428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endCxn id="90" idx="4"/>
          </p:cNvCxnSpPr>
          <p:nvPr/>
        </p:nvCxnSpPr>
        <p:spPr>
          <a:xfrm flipV="1">
            <a:off x="5209421" y="3091180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5867400" y="4039364"/>
            <a:ext cx="2911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新增用户发布信息历史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988196" y="1299632"/>
            <a:ext cx="1052375" cy="2462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迭代版本二</a:t>
            </a:r>
          </a:p>
        </p:txBody>
      </p:sp>
      <p:pic>
        <p:nvPicPr>
          <p:cNvPr id="38" name="Picture 4" descr="E:\稻壳模板\ppt\2016.1\创意灯泡毕业论文答辩模板\Fotolia_49502767_Subscription_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428" y="1764239"/>
            <a:ext cx="2359676" cy="19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reeform 16" descr="160621-20121008053104-6"/>
          <p:cNvSpPr/>
          <p:nvPr/>
        </p:nvSpPr>
        <p:spPr bwMode="auto">
          <a:xfrm>
            <a:off x="6725667" y="1925709"/>
            <a:ext cx="1577432" cy="1579341"/>
          </a:xfrm>
          <a:custGeom>
            <a:avLst/>
            <a:gdLst>
              <a:gd name="T0" fmla="*/ 342 w 373"/>
              <a:gd name="T1" fmla="*/ 373 h 373"/>
              <a:gd name="T2" fmla="*/ 373 w 373"/>
              <a:gd name="T3" fmla="*/ 342 h 373"/>
              <a:gd name="T4" fmla="*/ 373 w 373"/>
              <a:gd name="T5" fmla="*/ 0 h 373"/>
              <a:gd name="T6" fmla="*/ 0 w 373"/>
              <a:gd name="T7" fmla="*/ 0 h 373"/>
              <a:gd name="T8" fmla="*/ 0 w 373"/>
              <a:gd name="T9" fmla="*/ 373 h 373"/>
              <a:gd name="T10" fmla="*/ 342 w 373"/>
              <a:gd name="T11" fmla="*/ 37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42" y="373"/>
                </a:moveTo>
                <a:cubicBezTo>
                  <a:pt x="359" y="373"/>
                  <a:pt x="373" y="359"/>
                  <a:pt x="373" y="342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lnTo>
                  <a:pt x="342" y="373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373" r="-19373"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69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7" grpId="0"/>
          <p:bldP spid="88" grpId="0" animBg="1"/>
          <p:bldP spid="90" grpId="0" animBg="1"/>
          <p:bldP spid="90" grpId="1" animBg="1"/>
          <p:bldP spid="94" grpId="0"/>
          <p:bldP spid="95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5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7" grpId="0"/>
          <p:bldP spid="88" grpId="0" animBg="1"/>
          <p:bldP spid="90" grpId="0" animBg="1"/>
          <p:bldP spid="90" grpId="1" animBg="1"/>
          <p:bldP spid="94" grpId="0"/>
          <p:bldP spid="95" grpId="0" animBg="1"/>
          <p:bldP spid="3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6" y="1346821"/>
            <a:ext cx="9140974" cy="3795092"/>
          </a:xfrm>
          <a:prstGeom prst="rect">
            <a:avLst/>
          </a:prstGeom>
          <a:solidFill>
            <a:srgbClr val="58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39752" y="986780"/>
            <a:ext cx="4680520" cy="1992862"/>
          </a:xfrm>
          <a:prstGeom prst="roundRect">
            <a:avLst>
              <a:gd name="adj" fmla="val 0"/>
            </a:avLst>
          </a:prstGeom>
          <a:solidFill>
            <a:srgbClr val="F0F1F3"/>
          </a:solidFill>
          <a:ln w="6350">
            <a:solidFill>
              <a:srgbClr val="586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 w="6350">
                  <a:noFill/>
                </a:ln>
                <a:solidFill>
                  <a:srgbClr val="586B7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rPr>
              <a:t>THANK YOU</a:t>
            </a:r>
            <a:endParaRPr kumimoji="0" lang="zh-CN" altLang="en-US" sz="5400" b="0" i="0" u="none" strike="noStrike" kern="1200" cap="none" spc="0" normalizeH="0" baseline="0" noProof="0" dirty="0">
              <a:ln w="6350">
                <a:noFill/>
              </a:ln>
              <a:solidFill>
                <a:srgbClr val="586B7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807.白色网页式毕业答辩动态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274</Words>
  <Application>Microsoft Office PowerPoint</Application>
  <PresentationFormat>自定义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方正细谭黑简体</vt:lpstr>
      <vt:lpstr>微软雅黑</vt:lpstr>
      <vt:lpstr>Arial</vt:lpstr>
      <vt:lpstr>Calibri</vt:lpstr>
      <vt:lpstr>Impact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蓝色网页毕业答辩</dc:title>
  <dc:creator>第一PPT</dc:creator>
  <cp:keywords>www.1ppt.com</cp:keywords>
  <dc:description>www.1ppt.com</dc:description>
  <cp:lastModifiedBy>a Umbrell</cp:lastModifiedBy>
  <cp:revision>56</cp:revision>
  <dcterms:created xsi:type="dcterms:W3CDTF">2016-02-19T15:24:00Z</dcterms:created>
  <dcterms:modified xsi:type="dcterms:W3CDTF">2021-06-06T13:14:05Z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