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ontserrat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42" y="0"/>
            <a:ext cx="1218851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4033521"/>
            <a:ext cx="9144000" cy="854658"/>
          </a:xfrm>
          <a:prstGeom prst="rect">
            <a:avLst/>
          </a:prstGeom>
          <a:solidFill>
            <a:srgbClr val="5AA2AE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610599" y="6449535"/>
            <a:ext cx="3256079" cy="31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00567" y="6449535"/>
            <a:ext cx="8310032" cy="31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2245360" y="5319713"/>
            <a:ext cx="7701280" cy="700087"/>
          </a:xfrm>
          <a:prstGeom prst="rect">
            <a:avLst/>
          </a:prstGeom>
          <a:solidFill>
            <a:srgbClr val="5AA2AE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ctr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ctr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ctr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ctr" rtl="0">
              <a:spcBef>
                <a:spcPts val="300"/>
              </a:spcBef>
              <a:spcAft>
                <a:spcPts val="0"/>
              </a:spcAft>
              <a:buClr>
                <a:srgbClr val="90D1ED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42" y="0"/>
            <a:ext cx="1218851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">
  <p:cSld name="Title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00784" y="158637"/>
            <a:ext cx="11565896" cy="82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sz="2089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00784" y="1139487"/>
            <a:ext cx="11566147" cy="498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l Content'">
  <p:cSld name="Dual Content'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00784" y="158637"/>
            <a:ext cx="11565896" cy="82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sz="2089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00784" y="1139486"/>
            <a:ext cx="5659749" cy="518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610599" y="6449535"/>
            <a:ext cx="3256079" cy="31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6206928" y="1139486"/>
            <a:ext cx="5659749" cy="518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/>
          <p:nvPr/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 sz="11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10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0784" y="158637"/>
            <a:ext cx="11565896" cy="82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89"/>
              <a:buFont typeface="Montserrat"/>
              <a:buNone/>
              <a:defRPr sz="2089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0783" y="1070152"/>
            <a:ext cx="11565896" cy="5085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73316" algn="l" rtl="0">
              <a:spcBef>
                <a:spcPts val="456"/>
              </a:spcBef>
              <a:spcAft>
                <a:spcPts val="0"/>
              </a:spcAft>
              <a:buClr>
                <a:schemeClr val="dk1"/>
              </a:buClr>
              <a:buSzPts val="2279"/>
              <a:buFont typeface="Arial"/>
              <a:buChar char="»"/>
              <a:defRPr sz="2279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219" algn="l" rtl="0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2" name="Shape 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09681" y="6174008"/>
            <a:ext cx="4182319" cy="67149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00783" y="6325870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1524000" y="4033521"/>
            <a:ext cx="9144000" cy="854658"/>
          </a:xfrm>
          <a:prstGeom prst="rect">
            <a:avLst/>
          </a:prstGeom>
          <a:solidFill>
            <a:srgbClr val="5AA2AE">
              <a:alpha val="80000"/>
            </a:srgbClr>
          </a:solidFill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"/>
              <a:buNone/>
            </a:pPr>
            <a:r>
              <a:rPr lang="en-ZA" sz="4000" b="1" i="0" u="none" strike="noStrike" cap="none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Regression Techniques</a:t>
            </a:r>
            <a:endParaRPr dirty="0"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00567" y="6449535"/>
            <a:ext cx="8310032" cy="31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2245360" y="5319713"/>
            <a:ext cx="7701280" cy="700087"/>
          </a:xfrm>
          <a:prstGeom prst="rect">
            <a:avLst/>
          </a:prstGeom>
          <a:solidFill>
            <a:srgbClr val="5AA2AE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ZA" sz="2800" b="1" i="0" u="none" strike="noStrike" cap="none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Content Library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1F7BBB-B365-4D7F-942C-8A6DE38D4209}"/>
              </a:ext>
            </a:extLst>
          </p:cNvPr>
          <p:cNvSpPr/>
          <p:nvPr/>
        </p:nvSpPr>
        <p:spPr>
          <a:xfrm>
            <a:off x="316662" y="432520"/>
            <a:ext cx="11558675" cy="571044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ZA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5EDA8F-E23B-43D5-B4BB-C2C934681993}"/>
              </a:ext>
            </a:extLst>
          </p:cNvPr>
          <p:cNvSpPr/>
          <p:nvPr/>
        </p:nvSpPr>
        <p:spPr>
          <a:xfrm>
            <a:off x="412585" y="486212"/>
            <a:ext cx="11343503" cy="1101302"/>
          </a:xfrm>
          <a:prstGeom prst="rect">
            <a:avLst/>
          </a:prstGeom>
          <a:solidFill>
            <a:srgbClr val="03405A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0D1ED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Linear Regression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9782DC-6384-4B40-B6A5-4555A2737E1D}"/>
              </a:ext>
            </a:extLst>
          </p:cNvPr>
          <p:cNvSpPr/>
          <p:nvPr/>
        </p:nvSpPr>
        <p:spPr>
          <a:xfrm>
            <a:off x="403654" y="1640507"/>
            <a:ext cx="3706230" cy="461639"/>
          </a:xfrm>
          <a:prstGeom prst="rect">
            <a:avLst/>
          </a:prstGeom>
          <a:solidFill>
            <a:srgbClr val="03405A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0D1ED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Pre-Processing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4864C6-78A7-41ED-B522-1EB455F3E73C}"/>
              </a:ext>
            </a:extLst>
          </p:cNvPr>
          <p:cNvSpPr/>
          <p:nvPr/>
        </p:nvSpPr>
        <p:spPr>
          <a:xfrm>
            <a:off x="4222290" y="1661348"/>
            <a:ext cx="3706230" cy="461639"/>
          </a:xfrm>
          <a:prstGeom prst="rect">
            <a:avLst/>
          </a:prstGeom>
          <a:solidFill>
            <a:srgbClr val="03405A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0D1ED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Training Documents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7A5D4C-CA88-472B-AEDF-68D88028E64A}"/>
              </a:ext>
            </a:extLst>
          </p:cNvPr>
          <p:cNvSpPr/>
          <p:nvPr/>
        </p:nvSpPr>
        <p:spPr>
          <a:xfrm>
            <a:off x="8040927" y="1661348"/>
            <a:ext cx="3706230" cy="461639"/>
          </a:xfrm>
          <a:prstGeom prst="rect">
            <a:avLst/>
          </a:prstGeom>
          <a:solidFill>
            <a:srgbClr val="03405A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0D1ED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Testing 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2FF04F-5E08-4227-9518-A7F0CE0B4F8B}"/>
              </a:ext>
            </a:extLst>
          </p:cNvPr>
          <p:cNvSpPr/>
          <p:nvPr/>
        </p:nvSpPr>
        <p:spPr>
          <a:xfrm>
            <a:off x="8040927" y="2244330"/>
            <a:ext cx="3706230" cy="480768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MCQ on least squares and regression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E4FAC7-660C-4876-A60D-F78495338FC5}"/>
              </a:ext>
            </a:extLst>
          </p:cNvPr>
          <p:cNvSpPr/>
          <p:nvPr/>
        </p:nvSpPr>
        <p:spPr>
          <a:xfrm>
            <a:off x="4222290" y="2241462"/>
            <a:ext cx="3706230" cy="48076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1. Introduction to Least Squares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6BF107-C10D-4FED-B5CA-659B258E2504}"/>
              </a:ext>
            </a:extLst>
          </p:cNvPr>
          <p:cNvSpPr/>
          <p:nvPr/>
        </p:nvSpPr>
        <p:spPr>
          <a:xfrm>
            <a:off x="4222290" y="3396497"/>
            <a:ext cx="3706230" cy="48076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3. Train/test split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AE83B7-722E-40C8-80A4-BFA95126BAFA}"/>
              </a:ext>
            </a:extLst>
          </p:cNvPr>
          <p:cNvSpPr/>
          <p:nvPr/>
        </p:nvSpPr>
        <p:spPr>
          <a:xfrm>
            <a:off x="403654" y="2241462"/>
            <a:ext cx="3706230" cy="48076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Udemy - Deep Learning Prerequisites: Linear Regression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52107C-339E-4A7D-8AB2-7D93FE667825}"/>
              </a:ext>
            </a:extLst>
          </p:cNvPr>
          <p:cNvSpPr/>
          <p:nvPr/>
        </p:nvSpPr>
        <p:spPr>
          <a:xfrm>
            <a:off x="403653" y="2817111"/>
            <a:ext cx="3706230" cy="48076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ISLR Chapter 3 : Linear Regression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861D53-5A49-4491-BE8B-230EB2261078}"/>
              </a:ext>
            </a:extLst>
          </p:cNvPr>
          <p:cNvSpPr/>
          <p:nvPr/>
        </p:nvSpPr>
        <p:spPr>
          <a:xfrm>
            <a:off x="8040927" y="2822089"/>
            <a:ext cx="3706230" cy="480768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Practical MCQ on each tutorial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77E918-B079-4683-92BA-A08E6C36D8DE}"/>
              </a:ext>
            </a:extLst>
          </p:cNvPr>
          <p:cNvSpPr/>
          <p:nvPr/>
        </p:nvSpPr>
        <p:spPr>
          <a:xfrm>
            <a:off x="4222290" y="3970905"/>
            <a:ext cx="3706230" cy="48076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4. Multiple linear regression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8B30D1-5FCD-4F65-9D42-17A1B82EEF2A}"/>
              </a:ext>
            </a:extLst>
          </p:cNvPr>
          <p:cNvSpPr/>
          <p:nvPr/>
        </p:nvSpPr>
        <p:spPr>
          <a:xfrm>
            <a:off x="4222290" y="2822089"/>
            <a:ext cx="3706230" cy="48076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2. Linear Regression using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-learn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22BCB6-8196-4FAC-A87D-5DC91FD67385}"/>
              </a:ext>
            </a:extLst>
          </p:cNvPr>
          <p:cNvSpPr/>
          <p:nvPr/>
        </p:nvSpPr>
        <p:spPr>
          <a:xfrm>
            <a:off x="4222290" y="4530951"/>
            <a:ext cx="3706230" cy="480768"/>
          </a:xfrm>
          <a:prstGeom prst="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5. Variable selection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1D4A4E-FE29-47C5-AC0A-375229095A3F}"/>
              </a:ext>
            </a:extLst>
          </p:cNvPr>
          <p:cNvSpPr/>
          <p:nvPr/>
        </p:nvSpPr>
        <p:spPr>
          <a:xfrm>
            <a:off x="4222290" y="5105359"/>
            <a:ext cx="3706230" cy="480768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6. Comparing models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1B38CA-9831-4298-BD82-EAFD54868A18}"/>
              </a:ext>
            </a:extLst>
          </p:cNvPr>
          <p:cNvSpPr/>
          <p:nvPr/>
        </p:nvSpPr>
        <p:spPr>
          <a:xfrm>
            <a:off x="412585" y="3392760"/>
            <a:ext cx="3706230" cy="1058913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</a:pPr>
            <a:r>
              <a:rPr lang="en-US" sz="1200" b="1" kern="1200" dirty="0">
                <a:solidFill>
                  <a:prstClr val="black"/>
                </a:solidFill>
                <a:latin typeface="Montserrat"/>
                <a:ea typeface="+mn-ea"/>
                <a:cs typeface="+mn-cs"/>
              </a:rPr>
              <a:t>https://medium.freecodecamp.org/data-science-with-python-8-ways-to-do-linear-regression-and-measure-their-speed-b5577d75f8b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736BC3-9CD0-4543-BBFF-7B0BE86A9EEF}"/>
              </a:ext>
            </a:extLst>
          </p:cNvPr>
          <p:cNvSpPr/>
          <p:nvPr/>
        </p:nvSpPr>
        <p:spPr>
          <a:xfrm>
            <a:off x="403653" y="4546554"/>
            <a:ext cx="3706230" cy="48076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</a:pPr>
            <a:r>
              <a:rPr lang="en-US" sz="1200" b="1" kern="1200" dirty="0">
                <a:solidFill>
                  <a:prstClr val="black"/>
                </a:solidFill>
                <a:latin typeface="Montserrat"/>
                <a:ea typeface="+mn-ea"/>
                <a:cs typeface="+mn-cs"/>
              </a:rPr>
              <a:t>http://seismo.berkeley.edu/~kirchner/eps_120/Toolkits/Toolkit_10.pdf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4AA22A-BDB3-495F-A8E1-C67165B5493F}"/>
              </a:ext>
            </a:extLst>
          </p:cNvPr>
          <p:cNvSpPr/>
          <p:nvPr/>
        </p:nvSpPr>
        <p:spPr>
          <a:xfrm>
            <a:off x="8040927" y="3399848"/>
            <a:ext cx="3706230" cy="480768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Practical Jupyter Notebook Test </a:t>
            </a:r>
          </a:p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(Auto graded Marking)</a:t>
            </a:r>
          </a:p>
        </p:txBody>
      </p:sp>
    </p:spTree>
    <p:extLst>
      <p:ext uri="{BB962C8B-B14F-4D97-AF65-F5344CB8AC3E}">
        <p14:creationId xmlns:p14="http://schemas.microsoft.com/office/powerpoint/2010/main" val="46013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628650" y="2583180"/>
            <a:ext cx="548640" cy="25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3365EA-FA97-44B2-BE08-A857B603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1. Linear Regression</a:t>
            </a:r>
            <a:endParaRPr lang="en-GB" dirty="0"/>
          </a:p>
        </p:txBody>
      </p:sp>
      <p:sp>
        <p:nvSpPr>
          <p:cNvPr id="8" name="Shape 87">
            <a:extLst>
              <a:ext uri="{FF2B5EF4-FFF2-40B4-BE49-F238E27FC236}">
                <a16:creationId xmlns:a16="http://schemas.microsoft.com/office/drawing/2014/main" id="{BB736287-ADED-43CC-A276-C96D9B9C64D6}"/>
              </a:ext>
            </a:extLst>
          </p:cNvPr>
          <p:cNvSpPr/>
          <p:nvPr/>
        </p:nvSpPr>
        <p:spPr>
          <a:xfrm>
            <a:off x="468852" y="5539669"/>
            <a:ext cx="4752753" cy="967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600" b="1" i="0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5. Variable selection</a:t>
            </a:r>
          </a:p>
        </p:txBody>
      </p:sp>
      <p:sp>
        <p:nvSpPr>
          <p:cNvPr id="10" name="Shape 87">
            <a:extLst>
              <a:ext uri="{FF2B5EF4-FFF2-40B4-BE49-F238E27FC236}">
                <a16:creationId xmlns:a16="http://schemas.microsoft.com/office/drawing/2014/main" id="{57A7B443-8091-44B3-AE84-BBB5C307B9B6}"/>
              </a:ext>
            </a:extLst>
          </p:cNvPr>
          <p:cNvSpPr/>
          <p:nvPr/>
        </p:nvSpPr>
        <p:spPr>
          <a:xfrm>
            <a:off x="468852" y="3213018"/>
            <a:ext cx="4752753" cy="967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600" b="1" i="0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</a:t>
            </a:r>
            <a:r>
              <a:rPr lang="en-ZA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Train/test split </a:t>
            </a:r>
            <a:endParaRPr lang="en-ZA" sz="1600" b="1" i="0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Shape 87">
            <a:extLst>
              <a:ext uri="{FF2B5EF4-FFF2-40B4-BE49-F238E27FC236}">
                <a16:creationId xmlns:a16="http://schemas.microsoft.com/office/drawing/2014/main" id="{6A19E4DB-66A2-4F5F-A9C5-364CF91F9E40}"/>
              </a:ext>
            </a:extLst>
          </p:cNvPr>
          <p:cNvSpPr/>
          <p:nvPr/>
        </p:nvSpPr>
        <p:spPr>
          <a:xfrm>
            <a:off x="468852" y="4376344"/>
            <a:ext cx="4752753" cy="967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600" b="1" i="0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4. Multiple linear regression</a:t>
            </a:r>
            <a:r>
              <a:rPr lang="en-ZA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ZA" sz="1600" b="1" i="0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Shape 87">
            <a:extLst>
              <a:ext uri="{FF2B5EF4-FFF2-40B4-BE49-F238E27FC236}">
                <a16:creationId xmlns:a16="http://schemas.microsoft.com/office/drawing/2014/main" id="{F6E1BF12-CD93-47AE-8073-CB260991A356}"/>
              </a:ext>
            </a:extLst>
          </p:cNvPr>
          <p:cNvSpPr/>
          <p:nvPr/>
        </p:nvSpPr>
        <p:spPr>
          <a:xfrm>
            <a:off x="468851" y="886366"/>
            <a:ext cx="4752753" cy="967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600" b="1" i="0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Introduction to Least Squares</a:t>
            </a:r>
            <a:r>
              <a:rPr lang="en-ZA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ZA" sz="1600" b="1" i="0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Shape 87">
            <a:extLst>
              <a:ext uri="{FF2B5EF4-FFF2-40B4-BE49-F238E27FC236}">
                <a16:creationId xmlns:a16="http://schemas.microsoft.com/office/drawing/2014/main" id="{C596F7E0-1B74-4137-9FA5-D2E5666ACE0B}"/>
              </a:ext>
            </a:extLst>
          </p:cNvPr>
          <p:cNvSpPr/>
          <p:nvPr/>
        </p:nvSpPr>
        <p:spPr>
          <a:xfrm>
            <a:off x="468852" y="2049692"/>
            <a:ext cx="4752753" cy="967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600" b="1" i="0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Linear regression with </a:t>
            </a:r>
            <a:r>
              <a:rPr lang="en-ZA" sz="1600" b="1" i="0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scikit</a:t>
            </a:r>
            <a:r>
              <a:rPr lang="en-ZA" sz="1600" b="1" i="0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-learn</a:t>
            </a:r>
            <a:r>
              <a:rPr lang="en-ZA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ZA" sz="1600" b="1" i="0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9EA3D9-A8AF-4F2B-9A65-4B41889FC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402" y="632462"/>
            <a:ext cx="3146223" cy="2095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D6ACBF-6B3D-4BC4-BADF-E1BFA4871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163" y="2381320"/>
            <a:ext cx="3050690" cy="2095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D17C0F-9EF1-4AF8-A629-1CC426059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990" y="4110249"/>
            <a:ext cx="3050690" cy="20953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1F7BBB-B365-4D7F-942C-8A6DE38D4209}"/>
              </a:ext>
            </a:extLst>
          </p:cNvPr>
          <p:cNvSpPr/>
          <p:nvPr/>
        </p:nvSpPr>
        <p:spPr>
          <a:xfrm>
            <a:off x="316662" y="432520"/>
            <a:ext cx="11558675" cy="571044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ZA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5EDA8F-E23B-43D5-B4BB-C2C934681993}"/>
              </a:ext>
            </a:extLst>
          </p:cNvPr>
          <p:cNvSpPr/>
          <p:nvPr/>
        </p:nvSpPr>
        <p:spPr>
          <a:xfrm>
            <a:off x="403653" y="496283"/>
            <a:ext cx="11343503" cy="1101302"/>
          </a:xfrm>
          <a:prstGeom prst="rect">
            <a:avLst/>
          </a:prstGeom>
          <a:solidFill>
            <a:srgbClr val="03405A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0D1ED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Regularization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9782DC-6384-4B40-B6A5-4555A2737E1D}"/>
              </a:ext>
            </a:extLst>
          </p:cNvPr>
          <p:cNvSpPr/>
          <p:nvPr/>
        </p:nvSpPr>
        <p:spPr>
          <a:xfrm>
            <a:off x="403653" y="1661348"/>
            <a:ext cx="3706230" cy="461639"/>
          </a:xfrm>
          <a:prstGeom prst="rect">
            <a:avLst/>
          </a:prstGeom>
          <a:solidFill>
            <a:srgbClr val="03405A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0D1ED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Pre-Processing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4864C6-78A7-41ED-B522-1EB455F3E73C}"/>
              </a:ext>
            </a:extLst>
          </p:cNvPr>
          <p:cNvSpPr/>
          <p:nvPr/>
        </p:nvSpPr>
        <p:spPr>
          <a:xfrm>
            <a:off x="4222290" y="1661348"/>
            <a:ext cx="3706230" cy="461639"/>
          </a:xfrm>
          <a:prstGeom prst="rect">
            <a:avLst/>
          </a:prstGeom>
          <a:solidFill>
            <a:srgbClr val="03405A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0D1ED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Training Documents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7A5D4C-CA88-472B-AEDF-68D88028E64A}"/>
              </a:ext>
            </a:extLst>
          </p:cNvPr>
          <p:cNvSpPr/>
          <p:nvPr/>
        </p:nvSpPr>
        <p:spPr>
          <a:xfrm>
            <a:off x="8040927" y="1661348"/>
            <a:ext cx="3706230" cy="461639"/>
          </a:xfrm>
          <a:prstGeom prst="rect">
            <a:avLst/>
          </a:prstGeom>
          <a:solidFill>
            <a:srgbClr val="03405A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0D1ED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Testing 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2FF04F-5E08-4227-9518-A7F0CE0B4F8B}"/>
              </a:ext>
            </a:extLst>
          </p:cNvPr>
          <p:cNvSpPr/>
          <p:nvPr/>
        </p:nvSpPr>
        <p:spPr>
          <a:xfrm>
            <a:off x="8040927" y="2244330"/>
            <a:ext cx="3706230" cy="480768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MCQ on regularization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E4FAC7-660C-4876-A60D-F78495338FC5}"/>
              </a:ext>
            </a:extLst>
          </p:cNvPr>
          <p:cNvSpPr/>
          <p:nvPr/>
        </p:nvSpPr>
        <p:spPr>
          <a:xfrm>
            <a:off x="4222290" y="2241462"/>
            <a:ext cx="3706230" cy="480768"/>
          </a:xfrm>
          <a:prstGeom prst="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1. Ridge regression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6BF107-C10D-4FED-B5CA-659B258E2504}"/>
              </a:ext>
            </a:extLst>
          </p:cNvPr>
          <p:cNvSpPr/>
          <p:nvPr/>
        </p:nvSpPr>
        <p:spPr>
          <a:xfrm>
            <a:off x="4222290" y="3396497"/>
            <a:ext cx="3706230" cy="480768"/>
          </a:xfrm>
          <a:prstGeom prst="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3. Cross Validation, hyperparameter tuning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52107C-339E-4A7D-8AB2-7D93FE667825}"/>
              </a:ext>
            </a:extLst>
          </p:cNvPr>
          <p:cNvSpPr/>
          <p:nvPr/>
        </p:nvSpPr>
        <p:spPr>
          <a:xfrm>
            <a:off x="403653" y="2241462"/>
            <a:ext cx="3706230" cy="48076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ISLR Chapter 6 : Regularization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861D53-5A49-4491-BE8B-230EB2261078}"/>
              </a:ext>
            </a:extLst>
          </p:cNvPr>
          <p:cNvSpPr/>
          <p:nvPr/>
        </p:nvSpPr>
        <p:spPr>
          <a:xfrm>
            <a:off x="8040927" y="2822089"/>
            <a:ext cx="3706230" cy="480768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Cross validation practical MCQ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77E918-B079-4683-92BA-A08E6C36D8DE}"/>
              </a:ext>
            </a:extLst>
          </p:cNvPr>
          <p:cNvSpPr/>
          <p:nvPr/>
        </p:nvSpPr>
        <p:spPr>
          <a:xfrm>
            <a:off x="4222290" y="3970905"/>
            <a:ext cx="3706230" cy="480768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4. Comparing models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8B30D1-5FCD-4F65-9D42-17A1B82EEF2A}"/>
              </a:ext>
            </a:extLst>
          </p:cNvPr>
          <p:cNvSpPr/>
          <p:nvPr/>
        </p:nvSpPr>
        <p:spPr>
          <a:xfrm>
            <a:off x="4222290" y="2822089"/>
            <a:ext cx="3706230" cy="480768"/>
          </a:xfrm>
          <a:prstGeom prst="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2. The LASSO</a:t>
            </a:r>
          </a:p>
        </p:txBody>
      </p:sp>
    </p:spTree>
    <p:extLst>
      <p:ext uri="{BB962C8B-B14F-4D97-AF65-F5344CB8AC3E}">
        <p14:creationId xmlns:p14="http://schemas.microsoft.com/office/powerpoint/2010/main" val="130687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1F7BBB-B365-4D7F-942C-8A6DE38D4209}"/>
              </a:ext>
            </a:extLst>
          </p:cNvPr>
          <p:cNvSpPr/>
          <p:nvPr/>
        </p:nvSpPr>
        <p:spPr>
          <a:xfrm>
            <a:off x="316662" y="317530"/>
            <a:ext cx="11558675" cy="581736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ZA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5EDA8F-E23B-43D5-B4BB-C2C934681993}"/>
              </a:ext>
            </a:extLst>
          </p:cNvPr>
          <p:cNvSpPr/>
          <p:nvPr/>
        </p:nvSpPr>
        <p:spPr>
          <a:xfrm>
            <a:off x="412585" y="317530"/>
            <a:ext cx="11343503" cy="1101302"/>
          </a:xfrm>
          <a:prstGeom prst="rect">
            <a:avLst/>
          </a:prstGeom>
          <a:solidFill>
            <a:srgbClr val="03405A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0D1ED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Tree-based Methods for Regression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9782DC-6384-4B40-B6A5-4555A2737E1D}"/>
              </a:ext>
            </a:extLst>
          </p:cNvPr>
          <p:cNvSpPr/>
          <p:nvPr/>
        </p:nvSpPr>
        <p:spPr>
          <a:xfrm>
            <a:off x="403654" y="1471825"/>
            <a:ext cx="3706230" cy="461639"/>
          </a:xfrm>
          <a:prstGeom prst="rect">
            <a:avLst/>
          </a:prstGeom>
          <a:solidFill>
            <a:srgbClr val="03405A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0D1ED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Pre-Processing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4864C6-78A7-41ED-B522-1EB455F3E73C}"/>
              </a:ext>
            </a:extLst>
          </p:cNvPr>
          <p:cNvSpPr/>
          <p:nvPr/>
        </p:nvSpPr>
        <p:spPr>
          <a:xfrm>
            <a:off x="4222290" y="1492666"/>
            <a:ext cx="3706230" cy="461639"/>
          </a:xfrm>
          <a:prstGeom prst="rect">
            <a:avLst/>
          </a:prstGeom>
          <a:solidFill>
            <a:srgbClr val="03405A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0D1ED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Training Documents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7A5D4C-CA88-472B-AEDF-68D88028E64A}"/>
              </a:ext>
            </a:extLst>
          </p:cNvPr>
          <p:cNvSpPr/>
          <p:nvPr/>
        </p:nvSpPr>
        <p:spPr>
          <a:xfrm>
            <a:off x="8040927" y="1492666"/>
            <a:ext cx="3706230" cy="461639"/>
          </a:xfrm>
          <a:prstGeom prst="rect">
            <a:avLst/>
          </a:prstGeom>
          <a:solidFill>
            <a:srgbClr val="03405A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0D1ED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Testing 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2FF04F-5E08-4227-9518-A7F0CE0B4F8B}"/>
              </a:ext>
            </a:extLst>
          </p:cNvPr>
          <p:cNvSpPr/>
          <p:nvPr/>
        </p:nvSpPr>
        <p:spPr>
          <a:xfrm>
            <a:off x="8040927" y="2075648"/>
            <a:ext cx="3706230" cy="480768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MCQ on Theory (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gini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, information gain)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E4FAC7-660C-4876-A60D-F78495338FC5}"/>
              </a:ext>
            </a:extLst>
          </p:cNvPr>
          <p:cNvSpPr/>
          <p:nvPr/>
        </p:nvSpPr>
        <p:spPr>
          <a:xfrm>
            <a:off x="4222290" y="2651031"/>
            <a:ext cx="3706230" cy="480768"/>
          </a:xfrm>
          <a:prstGeom prst="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1. Decision Trees using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-learn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6BF107-C10D-4FED-B5CA-659B258E2504}"/>
              </a:ext>
            </a:extLst>
          </p:cNvPr>
          <p:cNvSpPr/>
          <p:nvPr/>
        </p:nvSpPr>
        <p:spPr>
          <a:xfrm>
            <a:off x="4222290" y="3806066"/>
            <a:ext cx="3706230" cy="480768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3. Multiple Variable Tree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AE83B7-722E-40C8-80A4-BFA95126BAFA}"/>
              </a:ext>
            </a:extLst>
          </p:cNvPr>
          <p:cNvSpPr/>
          <p:nvPr/>
        </p:nvSpPr>
        <p:spPr>
          <a:xfrm>
            <a:off x="403654" y="2072780"/>
            <a:ext cx="3706230" cy="48076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defRPr/>
            </a:pPr>
            <a:r>
              <a:rPr lang="en-US" sz="1200" b="1" kern="1200" dirty="0">
                <a:solidFill>
                  <a:prstClr val="black"/>
                </a:solidFill>
                <a:latin typeface="Montserrat"/>
                <a:ea typeface="+mn-ea"/>
                <a:cs typeface="+mn-cs"/>
              </a:rPr>
              <a:t>https://www.youtube.com/watch?v=LDRbO9a6XPU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52107C-339E-4A7D-8AB2-7D93FE667825}"/>
              </a:ext>
            </a:extLst>
          </p:cNvPr>
          <p:cNvSpPr/>
          <p:nvPr/>
        </p:nvSpPr>
        <p:spPr>
          <a:xfrm>
            <a:off x="403653" y="2648429"/>
            <a:ext cx="3706230" cy="48076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861D53-5A49-4491-BE8B-230EB2261078}"/>
              </a:ext>
            </a:extLst>
          </p:cNvPr>
          <p:cNvSpPr/>
          <p:nvPr/>
        </p:nvSpPr>
        <p:spPr>
          <a:xfrm>
            <a:off x="8040927" y="2653407"/>
            <a:ext cx="3706230" cy="480768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MCQ on </a:t>
            </a:r>
            <a:r>
              <a:rPr lang="en-US" sz="1200" b="1" kern="1200" dirty="0">
                <a:solidFill>
                  <a:prstClr val="black"/>
                </a:solidFill>
                <a:latin typeface="Montserrat"/>
                <a:ea typeface="+mn-ea"/>
                <a:cs typeface="+mn-cs"/>
              </a:rPr>
              <a:t>Parameter Tuning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77E918-B079-4683-92BA-A08E6C36D8DE}"/>
              </a:ext>
            </a:extLst>
          </p:cNvPr>
          <p:cNvSpPr/>
          <p:nvPr/>
        </p:nvSpPr>
        <p:spPr>
          <a:xfrm>
            <a:off x="4222290" y="4380474"/>
            <a:ext cx="3706230" cy="480768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4. Random Forests (2 parts)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8B30D1-5FCD-4F65-9D42-17A1B82EEF2A}"/>
              </a:ext>
            </a:extLst>
          </p:cNvPr>
          <p:cNvSpPr/>
          <p:nvPr/>
        </p:nvSpPr>
        <p:spPr>
          <a:xfrm>
            <a:off x="4222290" y="3231658"/>
            <a:ext cx="3706230" cy="480768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2. Hyperparameter Tuning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22BCB6-8196-4FAC-A87D-5DC91FD67385}"/>
              </a:ext>
            </a:extLst>
          </p:cNvPr>
          <p:cNvSpPr/>
          <p:nvPr/>
        </p:nvSpPr>
        <p:spPr>
          <a:xfrm>
            <a:off x="4222290" y="4947701"/>
            <a:ext cx="3706230" cy="480768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5. Boosting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BEF55A-97BD-401A-8523-40DE530A2E54}"/>
              </a:ext>
            </a:extLst>
          </p:cNvPr>
          <p:cNvSpPr/>
          <p:nvPr/>
        </p:nvSpPr>
        <p:spPr>
          <a:xfrm>
            <a:off x="4222290" y="5514928"/>
            <a:ext cx="3706230" cy="480768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6. Comparing models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29795B-C85A-439F-90FE-4939EE7D9D31}"/>
              </a:ext>
            </a:extLst>
          </p:cNvPr>
          <p:cNvSpPr/>
          <p:nvPr/>
        </p:nvSpPr>
        <p:spPr>
          <a:xfrm>
            <a:off x="4222290" y="2062284"/>
            <a:ext cx="3706230" cy="480768"/>
          </a:xfrm>
          <a:prstGeom prst="rect">
            <a:avLst/>
          </a:prstGeom>
          <a:solidFill>
            <a:srgbClr val="FFC00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0. Build a Decision Tree From Scratch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C5771-ABB6-4B6A-B01D-23442F30678B}"/>
              </a:ext>
            </a:extLst>
          </p:cNvPr>
          <p:cNvSpPr/>
          <p:nvPr/>
        </p:nvSpPr>
        <p:spPr>
          <a:xfrm>
            <a:off x="8049858" y="3230034"/>
            <a:ext cx="3706230" cy="480768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MCQ on </a:t>
            </a:r>
            <a:r>
              <a:rPr lang="en-US" sz="1200" b="1" kern="1200" dirty="0">
                <a:solidFill>
                  <a:prstClr val="black"/>
                </a:solidFill>
                <a:latin typeface="Montserrat"/>
                <a:ea typeface="+mn-ea"/>
                <a:cs typeface="+mn-cs"/>
              </a:rPr>
              <a:t>Ensemble Methods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483488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 DSA">
  <a:themeElements>
    <a:clrScheme name="Explore">
      <a:dk1>
        <a:srgbClr val="000000"/>
      </a:dk1>
      <a:lt1>
        <a:srgbClr val="FFFFFF"/>
      </a:lt1>
      <a:dk2>
        <a:srgbClr val="242852"/>
      </a:dk2>
      <a:lt2>
        <a:srgbClr val="90D1ED"/>
      </a:lt2>
      <a:accent1>
        <a:srgbClr val="4A66AC"/>
      </a:accent1>
      <a:accent2>
        <a:srgbClr val="629DD1"/>
      </a:accent2>
      <a:accent3>
        <a:srgbClr val="03405A"/>
      </a:accent3>
      <a:accent4>
        <a:srgbClr val="7F8FA9"/>
      </a:accent4>
      <a:accent5>
        <a:srgbClr val="5AA2AE"/>
      </a:accent5>
      <a:accent6>
        <a:srgbClr val="9D90A0"/>
      </a:accent6>
      <a:hlink>
        <a:srgbClr val="297FD5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254</Words>
  <Application>Microsoft Office PowerPoint</Application>
  <PresentationFormat>Widescreen</PresentationFormat>
  <Paragraphs>53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Montserrat</vt:lpstr>
      <vt:lpstr>Arial</vt:lpstr>
      <vt:lpstr>Explore DSA</vt:lpstr>
      <vt:lpstr>Regression Techniques</vt:lpstr>
      <vt:lpstr>PowerPoint Presentation</vt:lpstr>
      <vt:lpstr>1. Linear Regression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Analysis</dc:title>
  <cp:lastModifiedBy>James Leslie</cp:lastModifiedBy>
  <cp:revision>62</cp:revision>
  <dcterms:modified xsi:type="dcterms:W3CDTF">2018-05-04T09:01:55Z</dcterms:modified>
</cp:coreProperties>
</file>