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324" r:id="rId3"/>
    <p:sldId id="328" r:id="rId4"/>
    <p:sldId id="1229" r:id="rId5"/>
    <p:sldId id="1230" r:id="rId6"/>
    <p:sldId id="1295" r:id="rId7"/>
    <p:sldId id="1298" r:id="rId8"/>
    <p:sldId id="1300" r:id="rId9"/>
    <p:sldId id="1299" r:id="rId10"/>
    <p:sldId id="325" r:id="rId11"/>
    <p:sldId id="329" r:id="rId12"/>
    <p:sldId id="1302" r:id="rId13"/>
    <p:sldId id="1100" r:id="rId14"/>
    <p:sldId id="1306" r:id="rId15"/>
    <p:sldId id="1337" r:id="rId16"/>
    <p:sldId id="330" r:id="rId17"/>
    <p:sldId id="1147" r:id="rId18"/>
    <p:sldId id="334" r:id="rId19"/>
    <p:sldId id="331" r:id="rId20"/>
    <p:sldId id="335" r:id="rId21"/>
    <p:sldId id="332" r:id="rId22"/>
    <p:sldId id="336" r:id="rId23"/>
    <p:sldId id="1176" r:id="rId24"/>
    <p:sldId id="1334" r:id="rId25"/>
    <p:sldId id="1335" r:id="rId26"/>
    <p:sldId id="1336" r:id="rId27"/>
    <p:sldId id="1342" r:id="rId28"/>
    <p:sldId id="1343" r:id="rId29"/>
    <p:sldId id="1344" r:id="rId30"/>
    <p:sldId id="1330" r:id="rId31"/>
    <p:sldId id="1333" r:id="rId32"/>
    <p:sldId id="339" r:id="rId33"/>
    <p:sldId id="1319" r:id="rId34"/>
    <p:sldId id="1331" r:id="rId35"/>
    <p:sldId id="1339" r:id="rId36"/>
    <p:sldId id="1340" r:id="rId37"/>
    <p:sldId id="1338" r:id="rId38"/>
    <p:sldId id="1341" r:id="rId39"/>
    <p:sldId id="1332" r:id="rId40"/>
  </p:sldIdLst>
  <p:sldSz cx="9144000" cy="6858000" type="screen4x3"/>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C9304-7114-4E8E-B218-6A67F4AE8EA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E"/>
        </a:p>
      </dgm:t>
    </dgm:pt>
    <dgm:pt modelId="{94953AF0-E8A4-4518-9450-B1F783F1B05A}">
      <dgm:prSet phldrT="[Text]"/>
      <dgm:spPr>
        <a:solidFill>
          <a:srgbClr val="0070C0"/>
        </a:solidFill>
      </dgm:spPr>
      <dgm:t>
        <a:bodyPr/>
        <a:lstStyle/>
        <a:p>
          <a:r>
            <a:rPr lang="en-IE" dirty="0">
              <a:latin typeface="+mj-lt"/>
            </a:rPr>
            <a:t>Credit Risk RWAs</a:t>
          </a:r>
        </a:p>
      </dgm:t>
    </dgm:pt>
    <dgm:pt modelId="{FCA26E5E-7F0F-4ECB-939E-73BDD819FC68}" type="parTrans" cxnId="{B0867339-FE61-43C8-BB8D-2637CD889579}">
      <dgm:prSet/>
      <dgm:spPr/>
      <dgm:t>
        <a:bodyPr/>
        <a:lstStyle/>
        <a:p>
          <a:endParaRPr lang="en-IE">
            <a:latin typeface="+mj-lt"/>
          </a:endParaRPr>
        </a:p>
      </dgm:t>
    </dgm:pt>
    <dgm:pt modelId="{896A3574-F1A2-4D29-8FAC-89148D735EAF}" type="sibTrans" cxnId="{B0867339-FE61-43C8-BB8D-2637CD889579}">
      <dgm:prSet/>
      <dgm:spPr/>
      <dgm:t>
        <a:bodyPr/>
        <a:lstStyle/>
        <a:p>
          <a:endParaRPr lang="en-IE">
            <a:latin typeface="+mj-lt"/>
          </a:endParaRPr>
        </a:p>
      </dgm:t>
    </dgm:pt>
    <dgm:pt modelId="{4C875FFF-13B9-4B99-A1CE-08150EA0E738}">
      <dgm:prSet phldrT="[Text]" custT="1"/>
      <dgm:spPr/>
      <dgm:t>
        <a:bodyPr/>
        <a:lstStyle/>
        <a:p>
          <a:r>
            <a:rPr lang="en-IE" sz="1000" dirty="0">
              <a:latin typeface="+mj-lt"/>
            </a:rPr>
            <a:t>Standardised</a:t>
          </a:r>
        </a:p>
      </dgm:t>
    </dgm:pt>
    <dgm:pt modelId="{B858BD70-2833-4D68-AA6F-276D7FE76896}" type="parTrans" cxnId="{7C66E4AC-33E9-424B-A827-820855675EE2}">
      <dgm:prSet/>
      <dgm:spPr/>
      <dgm:t>
        <a:bodyPr/>
        <a:lstStyle/>
        <a:p>
          <a:endParaRPr lang="en-IE">
            <a:latin typeface="+mj-lt"/>
          </a:endParaRPr>
        </a:p>
      </dgm:t>
    </dgm:pt>
    <dgm:pt modelId="{BFD68B13-6223-454D-82B3-32192434E3C2}" type="sibTrans" cxnId="{7C66E4AC-33E9-424B-A827-820855675EE2}">
      <dgm:prSet/>
      <dgm:spPr/>
      <dgm:t>
        <a:bodyPr/>
        <a:lstStyle/>
        <a:p>
          <a:endParaRPr lang="en-IE">
            <a:latin typeface="+mj-lt"/>
          </a:endParaRPr>
        </a:p>
      </dgm:t>
    </dgm:pt>
    <dgm:pt modelId="{7BE4321A-DB7A-4DD9-A140-F4C36FAB79AB}">
      <dgm:prSet phldrT="[Text]" custT="1"/>
      <dgm:spPr/>
      <dgm:t>
        <a:bodyPr/>
        <a:lstStyle/>
        <a:p>
          <a:r>
            <a:rPr lang="en-IE" sz="1000" dirty="0">
              <a:latin typeface="+mj-lt"/>
            </a:rPr>
            <a:t>Advanced </a:t>
          </a:r>
        </a:p>
        <a:p>
          <a:r>
            <a:rPr lang="en-IE" sz="1000" dirty="0">
              <a:latin typeface="+mj-lt"/>
            </a:rPr>
            <a:t>Internal Ratings Based (IRB)</a:t>
          </a:r>
        </a:p>
      </dgm:t>
    </dgm:pt>
    <dgm:pt modelId="{5750603A-20D7-4409-9D2B-1D9C00577FF6}" type="parTrans" cxnId="{ECDC8DFC-8E62-4E4B-8466-B4ED0F8B6F6D}">
      <dgm:prSet/>
      <dgm:spPr/>
      <dgm:t>
        <a:bodyPr/>
        <a:lstStyle/>
        <a:p>
          <a:endParaRPr lang="en-IE">
            <a:latin typeface="+mj-lt"/>
          </a:endParaRPr>
        </a:p>
      </dgm:t>
    </dgm:pt>
    <dgm:pt modelId="{AAD2CE07-6424-4209-AF96-C5D18D2721AE}" type="sibTrans" cxnId="{ECDC8DFC-8E62-4E4B-8466-B4ED0F8B6F6D}">
      <dgm:prSet/>
      <dgm:spPr/>
      <dgm:t>
        <a:bodyPr/>
        <a:lstStyle/>
        <a:p>
          <a:endParaRPr lang="en-IE">
            <a:latin typeface="+mj-lt"/>
          </a:endParaRPr>
        </a:p>
      </dgm:t>
    </dgm:pt>
    <dgm:pt modelId="{50FB74F8-94DE-4695-87A1-3A2D27E7CF4D}">
      <dgm:prSet phldrT="[Text]"/>
      <dgm:spPr>
        <a:solidFill>
          <a:srgbClr val="0070C0"/>
        </a:solidFill>
      </dgm:spPr>
      <dgm:t>
        <a:bodyPr/>
        <a:lstStyle/>
        <a:p>
          <a:r>
            <a:rPr lang="en-IE" dirty="0">
              <a:latin typeface="+mj-lt"/>
            </a:rPr>
            <a:t>Market Risk RWAs</a:t>
          </a:r>
        </a:p>
      </dgm:t>
    </dgm:pt>
    <dgm:pt modelId="{B6EF07F7-41E7-459C-8098-659C7E040147}" type="parTrans" cxnId="{A1DED101-F854-48D3-854C-2EDA0AF685F1}">
      <dgm:prSet/>
      <dgm:spPr/>
      <dgm:t>
        <a:bodyPr/>
        <a:lstStyle/>
        <a:p>
          <a:endParaRPr lang="en-IE">
            <a:latin typeface="+mj-lt"/>
          </a:endParaRPr>
        </a:p>
      </dgm:t>
    </dgm:pt>
    <dgm:pt modelId="{618F926E-8C07-494F-A1B9-4DAC891AA7A0}" type="sibTrans" cxnId="{A1DED101-F854-48D3-854C-2EDA0AF685F1}">
      <dgm:prSet/>
      <dgm:spPr/>
      <dgm:t>
        <a:bodyPr/>
        <a:lstStyle/>
        <a:p>
          <a:endParaRPr lang="en-IE">
            <a:latin typeface="+mj-lt"/>
          </a:endParaRPr>
        </a:p>
      </dgm:t>
    </dgm:pt>
    <dgm:pt modelId="{9624D448-F18F-4B0D-BE64-D364D94A0D4A}">
      <dgm:prSet phldrT="[Text]" custT="1"/>
      <dgm:spPr/>
      <dgm:t>
        <a:bodyPr/>
        <a:lstStyle/>
        <a:p>
          <a:r>
            <a:rPr lang="en-IE" sz="1000" dirty="0">
              <a:latin typeface="+mj-lt"/>
            </a:rPr>
            <a:t>Internal Model Approach</a:t>
          </a:r>
        </a:p>
      </dgm:t>
    </dgm:pt>
    <dgm:pt modelId="{E1F105B9-3683-4936-84F9-74864819BE90}" type="parTrans" cxnId="{3C4BAD54-E3EE-4596-A4DF-D75B1D1453A5}">
      <dgm:prSet/>
      <dgm:spPr/>
      <dgm:t>
        <a:bodyPr/>
        <a:lstStyle/>
        <a:p>
          <a:endParaRPr lang="en-IE">
            <a:latin typeface="+mj-lt"/>
          </a:endParaRPr>
        </a:p>
      </dgm:t>
    </dgm:pt>
    <dgm:pt modelId="{F796A617-0860-4872-8C44-BC91407F165F}" type="sibTrans" cxnId="{3C4BAD54-E3EE-4596-A4DF-D75B1D1453A5}">
      <dgm:prSet/>
      <dgm:spPr/>
      <dgm:t>
        <a:bodyPr/>
        <a:lstStyle/>
        <a:p>
          <a:endParaRPr lang="en-IE">
            <a:latin typeface="+mj-lt"/>
          </a:endParaRPr>
        </a:p>
      </dgm:t>
    </dgm:pt>
    <dgm:pt modelId="{9D720F93-3755-466B-A350-C5C37B04044C}">
      <dgm:prSet phldrT="[Text]"/>
      <dgm:spPr>
        <a:solidFill>
          <a:srgbClr val="0070C0"/>
        </a:solidFill>
      </dgm:spPr>
      <dgm:t>
        <a:bodyPr/>
        <a:lstStyle/>
        <a:p>
          <a:r>
            <a:rPr lang="en-IE" dirty="0">
              <a:latin typeface="+mj-lt"/>
            </a:rPr>
            <a:t>Operational Risk RWAs</a:t>
          </a:r>
        </a:p>
      </dgm:t>
    </dgm:pt>
    <dgm:pt modelId="{9976E994-BD43-4AC5-A20F-A91AD39F4A74}" type="parTrans" cxnId="{92B0AD8E-DB74-42D6-AC5F-70EAC4450D77}">
      <dgm:prSet/>
      <dgm:spPr/>
      <dgm:t>
        <a:bodyPr/>
        <a:lstStyle/>
        <a:p>
          <a:endParaRPr lang="en-IE">
            <a:latin typeface="+mj-lt"/>
          </a:endParaRPr>
        </a:p>
      </dgm:t>
    </dgm:pt>
    <dgm:pt modelId="{62762AA3-3543-4027-BC7A-39D3CF3DE6B8}" type="sibTrans" cxnId="{92B0AD8E-DB74-42D6-AC5F-70EAC4450D77}">
      <dgm:prSet/>
      <dgm:spPr/>
      <dgm:t>
        <a:bodyPr/>
        <a:lstStyle/>
        <a:p>
          <a:endParaRPr lang="en-IE">
            <a:latin typeface="+mj-lt"/>
          </a:endParaRPr>
        </a:p>
      </dgm:t>
    </dgm:pt>
    <dgm:pt modelId="{D65A4296-64ED-4E39-BFAA-E45C73875690}">
      <dgm:prSet phldrT="[Text]" custT="1"/>
      <dgm:spPr/>
      <dgm:t>
        <a:bodyPr/>
        <a:lstStyle/>
        <a:p>
          <a:r>
            <a:rPr lang="en-IE" sz="1000" dirty="0">
              <a:latin typeface="+mj-lt"/>
            </a:rPr>
            <a:t>Basic Indicator</a:t>
          </a:r>
        </a:p>
      </dgm:t>
    </dgm:pt>
    <dgm:pt modelId="{D8FA2838-F16C-4EC3-85EF-4B9355FA1F61}" type="parTrans" cxnId="{A1C77564-2698-4773-B7AA-99DE04CA6196}">
      <dgm:prSet/>
      <dgm:spPr/>
      <dgm:t>
        <a:bodyPr/>
        <a:lstStyle/>
        <a:p>
          <a:endParaRPr lang="en-IE">
            <a:latin typeface="+mj-lt"/>
          </a:endParaRPr>
        </a:p>
      </dgm:t>
    </dgm:pt>
    <dgm:pt modelId="{D8284496-18E0-4451-A540-2EB1E97FF10D}" type="sibTrans" cxnId="{A1C77564-2698-4773-B7AA-99DE04CA6196}">
      <dgm:prSet/>
      <dgm:spPr/>
      <dgm:t>
        <a:bodyPr/>
        <a:lstStyle/>
        <a:p>
          <a:endParaRPr lang="en-IE">
            <a:latin typeface="+mj-lt"/>
          </a:endParaRPr>
        </a:p>
      </dgm:t>
    </dgm:pt>
    <dgm:pt modelId="{92340219-6C6F-4683-A0FA-26E974BC7917}">
      <dgm:prSet phldrT="[Text]" custT="1"/>
      <dgm:spPr/>
      <dgm:t>
        <a:bodyPr/>
        <a:lstStyle/>
        <a:p>
          <a:r>
            <a:rPr lang="en-IE" sz="1000" dirty="0">
              <a:latin typeface="+mj-lt"/>
            </a:rPr>
            <a:t>Standardised</a:t>
          </a:r>
        </a:p>
      </dgm:t>
    </dgm:pt>
    <dgm:pt modelId="{46ED02F2-9652-4419-ABBA-720C090A109F}" type="parTrans" cxnId="{DC2EB8C7-8F6C-4BE5-86DC-109A5B1388A4}">
      <dgm:prSet/>
      <dgm:spPr/>
      <dgm:t>
        <a:bodyPr/>
        <a:lstStyle/>
        <a:p>
          <a:endParaRPr lang="en-IE">
            <a:latin typeface="+mj-lt"/>
          </a:endParaRPr>
        </a:p>
      </dgm:t>
    </dgm:pt>
    <dgm:pt modelId="{647362D7-E530-4868-A0F3-D8E29B930166}" type="sibTrans" cxnId="{DC2EB8C7-8F6C-4BE5-86DC-109A5B1388A4}">
      <dgm:prSet/>
      <dgm:spPr/>
      <dgm:t>
        <a:bodyPr/>
        <a:lstStyle/>
        <a:p>
          <a:endParaRPr lang="en-IE">
            <a:latin typeface="+mj-lt"/>
          </a:endParaRPr>
        </a:p>
      </dgm:t>
    </dgm:pt>
    <dgm:pt modelId="{F2D12782-AEAB-4B5A-8A0F-A3876A4A6A8C}">
      <dgm:prSet/>
      <dgm:spPr>
        <a:solidFill>
          <a:srgbClr val="0070C0"/>
        </a:solidFill>
      </dgm:spPr>
      <dgm:t>
        <a:bodyPr/>
        <a:lstStyle/>
        <a:p>
          <a:r>
            <a:rPr lang="en-IE" dirty="0">
              <a:latin typeface="+mj-lt"/>
            </a:rPr>
            <a:t>Counterparty  RWAs</a:t>
          </a:r>
        </a:p>
      </dgm:t>
    </dgm:pt>
    <dgm:pt modelId="{E87381C7-9236-4C8F-8BF0-0BA994A8BD07}" type="parTrans" cxnId="{5029CEB3-1FF9-43C0-90C0-E27648462A76}">
      <dgm:prSet/>
      <dgm:spPr/>
      <dgm:t>
        <a:bodyPr/>
        <a:lstStyle/>
        <a:p>
          <a:endParaRPr lang="en-IE">
            <a:latin typeface="+mj-lt"/>
          </a:endParaRPr>
        </a:p>
      </dgm:t>
    </dgm:pt>
    <dgm:pt modelId="{33E428E1-F9D2-461C-9B6D-BEDAF5CED124}" type="sibTrans" cxnId="{5029CEB3-1FF9-43C0-90C0-E27648462A76}">
      <dgm:prSet/>
      <dgm:spPr/>
      <dgm:t>
        <a:bodyPr/>
        <a:lstStyle/>
        <a:p>
          <a:endParaRPr lang="en-IE">
            <a:latin typeface="+mj-lt"/>
          </a:endParaRPr>
        </a:p>
      </dgm:t>
    </dgm:pt>
    <dgm:pt modelId="{02103082-3E27-45FE-A7D2-B3B3BD130F42}">
      <dgm:prSet custT="1"/>
      <dgm:spPr/>
      <dgm:t>
        <a:bodyPr/>
        <a:lstStyle/>
        <a:p>
          <a:r>
            <a:rPr lang="en-IE" sz="1000" dirty="0">
              <a:latin typeface="+mj-lt"/>
            </a:rPr>
            <a:t>Internal Model Method</a:t>
          </a:r>
        </a:p>
      </dgm:t>
    </dgm:pt>
    <dgm:pt modelId="{04EE86B5-EB80-4A71-9793-BFD12222D927}" type="parTrans" cxnId="{812E8B99-396C-4D01-986B-49C276AC999E}">
      <dgm:prSet/>
      <dgm:spPr/>
      <dgm:t>
        <a:bodyPr/>
        <a:lstStyle/>
        <a:p>
          <a:endParaRPr lang="en-IE">
            <a:latin typeface="+mj-lt"/>
          </a:endParaRPr>
        </a:p>
      </dgm:t>
    </dgm:pt>
    <dgm:pt modelId="{9F32EDEF-7232-47F9-8FBA-B8ED6C0AE6AE}" type="sibTrans" cxnId="{812E8B99-396C-4D01-986B-49C276AC999E}">
      <dgm:prSet/>
      <dgm:spPr/>
      <dgm:t>
        <a:bodyPr/>
        <a:lstStyle/>
        <a:p>
          <a:endParaRPr lang="en-IE">
            <a:latin typeface="+mj-lt"/>
          </a:endParaRPr>
        </a:p>
      </dgm:t>
    </dgm:pt>
    <dgm:pt modelId="{909F8CFF-5D5E-45F3-ABF8-7EBD9A14F09A}">
      <dgm:prSet custT="1"/>
      <dgm:spPr/>
      <dgm:t>
        <a:bodyPr/>
        <a:lstStyle/>
        <a:p>
          <a:r>
            <a:rPr lang="en-IE" sz="1000" dirty="0">
              <a:latin typeface="+mj-lt"/>
            </a:rPr>
            <a:t>M2M</a:t>
          </a:r>
        </a:p>
      </dgm:t>
    </dgm:pt>
    <dgm:pt modelId="{A545C571-7469-41CD-AC79-BDE8489973A6}" type="parTrans" cxnId="{CD593099-A703-4B44-9A5C-C2AF12A10EA6}">
      <dgm:prSet/>
      <dgm:spPr/>
      <dgm:t>
        <a:bodyPr/>
        <a:lstStyle/>
        <a:p>
          <a:endParaRPr lang="en-IE">
            <a:latin typeface="+mj-lt"/>
          </a:endParaRPr>
        </a:p>
      </dgm:t>
    </dgm:pt>
    <dgm:pt modelId="{0764BE3A-81E5-4695-9CD8-C18ED2ABE4E6}" type="sibTrans" cxnId="{CD593099-A703-4B44-9A5C-C2AF12A10EA6}">
      <dgm:prSet/>
      <dgm:spPr/>
      <dgm:t>
        <a:bodyPr/>
        <a:lstStyle/>
        <a:p>
          <a:endParaRPr lang="en-IE">
            <a:latin typeface="+mj-lt"/>
          </a:endParaRPr>
        </a:p>
      </dgm:t>
    </dgm:pt>
    <dgm:pt modelId="{C1049D64-A980-4BB0-B7CA-880858617206}">
      <dgm:prSet phldrT="[Text]" custT="1"/>
      <dgm:spPr/>
      <dgm:t>
        <a:bodyPr/>
        <a:lstStyle/>
        <a:p>
          <a:r>
            <a:rPr lang="en-IE" sz="1000" dirty="0">
              <a:latin typeface="+mj-lt"/>
            </a:rPr>
            <a:t>Foundation Internal Ratings Based (IRB)</a:t>
          </a:r>
        </a:p>
      </dgm:t>
    </dgm:pt>
    <dgm:pt modelId="{7FE5E40E-DCC0-4907-9EC9-6213747295A8}" type="parTrans" cxnId="{7DB9A19F-0B37-4B70-A8AE-BB77C8AA56A7}">
      <dgm:prSet/>
      <dgm:spPr/>
      <dgm:t>
        <a:bodyPr/>
        <a:lstStyle/>
        <a:p>
          <a:endParaRPr lang="en-IE">
            <a:latin typeface="+mj-lt"/>
          </a:endParaRPr>
        </a:p>
      </dgm:t>
    </dgm:pt>
    <dgm:pt modelId="{652E18D4-C13B-4A82-94BB-EB1A9076605D}" type="sibTrans" cxnId="{7DB9A19F-0B37-4B70-A8AE-BB77C8AA56A7}">
      <dgm:prSet/>
      <dgm:spPr/>
      <dgm:t>
        <a:bodyPr/>
        <a:lstStyle/>
        <a:p>
          <a:endParaRPr lang="en-IE">
            <a:latin typeface="+mj-lt"/>
          </a:endParaRPr>
        </a:p>
      </dgm:t>
    </dgm:pt>
    <dgm:pt modelId="{51081D19-950E-4AEB-9C9D-7D2ABEE2DC38}">
      <dgm:prSet phldrT="[Text]" custT="1"/>
      <dgm:spPr/>
      <dgm:t>
        <a:bodyPr/>
        <a:lstStyle/>
        <a:p>
          <a:r>
            <a:rPr lang="en-IE" sz="1000" dirty="0">
              <a:latin typeface="+mj-lt"/>
            </a:rPr>
            <a:t>Advanced Measurement</a:t>
          </a:r>
        </a:p>
      </dgm:t>
    </dgm:pt>
    <dgm:pt modelId="{4288A4FC-3D07-46DE-BDF2-97012F651364}" type="parTrans" cxnId="{88668555-606E-49E4-A2E5-58E7E193F5C6}">
      <dgm:prSet/>
      <dgm:spPr/>
      <dgm:t>
        <a:bodyPr/>
        <a:lstStyle/>
        <a:p>
          <a:endParaRPr lang="en-IE">
            <a:latin typeface="+mj-lt"/>
          </a:endParaRPr>
        </a:p>
      </dgm:t>
    </dgm:pt>
    <dgm:pt modelId="{911F1063-0FD2-4561-88DC-1406A7577E96}" type="sibTrans" cxnId="{88668555-606E-49E4-A2E5-58E7E193F5C6}">
      <dgm:prSet/>
      <dgm:spPr/>
      <dgm:t>
        <a:bodyPr/>
        <a:lstStyle/>
        <a:p>
          <a:endParaRPr lang="en-IE">
            <a:latin typeface="+mj-lt"/>
          </a:endParaRPr>
        </a:p>
      </dgm:t>
    </dgm:pt>
    <dgm:pt modelId="{EBDCB86A-7ADB-4E68-80EC-67855CA3DD1A}">
      <dgm:prSet phldrT="[Text]" custT="1"/>
      <dgm:spPr/>
      <dgm:t>
        <a:bodyPr/>
        <a:lstStyle/>
        <a:p>
          <a:r>
            <a:rPr lang="en-IE" sz="1000" dirty="0">
              <a:latin typeface="+mj-lt"/>
            </a:rPr>
            <a:t>Standardised</a:t>
          </a:r>
        </a:p>
      </dgm:t>
    </dgm:pt>
    <dgm:pt modelId="{F8F87E5B-4476-472B-9A24-351AF34D12CF}" type="parTrans" cxnId="{18223C17-B936-41EB-9082-C0F8B4F9DE1B}">
      <dgm:prSet/>
      <dgm:spPr/>
      <dgm:t>
        <a:bodyPr/>
        <a:lstStyle/>
        <a:p>
          <a:endParaRPr lang="en-IE">
            <a:latin typeface="+mj-lt"/>
          </a:endParaRPr>
        </a:p>
      </dgm:t>
    </dgm:pt>
    <dgm:pt modelId="{5B68F176-4D6A-49D0-A478-781CE3C73C27}" type="sibTrans" cxnId="{18223C17-B936-41EB-9082-C0F8B4F9DE1B}">
      <dgm:prSet/>
      <dgm:spPr/>
      <dgm:t>
        <a:bodyPr/>
        <a:lstStyle/>
        <a:p>
          <a:endParaRPr lang="en-IE">
            <a:latin typeface="+mj-lt"/>
          </a:endParaRPr>
        </a:p>
      </dgm:t>
    </dgm:pt>
    <dgm:pt modelId="{E38834A1-D27C-4A0D-83BF-4E959BDF73DD}">
      <dgm:prSet custT="1"/>
      <dgm:spPr/>
      <dgm:t>
        <a:bodyPr/>
        <a:lstStyle/>
        <a:p>
          <a:r>
            <a:rPr lang="en-IE" sz="1000">
              <a:latin typeface="+mj-lt"/>
            </a:rPr>
            <a:t>Standardised</a:t>
          </a:r>
          <a:endParaRPr lang="en-IE" sz="1000" dirty="0">
            <a:latin typeface="+mj-lt"/>
          </a:endParaRPr>
        </a:p>
      </dgm:t>
    </dgm:pt>
    <dgm:pt modelId="{9167A4C3-8C62-4F2D-B96C-A86B27B6360E}" type="parTrans" cxnId="{9F4C0788-3008-4358-AE30-4A054A6A7BC2}">
      <dgm:prSet/>
      <dgm:spPr/>
      <dgm:t>
        <a:bodyPr/>
        <a:lstStyle/>
        <a:p>
          <a:endParaRPr lang="en-IE"/>
        </a:p>
      </dgm:t>
    </dgm:pt>
    <dgm:pt modelId="{B950D94F-7878-48C2-B611-CA94F17C30A5}" type="sibTrans" cxnId="{9F4C0788-3008-4358-AE30-4A054A6A7BC2}">
      <dgm:prSet/>
      <dgm:spPr/>
      <dgm:t>
        <a:bodyPr/>
        <a:lstStyle/>
        <a:p>
          <a:endParaRPr lang="en-IE"/>
        </a:p>
      </dgm:t>
    </dgm:pt>
    <dgm:pt modelId="{53E45DB2-A0C1-4E95-BD5B-2F0CD2261420}">
      <dgm:prSet custT="1"/>
      <dgm:spPr/>
      <dgm:t>
        <a:bodyPr/>
        <a:lstStyle/>
        <a:p>
          <a:r>
            <a:rPr lang="en-IE" sz="1000" dirty="0">
              <a:latin typeface="+mj-lt"/>
            </a:rPr>
            <a:t>Org.</a:t>
          </a:r>
        </a:p>
        <a:p>
          <a:r>
            <a:rPr lang="en-IE" sz="1000" dirty="0">
              <a:latin typeface="+mj-lt"/>
            </a:rPr>
            <a:t>Exp</a:t>
          </a:r>
        </a:p>
      </dgm:t>
    </dgm:pt>
    <dgm:pt modelId="{007076F6-1402-48DD-AFEA-B239C6E46652}" type="parTrans" cxnId="{D17ABFC4-7E02-4D46-B331-36F8839EB83E}">
      <dgm:prSet/>
      <dgm:spPr/>
      <dgm:t>
        <a:bodyPr/>
        <a:lstStyle/>
        <a:p>
          <a:endParaRPr lang="en-IE"/>
        </a:p>
      </dgm:t>
    </dgm:pt>
    <dgm:pt modelId="{24FFB2F9-DEC8-4E32-8A21-D8055E9EC435}" type="sibTrans" cxnId="{D17ABFC4-7E02-4D46-B331-36F8839EB83E}">
      <dgm:prSet/>
      <dgm:spPr/>
      <dgm:t>
        <a:bodyPr/>
        <a:lstStyle/>
        <a:p>
          <a:endParaRPr lang="en-IE"/>
        </a:p>
      </dgm:t>
    </dgm:pt>
    <dgm:pt modelId="{4C27F823-5A1C-4F61-871E-A54A5B73434C}" type="pres">
      <dgm:prSet presAssocID="{B58C9304-7114-4E8E-B218-6A67F4AE8EA9}" presName="Name0" presStyleCnt="0">
        <dgm:presLayoutVars>
          <dgm:chPref val="3"/>
          <dgm:dir/>
          <dgm:animLvl val="lvl"/>
          <dgm:resizeHandles/>
        </dgm:presLayoutVars>
      </dgm:prSet>
      <dgm:spPr/>
    </dgm:pt>
    <dgm:pt modelId="{1512CE17-A403-4446-B08E-9FB3FCF9F802}" type="pres">
      <dgm:prSet presAssocID="{94953AF0-E8A4-4518-9450-B1F783F1B05A}" presName="horFlow" presStyleCnt="0"/>
      <dgm:spPr/>
    </dgm:pt>
    <dgm:pt modelId="{7E832EE6-FF16-489E-B842-807C65601B62}" type="pres">
      <dgm:prSet presAssocID="{94953AF0-E8A4-4518-9450-B1F783F1B05A}" presName="bigChev" presStyleLbl="node1" presStyleIdx="0" presStyleCnt="4" custLinFactNeighborX="-2066"/>
      <dgm:spPr/>
    </dgm:pt>
    <dgm:pt modelId="{C2DA0A74-A2DD-4F12-9BEF-56D92AEED2FA}" type="pres">
      <dgm:prSet presAssocID="{B858BD70-2833-4D68-AA6F-276D7FE76896}" presName="parTrans" presStyleCnt="0"/>
      <dgm:spPr/>
    </dgm:pt>
    <dgm:pt modelId="{2CD47A5B-BB3B-4EBB-B2DB-82AA1E47BE7C}" type="pres">
      <dgm:prSet presAssocID="{4C875FFF-13B9-4B99-A1CE-08150EA0E738}" presName="node" presStyleLbl="alignAccFollowNode1" presStyleIdx="0" presStyleCnt="12" custScaleX="129036">
        <dgm:presLayoutVars>
          <dgm:bulletEnabled val="1"/>
        </dgm:presLayoutVars>
      </dgm:prSet>
      <dgm:spPr/>
    </dgm:pt>
    <dgm:pt modelId="{44FFAD35-4674-4363-AC76-2E4773F2DC82}" type="pres">
      <dgm:prSet presAssocID="{BFD68B13-6223-454D-82B3-32192434E3C2}" presName="sibTrans" presStyleCnt="0"/>
      <dgm:spPr/>
    </dgm:pt>
    <dgm:pt modelId="{39EAFDA9-9507-4D34-9009-8A3F41E47CDD}" type="pres">
      <dgm:prSet presAssocID="{C1049D64-A980-4BB0-B7CA-880858617206}" presName="node" presStyleLbl="alignAccFollowNode1" presStyleIdx="1" presStyleCnt="12" custLinFactNeighborX="28339" custLinFactNeighborY="2857">
        <dgm:presLayoutVars>
          <dgm:bulletEnabled val="1"/>
        </dgm:presLayoutVars>
      </dgm:prSet>
      <dgm:spPr/>
    </dgm:pt>
    <dgm:pt modelId="{81870108-63CB-4E72-B6D1-8DB3D0C37BD9}" type="pres">
      <dgm:prSet presAssocID="{652E18D4-C13B-4A82-94BB-EB1A9076605D}" presName="sibTrans" presStyleCnt="0"/>
      <dgm:spPr/>
    </dgm:pt>
    <dgm:pt modelId="{74696087-CCDE-421C-ACD8-F5E3E245AD4B}" type="pres">
      <dgm:prSet presAssocID="{7BE4321A-DB7A-4DD9-A140-F4C36FAB79AB}" presName="node" presStyleLbl="alignAccFollowNode1" presStyleIdx="2" presStyleCnt="12" custLinFactNeighborX="88091" custLinFactNeighborY="2215">
        <dgm:presLayoutVars>
          <dgm:bulletEnabled val="1"/>
        </dgm:presLayoutVars>
      </dgm:prSet>
      <dgm:spPr/>
    </dgm:pt>
    <dgm:pt modelId="{B718E2A1-8189-4B12-96E4-5A0C917C8200}" type="pres">
      <dgm:prSet presAssocID="{94953AF0-E8A4-4518-9450-B1F783F1B05A}" presName="vSp" presStyleCnt="0"/>
      <dgm:spPr/>
    </dgm:pt>
    <dgm:pt modelId="{03C93F1F-8E84-43B1-B71A-EE5A8C6F4D79}" type="pres">
      <dgm:prSet presAssocID="{F2D12782-AEAB-4B5A-8A0F-A3876A4A6A8C}" presName="horFlow" presStyleCnt="0"/>
      <dgm:spPr/>
    </dgm:pt>
    <dgm:pt modelId="{A90ECCCD-B9E5-47FC-ACE2-DADE1516FA0E}" type="pres">
      <dgm:prSet presAssocID="{F2D12782-AEAB-4B5A-8A0F-A3876A4A6A8C}" presName="bigChev" presStyleLbl="node1" presStyleIdx="1" presStyleCnt="4" custLinFactNeighborX="-2066"/>
      <dgm:spPr/>
    </dgm:pt>
    <dgm:pt modelId="{09984E9D-F430-438F-887A-39DCACC6B584}" type="pres">
      <dgm:prSet presAssocID="{A545C571-7469-41CD-AC79-BDE8489973A6}" presName="parTrans" presStyleCnt="0"/>
      <dgm:spPr/>
    </dgm:pt>
    <dgm:pt modelId="{4DFCA1F7-EDAA-4839-81F1-A0BEEE89CD96}" type="pres">
      <dgm:prSet presAssocID="{909F8CFF-5D5E-45F3-ABF8-7EBD9A14F09A}" presName="node" presStyleLbl="alignAccFollowNode1" presStyleIdx="3" presStyleCnt="12" custScaleX="71882">
        <dgm:presLayoutVars>
          <dgm:bulletEnabled val="1"/>
        </dgm:presLayoutVars>
      </dgm:prSet>
      <dgm:spPr/>
    </dgm:pt>
    <dgm:pt modelId="{20484CEF-99FC-419B-9C68-B3C1721D1399}" type="pres">
      <dgm:prSet presAssocID="{0764BE3A-81E5-4695-9CD8-C18ED2ABE4E6}" presName="sibTrans" presStyleCnt="0"/>
      <dgm:spPr/>
    </dgm:pt>
    <dgm:pt modelId="{E815B69B-66BE-44FD-9A10-0FA60D2CA8FE}" type="pres">
      <dgm:prSet presAssocID="{53E45DB2-A0C1-4E95-BD5B-2F0CD2261420}" presName="node" presStyleLbl="alignAccFollowNode1" presStyleIdx="4" presStyleCnt="12" custScaleX="62627">
        <dgm:presLayoutVars>
          <dgm:bulletEnabled val="1"/>
        </dgm:presLayoutVars>
      </dgm:prSet>
      <dgm:spPr/>
    </dgm:pt>
    <dgm:pt modelId="{255CB9B2-CFE5-4354-A1B6-D1F578E7C0CA}" type="pres">
      <dgm:prSet presAssocID="{24FFB2F9-DEC8-4E32-8A21-D8055E9EC435}" presName="sibTrans" presStyleCnt="0"/>
      <dgm:spPr/>
    </dgm:pt>
    <dgm:pt modelId="{3DD2F0E3-ACDA-4E06-BA48-99FB3AAF61A8}" type="pres">
      <dgm:prSet presAssocID="{E38834A1-D27C-4A0D-83BF-4E959BDF73DD}" presName="node" presStyleLbl="alignAccFollowNode1" presStyleIdx="5" presStyleCnt="12" custScaleX="94447">
        <dgm:presLayoutVars>
          <dgm:bulletEnabled val="1"/>
        </dgm:presLayoutVars>
      </dgm:prSet>
      <dgm:spPr/>
    </dgm:pt>
    <dgm:pt modelId="{7BEF2751-9821-44F6-8757-4B2C4910FB61}" type="pres">
      <dgm:prSet presAssocID="{B950D94F-7878-48C2-B611-CA94F17C30A5}" presName="sibTrans" presStyleCnt="0"/>
      <dgm:spPr/>
    </dgm:pt>
    <dgm:pt modelId="{DBE070A8-5177-4943-9150-FD4116EAED2C}" type="pres">
      <dgm:prSet presAssocID="{02103082-3E27-45FE-A7D2-B3B3BD130F42}" presName="node" presStyleLbl="alignAccFollowNode1" presStyleIdx="6" presStyleCnt="12" custLinFactX="1585" custLinFactNeighborX="100000" custLinFactNeighborY="1454">
        <dgm:presLayoutVars>
          <dgm:bulletEnabled val="1"/>
        </dgm:presLayoutVars>
      </dgm:prSet>
      <dgm:spPr/>
    </dgm:pt>
    <dgm:pt modelId="{B200F893-7E0F-4814-8778-CF8C5B4D70EA}" type="pres">
      <dgm:prSet presAssocID="{F2D12782-AEAB-4B5A-8A0F-A3876A4A6A8C}" presName="vSp" presStyleCnt="0"/>
      <dgm:spPr/>
    </dgm:pt>
    <dgm:pt modelId="{AF24E582-508F-42F9-A8EE-F2C046D7E72C}" type="pres">
      <dgm:prSet presAssocID="{50FB74F8-94DE-4695-87A1-3A2D27E7CF4D}" presName="horFlow" presStyleCnt="0"/>
      <dgm:spPr/>
    </dgm:pt>
    <dgm:pt modelId="{5EA08233-8313-4326-9792-8560340B1180}" type="pres">
      <dgm:prSet presAssocID="{50FB74F8-94DE-4695-87A1-3A2D27E7CF4D}" presName="bigChev" presStyleLbl="node1" presStyleIdx="2" presStyleCnt="4"/>
      <dgm:spPr/>
    </dgm:pt>
    <dgm:pt modelId="{0770FACB-56AB-4FBB-AF8A-EF8D8DA1DF58}" type="pres">
      <dgm:prSet presAssocID="{F8F87E5B-4476-472B-9A24-351AF34D12CF}" presName="parTrans" presStyleCnt="0"/>
      <dgm:spPr/>
    </dgm:pt>
    <dgm:pt modelId="{A385C60A-DA2B-48FF-AF15-75E8210454AF}" type="pres">
      <dgm:prSet presAssocID="{EBDCB86A-7ADB-4E68-80EC-67855CA3DD1A}" presName="node" presStyleLbl="alignAccFollowNode1" presStyleIdx="7" presStyleCnt="12">
        <dgm:presLayoutVars>
          <dgm:bulletEnabled val="1"/>
        </dgm:presLayoutVars>
      </dgm:prSet>
      <dgm:spPr/>
    </dgm:pt>
    <dgm:pt modelId="{0FD673AD-19EC-409D-A7DE-242BC08FF0F1}" type="pres">
      <dgm:prSet presAssocID="{5B68F176-4D6A-49D0-A478-781CE3C73C27}" presName="sibTrans" presStyleCnt="0"/>
      <dgm:spPr/>
    </dgm:pt>
    <dgm:pt modelId="{248D5270-EA99-47B4-9A1F-85F300C40622}" type="pres">
      <dgm:prSet presAssocID="{9624D448-F18F-4B0D-BE64-D364D94A0D4A}" presName="node" presStyleLbl="alignAccFollowNode1" presStyleIdx="8" presStyleCnt="12" custScaleX="129679" custLinFactX="4502" custLinFactNeighborX="100000" custLinFactNeighborY="2638">
        <dgm:presLayoutVars>
          <dgm:bulletEnabled val="1"/>
        </dgm:presLayoutVars>
      </dgm:prSet>
      <dgm:spPr/>
    </dgm:pt>
    <dgm:pt modelId="{D7E89309-547E-4B2F-942C-922B612DA44D}" type="pres">
      <dgm:prSet presAssocID="{50FB74F8-94DE-4695-87A1-3A2D27E7CF4D}" presName="vSp" presStyleCnt="0"/>
      <dgm:spPr/>
    </dgm:pt>
    <dgm:pt modelId="{4C2974B7-DB04-4C2B-8160-232F6D04BAE2}" type="pres">
      <dgm:prSet presAssocID="{9D720F93-3755-466B-A350-C5C37B04044C}" presName="horFlow" presStyleCnt="0"/>
      <dgm:spPr/>
    </dgm:pt>
    <dgm:pt modelId="{DAD0578E-3D83-49DA-AD63-CF83FED0D8B3}" type="pres">
      <dgm:prSet presAssocID="{9D720F93-3755-466B-A350-C5C37B04044C}" presName="bigChev" presStyleLbl="node1" presStyleIdx="3" presStyleCnt="4"/>
      <dgm:spPr/>
    </dgm:pt>
    <dgm:pt modelId="{BBE78D62-FC92-45E4-93E8-78C65FEFCC17}" type="pres">
      <dgm:prSet presAssocID="{D8FA2838-F16C-4EC3-85EF-4B9355FA1F61}" presName="parTrans" presStyleCnt="0"/>
      <dgm:spPr/>
    </dgm:pt>
    <dgm:pt modelId="{80B72FDE-619B-444B-BA9D-56FAE73E5EF9}" type="pres">
      <dgm:prSet presAssocID="{D65A4296-64ED-4E39-BFAA-E45C73875690}" presName="node" presStyleLbl="alignAccFollowNode1" presStyleIdx="9" presStyleCnt="12">
        <dgm:presLayoutVars>
          <dgm:bulletEnabled val="1"/>
        </dgm:presLayoutVars>
      </dgm:prSet>
      <dgm:spPr/>
    </dgm:pt>
    <dgm:pt modelId="{F017E66B-A045-4A38-91B3-D4BECEAF180B}" type="pres">
      <dgm:prSet presAssocID="{D8284496-18E0-4451-A540-2EB1E97FF10D}" presName="sibTrans" presStyleCnt="0"/>
      <dgm:spPr/>
    </dgm:pt>
    <dgm:pt modelId="{7CE0FCF3-3929-4A08-AE0A-1B27F809404F}" type="pres">
      <dgm:prSet presAssocID="{92340219-6C6F-4683-A0FA-26E974BC7917}" presName="node" presStyleLbl="alignAccFollowNode1" presStyleIdx="10" presStyleCnt="12">
        <dgm:presLayoutVars>
          <dgm:bulletEnabled val="1"/>
        </dgm:presLayoutVars>
      </dgm:prSet>
      <dgm:spPr/>
    </dgm:pt>
    <dgm:pt modelId="{50D76D7A-E9BA-416B-B26B-4E45B1BA64A8}" type="pres">
      <dgm:prSet presAssocID="{647362D7-E530-4868-A0F3-D8E29B930166}" presName="sibTrans" presStyleCnt="0"/>
      <dgm:spPr/>
    </dgm:pt>
    <dgm:pt modelId="{1DFFE442-895B-4BE2-8EE2-66E76C4CCEFD}" type="pres">
      <dgm:prSet presAssocID="{51081D19-950E-4AEB-9C9D-7D2ABEE2DC38}" presName="node" presStyleLbl="alignAccFollowNode1" presStyleIdx="11" presStyleCnt="12">
        <dgm:presLayoutVars>
          <dgm:bulletEnabled val="1"/>
        </dgm:presLayoutVars>
      </dgm:prSet>
      <dgm:spPr/>
    </dgm:pt>
  </dgm:ptLst>
  <dgm:cxnLst>
    <dgm:cxn modelId="{A1DED101-F854-48D3-854C-2EDA0AF685F1}" srcId="{B58C9304-7114-4E8E-B218-6A67F4AE8EA9}" destId="{50FB74F8-94DE-4695-87A1-3A2D27E7CF4D}" srcOrd="2" destOrd="0" parTransId="{B6EF07F7-41E7-459C-8098-659C7E040147}" sibTransId="{618F926E-8C07-494F-A1B9-4DAC891AA7A0}"/>
    <dgm:cxn modelId="{11074C10-915A-47B9-8650-B9CB1DA6B586}" type="presOf" srcId="{EBDCB86A-7ADB-4E68-80EC-67855CA3DD1A}" destId="{A385C60A-DA2B-48FF-AF15-75E8210454AF}" srcOrd="0" destOrd="0" presId="urn:microsoft.com/office/officeart/2005/8/layout/lProcess3"/>
    <dgm:cxn modelId="{9157C010-9865-4C21-9FCD-A8EBFFB4913F}" type="presOf" srcId="{94953AF0-E8A4-4518-9450-B1F783F1B05A}" destId="{7E832EE6-FF16-489E-B842-807C65601B62}" srcOrd="0" destOrd="0" presId="urn:microsoft.com/office/officeart/2005/8/layout/lProcess3"/>
    <dgm:cxn modelId="{926ADC10-9337-4770-B41A-1FD87BE57757}" type="presOf" srcId="{4C875FFF-13B9-4B99-A1CE-08150EA0E738}" destId="{2CD47A5B-BB3B-4EBB-B2DB-82AA1E47BE7C}" srcOrd="0" destOrd="0" presId="urn:microsoft.com/office/officeart/2005/8/layout/lProcess3"/>
    <dgm:cxn modelId="{18223C17-B936-41EB-9082-C0F8B4F9DE1B}" srcId="{50FB74F8-94DE-4695-87A1-3A2D27E7CF4D}" destId="{EBDCB86A-7ADB-4E68-80EC-67855CA3DD1A}" srcOrd="0" destOrd="0" parTransId="{F8F87E5B-4476-472B-9A24-351AF34D12CF}" sibTransId="{5B68F176-4D6A-49D0-A478-781CE3C73C27}"/>
    <dgm:cxn modelId="{BAEAE525-E0FA-4D13-AE60-9214F25D2ED3}" type="presOf" srcId="{9D720F93-3755-466B-A350-C5C37B04044C}" destId="{DAD0578E-3D83-49DA-AD63-CF83FED0D8B3}" srcOrd="0" destOrd="0" presId="urn:microsoft.com/office/officeart/2005/8/layout/lProcess3"/>
    <dgm:cxn modelId="{9276C72E-B000-465D-9CCB-05A8C7A22466}" type="presOf" srcId="{D65A4296-64ED-4E39-BFAA-E45C73875690}" destId="{80B72FDE-619B-444B-BA9D-56FAE73E5EF9}" srcOrd="0" destOrd="0" presId="urn:microsoft.com/office/officeart/2005/8/layout/lProcess3"/>
    <dgm:cxn modelId="{9F617F32-54A5-40EC-888D-14B16D763C1B}" type="presOf" srcId="{50FB74F8-94DE-4695-87A1-3A2D27E7CF4D}" destId="{5EA08233-8313-4326-9792-8560340B1180}" srcOrd="0" destOrd="0" presId="urn:microsoft.com/office/officeart/2005/8/layout/lProcess3"/>
    <dgm:cxn modelId="{B0867339-FE61-43C8-BB8D-2637CD889579}" srcId="{B58C9304-7114-4E8E-B218-6A67F4AE8EA9}" destId="{94953AF0-E8A4-4518-9450-B1F783F1B05A}" srcOrd="0" destOrd="0" parTransId="{FCA26E5E-7F0F-4ECB-939E-73BDD819FC68}" sibTransId="{896A3574-F1A2-4D29-8FAC-89148D735EAF}"/>
    <dgm:cxn modelId="{A1C77564-2698-4773-B7AA-99DE04CA6196}" srcId="{9D720F93-3755-466B-A350-C5C37B04044C}" destId="{D65A4296-64ED-4E39-BFAA-E45C73875690}" srcOrd="0" destOrd="0" parTransId="{D8FA2838-F16C-4EC3-85EF-4B9355FA1F61}" sibTransId="{D8284496-18E0-4451-A540-2EB1E97FF10D}"/>
    <dgm:cxn modelId="{9CCE2050-20C4-4C4E-B0CD-27EF0363B66A}" type="presOf" srcId="{B58C9304-7114-4E8E-B218-6A67F4AE8EA9}" destId="{4C27F823-5A1C-4F61-871E-A54A5B73434C}" srcOrd="0" destOrd="0" presId="urn:microsoft.com/office/officeart/2005/8/layout/lProcess3"/>
    <dgm:cxn modelId="{3C4BAD54-E3EE-4596-A4DF-D75B1D1453A5}" srcId="{50FB74F8-94DE-4695-87A1-3A2D27E7CF4D}" destId="{9624D448-F18F-4B0D-BE64-D364D94A0D4A}" srcOrd="1" destOrd="0" parTransId="{E1F105B9-3683-4936-84F9-74864819BE90}" sibTransId="{F796A617-0860-4872-8C44-BC91407F165F}"/>
    <dgm:cxn modelId="{88668555-606E-49E4-A2E5-58E7E193F5C6}" srcId="{9D720F93-3755-466B-A350-C5C37B04044C}" destId="{51081D19-950E-4AEB-9C9D-7D2ABEE2DC38}" srcOrd="2" destOrd="0" parTransId="{4288A4FC-3D07-46DE-BDF2-97012F651364}" sibTransId="{911F1063-0FD2-4561-88DC-1406A7577E96}"/>
    <dgm:cxn modelId="{57465357-8D59-40BF-AE7C-ED82D25CA407}" type="presOf" srcId="{909F8CFF-5D5E-45F3-ABF8-7EBD9A14F09A}" destId="{4DFCA1F7-EDAA-4839-81F1-A0BEEE89CD96}" srcOrd="0" destOrd="0" presId="urn:microsoft.com/office/officeart/2005/8/layout/lProcess3"/>
    <dgm:cxn modelId="{CAC4E157-5947-472A-A809-318249EEC8C6}" type="presOf" srcId="{9624D448-F18F-4B0D-BE64-D364D94A0D4A}" destId="{248D5270-EA99-47B4-9A1F-85F300C40622}" srcOrd="0" destOrd="0" presId="urn:microsoft.com/office/officeart/2005/8/layout/lProcess3"/>
    <dgm:cxn modelId="{A6EEA083-82EA-4CD6-A75F-1D87A68E3C3C}" type="presOf" srcId="{53E45DB2-A0C1-4E95-BD5B-2F0CD2261420}" destId="{E815B69B-66BE-44FD-9A10-0FA60D2CA8FE}" srcOrd="0" destOrd="0" presId="urn:microsoft.com/office/officeart/2005/8/layout/lProcess3"/>
    <dgm:cxn modelId="{9F4C0788-3008-4358-AE30-4A054A6A7BC2}" srcId="{F2D12782-AEAB-4B5A-8A0F-A3876A4A6A8C}" destId="{E38834A1-D27C-4A0D-83BF-4E959BDF73DD}" srcOrd="2" destOrd="0" parTransId="{9167A4C3-8C62-4F2D-B96C-A86B27B6360E}" sibTransId="{B950D94F-7878-48C2-B611-CA94F17C30A5}"/>
    <dgm:cxn modelId="{92B0AD8E-DB74-42D6-AC5F-70EAC4450D77}" srcId="{B58C9304-7114-4E8E-B218-6A67F4AE8EA9}" destId="{9D720F93-3755-466B-A350-C5C37B04044C}" srcOrd="3" destOrd="0" parTransId="{9976E994-BD43-4AC5-A20F-A91AD39F4A74}" sibTransId="{62762AA3-3543-4027-BC7A-39D3CF3DE6B8}"/>
    <dgm:cxn modelId="{CD593099-A703-4B44-9A5C-C2AF12A10EA6}" srcId="{F2D12782-AEAB-4B5A-8A0F-A3876A4A6A8C}" destId="{909F8CFF-5D5E-45F3-ABF8-7EBD9A14F09A}" srcOrd="0" destOrd="0" parTransId="{A545C571-7469-41CD-AC79-BDE8489973A6}" sibTransId="{0764BE3A-81E5-4695-9CD8-C18ED2ABE4E6}"/>
    <dgm:cxn modelId="{812E8B99-396C-4D01-986B-49C276AC999E}" srcId="{F2D12782-AEAB-4B5A-8A0F-A3876A4A6A8C}" destId="{02103082-3E27-45FE-A7D2-B3B3BD130F42}" srcOrd="3" destOrd="0" parTransId="{04EE86B5-EB80-4A71-9793-BFD12222D927}" sibTransId="{9F32EDEF-7232-47F9-8FBA-B8ED6C0AE6AE}"/>
    <dgm:cxn modelId="{7DB9A19F-0B37-4B70-A8AE-BB77C8AA56A7}" srcId="{94953AF0-E8A4-4518-9450-B1F783F1B05A}" destId="{C1049D64-A980-4BB0-B7CA-880858617206}" srcOrd="1" destOrd="0" parTransId="{7FE5E40E-DCC0-4907-9EC9-6213747295A8}" sibTransId="{652E18D4-C13B-4A82-94BB-EB1A9076605D}"/>
    <dgm:cxn modelId="{7C66E4AC-33E9-424B-A827-820855675EE2}" srcId="{94953AF0-E8A4-4518-9450-B1F783F1B05A}" destId="{4C875FFF-13B9-4B99-A1CE-08150EA0E738}" srcOrd="0" destOrd="0" parTransId="{B858BD70-2833-4D68-AA6F-276D7FE76896}" sibTransId="{BFD68B13-6223-454D-82B3-32192434E3C2}"/>
    <dgm:cxn modelId="{5029CEB3-1FF9-43C0-90C0-E27648462A76}" srcId="{B58C9304-7114-4E8E-B218-6A67F4AE8EA9}" destId="{F2D12782-AEAB-4B5A-8A0F-A3876A4A6A8C}" srcOrd="1" destOrd="0" parTransId="{E87381C7-9236-4C8F-8BF0-0BA994A8BD07}" sibTransId="{33E428E1-F9D2-461C-9B6D-BEDAF5CED124}"/>
    <dgm:cxn modelId="{D17ABFC4-7E02-4D46-B331-36F8839EB83E}" srcId="{F2D12782-AEAB-4B5A-8A0F-A3876A4A6A8C}" destId="{53E45DB2-A0C1-4E95-BD5B-2F0CD2261420}" srcOrd="1" destOrd="0" parTransId="{007076F6-1402-48DD-AFEA-B239C6E46652}" sibTransId="{24FFB2F9-DEC8-4E32-8A21-D8055E9EC435}"/>
    <dgm:cxn modelId="{DC2EB8C7-8F6C-4BE5-86DC-109A5B1388A4}" srcId="{9D720F93-3755-466B-A350-C5C37B04044C}" destId="{92340219-6C6F-4683-A0FA-26E974BC7917}" srcOrd="1" destOrd="0" parTransId="{46ED02F2-9652-4419-ABBA-720C090A109F}" sibTransId="{647362D7-E530-4868-A0F3-D8E29B930166}"/>
    <dgm:cxn modelId="{2A0CF5C9-5201-412A-88DF-F521AE90DF10}" type="presOf" srcId="{E38834A1-D27C-4A0D-83BF-4E959BDF73DD}" destId="{3DD2F0E3-ACDA-4E06-BA48-99FB3AAF61A8}" srcOrd="0" destOrd="0" presId="urn:microsoft.com/office/officeart/2005/8/layout/lProcess3"/>
    <dgm:cxn modelId="{9C8203D7-482E-4629-9664-579F0E1E818E}" type="presOf" srcId="{02103082-3E27-45FE-A7D2-B3B3BD130F42}" destId="{DBE070A8-5177-4943-9150-FD4116EAED2C}" srcOrd="0" destOrd="0" presId="urn:microsoft.com/office/officeart/2005/8/layout/lProcess3"/>
    <dgm:cxn modelId="{01817BD9-921C-4A11-899D-700130F110FC}" type="presOf" srcId="{F2D12782-AEAB-4B5A-8A0F-A3876A4A6A8C}" destId="{A90ECCCD-B9E5-47FC-ACE2-DADE1516FA0E}" srcOrd="0" destOrd="0" presId="urn:microsoft.com/office/officeart/2005/8/layout/lProcess3"/>
    <dgm:cxn modelId="{A72A46E6-9483-4806-B278-33977795BDD6}" type="presOf" srcId="{92340219-6C6F-4683-A0FA-26E974BC7917}" destId="{7CE0FCF3-3929-4A08-AE0A-1B27F809404F}" srcOrd="0" destOrd="0" presId="urn:microsoft.com/office/officeart/2005/8/layout/lProcess3"/>
    <dgm:cxn modelId="{7F2951F1-2DE1-41B3-AA7A-77CFF72148A0}" type="presOf" srcId="{C1049D64-A980-4BB0-B7CA-880858617206}" destId="{39EAFDA9-9507-4D34-9009-8A3F41E47CDD}" srcOrd="0" destOrd="0" presId="urn:microsoft.com/office/officeart/2005/8/layout/lProcess3"/>
    <dgm:cxn modelId="{D65627F3-F241-499E-94E2-6CCF07884D27}" type="presOf" srcId="{7BE4321A-DB7A-4DD9-A140-F4C36FAB79AB}" destId="{74696087-CCDE-421C-ACD8-F5E3E245AD4B}" srcOrd="0" destOrd="0" presId="urn:microsoft.com/office/officeart/2005/8/layout/lProcess3"/>
    <dgm:cxn modelId="{BCB35DF8-F49A-40A0-8969-F12FAC92AFAA}" type="presOf" srcId="{51081D19-950E-4AEB-9C9D-7D2ABEE2DC38}" destId="{1DFFE442-895B-4BE2-8EE2-66E76C4CCEFD}" srcOrd="0" destOrd="0" presId="urn:microsoft.com/office/officeart/2005/8/layout/lProcess3"/>
    <dgm:cxn modelId="{ECDC8DFC-8E62-4E4B-8466-B4ED0F8B6F6D}" srcId="{94953AF0-E8A4-4518-9450-B1F783F1B05A}" destId="{7BE4321A-DB7A-4DD9-A140-F4C36FAB79AB}" srcOrd="2" destOrd="0" parTransId="{5750603A-20D7-4409-9D2B-1D9C00577FF6}" sibTransId="{AAD2CE07-6424-4209-AF96-C5D18D2721AE}"/>
    <dgm:cxn modelId="{FDBF55C0-14AD-451D-94E5-63AF471EB85C}" type="presParOf" srcId="{4C27F823-5A1C-4F61-871E-A54A5B73434C}" destId="{1512CE17-A403-4446-B08E-9FB3FCF9F802}" srcOrd="0" destOrd="0" presId="urn:microsoft.com/office/officeart/2005/8/layout/lProcess3"/>
    <dgm:cxn modelId="{BB258726-6F21-4B9F-A64A-F592DA02B150}" type="presParOf" srcId="{1512CE17-A403-4446-B08E-9FB3FCF9F802}" destId="{7E832EE6-FF16-489E-B842-807C65601B62}" srcOrd="0" destOrd="0" presId="urn:microsoft.com/office/officeart/2005/8/layout/lProcess3"/>
    <dgm:cxn modelId="{5115178E-6FB2-45A2-8729-3DFE611F1CE9}" type="presParOf" srcId="{1512CE17-A403-4446-B08E-9FB3FCF9F802}" destId="{C2DA0A74-A2DD-4F12-9BEF-56D92AEED2FA}" srcOrd="1" destOrd="0" presId="urn:microsoft.com/office/officeart/2005/8/layout/lProcess3"/>
    <dgm:cxn modelId="{2DFA02B3-7E0A-41D5-8524-2EB2AE59C39C}" type="presParOf" srcId="{1512CE17-A403-4446-B08E-9FB3FCF9F802}" destId="{2CD47A5B-BB3B-4EBB-B2DB-82AA1E47BE7C}" srcOrd="2" destOrd="0" presId="urn:microsoft.com/office/officeart/2005/8/layout/lProcess3"/>
    <dgm:cxn modelId="{75C48811-908B-458B-AEB7-41DFD919BB8A}" type="presParOf" srcId="{1512CE17-A403-4446-B08E-9FB3FCF9F802}" destId="{44FFAD35-4674-4363-AC76-2E4773F2DC82}" srcOrd="3" destOrd="0" presId="urn:microsoft.com/office/officeart/2005/8/layout/lProcess3"/>
    <dgm:cxn modelId="{B677E125-CD32-472E-B86F-F71862F74305}" type="presParOf" srcId="{1512CE17-A403-4446-B08E-9FB3FCF9F802}" destId="{39EAFDA9-9507-4D34-9009-8A3F41E47CDD}" srcOrd="4" destOrd="0" presId="urn:microsoft.com/office/officeart/2005/8/layout/lProcess3"/>
    <dgm:cxn modelId="{41DC1255-149D-44B8-8512-E9ECE230CDBD}" type="presParOf" srcId="{1512CE17-A403-4446-B08E-9FB3FCF9F802}" destId="{81870108-63CB-4E72-B6D1-8DB3D0C37BD9}" srcOrd="5" destOrd="0" presId="urn:microsoft.com/office/officeart/2005/8/layout/lProcess3"/>
    <dgm:cxn modelId="{82F09F7C-D0B3-44D7-9791-B146328D7E79}" type="presParOf" srcId="{1512CE17-A403-4446-B08E-9FB3FCF9F802}" destId="{74696087-CCDE-421C-ACD8-F5E3E245AD4B}" srcOrd="6" destOrd="0" presId="urn:microsoft.com/office/officeart/2005/8/layout/lProcess3"/>
    <dgm:cxn modelId="{93731AE5-85EB-43CB-8185-0FC6B78BBC85}" type="presParOf" srcId="{4C27F823-5A1C-4F61-871E-A54A5B73434C}" destId="{B718E2A1-8189-4B12-96E4-5A0C917C8200}" srcOrd="1" destOrd="0" presId="urn:microsoft.com/office/officeart/2005/8/layout/lProcess3"/>
    <dgm:cxn modelId="{CC48906F-327E-4A31-B68B-09AD465ACBB2}" type="presParOf" srcId="{4C27F823-5A1C-4F61-871E-A54A5B73434C}" destId="{03C93F1F-8E84-43B1-B71A-EE5A8C6F4D79}" srcOrd="2" destOrd="0" presId="urn:microsoft.com/office/officeart/2005/8/layout/lProcess3"/>
    <dgm:cxn modelId="{AE98377C-ED36-4EA1-91AE-D249F1528276}" type="presParOf" srcId="{03C93F1F-8E84-43B1-B71A-EE5A8C6F4D79}" destId="{A90ECCCD-B9E5-47FC-ACE2-DADE1516FA0E}" srcOrd="0" destOrd="0" presId="urn:microsoft.com/office/officeart/2005/8/layout/lProcess3"/>
    <dgm:cxn modelId="{B63C158B-496F-4A49-BB60-8A78E9A0ABB8}" type="presParOf" srcId="{03C93F1F-8E84-43B1-B71A-EE5A8C6F4D79}" destId="{09984E9D-F430-438F-887A-39DCACC6B584}" srcOrd="1" destOrd="0" presId="urn:microsoft.com/office/officeart/2005/8/layout/lProcess3"/>
    <dgm:cxn modelId="{347A4223-70F1-4A0B-8177-94D4B3C0A51B}" type="presParOf" srcId="{03C93F1F-8E84-43B1-B71A-EE5A8C6F4D79}" destId="{4DFCA1F7-EDAA-4839-81F1-A0BEEE89CD96}" srcOrd="2" destOrd="0" presId="urn:microsoft.com/office/officeart/2005/8/layout/lProcess3"/>
    <dgm:cxn modelId="{DA726C7A-70A4-4E08-B6F9-1D89B1C38687}" type="presParOf" srcId="{03C93F1F-8E84-43B1-B71A-EE5A8C6F4D79}" destId="{20484CEF-99FC-419B-9C68-B3C1721D1399}" srcOrd="3" destOrd="0" presId="urn:microsoft.com/office/officeart/2005/8/layout/lProcess3"/>
    <dgm:cxn modelId="{5B43419C-F259-4E99-8AB5-A6379527C5B7}" type="presParOf" srcId="{03C93F1F-8E84-43B1-B71A-EE5A8C6F4D79}" destId="{E815B69B-66BE-44FD-9A10-0FA60D2CA8FE}" srcOrd="4" destOrd="0" presId="urn:microsoft.com/office/officeart/2005/8/layout/lProcess3"/>
    <dgm:cxn modelId="{B6D9DF3D-5806-4BE7-97B5-A518771FCA72}" type="presParOf" srcId="{03C93F1F-8E84-43B1-B71A-EE5A8C6F4D79}" destId="{255CB9B2-CFE5-4354-A1B6-D1F578E7C0CA}" srcOrd="5" destOrd="0" presId="urn:microsoft.com/office/officeart/2005/8/layout/lProcess3"/>
    <dgm:cxn modelId="{1DB9FB79-51B1-410E-8427-446F99C2D262}" type="presParOf" srcId="{03C93F1F-8E84-43B1-B71A-EE5A8C6F4D79}" destId="{3DD2F0E3-ACDA-4E06-BA48-99FB3AAF61A8}" srcOrd="6" destOrd="0" presId="urn:microsoft.com/office/officeart/2005/8/layout/lProcess3"/>
    <dgm:cxn modelId="{F8125A45-A149-40F2-8C06-6185AB5A8C28}" type="presParOf" srcId="{03C93F1F-8E84-43B1-B71A-EE5A8C6F4D79}" destId="{7BEF2751-9821-44F6-8757-4B2C4910FB61}" srcOrd="7" destOrd="0" presId="urn:microsoft.com/office/officeart/2005/8/layout/lProcess3"/>
    <dgm:cxn modelId="{FD671596-A018-429D-925D-889B2BB1DFA8}" type="presParOf" srcId="{03C93F1F-8E84-43B1-B71A-EE5A8C6F4D79}" destId="{DBE070A8-5177-4943-9150-FD4116EAED2C}" srcOrd="8" destOrd="0" presId="urn:microsoft.com/office/officeart/2005/8/layout/lProcess3"/>
    <dgm:cxn modelId="{EAD70E24-D2D9-4A42-A3A3-E907B98F8487}" type="presParOf" srcId="{4C27F823-5A1C-4F61-871E-A54A5B73434C}" destId="{B200F893-7E0F-4814-8778-CF8C5B4D70EA}" srcOrd="3" destOrd="0" presId="urn:microsoft.com/office/officeart/2005/8/layout/lProcess3"/>
    <dgm:cxn modelId="{DCF838C2-E6FE-4D6C-BF8A-7E19739DC91C}" type="presParOf" srcId="{4C27F823-5A1C-4F61-871E-A54A5B73434C}" destId="{AF24E582-508F-42F9-A8EE-F2C046D7E72C}" srcOrd="4" destOrd="0" presId="urn:microsoft.com/office/officeart/2005/8/layout/lProcess3"/>
    <dgm:cxn modelId="{30CBE426-32E8-4AD4-9DCC-5B649805A6B5}" type="presParOf" srcId="{AF24E582-508F-42F9-A8EE-F2C046D7E72C}" destId="{5EA08233-8313-4326-9792-8560340B1180}" srcOrd="0" destOrd="0" presId="urn:microsoft.com/office/officeart/2005/8/layout/lProcess3"/>
    <dgm:cxn modelId="{884BD02D-129E-4AB5-900A-A2B9BAE1F515}" type="presParOf" srcId="{AF24E582-508F-42F9-A8EE-F2C046D7E72C}" destId="{0770FACB-56AB-4FBB-AF8A-EF8D8DA1DF58}" srcOrd="1" destOrd="0" presId="urn:microsoft.com/office/officeart/2005/8/layout/lProcess3"/>
    <dgm:cxn modelId="{5ABBE152-0EF4-4388-87F0-8594DC0F7475}" type="presParOf" srcId="{AF24E582-508F-42F9-A8EE-F2C046D7E72C}" destId="{A385C60A-DA2B-48FF-AF15-75E8210454AF}" srcOrd="2" destOrd="0" presId="urn:microsoft.com/office/officeart/2005/8/layout/lProcess3"/>
    <dgm:cxn modelId="{3089FFEE-4B4B-40EA-B542-C2E328E87393}" type="presParOf" srcId="{AF24E582-508F-42F9-A8EE-F2C046D7E72C}" destId="{0FD673AD-19EC-409D-A7DE-242BC08FF0F1}" srcOrd="3" destOrd="0" presId="urn:microsoft.com/office/officeart/2005/8/layout/lProcess3"/>
    <dgm:cxn modelId="{644CE627-2E70-4ADB-9C94-937F32C7F23D}" type="presParOf" srcId="{AF24E582-508F-42F9-A8EE-F2C046D7E72C}" destId="{248D5270-EA99-47B4-9A1F-85F300C40622}" srcOrd="4" destOrd="0" presId="urn:microsoft.com/office/officeart/2005/8/layout/lProcess3"/>
    <dgm:cxn modelId="{7FE000E0-1AD7-4FE1-9F6D-3FA9CAB50E80}" type="presParOf" srcId="{4C27F823-5A1C-4F61-871E-A54A5B73434C}" destId="{D7E89309-547E-4B2F-942C-922B612DA44D}" srcOrd="5" destOrd="0" presId="urn:microsoft.com/office/officeart/2005/8/layout/lProcess3"/>
    <dgm:cxn modelId="{4CA5FD9C-78DB-4449-A6DE-5B70238656D4}" type="presParOf" srcId="{4C27F823-5A1C-4F61-871E-A54A5B73434C}" destId="{4C2974B7-DB04-4C2B-8160-232F6D04BAE2}" srcOrd="6" destOrd="0" presId="urn:microsoft.com/office/officeart/2005/8/layout/lProcess3"/>
    <dgm:cxn modelId="{0C99F342-1A4F-4FEE-8C7F-EDAA9F35010A}" type="presParOf" srcId="{4C2974B7-DB04-4C2B-8160-232F6D04BAE2}" destId="{DAD0578E-3D83-49DA-AD63-CF83FED0D8B3}" srcOrd="0" destOrd="0" presId="urn:microsoft.com/office/officeart/2005/8/layout/lProcess3"/>
    <dgm:cxn modelId="{34725ECA-039F-4803-99AB-A803A372DDB0}" type="presParOf" srcId="{4C2974B7-DB04-4C2B-8160-232F6D04BAE2}" destId="{BBE78D62-FC92-45E4-93E8-78C65FEFCC17}" srcOrd="1" destOrd="0" presId="urn:microsoft.com/office/officeart/2005/8/layout/lProcess3"/>
    <dgm:cxn modelId="{A98A5870-264A-41F3-8275-737A09ACB7EF}" type="presParOf" srcId="{4C2974B7-DB04-4C2B-8160-232F6D04BAE2}" destId="{80B72FDE-619B-444B-BA9D-56FAE73E5EF9}" srcOrd="2" destOrd="0" presId="urn:microsoft.com/office/officeart/2005/8/layout/lProcess3"/>
    <dgm:cxn modelId="{A12483D5-FB3C-465C-B545-4FF480A2B6C0}" type="presParOf" srcId="{4C2974B7-DB04-4C2B-8160-232F6D04BAE2}" destId="{F017E66B-A045-4A38-91B3-D4BECEAF180B}" srcOrd="3" destOrd="0" presId="urn:microsoft.com/office/officeart/2005/8/layout/lProcess3"/>
    <dgm:cxn modelId="{CD087B97-62E5-4D6C-A30C-683ADB7E8C16}" type="presParOf" srcId="{4C2974B7-DB04-4C2B-8160-232F6D04BAE2}" destId="{7CE0FCF3-3929-4A08-AE0A-1B27F809404F}" srcOrd="4" destOrd="0" presId="urn:microsoft.com/office/officeart/2005/8/layout/lProcess3"/>
    <dgm:cxn modelId="{FED469AB-D50E-49BA-9014-09BA88BED67C}" type="presParOf" srcId="{4C2974B7-DB04-4C2B-8160-232F6D04BAE2}" destId="{50D76D7A-E9BA-416B-B26B-4E45B1BA64A8}" srcOrd="5" destOrd="0" presId="urn:microsoft.com/office/officeart/2005/8/layout/lProcess3"/>
    <dgm:cxn modelId="{6C67323A-F35B-43AC-B771-CBB00BF5947E}" type="presParOf" srcId="{4C2974B7-DB04-4C2B-8160-232F6D04BAE2}" destId="{1DFFE442-895B-4BE2-8EE2-66E76C4CCEFD}" srcOrd="6" destOrd="0" presId="urn:microsoft.com/office/officeart/2005/8/layout/lProcess3"/>
  </dgm:cxnLst>
  <dgm:bg/>
  <dgm:whole>
    <a:ln w="9525" cap="flat" cmpd="sng" algn="ctr">
      <a:solidFill>
        <a:schemeClr val="accent1"/>
      </a:solid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32EE6-FF16-489E-B842-807C65601B62}">
      <dsp:nvSpPr>
        <dsp:cNvPr id="0" name=""/>
        <dsp:cNvSpPr/>
      </dsp:nvSpPr>
      <dsp:spPr>
        <a:xfrm>
          <a:off x="0" y="213530"/>
          <a:ext cx="2283616" cy="913446"/>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E" sz="1900" kern="1200" dirty="0">
              <a:latin typeface="+mj-lt"/>
            </a:rPr>
            <a:t>Credit Risk RWAs</a:t>
          </a:r>
        </a:p>
      </dsp:txBody>
      <dsp:txXfrm>
        <a:off x="456723" y="213530"/>
        <a:ext cx="1370170" cy="913446"/>
      </dsp:txXfrm>
    </dsp:sp>
    <dsp:sp modelId="{2CD47A5B-BB3B-4EBB-B2DB-82AA1E47BE7C}">
      <dsp:nvSpPr>
        <dsp:cNvPr id="0" name=""/>
        <dsp:cNvSpPr/>
      </dsp:nvSpPr>
      <dsp:spPr>
        <a:xfrm>
          <a:off x="1992880" y="291173"/>
          <a:ext cx="2445751"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Standardised</a:t>
          </a:r>
        </a:p>
      </dsp:txBody>
      <dsp:txXfrm>
        <a:off x="2371960" y="291173"/>
        <a:ext cx="1687591" cy="758160"/>
      </dsp:txXfrm>
    </dsp:sp>
    <dsp:sp modelId="{39EAFDA9-9507-4D34-9009-8A3F41E47CDD}">
      <dsp:nvSpPr>
        <dsp:cNvPr id="0" name=""/>
        <dsp:cNvSpPr/>
      </dsp:nvSpPr>
      <dsp:spPr>
        <a:xfrm>
          <a:off x="4248474" y="312834"/>
          <a:ext cx="1895402"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Foundation Internal Ratings Based (IRB)</a:t>
          </a:r>
        </a:p>
      </dsp:txBody>
      <dsp:txXfrm>
        <a:off x="4627554" y="312834"/>
        <a:ext cx="1137242" cy="758160"/>
      </dsp:txXfrm>
    </dsp:sp>
    <dsp:sp modelId="{74696087-CCDE-421C-ACD8-F5E3E245AD4B}">
      <dsp:nvSpPr>
        <dsp:cNvPr id="0" name=""/>
        <dsp:cNvSpPr/>
      </dsp:nvSpPr>
      <dsp:spPr>
        <a:xfrm>
          <a:off x="5809453" y="307966"/>
          <a:ext cx="1895402"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Advanced </a:t>
          </a:r>
        </a:p>
        <a:p>
          <a:pPr marL="0" lvl="0" indent="0" algn="ctr" defTabSz="444500">
            <a:lnSpc>
              <a:spcPct val="90000"/>
            </a:lnSpc>
            <a:spcBef>
              <a:spcPct val="0"/>
            </a:spcBef>
            <a:spcAft>
              <a:spcPct val="35000"/>
            </a:spcAft>
            <a:buNone/>
          </a:pPr>
          <a:r>
            <a:rPr lang="en-IE" sz="1000" kern="1200" dirty="0">
              <a:latin typeface="+mj-lt"/>
            </a:rPr>
            <a:t>Internal Ratings Based (IRB)</a:t>
          </a:r>
        </a:p>
      </dsp:txBody>
      <dsp:txXfrm>
        <a:off x="6188533" y="307966"/>
        <a:ext cx="1137242" cy="758160"/>
      </dsp:txXfrm>
    </dsp:sp>
    <dsp:sp modelId="{A90ECCCD-B9E5-47FC-ACE2-DADE1516FA0E}">
      <dsp:nvSpPr>
        <dsp:cNvPr id="0" name=""/>
        <dsp:cNvSpPr/>
      </dsp:nvSpPr>
      <dsp:spPr>
        <a:xfrm>
          <a:off x="0" y="1254859"/>
          <a:ext cx="2283616" cy="913446"/>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E" sz="1900" kern="1200" dirty="0">
              <a:latin typeface="+mj-lt"/>
            </a:rPr>
            <a:t>Counterparty  RWAs</a:t>
          </a:r>
        </a:p>
      </dsp:txBody>
      <dsp:txXfrm>
        <a:off x="456723" y="1254859"/>
        <a:ext cx="1370170" cy="913446"/>
      </dsp:txXfrm>
    </dsp:sp>
    <dsp:sp modelId="{4DFCA1F7-EDAA-4839-81F1-A0BEEE89CD96}">
      <dsp:nvSpPr>
        <dsp:cNvPr id="0" name=""/>
        <dsp:cNvSpPr/>
      </dsp:nvSpPr>
      <dsp:spPr>
        <a:xfrm>
          <a:off x="1992880" y="1332502"/>
          <a:ext cx="1362452"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M2M</a:t>
          </a:r>
        </a:p>
      </dsp:txBody>
      <dsp:txXfrm>
        <a:off x="2371960" y="1332502"/>
        <a:ext cx="604292" cy="758160"/>
      </dsp:txXfrm>
    </dsp:sp>
    <dsp:sp modelId="{E815B69B-66BE-44FD-9A10-0FA60D2CA8FE}">
      <dsp:nvSpPr>
        <dsp:cNvPr id="0" name=""/>
        <dsp:cNvSpPr/>
      </dsp:nvSpPr>
      <dsp:spPr>
        <a:xfrm>
          <a:off x="3089976" y="1332502"/>
          <a:ext cx="1187033"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Org.</a:t>
          </a:r>
        </a:p>
        <a:p>
          <a:pPr marL="0" lvl="0" indent="0" algn="ctr" defTabSz="444500">
            <a:lnSpc>
              <a:spcPct val="90000"/>
            </a:lnSpc>
            <a:spcBef>
              <a:spcPct val="0"/>
            </a:spcBef>
            <a:spcAft>
              <a:spcPct val="35000"/>
            </a:spcAft>
            <a:buNone/>
          </a:pPr>
          <a:r>
            <a:rPr lang="en-IE" sz="1000" kern="1200" dirty="0">
              <a:latin typeface="+mj-lt"/>
            </a:rPr>
            <a:t>Exp</a:t>
          </a:r>
        </a:p>
      </dsp:txBody>
      <dsp:txXfrm>
        <a:off x="3469056" y="1332502"/>
        <a:ext cx="428873" cy="758160"/>
      </dsp:txXfrm>
    </dsp:sp>
    <dsp:sp modelId="{3DD2F0E3-ACDA-4E06-BA48-99FB3AAF61A8}">
      <dsp:nvSpPr>
        <dsp:cNvPr id="0" name=""/>
        <dsp:cNvSpPr/>
      </dsp:nvSpPr>
      <dsp:spPr>
        <a:xfrm>
          <a:off x="4011653" y="1332502"/>
          <a:ext cx="1790150"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a:latin typeface="+mj-lt"/>
            </a:rPr>
            <a:t>Standardised</a:t>
          </a:r>
          <a:endParaRPr lang="en-IE" sz="1000" kern="1200" dirty="0">
            <a:latin typeface="+mj-lt"/>
          </a:endParaRPr>
        </a:p>
      </dsp:txBody>
      <dsp:txXfrm>
        <a:off x="4390733" y="1332502"/>
        <a:ext cx="1031990" cy="758160"/>
      </dsp:txXfrm>
    </dsp:sp>
    <dsp:sp modelId="{DBE070A8-5177-4943-9150-FD4116EAED2C}">
      <dsp:nvSpPr>
        <dsp:cNvPr id="0" name=""/>
        <dsp:cNvSpPr/>
      </dsp:nvSpPr>
      <dsp:spPr>
        <a:xfrm>
          <a:off x="5809453" y="1343526"/>
          <a:ext cx="1895402"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Internal Model Method</a:t>
          </a:r>
        </a:p>
      </dsp:txBody>
      <dsp:txXfrm>
        <a:off x="6188533" y="1343526"/>
        <a:ext cx="1137242" cy="758160"/>
      </dsp:txXfrm>
    </dsp:sp>
    <dsp:sp modelId="{5EA08233-8313-4326-9792-8560340B1180}">
      <dsp:nvSpPr>
        <dsp:cNvPr id="0" name=""/>
        <dsp:cNvSpPr/>
      </dsp:nvSpPr>
      <dsp:spPr>
        <a:xfrm>
          <a:off x="6133" y="2296189"/>
          <a:ext cx="2283616" cy="913446"/>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E" sz="1900" kern="1200" dirty="0">
              <a:latin typeface="+mj-lt"/>
            </a:rPr>
            <a:t>Market Risk RWAs</a:t>
          </a:r>
        </a:p>
      </dsp:txBody>
      <dsp:txXfrm>
        <a:off x="462856" y="2296189"/>
        <a:ext cx="1370170" cy="913446"/>
      </dsp:txXfrm>
    </dsp:sp>
    <dsp:sp modelId="{A385C60A-DA2B-48FF-AF15-75E8210454AF}">
      <dsp:nvSpPr>
        <dsp:cNvPr id="0" name=""/>
        <dsp:cNvSpPr/>
      </dsp:nvSpPr>
      <dsp:spPr>
        <a:xfrm>
          <a:off x="1992880" y="2373832"/>
          <a:ext cx="1895402"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Standardised</a:t>
          </a:r>
        </a:p>
      </dsp:txBody>
      <dsp:txXfrm>
        <a:off x="2371960" y="2373832"/>
        <a:ext cx="1137242" cy="758160"/>
      </dsp:txXfrm>
    </dsp:sp>
    <dsp:sp modelId="{248D5270-EA99-47B4-9A1F-85F300C40622}">
      <dsp:nvSpPr>
        <dsp:cNvPr id="0" name=""/>
        <dsp:cNvSpPr/>
      </dsp:nvSpPr>
      <dsp:spPr>
        <a:xfrm>
          <a:off x="3973613" y="2393832"/>
          <a:ext cx="2457938"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Internal Model Approach</a:t>
          </a:r>
        </a:p>
      </dsp:txBody>
      <dsp:txXfrm>
        <a:off x="4352693" y="2393832"/>
        <a:ext cx="1699778" cy="758160"/>
      </dsp:txXfrm>
    </dsp:sp>
    <dsp:sp modelId="{DAD0578E-3D83-49DA-AD63-CF83FED0D8B3}">
      <dsp:nvSpPr>
        <dsp:cNvPr id="0" name=""/>
        <dsp:cNvSpPr/>
      </dsp:nvSpPr>
      <dsp:spPr>
        <a:xfrm>
          <a:off x="6133" y="3337518"/>
          <a:ext cx="2283616" cy="913446"/>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E" sz="1900" kern="1200" dirty="0">
              <a:latin typeface="+mj-lt"/>
            </a:rPr>
            <a:t>Operational Risk RWAs</a:t>
          </a:r>
        </a:p>
      </dsp:txBody>
      <dsp:txXfrm>
        <a:off x="462856" y="3337518"/>
        <a:ext cx="1370170" cy="913446"/>
      </dsp:txXfrm>
    </dsp:sp>
    <dsp:sp modelId="{80B72FDE-619B-444B-BA9D-56FAE73E5EF9}">
      <dsp:nvSpPr>
        <dsp:cNvPr id="0" name=""/>
        <dsp:cNvSpPr/>
      </dsp:nvSpPr>
      <dsp:spPr>
        <a:xfrm>
          <a:off x="1992880" y="3415161"/>
          <a:ext cx="1895402"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Basic Indicator</a:t>
          </a:r>
        </a:p>
      </dsp:txBody>
      <dsp:txXfrm>
        <a:off x="2371960" y="3415161"/>
        <a:ext cx="1137242" cy="758160"/>
      </dsp:txXfrm>
    </dsp:sp>
    <dsp:sp modelId="{7CE0FCF3-3929-4A08-AE0A-1B27F809404F}">
      <dsp:nvSpPr>
        <dsp:cNvPr id="0" name=""/>
        <dsp:cNvSpPr/>
      </dsp:nvSpPr>
      <dsp:spPr>
        <a:xfrm>
          <a:off x="3622925" y="3415161"/>
          <a:ext cx="1895402"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Standardised</a:t>
          </a:r>
        </a:p>
      </dsp:txBody>
      <dsp:txXfrm>
        <a:off x="4002005" y="3415161"/>
        <a:ext cx="1137242" cy="758160"/>
      </dsp:txXfrm>
    </dsp:sp>
    <dsp:sp modelId="{1DFFE442-895B-4BE2-8EE2-66E76C4CCEFD}">
      <dsp:nvSpPr>
        <dsp:cNvPr id="0" name=""/>
        <dsp:cNvSpPr/>
      </dsp:nvSpPr>
      <dsp:spPr>
        <a:xfrm>
          <a:off x="5252971" y="3415161"/>
          <a:ext cx="1895402" cy="758160"/>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6350" rIns="0" bIns="6350" numCol="1" spcCol="1270" anchor="ctr" anchorCtr="0">
          <a:noAutofit/>
        </a:bodyPr>
        <a:lstStyle/>
        <a:p>
          <a:pPr marL="0" lvl="0" indent="0" algn="ctr" defTabSz="444500">
            <a:lnSpc>
              <a:spcPct val="90000"/>
            </a:lnSpc>
            <a:spcBef>
              <a:spcPct val="0"/>
            </a:spcBef>
            <a:spcAft>
              <a:spcPct val="35000"/>
            </a:spcAft>
            <a:buNone/>
          </a:pPr>
          <a:r>
            <a:rPr lang="en-IE" sz="1000" kern="1200" dirty="0">
              <a:latin typeface="+mj-lt"/>
            </a:rPr>
            <a:t>Advanced Measurement</a:t>
          </a:r>
        </a:p>
      </dsp:txBody>
      <dsp:txXfrm>
        <a:off x="5632051" y="3415161"/>
        <a:ext cx="1137242" cy="75816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9D86BD7-7194-4666-AB2C-BF9661A8EA7D}"/>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147" name="Rectangle 3">
            <a:extLst>
              <a:ext uri="{FF2B5EF4-FFF2-40B4-BE49-F238E27FC236}">
                <a16:creationId xmlns:a16="http://schemas.microsoft.com/office/drawing/2014/main" id="{146B9147-B4E0-4AAB-A08A-75102D6B4309}"/>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39FE9D14-4083-43E5-874A-F574A080937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06E5F543-94E7-4695-8960-B07C799B971E}"/>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9B28D892-E229-4B9D-BD6E-B22F0EC6AA13}"/>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151" name="Rectangle 7">
            <a:extLst>
              <a:ext uri="{FF2B5EF4-FFF2-40B4-BE49-F238E27FC236}">
                <a16:creationId xmlns:a16="http://schemas.microsoft.com/office/drawing/2014/main" id="{2F36A20E-16EF-4385-AA92-D1989FC8DFFA}"/>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76A78904-261A-4F34-B045-5C6BF805EB2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CA36F9E6-1119-43F7-9795-F722A6CDECED}"/>
              </a:ext>
            </a:extLst>
          </p:cNvPr>
          <p:cNvSpPr>
            <a:spLocks noGrp="1" noRot="1" noChangeAspect="1" noChangeArrowheads="1" noTextEdit="1"/>
          </p:cNvSpPr>
          <p:nvPr>
            <p:ph type="sldImg"/>
          </p:nvPr>
        </p:nvSpPr>
        <p:spPr>
          <a:ln/>
        </p:spPr>
      </p:sp>
      <p:sp>
        <p:nvSpPr>
          <p:cNvPr id="99331" name="Notes Placeholder 2">
            <a:extLst>
              <a:ext uri="{FF2B5EF4-FFF2-40B4-BE49-F238E27FC236}">
                <a16:creationId xmlns:a16="http://schemas.microsoft.com/office/drawing/2014/main" id="{AC6F5750-AB0D-4860-9B22-008C77AAE237}"/>
              </a:ext>
            </a:extLst>
          </p:cNvPr>
          <p:cNvSpPr>
            <a:spLocks noGrp="1"/>
          </p:cNvSpPr>
          <p:nvPr>
            <p:ph type="body" idx="1"/>
          </p:nvPr>
        </p:nvSpPr>
        <p:spPr>
          <a:xfrm>
            <a:off x="681038" y="4724400"/>
            <a:ext cx="5678487" cy="4473575"/>
          </a:xfrm>
          <a:ln/>
        </p:spPr>
        <p:txBody>
          <a:bodyPr/>
          <a:lstStyle/>
          <a:p>
            <a:pPr>
              <a:defRPr/>
            </a:pPr>
            <a:r>
              <a:rPr lang="en-IE" dirty="0">
                <a:latin typeface="Arial" pitchFamily="34" charset="0"/>
                <a:cs typeface="Arial" pitchFamily="34" charset="0"/>
              </a:rPr>
              <a:t>Just a visual showing all that.   From a capital perspective Again not worried about the average loss ( orange line) – know that we can price and provision for it. </a:t>
            </a:r>
          </a:p>
          <a:p>
            <a:pPr>
              <a:defRPr/>
            </a:pPr>
            <a:endParaRPr lang="en-IE" dirty="0">
              <a:latin typeface="Arial" pitchFamily="34" charset="0"/>
              <a:cs typeface="Arial" pitchFamily="34" charset="0"/>
            </a:endParaRPr>
          </a:p>
          <a:p>
            <a:pPr>
              <a:defRPr/>
            </a:pPr>
            <a:r>
              <a:rPr lang="en-IE" dirty="0">
                <a:latin typeface="Arial" pitchFamily="34" charset="0"/>
                <a:cs typeface="Arial" pitchFamily="34" charset="0"/>
              </a:rPr>
              <a:t>Worried about the size of the variability around it. </a:t>
            </a:r>
          </a:p>
          <a:p>
            <a:pPr>
              <a:defRPr/>
            </a:pPr>
            <a:r>
              <a:rPr lang="en-IE" dirty="0">
                <a:latin typeface="Arial" pitchFamily="34" charset="0"/>
                <a:cs typeface="Arial" pitchFamily="34" charset="0"/>
              </a:rPr>
              <a:t>That’s just  am illustration  - showing volatility / spikes in losses over a cycle</a:t>
            </a:r>
          </a:p>
          <a:p>
            <a:pPr>
              <a:defRPr/>
            </a:pPr>
            <a:endParaRPr lang="en-IE" dirty="0">
              <a:latin typeface="Arial" pitchFamily="34" charset="0"/>
              <a:cs typeface="Arial" pitchFamily="34" charset="0"/>
            </a:endParaRPr>
          </a:p>
          <a:p>
            <a:pPr marL="228600" indent="-228600">
              <a:buFontTx/>
              <a:buAutoNum type="alphaUcPeriod" startAt="17"/>
              <a:defRPr/>
            </a:pPr>
            <a:r>
              <a:rPr lang="en-IE" b="1" dirty="0">
                <a:latin typeface="Arial" pitchFamily="34" charset="0"/>
                <a:cs typeface="Arial" pitchFamily="34" charset="0"/>
              </a:rPr>
              <a:t>How might that look for if that was a retail portfolio  </a:t>
            </a:r>
            <a:r>
              <a:rPr lang="en-IE" b="1" dirty="0" err="1">
                <a:latin typeface="Arial" pitchFamily="34" charset="0"/>
                <a:cs typeface="Arial" pitchFamily="34" charset="0"/>
              </a:rPr>
              <a:t>vs</a:t>
            </a:r>
            <a:r>
              <a:rPr lang="en-IE" b="1" dirty="0">
                <a:latin typeface="Arial" pitchFamily="34" charset="0"/>
                <a:cs typeface="Arial" pitchFamily="34" charset="0"/>
              </a:rPr>
              <a:t> a corporate portfolio ?</a:t>
            </a:r>
          </a:p>
          <a:p>
            <a:pPr marL="228600" indent="-228600">
              <a:buFontTx/>
              <a:buAutoNum type="alphaUcPeriod" startAt="17"/>
              <a:defRPr/>
            </a:pPr>
            <a:r>
              <a:rPr lang="en-IE" b="1" dirty="0">
                <a:latin typeface="Arial" pitchFamily="34" charset="0"/>
                <a:cs typeface="Arial" pitchFamily="34" charset="0"/>
              </a:rPr>
              <a:t>What drives volatility in portfolios?  - assets / concentrations / correlations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2523C1FD-1A8D-48A5-9734-B798B644A1EF}"/>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6E42D8C9-C017-44E6-8BE5-A2F5BD84E8B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33796" name="Slide Number Placeholder 3">
            <a:extLst>
              <a:ext uri="{FF2B5EF4-FFF2-40B4-BE49-F238E27FC236}">
                <a16:creationId xmlns:a16="http://schemas.microsoft.com/office/drawing/2014/main" id="{87AB835A-F692-4AD9-9C69-FB2277E332B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4997B4-1E0D-4C9B-831E-0F409530DF6F}" type="slidenum">
              <a:rPr lang="en-US" altLang="en-US"/>
              <a:pPr/>
              <a:t>20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a:extLst>
              <a:ext uri="{FF2B5EF4-FFF2-40B4-BE49-F238E27FC236}">
                <a16:creationId xmlns:a16="http://schemas.microsoft.com/office/drawing/2014/main" id="{BC488843-A9FB-404B-83CB-6D70C25513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defRPr>
            </a:lvl1pPr>
            <a:lvl2pPr marL="685800" indent="-263525" defTabSz="892175">
              <a:spcBef>
                <a:spcPct val="30000"/>
              </a:spcBef>
              <a:defRPr sz="1200">
                <a:solidFill>
                  <a:schemeClr val="tx1"/>
                </a:solidFill>
                <a:latin typeface="Arial" panose="020B0604020202020204" pitchFamily="34" charset="0"/>
              </a:defRPr>
            </a:lvl2pPr>
            <a:lvl3pPr marL="1054100" indent="-209550" defTabSz="892175">
              <a:spcBef>
                <a:spcPct val="30000"/>
              </a:spcBef>
              <a:defRPr sz="1200">
                <a:solidFill>
                  <a:schemeClr val="tx1"/>
                </a:solidFill>
                <a:latin typeface="Arial" panose="020B0604020202020204" pitchFamily="34" charset="0"/>
              </a:defRPr>
            </a:lvl3pPr>
            <a:lvl4pPr marL="1476375" indent="-209550" defTabSz="892175">
              <a:spcBef>
                <a:spcPct val="30000"/>
              </a:spcBef>
              <a:defRPr sz="1200">
                <a:solidFill>
                  <a:schemeClr val="tx1"/>
                </a:solidFill>
                <a:latin typeface="Arial" panose="020B0604020202020204" pitchFamily="34" charset="0"/>
              </a:defRPr>
            </a:lvl4pPr>
            <a:lvl5pPr marL="1898650" indent="-209550" defTabSz="892175">
              <a:spcBef>
                <a:spcPct val="30000"/>
              </a:spcBef>
              <a:defRPr sz="1200">
                <a:solidFill>
                  <a:schemeClr val="tx1"/>
                </a:solidFill>
                <a:latin typeface="Arial" panose="020B0604020202020204" pitchFamily="34" charset="0"/>
              </a:defRPr>
            </a:lvl5pPr>
            <a:lvl6pPr marL="2355850" indent="-209550" defTabSz="892175" eaLnBrk="0" fontAlgn="base" hangingPunct="0">
              <a:spcBef>
                <a:spcPct val="30000"/>
              </a:spcBef>
              <a:spcAft>
                <a:spcPct val="0"/>
              </a:spcAft>
              <a:defRPr sz="1200">
                <a:solidFill>
                  <a:schemeClr val="tx1"/>
                </a:solidFill>
                <a:latin typeface="Arial" panose="020B0604020202020204" pitchFamily="34" charset="0"/>
              </a:defRPr>
            </a:lvl6pPr>
            <a:lvl7pPr marL="2813050" indent="-209550" defTabSz="892175" eaLnBrk="0" fontAlgn="base" hangingPunct="0">
              <a:spcBef>
                <a:spcPct val="30000"/>
              </a:spcBef>
              <a:spcAft>
                <a:spcPct val="0"/>
              </a:spcAft>
              <a:defRPr sz="1200">
                <a:solidFill>
                  <a:schemeClr val="tx1"/>
                </a:solidFill>
                <a:latin typeface="Arial" panose="020B0604020202020204" pitchFamily="34" charset="0"/>
              </a:defRPr>
            </a:lvl7pPr>
            <a:lvl8pPr marL="3270250" indent="-209550" defTabSz="892175" eaLnBrk="0" fontAlgn="base" hangingPunct="0">
              <a:spcBef>
                <a:spcPct val="30000"/>
              </a:spcBef>
              <a:spcAft>
                <a:spcPct val="0"/>
              </a:spcAft>
              <a:defRPr sz="1200">
                <a:solidFill>
                  <a:schemeClr val="tx1"/>
                </a:solidFill>
                <a:latin typeface="Arial" panose="020B0604020202020204" pitchFamily="34" charset="0"/>
              </a:defRPr>
            </a:lvl8pPr>
            <a:lvl9pPr marL="3727450" indent="-209550" defTabSz="8921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68D59C-E744-4A50-BDB3-0628DF03B6E7}" type="slidenum">
              <a:rPr lang="en-GB" altLang="en-US">
                <a:solidFill>
                  <a:srgbClr val="000000"/>
                </a:solidFill>
                <a:cs typeface="Arial" panose="020B0604020202020204" pitchFamily="34" charset="0"/>
              </a:rPr>
              <a:pPr>
                <a:spcBef>
                  <a:spcPct val="0"/>
                </a:spcBef>
              </a:pPr>
              <a:t>26</a:t>
            </a:fld>
            <a:endParaRPr lang="en-GB" altLang="en-US">
              <a:solidFill>
                <a:srgbClr val="000000"/>
              </a:solidFill>
              <a:cs typeface="Arial" panose="020B0604020202020204" pitchFamily="34" charset="0"/>
            </a:endParaRPr>
          </a:p>
        </p:txBody>
      </p:sp>
      <p:sp>
        <p:nvSpPr>
          <p:cNvPr id="37891" name="Rectangle 2">
            <a:extLst>
              <a:ext uri="{FF2B5EF4-FFF2-40B4-BE49-F238E27FC236}">
                <a16:creationId xmlns:a16="http://schemas.microsoft.com/office/drawing/2014/main" id="{6DF8078E-A787-4252-B285-2C87DF21B7D2}"/>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7149F90B-CD46-47E2-968C-60F2F955527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altLang="en-US" b="1" dirty="0">
                <a:latin typeface="Arial" panose="020B0604020202020204" pitchFamily="34" charset="0"/>
              </a:rPr>
              <a:t>e - All material aspects of the rating and estimation processes must be approved by the bank’s board of directors or a designated committee thereof and senior management. </a:t>
            </a:r>
          </a:p>
          <a:p>
            <a:r>
              <a:rPr lang="en-IE" altLang="en-US" dirty="0">
                <a:latin typeface="Arial" panose="020B0604020202020204" pitchFamily="34" charset="0"/>
              </a:rPr>
              <a:t>These parties must possess a general understanding of the bank’s risk rating system and detailed comprehension of its associated management reports. </a:t>
            </a:r>
            <a:endParaRPr lang="en-US" altLang="en-US" dirty="0">
              <a:latin typeface="Arial" panose="020B0604020202020204" pitchFamily="34" charset="0"/>
            </a:endParaRPr>
          </a:p>
        </p:txBody>
      </p:sp>
    </p:spTree>
    <p:extLst>
      <p:ext uri="{BB962C8B-B14F-4D97-AF65-F5344CB8AC3E}">
        <p14:creationId xmlns:p14="http://schemas.microsoft.com/office/powerpoint/2010/main" val="4286379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a:extLst>
              <a:ext uri="{FF2B5EF4-FFF2-40B4-BE49-F238E27FC236}">
                <a16:creationId xmlns:a16="http://schemas.microsoft.com/office/drawing/2014/main" id="{BC488843-A9FB-404B-83CB-6D70C25513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defRPr>
            </a:lvl1pPr>
            <a:lvl2pPr marL="685800" indent="-263525" defTabSz="892175">
              <a:spcBef>
                <a:spcPct val="30000"/>
              </a:spcBef>
              <a:defRPr sz="1200">
                <a:solidFill>
                  <a:schemeClr val="tx1"/>
                </a:solidFill>
                <a:latin typeface="Arial" panose="020B0604020202020204" pitchFamily="34" charset="0"/>
              </a:defRPr>
            </a:lvl2pPr>
            <a:lvl3pPr marL="1054100" indent="-209550" defTabSz="892175">
              <a:spcBef>
                <a:spcPct val="30000"/>
              </a:spcBef>
              <a:defRPr sz="1200">
                <a:solidFill>
                  <a:schemeClr val="tx1"/>
                </a:solidFill>
                <a:latin typeface="Arial" panose="020B0604020202020204" pitchFamily="34" charset="0"/>
              </a:defRPr>
            </a:lvl3pPr>
            <a:lvl4pPr marL="1476375" indent="-209550" defTabSz="892175">
              <a:spcBef>
                <a:spcPct val="30000"/>
              </a:spcBef>
              <a:defRPr sz="1200">
                <a:solidFill>
                  <a:schemeClr val="tx1"/>
                </a:solidFill>
                <a:latin typeface="Arial" panose="020B0604020202020204" pitchFamily="34" charset="0"/>
              </a:defRPr>
            </a:lvl4pPr>
            <a:lvl5pPr marL="1898650" indent="-209550" defTabSz="892175">
              <a:spcBef>
                <a:spcPct val="30000"/>
              </a:spcBef>
              <a:defRPr sz="1200">
                <a:solidFill>
                  <a:schemeClr val="tx1"/>
                </a:solidFill>
                <a:latin typeface="Arial" panose="020B0604020202020204" pitchFamily="34" charset="0"/>
              </a:defRPr>
            </a:lvl5pPr>
            <a:lvl6pPr marL="2355850" indent="-209550" defTabSz="892175" eaLnBrk="0" fontAlgn="base" hangingPunct="0">
              <a:spcBef>
                <a:spcPct val="30000"/>
              </a:spcBef>
              <a:spcAft>
                <a:spcPct val="0"/>
              </a:spcAft>
              <a:defRPr sz="1200">
                <a:solidFill>
                  <a:schemeClr val="tx1"/>
                </a:solidFill>
                <a:latin typeface="Arial" panose="020B0604020202020204" pitchFamily="34" charset="0"/>
              </a:defRPr>
            </a:lvl6pPr>
            <a:lvl7pPr marL="2813050" indent="-209550" defTabSz="892175" eaLnBrk="0" fontAlgn="base" hangingPunct="0">
              <a:spcBef>
                <a:spcPct val="30000"/>
              </a:spcBef>
              <a:spcAft>
                <a:spcPct val="0"/>
              </a:spcAft>
              <a:defRPr sz="1200">
                <a:solidFill>
                  <a:schemeClr val="tx1"/>
                </a:solidFill>
                <a:latin typeface="Arial" panose="020B0604020202020204" pitchFamily="34" charset="0"/>
              </a:defRPr>
            </a:lvl7pPr>
            <a:lvl8pPr marL="3270250" indent="-209550" defTabSz="892175" eaLnBrk="0" fontAlgn="base" hangingPunct="0">
              <a:spcBef>
                <a:spcPct val="30000"/>
              </a:spcBef>
              <a:spcAft>
                <a:spcPct val="0"/>
              </a:spcAft>
              <a:defRPr sz="1200">
                <a:solidFill>
                  <a:schemeClr val="tx1"/>
                </a:solidFill>
                <a:latin typeface="Arial" panose="020B0604020202020204" pitchFamily="34" charset="0"/>
              </a:defRPr>
            </a:lvl8pPr>
            <a:lvl9pPr marL="3727450" indent="-209550" defTabSz="8921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68D59C-E744-4A50-BDB3-0628DF03B6E7}" type="slidenum">
              <a:rPr lang="en-GB" altLang="en-US">
                <a:solidFill>
                  <a:srgbClr val="000000"/>
                </a:solidFill>
                <a:cs typeface="Arial" panose="020B0604020202020204" pitchFamily="34" charset="0"/>
              </a:rPr>
              <a:pPr>
                <a:spcBef>
                  <a:spcPct val="0"/>
                </a:spcBef>
              </a:pPr>
              <a:t>28</a:t>
            </a:fld>
            <a:endParaRPr lang="en-GB" altLang="en-US">
              <a:solidFill>
                <a:srgbClr val="000000"/>
              </a:solidFill>
              <a:cs typeface="Arial" panose="020B0604020202020204" pitchFamily="34" charset="0"/>
            </a:endParaRPr>
          </a:p>
        </p:txBody>
      </p:sp>
      <p:sp>
        <p:nvSpPr>
          <p:cNvPr id="37891" name="Rectangle 2">
            <a:extLst>
              <a:ext uri="{FF2B5EF4-FFF2-40B4-BE49-F238E27FC236}">
                <a16:creationId xmlns:a16="http://schemas.microsoft.com/office/drawing/2014/main" id="{6DF8078E-A787-4252-B285-2C87DF21B7D2}"/>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7149F90B-CD46-47E2-968C-60F2F955527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716407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a:extLst>
              <a:ext uri="{FF2B5EF4-FFF2-40B4-BE49-F238E27FC236}">
                <a16:creationId xmlns:a16="http://schemas.microsoft.com/office/drawing/2014/main" id="{BC488843-A9FB-404B-83CB-6D70C25513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defRPr>
            </a:lvl1pPr>
            <a:lvl2pPr marL="685800" indent="-263525" defTabSz="892175">
              <a:spcBef>
                <a:spcPct val="30000"/>
              </a:spcBef>
              <a:defRPr sz="1200">
                <a:solidFill>
                  <a:schemeClr val="tx1"/>
                </a:solidFill>
                <a:latin typeface="Arial" panose="020B0604020202020204" pitchFamily="34" charset="0"/>
              </a:defRPr>
            </a:lvl2pPr>
            <a:lvl3pPr marL="1054100" indent="-209550" defTabSz="892175">
              <a:spcBef>
                <a:spcPct val="30000"/>
              </a:spcBef>
              <a:defRPr sz="1200">
                <a:solidFill>
                  <a:schemeClr val="tx1"/>
                </a:solidFill>
                <a:latin typeface="Arial" panose="020B0604020202020204" pitchFamily="34" charset="0"/>
              </a:defRPr>
            </a:lvl3pPr>
            <a:lvl4pPr marL="1476375" indent="-209550" defTabSz="892175">
              <a:spcBef>
                <a:spcPct val="30000"/>
              </a:spcBef>
              <a:defRPr sz="1200">
                <a:solidFill>
                  <a:schemeClr val="tx1"/>
                </a:solidFill>
                <a:latin typeface="Arial" panose="020B0604020202020204" pitchFamily="34" charset="0"/>
              </a:defRPr>
            </a:lvl4pPr>
            <a:lvl5pPr marL="1898650" indent="-209550" defTabSz="892175">
              <a:spcBef>
                <a:spcPct val="30000"/>
              </a:spcBef>
              <a:defRPr sz="1200">
                <a:solidFill>
                  <a:schemeClr val="tx1"/>
                </a:solidFill>
                <a:latin typeface="Arial" panose="020B0604020202020204" pitchFamily="34" charset="0"/>
              </a:defRPr>
            </a:lvl5pPr>
            <a:lvl6pPr marL="2355850" indent="-209550" defTabSz="892175" eaLnBrk="0" fontAlgn="base" hangingPunct="0">
              <a:spcBef>
                <a:spcPct val="30000"/>
              </a:spcBef>
              <a:spcAft>
                <a:spcPct val="0"/>
              </a:spcAft>
              <a:defRPr sz="1200">
                <a:solidFill>
                  <a:schemeClr val="tx1"/>
                </a:solidFill>
                <a:latin typeface="Arial" panose="020B0604020202020204" pitchFamily="34" charset="0"/>
              </a:defRPr>
            </a:lvl6pPr>
            <a:lvl7pPr marL="2813050" indent="-209550" defTabSz="892175" eaLnBrk="0" fontAlgn="base" hangingPunct="0">
              <a:spcBef>
                <a:spcPct val="30000"/>
              </a:spcBef>
              <a:spcAft>
                <a:spcPct val="0"/>
              </a:spcAft>
              <a:defRPr sz="1200">
                <a:solidFill>
                  <a:schemeClr val="tx1"/>
                </a:solidFill>
                <a:latin typeface="Arial" panose="020B0604020202020204" pitchFamily="34" charset="0"/>
              </a:defRPr>
            </a:lvl7pPr>
            <a:lvl8pPr marL="3270250" indent="-209550" defTabSz="892175" eaLnBrk="0" fontAlgn="base" hangingPunct="0">
              <a:spcBef>
                <a:spcPct val="30000"/>
              </a:spcBef>
              <a:spcAft>
                <a:spcPct val="0"/>
              </a:spcAft>
              <a:defRPr sz="1200">
                <a:solidFill>
                  <a:schemeClr val="tx1"/>
                </a:solidFill>
                <a:latin typeface="Arial" panose="020B0604020202020204" pitchFamily="34" charset="0"/>
              </a:defRPr>
            </a:lvl8pPr>
            <a:lvl9pPr marL="3727450" indent="-209550" defTabSz="8921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68D59C-E744-4A50-BDB3-0628DF03B6E7}" type="slidenum">
              <a:rPr lang="en-GB" altLang="en-US">
                <a:solidFill>
                  <a:srgbClr val="000000"/>
                </a:solidFill>
                <a:cs typeface="Arial" panose="020B0604020202020204" pitchFamily="34" charset="0"/>
              </a:rPr>
              <a:pPr>
                <a:spcBef>
                  <a:spcPct val="0"/>
                </a:spcBef>
              </a:pPr>
              <a:t>29</a:t>
            </a:fld>
            <a:endParaRPr lang="en-GB" altLang="en-US">
              <a:solidFill>
                <a:srgbClr val="000000"/>
              </a:solidFill>
              <a:cs typeface="Arial" panose="020B0604020202020204" pitchFamily="34" charset="0"/>
            </a:endParaRPr>
          </a:p>
        </p:txBody>
      </p:sp>
      <p:sp>
        <p:nvSpPr>
          <p:cNvPr id="37891" name="Rectangle 2">
            <a:extLst>
              <a:ext uri="{FF2B5EF4-FFF2-40B4-BE49-F238E27FC236}">
                <a16:creationId xmlns:a16="http://schemas.microsoft.com/office/drawing/2014/main" id="{6DF8078E-A787-4252-B285-2C87DF21B7D2}"/>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7149F90B-CD46-47E2-968C-60F2F955527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1427909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5">
            <a:extLst>
              <a:ext uri="{FF2B5EF4-FFF2-40B4-BE49-F238E27FC236}">
                <a16:creationId xmlns:a16="http://schemas.microsoft.com/office/drawing/2014/main" id="{BC488843-A9FB-404B-83CB-6D70C25513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175">
              <a:spcBef>
                <a:spcPct val="30000"/>
              </a:spcBef>
              <a:defRPr sz="1200">
                <a:solidFill>
                  <a:schemeClr val="tx1"/>
                </a:solidFill>
                <a:latin typeface="Arial" panose="020B0604020202020204" pitchFamily="34" charset="0"/>
              </a:defRPr>
            </a:lvl1pPr>
            <a:lvl2pPr marL="685800" indent="-263525" defTabSz="892175">
              <a:spcBef>
                <a:spcPct val="30000"/>
              </a:spcBef>
              <a:defRPr sz="1200">
                <a:solidFill>
                  <a:schemeClr val="tx1"/>
                </a:solidFill>
                <a:latin typeface="Arial" panose="020B0604020202020204" pitchFamily="34" charset="0"/>
              </a:defRPr>
            </a:lvl2pPr>
            <a:lvl3pPr marL="1054100" indent="-209550" defTabSz="892175">
              <a:spcBef>
                <a:spcPct val="30000"/>
              </a:spcBef>
              <a:defRPr sz="1200">
                <a:solidFill>
                  <a:schemeClr val="tx1"/>
                </a:solidFill>
                <a:latin typeface="Arial" panose="020B0604020202020204" pitchFamily="34" charset="0"/>
              </a:defRPr>
            </a:lvl3pPr>
            <a:lvl4pPr marL="1476375" indent="-209550" defTabSz="892175">
              <a:spcBef>
                <a:spcPct val="30000"/>
              </a:spcBef>
              <a:defRPr sz="1200">
                <a:solidFill>
                  <a:schemeClr val="tx1"/>
                </a:solidFill>
                <a:latin typeface="Arial" panose="020B0604020202020204" pitchFamily="34" charset="0"/>
              </a:defRPr>
            </a:lvl4pPr>
            <a:lvl5pPr marL="1898650" indent="-209550" defTabSz="892175">
              <a:spcBef>
                <a:spcPct val="30000"/>
              </a:spcBef>
              <a:defRPr sz="1200">
                <a:solidFill>
                  <a:schemeClr val="tx1"/>
                </a:solidFill>
                <a:latin typeface="Arial" panose="020B0604020202020204" pitchFamily="34" charset="0"/>
              </a:defRPr>
            </a:lvl5pPr>
            <a:lvl6pPr marL="2355850" indent="-209550" defTabSz="892175" eaLnBrk="0" fontAlgn="base" hangingPunct="0">
              <a:spcBef>
                <a:spcPct val="30000"/>
              </a:spcBef>
              <a:spcAft>
                <a:spcPct val="0"/>
              </a:spcAft>
              <a:defRPr sz="1200">
                <a:solidFill>
                  <a:schemeClr val="tx1"/>
                </a:solidFill>
                <a:latin typeface="Arial" panose="020B0604020202020204" pitchFamily="34" charset="0"/>
              </a:defRPr>
            </a:lvl6pPr>
            <a:lvl7pPr marL="2813050" indent="-209550" defTabSz="892175" eaLnBrk="0" fontAlgn="base" hangingPunct="0">
              <a:spcBef>
                <a:spcPct val="30000"/>
              </a:spcBef>
              <a:spcAft>
                <a:spcPct val="0"/>
              </a:spcAft>
              <a:defRPr sz="1200">
                <a:solidFill>
                  <a:schemeClr val="tx1"/>
                </a:solidFill>
                <a:latin typeface="Arial" panose="020B0604020202020204" pitchFamily="34" charset="0"/>
              </a:defRPr>
            </a:lvl7pPr>
            <a:lvl8pPr marL="3270250" indent="-209550" defTabSz="892175" eaLnBrk="0" fontAlgn="base" hangingPunct="0">
              <a:spcBef>
                <a:spcPct val="30000"/>
              </a:spcBef>
              <a:spcAft>
                <a:spcPct val="0"/>
              </a:spcAft>
              <a:defRPr sz="1200">
                <a:solidFill>
                  <a:schemeClr val="tx1"/>
                </a:solidFill>
                <a:latin typeface="Arial" panose="020B0604020202020204" pitchFamily="34" charset="0"/>
              </a:defRPr>
            </a:lvl8pPr>
            <a:lvl9pPr marL="3727450" indent="-209550" defTabSz="8921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68D59C-E744-4A50-BDB3-0628DF03B6E7}" type="slidenum">
              <a:rPr lang="en-GB" altLang="en-US">
                <a:solidFill>
                  <a:srgbClr val="000000"/>
                </a:solidFill>
                <a:cs typeface="Arial" panose="020B0604020202020204" pitchFamily="34" charset="0"/>
              </a:rPr>
              <a:pPr>
                <a:spcBef>
                  <a:spcPct val="0"/>
                </a:spcBef>
              </a:pPr>
              <a:t>30</a:t>
            </a:fld>
            <a:endParaRPr lang="en-GB" altLang="en-US">
              <a:solidFill>
                <a:srgbClr val="000000"/>
              </a:solidFill>
              <a:cs typeface="Arial" panose="020B0604020202020204" pitchFamily="34" charset="0"/>
            </a:endParaRPr>
          </a:p>
        </p:txBody>
      </p:sp>
      <p:sp>
        <p:nvSpPr>
          <p:cNvPr id="37891" name="Rectangle 2">
            <a:extLst>
              <a:ext uri="{FF2B5EF4-FFF2-40B4-BE49-F238E27FC236}">
                <a16:creationId xmlns:a16="http://schemas.microsoft.com/office/drawing/2014/main" id="{6DF8078E-A787-4252-B285-2C87DF21B7D2}"/>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7149F90B-CD46-47E2-968C-60F2F955527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ACF13282-D879-4231-A81A-8FD3E7668CCF}"/>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4AE8AA41-0B31-4297-B20F-D6D623B8A84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ltLang="en-US">
              <a:latin typeface="Arial" panose="020B0604020202020204" pitchFamily="34" charset="0"/>
              <a:cs typeface="Arial" panose="020B0604020202020204" pitchFamily="34" charset="0"/>
            </a:endParaRPr>
          </a:p>
        </p:txBody>
      </p:sp>
      <p:sp>
        <p:nvSpPr>
          <p:cNvPr id="11268" name="Slide Number Placeholder 3">
            <a:extLst>
              <a:ext uri="{FF2B5EF4-FFF2-40B4-BE49-F238E27FC236}">
                <a16:creationId xmlns:a16="http://schemas.microsoft.com/office/drawing/2014/main" id="{273B5F9E-2823-4B78-9F8A-B5DB2CE6F6A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B4F6F22-9AE3-43CE-8481-B2BEE4E94195}" type="slidenum">
              <a:rPr lang="en-US" altLang="en-US">
                <a:solidFill>
                  <a:srgbClr val="000000"/>
                </a:solidFill>
              </a:rPr>
              <a:pPr/>
              <a:t>7</a:t>
            </a:fld>
            <a:endParaRPr lang="en-US"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BFBBAA45-0E76-4238-9262-1BE88C47C9AA}"/>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6E2E82B6-E6A2-492E-A084-FB2F3A76044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16388" name="Slide Number Placeholder 3">
            <a:extLst>
              <a:ext uri="{FF2B5EF4-FFF2-40B4-BE49-F238E27FC236}">
                <a16:creationId xmlns:a16="http://schemas.microsoft.com/office/drawing/2014/main" id="{67831A94-9172-471F-AA5A-1E486C8EA99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2C05E5-1046-426C-A1DE-33D03BB8D94F}" type="slidenum">
              <a:rPr lang="en-US" altLang="en-US"/>
              <a:pPr/>
              <a:t>11</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82F94FF-485A-4D73-8B6D-787172E79300}"/>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50FE4556-9BEF-4835-B917-689842EA82B0}"/>
              </a:ext>
            </a:extLst>
          </p:cNvPr>
          <p:cNvSpPr>
            <a:spLocks noGrp="1" noChangeArrowheads="1"/>
          </p:cNvSpPr>
          <p:nvPr>
            <p:ph type="body" idx="1"/>
          </p:nvPr>
        </p:nvSpPr>
        <p:spPr>
          <a:xfrm>
            <a:off x="614363" y="4652963"/>
            <a:ext cx="58324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B402ADD6-1246-462A-BACD-D7214F70B071}"/>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6F687FC0-BDD8-4ECD-BF94-4C9D8908FB3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9E846042-48BF-4300-BCC2-FB82B041F8F1}"/>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877DC229-E4E0-4F9B-9FB0-68CBE3701B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215D9A05-25B3-440B-AA0A-5308CF793D0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D5B202-6962-4C56-96DF-47F926870414}" type="slidenum">
              <a:rPr lang="en-US" altLang="en-US"/>
              <a:pPr/>
              <a:t>15</a:t>
            </a:fld>
            <a:endParaRPr lang="en-US" altLang="en-US"/>
          </a:p>
        </p:txBody>
      </p:sp>
    </p:spTree>
    <p:extLst>
      <p:ext uri="{BB962C8B-B14F-4D97-AF65-F5344CB8AC3E}">
        <p14:creationId xmlns:p14="http://schemas.microsoft.com/office/powerpoint/2010/main" val="249840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9E846042-48BF-4300-BCC2-FB82B041F8F1}"/>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877DC229-E4E0-4F9B-9FB0-68CBE3701B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215D9A05-25B3-440B-AA0A-5308CF793D0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D5B202-6962-4C56-96DF-47F926870414}" type="slidenum">
              <a:rPr lang="en-US" altLang="en-US"/>
              <a:pPr/>
              <a:t>16</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55">
            <a:extLst>
              <a:ext uri="{FF2B5EF4-FFF2-40B4-BE49-F238E27FC236}">
                <a16:creationId xmlns:a16="http://schemas.microsoft.com/office/drawing/2014/main" id="{19B90871-6BC1-483B-9D0D-2576E5B54C4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9F01E9-A549-4CF8-8C68-C9A1D6BE78E7}" type="slidenum">
              <a:rPr lang="en-GB" altLang="en-US"/>
              <a:pPr/>
              <a:t>17</a:t>
            </a:fld>
            <a:endParaRPr lang="en-GB" altLang="en-US"/>
          </a:p>
        </p:txBody>
      </p:sp>
      <p:sp>
        <p:nvSpPr>
          <p:cNvPr id="25603" name="Rectangle 2">
            <a:extLst>
              <a:ext uri="{FF2B5EF4-FFF2-40B4-BE49-F238E27FC236}">
                <a16:creationId xmlns:a16="http://schemas.microsoft.com/office/drawing/2014/main" id="{5491C6FB-CE0A-459C-BD85-584BC7EDB6F2}"/>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A72BDB89-D369-47A6-A7BC-1CAF9DE325B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E" altLang="en-US">
                <a:latin typeface="Arial" panose="020B0604020202020204" pitchFamily="34" charset="0"/>
              </a:rPr>
              <a:t>Basel II </a:t>
            </a:r>
          </a:p>
          <a:p>
            <a:endParaRPr lang="en-IE" altLang="en-US">
              <a:latin typeface="Arial" panose="020B0604020202020204" pitchFamily="34" charset="0"/>
            </a:endParaRPr>
          </a:p>
          <a:p>
            <a:r>
              <a:rPr lang="en-IE" altLang="en-US">
                <a:latin typeface="Arial" panose="020B0604020202020204" pitchFamily="34" charset="0"/>
              </a:rPr>
              <a:t>3 approaches to calculation of credit risk capital</a:t>
            </a:r>
          </a:p>
          <a:p>
            <a:endParaRPr lang="en-IE" altLang="en-US">
              <a:latin typeface="Arial" panose="020B0604020202020204" pitchFamily="34" charset="0"/>
            </a:endParaRPr>
          </a:p>
          <a:p>
            <a:r>
              <a:rPr lang="en-IE" altLang="en-US" b="1">
                <a:latin typeface="Arial" panose="020B0604020202020204" pitchFamily="34" charset="0"/>
              </a:rPr>
              <a:t>Range in sophistication </a:t>
            </a:r>
            <a:r>
              <a:rPr lang="en-IE" altLang="en-US">
                <a:latin typeface="Arial" panose="020B0604020202020204" pitchFamily="34" charset="0"/>
              </a:rPr>
              <a:t>-   More sophisticated – approach – more rewarded by lower  capital weight</a:t>
            </a:r>
          </a:p>
          <a:p>
            <a:endParaRPr lang="en-IE" altLang="en-US">
              <a:latin typeface="Arial" panose="020B0604020202020204" pitchFamily="34" charset="0"/>
            </a:endParaRPr>
          </a:p>
          <a:p>
            <a:r>
              <a:rPr lang="en-IE" altLang="en-US">
                <a:latin typeface="Arial" panose="020B0604020202020204" pitchFamily="34" charset="0"/>
              </a:rPr>
              <a:t>Reason – much better understanding of risks – understand risk better r- can manage better – </a:t>
            </a:r>
          </a:p>
          <a:p>
            <a:endParaRPr lang="en-IE" altLang="en-US">
              <a:latin typeface="Arial" panose="020B0604020202020204" pitchFamily="34" charset="0"/>
            </a:endParaRPr>
          </a:p>
          <a:p>
            <a:r>
              <a:rPr lang="en-IE" altLang="en-US">
                <a:latin typeface="Arial" panose="020B0604020202020204" pitchFamily="34" charset="0"/>
              </a:rPr>
              <a:t>Cant just take advanced approach -  lower  capital</a:t>
            </a:r>
          </a:p>
          <a:p>
            <a:r>
              <a:rPr lang="en-IE" altLang="en-US">
                <a:latin typeface="Arial" panose="020B0604020202020204" pitchFamily="34" charset="0"/>
              </a:rPr>
              <a:t>Prove that you  are closer to risks  - meet minimum standards modelling , but more importantly  show how  risk and capital management is part of daily life </a:t>
            </a:r>
          </a:p>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4247CE1C-8435-49B6-8250-7608156899CC}"/>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FA9BA0AF-92FA-4EE4-B737-E075FC91C4C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ltLang="en-US">
              <a:latin typeface="Arial" panose="020B0604020202020204" pitchFamily="34" charset="0"/>
            </a:endParaRPr>
          </a:p>
        </p:txBody>
      </p:sp>
      <p:sp>
        <p:nvSpPr>
          <p:cNvPr id="30724" name="Slide Number Placeholder 3">
            <a:extLst>
              <a:ext uri="{FF2B5EF4-FFF2-40B4-BE49-F238E27FC236}">
                <a16:creationId xmlns:a16="http://schemas.microsoft.com/office/drawing/2014/main" id="{14FE2B88-77DF-4BEE-A3AB-22F4ACFD0F5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6E5F667-C615-4DCB-94C2-6C4B090C61ED}" type="slidenum">
              <a:rPr lang="en-US" altLang="en-US"/>
              <a:pPr/>
              <a:t>19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0B22B-D655-44BF-A357-EF3474302E3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E32BE00A-A082-4DBD-9768-E49D4DD2F03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F44C939-D543-473B-84A0-88FA7B509A0A}"/>
              </a:ext>
            </a:extLst>
          </p:cNvPr>
          <p:cNvSpPr>
            <a:spLocks noGrp="1"/>
          </p:cNvSpPr>
          <p:nvPr>
            <p:ph type="dt" sz="half" idx="10"/>
          </p:nvPr>
        </p:nvSpPr>
        <p:spPr/>
        <p:txBody>
          <a:bodyPr/>
          <a:lstStyle/>
          <a:p>
            <a:pPr>
              <a:defRPr/>
            </a:pPr>
            <a:r>
              <a:rPr lang="en-US" dirty="0"/>
              <a:t>22nd April 2021</a:t>
            </a:r>
          </a:p>
        </p:txBody>
      </p:sp>
      <p:sp>
        <p:nvSpPr>
          <p:cNvPr id="5" name="Footer Placeholder 4">
            <a:extLst>
              <a:ext uri="{FF2B5EF4-FFF2-40B4-BE49-F238E27FC236}">
                <a16:creationId xmlns:a16="http://schemas.microsoft.com/office/drawing/2014/main" id="{6F8F6E14-C5D6-4F5F-ABA3-605DCEAFED3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56DC097-27CA-468D-B283-2F306FCE6AE7}"/>
              </a:ext>
            </a:extLst>
          </p:cNvPr>
          <p:cNvSpPr>
            <a:spLocks noGrp="1"/>
          </p:cNvSpPr>
          <p:nvPr>
            <p:ph type="sldNum" sz="quarter" idx="12"/>
          </p:nvPr>
        </p:nvSpPr>
        <p:spPr/>
        <p:txBody>
          <a:bodyPr/>
          <a:lstStyle/>
          <a:p>
            <a:fld id="{45C8F1AC-435D-422F-B1EB-91E60A522126}" type="slidenum">
              <a:rPr lang="en-US" altLang="en-US" smtClean="0"/>
              <a:pPr/>
              <a:t>‹#›</a:t>
            </a:fld>
            <a:endParaRPr lang="en-US" altLang="en-US"/>
          </a:p>
        </p:txBody>
      </p:sp>
    </p:spTree>
    <p:extLst>
      <p:ext uri="{BB962C8B-B14F-4D97-AF65-F5344CB8AC3E}">
        <p14:creationId xmlns:p14="http://schemas.microsoft.com/office/powerpoint/2010/main" val="344484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07C61-E64E-4CBC-A60D-C4D161B06C0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D7AF6C-140F-4174-93DC-0476C02747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6A2FDA-5051-4B27-B64A-C3BEA6D72CB2}"/>
              </a:ext>
            </a:extLst>
          </p:cNvPr>
          <p:cNvSpPr>
            <a:spLocks noGrp="1"/>
          </p:cNvSpPr>
          <p:nvPr>
            <p:ph type="dt" sz="half" idx="10"/>
          </p:nvPr>
        </p:nvSpPr>
        <p:spPr/>
        <p:txBody>
          <a:bodyPr/>
          <a:lstStyle/>
          <a:p>
            <a:pPr>
              <a:defRPr/>
            </a:pPr>
            <a:r>
              <a:rPr lang="en-US" dirty="0"/>
              <a:t>22nd April 2021</a:t>
            </a:r>
          </a:p>
        </p:txBody>
      </p:sp>
      <p:sp>
        <p:nvSpPr>
          <p:cNvPr id="5" name="Footer Placeholder 4">
            <a:extLst>
              <a:ext uri="{FF2B5EF4-FFF2-40B4-BE49-F238E27FC236}">
                <a16:creationId xmlns:a16="http://schemas.microsoft.com/office/drawing/2014/main" id="{0587EB2C-DF40-4493-86C8-A985D6EB279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67942B5-8B88-415D-BBAF-C166CC72F91D}"/>
              </a:ext>
            </a:extLst>
          </p:cNvPr>
          <p:cNvSpPr>
            <a:spLocks noGrp="1"/>
          </p:cNvSpPr>
          <p:nvPr>
            <p:ph type="sldNum" sz="quarter" idx="12"/>
          </p:nvPr>
        </p:nvSpPr>
        <p:spPr/>
        <p:txBody>
          <a:bodyPr/>
          <a:lstStyle/>
          <a:p>
            <a:fld id="{4AE1D7ED-DC96-479C-B961-C88B32EA6A89}" type="slidenum">
              <a:rPr lang="en-US" altLang="en-US" smtClean="0"/>
              <a:pPr/>
              <a:t>‹#›</a:t>
            </a:fld>
            <a:endParaRPr lang="en-US" altLang="en-US"/>
          </a:p>
        </p:txBody>
      </p:sp>
    </p:spTree>
    <p:extLst>
      <p:ext uri="{BB962C8B-B14F-4D97-AF65-F5344CB8AC3E}">
        <p14:creationId xmlns:p14="http://schemas.microsoft.com/office/powerpoint/2010/main" val="215063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3FC0D-56AE-4CFB-B50B-40BF5665414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569ACA-B67B-44B7-A4FE-1D77734F1503}"/>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1A7728-88F7-42CA-9DE6-CCE39E6AD53C}"/>
              </a:ext>
            </a:extLst>
          </p:cNvPr>
          <p:cNvSpPr>
            <a:spLocks noGrp="1"/>
          </p:cNvSpPr>
          <p:nvPr>
            <p:ph type="dt" sz="half" idx="10"/>
          </p:nvPr>
        </p:nvSpPr>
        <p:spPr/>
        <p:txBody>
          <a:bodyPr/>
          <a:lstStyle/>
          <a:p>
            <a:pPr>
              <a:defRPr/>
            </a:pPr>
            <a:r>
              <a:rPr lang="en-US" dirty="0"/>
              <a:t>22nd April 2021</a:t>
            </a:r>
          </a:p>
        </p:txBody>
      </p:sp>
      <p:sp>
        <p:nvSpPr>
          <p:cNvPr id="5" name="Footer Placeholder 4">
            <a:extLst>
              <a:ext uri="{FF2B5EF4-FFF2-40B4-BE49-F238E27FC236}">
                <a16:creationId xmlns:a16="http://schemas.microsoft.com/office/drawing/2014/main" id="{199F5829-4616-419D-B83C-58F00E8989B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E19DB3E-C4BB-4D2C-9005-E2713327FEAC}"/>
              </a:ext>
            </a:extLst>
          </p:cNvPr>
          <p:cNvSpPr>
            <a:spLocks noGrp="1"/>
          </p:cNvSpPr>
          <p:nvPr>
            <p:ph type="sldNum" sz="quarter" idx="12"/>
          </p:nvPr>
        </p:nvSpPr>
        <p:spPr/>
        <p:txBody>
          <a:bodyPr/>
          <a:lstStyle/>
          <a:p>
            <a:fld id="{D5B7972A-E15D-4957-B9C9-747262B7DA2E}" type="slidenum">
              <a:rPr lang="en-US" altLang="en-US" smtClean="0"/>
              <a:pPr/>
              <a:t>‹#›</a:t>
            </a:fld>
            <a:endParaRPr lang="en-US" altLang="en-US"/>
          </a:p>
        </p:txBody>
      </p:sp>
    </p:spTree>
    <p:extLst>
      <p:ext uri="{BB962C8B-B14F-4D97-AF65-F5344CB8AC3E}">
        <p14:creationId xmlns:p14="http://schemas.microsoft.com/office/powerpoint/2010/main" val="319529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B221-B804-4775-A6C5-CC62FE519FE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33A1791-3604-4416-9C32-CE21E44485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CF53CB-7781-4835-8B95-AE378A1D4E69}"/>
              </a:ext>
            </a:extLst>
          </p:cNvPr>
          <p:cNvSpPr>
            <a:spLocks noGrp="1"/>
          </p:cNvSpPr>
          <p:nvPr>
            <p:ph type="dt" sz="half" idx="10"/>
          </p:nvPr>
        </p:nvSpPr>
        <p:spPr/>
        <p:txBody>
          <a:bodyPr/>
          <a:lstStyle/>
          <a:p>
            <a:pPr>
              <a:defRPr/>
            </a:pPr>
            <a:r>
              <a:rPr lang="en-US" dirty="0"/>
              <a:t>22nd April 2021</a:t>
            </a:r>
          </a:p>
        </p:txBody>
      </p:sp>
      <p:sp>
        <p:nvSpPr>
          <p:cNvPr id="5" name="Footer Placeholder 4">
            <a:extLst>
              <a:ext uri="{FF2B5EF4-FFF2-40B4-BE49-F238E27FC236}">
                <a16:creationId xmlns:a16="http://schemas.microsoft.com/office/drawing/2014/main" id="{16B987F6-1E88-45B5-AC89-08D3D9E8730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7495B735-CBF8-495C-A729-6AF84C6E052C}"/>
              </a:ext>
            </a:extLst>
          </p:cNvPr>
          <p:cNvSpPr>
            <a:spLocks noGrp="1"/>
          </p:cNvSpPr>
          <p:nvPr>
            <p:ph type="sldNum" sz="quarter" idx="12"/>
          </p:nvPr>
        </p:nvSpPr>
        <p:spPr/>
        <p:txBody>
          <a:bodyPr/>
          <a:lstStyle/>
          <a:p>
            <a:fld id="{BA564B90-37C1-4321-9C6F-EADC4B6BE8DC}" type="slidenum">
              <a:rPr lang="en-US" altLang="en-US" smtClean="0"/>
              <a:pPr/>
              <a:t>‹#›</a:t>
            </a:fld>
            <a:endParaRPr lang="en-US" altLang="en-US"/>
          </a:p>
        </p:txBody>
      </p:sp>
    </p:spTree>
    <p:extLst>
      <p:ext uri="{BB962C8B-B14F-4D97-AF65-F5344CB8AC3E}">
        <p14:creationId xmlns:p14="http://schemas.microsoft.com/office/powerpoint/2010/main" val="294652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BEA11-29CF-404C-8358-CCF23554892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DCAE03F-3AF3-482B-865C-996C858AF75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0DCE7-A9AF-4245-9634-0513AD9CCBAA}"/>
              </a:ext>
            </a:extLst>
          </p:cNvPr>
          <p:cNvSpPr>
            <a:spLocks noGrp="1"/>
          </p:cNvSpPr>
          <p:nvPr>
            <p:ph type="dt" sz="half" idx="10"/>
          </p:nvPr>
        </p:nvSpPr>
        <p:spPr/>
        <p:txBody>
          <a:bodyPr/>
          <a:lstStyle/>
          <a:p>
            <a:pPr>
              <a:defRPr/>
            </a:pPr>
            <a:r>
              <a:rPr lang="en-US" dirty="0"/>
              <a:t>22nd April 2021</a:t>
            </a:r>
          </a:p>
        </p:txBody>
      </p:sp>
      <p:sp>
        <p:nvSpPr>
          <p:cNvPr id="5" name="Footer Placeholder 4">
            <a:extLst>
              <a:ext uri="{FF2B5EF4-FFF2-40B4-BE49-F238E27FC236}">
                <a16:creationId xmlns:a16="http://schemas.microsoft.com/office/drawing/2014/main" id="{CFE696BF-3FB2-4C51-9A2F-A67D8AAA0909}"/>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58901311-2835-4952-AF53-81D5710CF198}"/>
              </a:ext>
            </a:extLst>
          </p:cNvPr>
          <p:cNvSpPr>
            <a:spLocks noGrp="1"/>
          </p:cNvSpPr>
          <p:nvPr>
            <p:ph type="sldNum" sz="quarter" idx="12"/>
          </p:nvPr>
        </p:nvSpPr>
        <p:spPr/>
        <p:txBody>
          <a:bodyPr/>
          <a:lstStyle/>
          <a:p>
            <a:fld id="{5D758942-A583-48B4-8ED5-54736F83F0CA}" type="slidenum">
              <a:rPr lang="en-US" altLang="en-US" smtClean="0"/>
              <a:pPr/>
              <a:t>‹#›</a:t>
            </a:fld>
            <a:endParaRPr lang="en-US" altLang="en-US"/>
          </a:p>
        </p:txBody>
      </p:sp>
    </p:spTree>
    <p:extLst>
      <p:ext uri="{BB962C8B-B14F-4D97-AF65-F5344CB8AC3E}">
        <p14:creationId xmlns:p14="http://schemas.microsoft.com/office/powerpoint/2010/main" val="263107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B0118-8937-466A-B192-20A2B900B74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8614EA-E6F4-42DB-A34F-3A618811369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D65A5B9-42D0-4D5B-B518-B17F989EE32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74585BD-7A25-4D0C-A342-4D02EBFA5D53}"/>
              </a:ext>
            </a:extLst>
          </p:cNvPr>
          <p:cNvSpPr>
            <a:spLocks noGrp="1"/>
          </p:cNvSpPr>
          <p:nvPr>
            <p:ph type="dt" sz="half" idx="10"/>
          </p:nvPr>
        </p:nvSpPr>
        <p:spPr/>
        <p:txBody>
          <a:bodyPr/>
          <a:lstStyle/>
          <a:p>
            <a:pPr>
              <a:defRPr/>
            </a:pPr>
            <a:r>
              <a:rPr lang="en-US" dirty="0"/>
              <a:t>22nd April 2021</a:t>
            </a:r>
          </a:p>
        </p:txBody>
      </p:sp>
      <p:sp>
        <p:nvSpPr>
          <p:cNvPr id="6" name="Footer Placeholder 5">
            <a:extLst>
              <a:ext uri="{FF2B5EF4-FFF2-40B4-BE49-F238E27FC236}">
                <a16:creationId xmlns:a16="http://schemas.microsoft.com/office/drawing/2014/main" id="{9AD86EFB-A82E-444F-803E-3229C550CB0A}"/>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3B3C8AC7-5FEA-4D19-AC12-DE057CEEFDB3}"/>
              </a:ext>
            </a:extLst>
          </p:cNvPr>
          <p:cNvSpPr>
            <a:spLocks noGrp="1"/>
          </p:cNvSpPr>
          <p:nvPr>
            <p:ph type="sldNum" sz="quarter" idx="12"/>
          </p:nvPr>
        </p:nvSpPr>
        <p:spPr/>
        <p:txBody>
          <a:bodyPr/>
          <a:lstStyle/>
          <a:p>
            <a:fld id="{95AA9CC6-7839-4721-9787-7B7C5C93F5A4}" type="slidenum">
              <a:rPr lang="en-US" altLang="en-US" smtClean="0"/>
              <a:pPr/>
              <a:t>‹#›</a:t>
            </a:fld>
            <a:endParaRPr lang="en-US" altLang="en-US"/>
          </a:p>
        </p:txBody>
      </p:sp>
    </p:spTree>
    <p:extLst>
      <p:ext uri="{BB962C8B-B14F-4D97-AF65-F5344CB8AC3E}">
        <p14:creationId xmlns:p14="http://schemas.microsoft.com/office/powerpoint/2010/main" val="4086298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8F02-9694-4733-9E8C-B30FC971097C}"/>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0429E9-6531-44CB-959F-19017FD0EB5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77FBCD0-97AF-4746-9B25-284B5466449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659C064-6BA8-41C1-B186-0417F9D39D4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5303A-13E2-4F76-9C4F-726533CDC35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8CACC2-A9D1-49E2-8E7A-D3EB0FBA2778}"/>
              </a:ext>
            </a:extLst>
          </p:cNvPr>
          <p:cNvSpPr>
            <a:spLocks noGrp="1"/>
          </p:cNvSpPr>
          <p:nvPr>
            <p:ph type="dt" sz="half" idx="10"/>
          </p:nvPr>
        </p:nvSpPr>
        <p:spPr/>
        <p:txBody>
          <a:bodyPr/>
          <a:lstStyle/>
          <a:p>
            <a:pPr>
              <a:defRPr/>
            </a:pPr>
            <a:r>
              <a:rPr lang="en-US" dirty="0"/>
              <a:t>22nd April 2021</a:t>
            </a:r>
          </a:p>
        </p:txBody>
      </p:sp>
      <p:sp>
        <p:nvSpPr>
          <p:cNvPr id="8" name="Footer Placeholder 7">
            <a:extLst>
              <a:ext uri="{FF2B5EF4-FFF2-40B4-BE49-F238E27FC236}">
                <a16:creationId xmlns:a16="http://schemas.microsoft.com/office/drawing/2014/main" id="{3622AC42-F26C-4169-9D4A-63EFDB315B57}"/>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D9C2B240-AB99-474A-88A0-F0B4836D438C}"/>
              </a:ext>
            </a:extLst>
          </p:cNvPr>
          <p:cNvSpPr>
            <a:spLocks noGrp="1"/>
          </p:cNvSpPr>
          <p:nvPr>
            <p:ph type="sldNum" sz="quarter" idx="12"/>
          </p:nvPr>
        </p:nvSpPr>
        <p:spPr/>
        <p:txBody>
          <a:bodyPr/>
          <a:lstStyle/>
          <a:p>
            <a:fld id="{E5773261-F217-45E8-9B2A-029AAF400762}" type="slidenum">
              <a:rPr lang="en-US" altLang="en-US" smtClean="0"/>
              <a:pPr/>
              <a:t>‹#›</a:t>
            </a:fld>
            <a:endParaRPr lang="en-US" altLang="en-US"/>
          </a:p>
        </p:txBody>
      </p:sp>
    </p:spTree>
    <p:extLst>
      <p:ext uri="{BB962C8B-B14F-4D97-AF65-F5344CB8AC3E}">
        <p14:creationId xmlns:p14="http://schemas.microsoft.com/office/powerpoint/2010/main" val="277526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6ED98-B2CC-4EC3-B183-AACDAD987E4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BC2189C-C8AF-4C9E-BE45-AC911ECA4A7C}"/>
              </a:ext>
            </a:extLst>
          </p:cNvPr>
          <p:cNvSpPr>
            <a:spLocks noGrp="1"/>
          </p:cNvSpPr>
          <p:nvPr>
            <p:ph type="dt" sz="half" idx="10"/>
          </p:nvPr>
        </p:nvSpPr>
        <p:spPr/>
        <p:txBody>
          <a:bodyPr/>
          <a:lstStyle/>
          <a:p>
            <a:pPr>
              <a:defRPr/>
            </a:pPr>
            <a:r>
              <a:rPr lang="en-US" dirty="0"/>
              <a:t>22nd April 2021</a:t>
            </a:r>
          </a:p>
        </p:txBody>
      </p:sp>
      <p:sp>
        <p:nvSpPr>
          <p:cNvPr id="4" name="Footer Placeholder 3">
            <a:extLst>
              <a:ext uri="{FF2B5EF4-FFF2-40B4-BE49-F238E27FC236}">
                <a16:creationId xmlns:a16="http://schemas.microsoft.com/office/drawing/2014/main" id="{6C3C9839-F6D6-4500-BB95-BD830388E99E}"/>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754159B5-8055-439D-A473-004AC493881B}"/>
              </a:ext>
            </a:extLst>
          </p:cNvPr>
          <p:cNvSpPr>
            <a:spLocks noGrp="1"/>
          </p:cNvSpPr>
          <p:nvPr>
            <p:ph type="sldNum" sz="quarter" idx="12"/>
          </p:nvPr>
        </p:nvSpPr>
        <p:spPr/>
        <p:txBody>
          <a:bodyPr/>
          <a:lstStyle/>
          <a:p>
            <a:fld id="{5B1B3827-440E-4A22-A8A5-784DCDFE291A}" type="slidenum">
              <a:rPr lang="en-US" altLang="en-US" smtClean="0"/>
              <a:pPr/>
              <a:t>‹#›</a:t>
            </a:fld>
            <a:endParaRPr lang="en-US" altLang="en-US"/>
          </a:p>
        </p:txBody>
      </p:sp>
    </p:spTree>
    <p:extLst>
      <p:ext uri="{BB962C8B-B14F-4D97-AF65-F5344CB8AC3E}">
        <p14:creationId xmlns:p14="http://schemas.microsoft.com/office/powerpoint/2010/main" val="54129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D8D5F2-8E8E-45A3-B0D0-94ED7BD7223E}"/>
              </a:ext>
            </a:extLst>
          </p:cNvPr>
          <p:cNvSpPr>
            <a:spLocks noGrp="1"/>
          </p:cNvSpPr>
          <p:nvPr>
            <p:ph type="dt" sz="half" idx="10"/>
          </p:nvPr>
        </p:nvSpPr>
        <p:spPr/>
        <p:txBody>
          <a:bodyPr/>
          <a:lstStyle/>
          <a:p>
            <a:pPr>
              <a:defRPr/>
            </a:pPr>
            <a:r>
              <a:rPr lang="en-US" dirty="0"/>
              <a:t>22nd April 2021</a:t>
            </a:r>
          </a:p>
        </p:txBody>
      </p:sp>
      <p:sp>
        <p:nvSpPr>
          <p:cNvPr id="3" name="Footer Placeholder 2">
            <a:extLst>
              <a:ext uri="{FF2B5EF4-FFF2-40B4-BE49-F238E27FC236}">
                <a16:creationId xmlns:a16="http://schemas.microsoft.com/office/drawing/2014/main" id="{A3CD8521-3F2D-4E02-979E-E914D60BEED3}"/>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D19A169E-CE96-41FF-B028-0C354D63EA9D}"/>
              </a:ext>
            </a:extLst>
          </p:cNvPr>
          <p:cNvSpPr>
            <a:spLocks noGrp="1"/>
          </p:cNvSpPr>
          <p:nvPr>
            <p:ph type="sldNum" sz="quarter" idx="12"/>
          </p:nvPr>
        </p:nvSpPr>
        <p:spPr/>
        <p:txBody>
          <a:bodyPr/>
          <a:lstStyle/>
          <a:p>
            <a:fld id="{ED3AA107-2E43-4836-BE87-0981C1F58DB7}" type="slidenum">
              <a:rPr lang="en-US" altLang="en-US" smtClean="0"/>
              <a:pPr/>
              <a:t>‹#›</a:t>
            </a:fld>
            <a:endParaRPr lang="en-US" altLang="en-US"/>
          </a:p>
        </p:txBody>
      </p:sp>
    </p:spTree>
    <p:extLst>
      <p:ext uri="{BB962C8B-B14F-4D97-AF65-F5344CB8AC3E}">
        <p14:creationId xmlns:p14="http://schemas.microsoft.com/office/powerpoint/2010/main" val="3469661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170C-1920-489E-AE0F-EF158A997A1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B774537-49F6-49BA-854F-4A9ED759E99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66EFCF0-86CF-4B52-B867-5BD229911D8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88E37BE-F978-4ED0-949B-CBDA0DB6CE7E}"/>
              </a:ext>
            </a:extLst>
          </p:cNvPr>
          <p:cNvSpPr>
            <a:spLocks noGrp="1"/>
          </p:cNvSpPr>
          <p:nvPr>
            <p:ph type="dt" sz="half" idx="10"/>
          </p:nvPr>
        </p:nvSpPr>
        <p:spPr/>
        <p:txBody>
          <a:bodyPr/>
          <a:lstStyle/>
          <a:p>
            <a:pPr>
              <a:defRPr/>
            </a:pPr>
            <a:r>
              <a:rPr lang="en-US" dirty="0"/>
              <a:t>22nd April 2021</a:t>
            </a:r>
          </a:p>
        </p:txBody>
      </p:sp>
      <p:sp>
        <p:nvSpPr>
          <p:cNvPr id="6" name="Footer Placeholder 5">
            <a:extLst>
              <a:ext uri="{FF2B5EF4-FFF2-40B4-BE49-F238E27FC236}">
                <a16:creationId xmlns:a16="http://schemas.microsoft.com/office/drawing/2014/main" id="{E863EFFA-FCAA-4C89-9319-E7FF236D679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A9E715EC-3C51-47EC-82A3-2E5455500A4A}"/>
              </a:ext>
            </a:extLst>
          </p:cNvPr>
          <p:cNvSpPr>
            <a:spLocks noGrp="1"/>
          </p:cNvSpPr>
          <p:nvPr>
            <p:ph type="sldNum" sz="quarter" idx="12"/>
          </p:nvPr>
        </p:nvSpPr>
        <p:spPr/>
        <p:txBody>
          <a:bodyPr/>
          <a:lstStyle/>
          <a:p>
            <a:fld id="{A5886017-7ED4-4534-B2B6-BFB1DD085460}" type="slidenum">
              <a:rPr lang="en-US" altLang="en-US" smtClean="0"/>
              <a:pPr/>
              <a:t>‹#›</a:t>
            </a:fld>
            <a:endParaRPr lang="en-US" altLang="en-US"/>
          </a:p>
        </p:txBody>
      </p:sp>
    </p:spTree>
    <p:extLst>
      <p:ext uri="{BB962C8B-B14F-4D97-AF65-F5344CB8AC3E}">
        <p14:creationId xmlns:p14="http://schemas.microsoft.com/office/powerpoint/2010/main" val="1403305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ECE4-8DA9-4D51-B8E1-9EE4DD14134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4BADA85-1B30-4E5F-AAFC-95E41A79538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72DB8E99-89B2-4A72-B684-8559183F1C7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DB8E649-B9FD-44B8-A52C-BDC130E31C28}"/>
              </a:ext>
            </a:extLst>
          </p:cNvPr>
          <p:cNvSpPr>
            <a:spLocks noGrp="1"/>
          </p:cNvSpPr>
          <p:nvPr>
            <p:ph type="dt" sz="half" idx="10"/>
          </p:nvPr>
        </p:nvSpPr>
        <p:spPr/>
        <p:txBody>
          <a:bodyPr/>
          <a:lstStyle/>
          <a:p>
            <a:pPr>
              <a:defRPr/>
            </a:pPr>
            <a:r>
              <a:rPr lang="en-US" dirty="0"/>
              <a:t>22nd April 2021</a:t>
            </a:r>
          </a:p>
        </p:txBody>
      </p:sp>
      <p:sp>
        <p:nvSpPr>
          <p:cNvPr id="6" name="Footer Placeholder 5">
            <a:extLst>
              <a:ext uri="{FF2B5EF4-FFF2-40B4-BE49-F238E27FC236}">
                <a16:creationId xmlns:a16="http://schemas.microsoft.com/office/drawing/2014/main" id="{691B53BF-FF86-489D-8826-02188553A99D}"/>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B7AF6E0A-8D53-4F12-B777-52753B307F15}"/>
              </a:ext>
            </a:extLst>
          </p:cNvPr>
          <p:cNvSpPr>
            <a:spLocks noGrp="1"/>
          </p:cNvSpPr>
          <p:nvPr>
            <p:ph type="sldNum" sz="quarter" idx="12"/>
          </p:nvPr>
        </p:nvSpPr>
        <p:spPr/>
        <p:txBody>
          <a:bodyPr/>
          <a:lstStyle/>
          <a:p>
            <a:fld id="{F7A58473-9881-47DE-995F-B547DEEA6082}" type="slidenum">
              <a:rPr lang="en-US" altLang="en-US" smtClean="0"/>
              <a:pPr/>
              <a:t>‹#›</a:t>
            </a:fld>
            <a:endParaRPr lang="en-US" altLang="en-US"/>
          </a:p>
        </p:txBody>
      </p:sp>
    </p:spTree>
    <p:extLst>
      <p:ext uri="{BB962C8B-B14F-4D97-AF65-F5344CB8AC3E}">
        <p14:creationId xmlns:p14="http://schemas.microsoft.com/office/powerpoint/2010/main" val="1565824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282376-52E3-49C5-98E0-DB9F801DF36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8FA36C-43AC-4D67-ADC0-E8F48661F89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4404A4-8DC3-4D52-8751-474A8294CA3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dirty="0"/>
              <a:t>22nd April 2021</a:t>
            </a:r>
          </a:p>
        </p:txBody>
      </p:sp>
      <p:sp>
        <p:nvSpPr>
          <p:cNvPr id="5" name="Footer Placeholder 4">
            <a:extLst>
              <a:ext uri="{FF2B5EF4-FFF2-40B4-BE49-F238E27FC236}">
                <a16:creationId xmlns:a16="http://schemas.microsoft.com/office/drawing/2014/main" id="{D1D776DE-3DEF-4ABB-A1E4-66ED43095FE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5F9FD477-C1E1-4160-A17A-EB7BF30EFE1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E7FB54-E6A7-4729-A294-467E08C7EAB0}" type="slidenum">
              <a:rPr lang="en-US" altLang="en-US" smtClean="0"/>
              <a:pPr/>
              <a:t>‹#›</a:t>
            </a:fld>
            <a:endParaRPr lang="en-US" altLang="en-US"/>
          </a:p>
        </p:txBody>
      </p:sp>
    </p:spTree>
    <p:extLst>
      <p:ext uri="{BB962C8B-B14F-4D97-AF65-F5344CB8AC3E}">
        <p14:creationId xmlns:p14="http://schemas.microsoft.com/office/powerpoint/2010/main" val="11116325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2" Type="http://schemas.openxmlformats.org/officeDocument/2006/relationships/hyperlink" Target="https://aib.ie/content/dam/aib/investorrelations/docs/resultscentre/pillar3/aib-2019-pillar-3-report.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2" Type="http://schemas.openxmlformats.org/officeDocument/2006/relationships/hyperlink" Target="https://assets.gov.ie/6836/664f5174ebd34f7e938aea654bed6757.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eur-lex.europa.eu/legal-content/EN/TXT/PDF/?uri=CELEX:32013R0575&amp;from=E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eba.europa.eu/sites/default/documents/files/documents/10180/2033363/6b062012-45d6-4655-af04-801d26493ed0/Guidelines%20on%20PD%20and%20LGD%20estimation%20%28EBA-GL-2017-16%29.pdf?retry=1"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eba.europa.eu/sites/default/documents/files/document_library/Publications/Opinions/2020/872842/EBA-2020-Op-04%20-%20EBA%20Opinion%20on%20measures%20taken%20by%20Belgium%20in%20accordance%20with%20Art%20458.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6B6420D0-71F3-449E-AD0A-F1CDB2E1B462}"/>
              </a:ext>
            </a:extLst>
          </p:cNvPr>
          <p:cNvSpPr>
            <a:spLocks noGrp="1" noChangeArrowheads="1"/>
          </p:cNvSpPr>
          <p:nvPr>
            <p:ph type="ctrTitle"/>
          </p:nvPr>
        </p:nvSpPr>
        <p:spPr>
          <a:xfrm>
            <a:off x="685800" y="685800"/>
            <a:ext cx="7772400" cy="5410200"/>
          </a:xfrm>
        </p:spPr>
        <p:txBody>
          <a:bodyPr/>
          <a:lstStyle/>
          <a:p>
            <a:pPr eaLnBrk="1" hangingPunct="1"/>
            <a:r>
              <a:rPr lang="en-IE" altLang="en-US" sz="2800" dirty="0"/>
              <a:t>Institute of Bankers</a:t>
            </a:r>
            <a:br>
              <a:rPr lang="en-IE" altLang="en-US" sz="2800" dirty="0"/>
            </a:br>
            <a:br>
              <a:rPr lang="en-IE" altLang="en-US" sz="2800" dirty="0"/>
            </a:br>
            <a:r>
              <a:rPr lang="en-IE" altLang="en-US" sz="2800" dirty="0"/>
              <a:t>Professional Diploma in Banking Risk</a:t>
            </a:r>
            <a:br>
              <a:rPr lang="en-IE" altLang="en-US" sz="2800" dirty="0"/>
            </a:br>
            <a:br>
              <a:rPr lang="en-IE" altLang="en-US" sz="2800" dirty="0"/>
            </a:br>
            <a:r>
              <a:rPr lang="en-IE" altLang="en-US" sz="2800" dirty="0"/>
              <a:t>Economic &amp; Regulatory Capital, Stress Testing and Provisions</a:t>
            </a:r>
            <a:br>
              <a:rPr lang="en-IE" altLang="en-US" sz="2800" dirty="0"/>
            </a:br>
            <a:br>
              <a:rPr lang="en-IE" altLang="en-US" sz="2800" dirty="0"/>
            </a:br>
            <a:r>
              <a:rPr lang="en-IE" altLang="en-US" sz="2800" dirty="0"/>
              <a:t>Topic Two</a:t>
            </a:r>
            <a:br>
              <a:rPr lang="en-IE" altLang="en-US" sz="2800" dirty="0"/>
            </a:br>
            <a:br>
              <a:rPr lang="en-IE" altLang="en-US" sz="2800" dirty="0"/>
            </a:br>
            <a:r>
              <a:rPr lang="en-IE" altLang="en-US" sz="2800" dirty="0"/>
              <a:t>The History of Basel and Risk Weighted Assets</a:t>
            </a:r>
            <a:br>
              <a:rPr lang="en-IE" altLang="en-US" sz="2800" dirty="0"/>
            </a:br>
            <a:br>
              <a:rPr lang="en-US" altLang="en-US" sz="2800" dirty="0"/>
            </a:br>
            <a:endParaRPr lang="en-US" altLang="en-US" sz="2800" dirty="0"/>
          </a:p>
        </p:txBody>
      </p:sp>
      <p:sp>
        <p:nvSpPr>
          <p:cNvPr id="3074" name="Date Placeholder 3">
            <a:extLst>
              <a:ext uri="{FF2B5EF4-FFF2-40B4-BE49-F238E27FC236}">
                <a16:creationId xmlns:a16="http://schemas.microsoft.com/office/drawing/2014/main" id="{ACA128E1-C91C-4ABB-993A-12337B649DF5}"/>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3075" name="Slide Number Placeholder 5">
            <a:extLst>
              <a:ext uri="{FF2B5EF4-FFF2-40B4-BE49-F238E27FC236}">
                <a16:creationId xmlns:a16="http://schemas.microsoft.com/office/drawing/2014/main" id="{EB44EC88-87E3-4E00-8953-759FF9535EF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F2C51B3-2C6D-4DC2-9079-9FB19F1F75FC}" type="slidenum">
              <a:rPr lang="en-US" altLang="en-US" sz="1400"/>
              <a:pPr>
                <a:spcBef>
                  <a:spcPct val="0"/>
                </a:spcBef>
                <a:buFontTx/>
                <a:buNone/>
              </a:pPr>
              <a:t>1</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51ED9F7-F6E9-45C8-98CC-5D004F87C0FB}"/>
              </a:ext>
            </a:extLst>
          </p:cNvPr>
          <p:cNvSpPr>
            <a:spLocks noGrp="1" noChangeArrowheads="1"/>
          </p:cNvSpPr>
          <p:nvPr>
            <p:ph type="title"/>
          </p:nvPr>
        </p:nvSpPr>
        <p:spPr>
          <a:xfrm>
            <a:off x="457200" y="136525"/>
            <a:ext cx="8229600" cy="625475"/>
          </a:xfrm>
        </p:spPr>
        <p:txBody>
          <a:bodyPr/>
          <a:lstStyle/>
          <a:p>
            <a:pPr eaLnBrk="1" hangingPunct="1"/>
            <a:r>
              <a:rPr lang="en-US" altLang="en-US" sz="3600"/>
              <a:t>Basel Regulation and Capital</a:t>
            </a:r>
          </a:p>
        </p:txBody>
      </p:sp>
      <p:sp>
        <p:nvSpPr>
          <p:cNvPr id="5126" name="Rectangle 3">
            <a:extLst>
              <a:ext uri="{FF2B5EF4-FFF2-40B4-BE49-F238E27FC236}">
                <a16:creationId xmlns:a16="http://schemas.microsoft.com/office/drawing/2014/main" id="{1CAB9FCB-835F-40D7-82C2-569041B89233}"/>
              </a:ext>
            </a:extLst>
          </p:cNvPr>
          <p:cNvSpPr>
            <a:spLocks noGrp="1" noChangeArrowheads="1"/>
          </p:cNvSpPr>
          <p:nvPr>
            <p:ph idx="1"/>
          </p:nvPr>
        </p:nvSpPr>
        <p:spPr>
          <a:xfrm>
            <a:off x="457200" y="871538"/>
            <a:ext cx="8077200" cy="5373687"/>
          </a:xfrm>
        </p:spPr>
        <p:txBody>
          <a:bodyPr/>
          <a:lstStyle/>
          <a:p>
            <a:pPr marL="0" indent="0">
              <a:buSzPct val="96000"/>
              <a:buFontTx/>
              <a:buNone/>
              <a:defRPr/>
            </a:pPr>
            <a:r>
              <a:rPr lang="en-IE" sz="2000" dirty="0"/>
              <a:t>The Basel Committee on Banking Supervision (BCBS) </a:t>
            </a:r>
          </a:p>
          <a:p>
            <a:pPr>
              <a:buSzPct val="96000"/>
              <a:defRPr/>
            </a:pPr>
            <a:r>
              <a:rPr lang="en-IE" sz="2000" dirty="0"/>
              <a:t>Is the primary global standard-setter for the prudential regulation</a:t>
            </a:r>
          </a:p>
          <a:p>
            <a:pPr>
              <a:buSzPct val="96000"/>
              <a:defRPr/>
            </a:pPr>
            <a:r>
              <a:rPr lang="en-IE" sz="2000" dirty="0"/>
              <a:t>Provides recommendations for regulations in the banking industry</a:t>
            </a:r>
          </a:p>
          <a:p>
            <a:pPr>
              <a:buSzPct val="96000"/>
              <a:defRPr/>
            </a:pPr>
            <a:r>
              <a:rPr lang="en-IE" sz="2000" dirty="0"/>
              <a:t>Makes recommendations on risk measurement</a:t>
            </a:r>
          </a:p>
          <a:p>
            <a:pPr>
              <a:buSzPct val="96000"/>
              <a:defRPr/>
            </a:pPr>
            <a:r>
              <a:rPr lang="en-IE" sz="2000" dirty="0"/>
              <a:t>Advises what counts as capital and how much capital is needed </a:t>
            </a:r>
          </a:p>
          <a:p>
            <a:pPr marL="0" indent="0">
              <a:buSzPct val="96000"/>
              <a:buFontTx/>
              <a:buNone/>
              <a:defRPr/>
            </a:pPr>
            <a:endParaRPr lang="en-IE" sz="2000" dirty="0"/>
          </a:p>
          <a:p>
            <a:pPr marL="0" indent="0">
              <a:buSzPct val="96000"/>
              <a:buFontTx/>
              <a:buNone/>
              <a:defRPr/>
            </a:pPr>
            <a:r>
              <a:rPr lang="en-IE" sz="2000" dirty="0"/>
              <a:t>The EU puts some or all of these recommendations into law via</a:t>
            </a:r>
          </a:p>
          <a:p>
            <a:pPr>
              <a:buSzPct val="96000"/>
              <a:defRPr/>
            </a:pPr>
            <a:r>
              <a:rPr lang="en-IE" sz="2000" dirty="0"/>
              <a:t>EU Directives (Capital Requirements Directives  - CRD I to IV)</a:t>
            </a:r>
          </a:p>
          <a:p>
            <a:pPr>
              <a:buSzPct val="96000"/>
              <a:defRPr/>
            </a:pPr>
            <a:r>
              <a:rPr lang="en-IE" sz="2000" dirty="0"/>
              <a:t>Capital Requirements Regulation (CRR)</a:t>
            </a:r>
          </a:p>
          <a:p>
            <a:pPr>
              <a:buSzPct val="96000"/>
              <a:defRPr/>
            </a:pPr>
            <a:r>
              <a:rPr lang="en-IE" sz="2000" dirty="0"/>
              <a:t>Including some areas of discretions  for national authorities</a:t>
            </a:r>
          </a:p>
          <a:p>
            <a:pPr>
              <a:buSzPct val="96000"/>
              <a:defRPr/>
            </a:pPr>
            <a:endParaRPr lang="en-IE" sz="2000" dirty="0"/>
          </a:p>
          <a:p>
            <a:pPr marL="0" indent="0">
              <a:buSzPct val="96000"/>
              <a:buFontTx/>
              <a:buNone/>
              <a:defRPr/>
            </a:pPr>
            <a:r>
              <a:rPr lang="en-IE" sz="2000" dirty="0"/>
              <a:t>EU capital directives are them transposed into national law.  The EU regulations are directly applicable and do not require national transposition.  The national authorities also issue implementation guides to set out where they have exercised  their national discretion.</a:t>
            </a:r>
            <a:endParaRPr lang="en-US" sz="2000" dirty="0"/>
          </a:p>
        </p:txBody>
      </p:sp>
      <p:sp>
        <p:nvSpPr>
          <p:cNvPr id="14338" name="Date Placeholder 3">
            <a:extLst>
              <a:ext uri="{FF2B5EF4-FFF2-40B4-BE49-F238E27FC236}">
                <a16:creationId xmlns:a16="http://schemas.microsoft.com/office/drawing/2014/main" id="{DFC11D5A-32D1-46F9-8393-BFAF280738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14339" name="Slide Number Placeholder 5">
            <a:extLst>
              <a:ext uri="{FF2B5EF4-FFF2-40B4-BE49-F238E27FC236}">
                <a16:creationId xmlns:a16="http://schemas.microsoft.com/office/drawing/2014/main" id="{B1E51D22-8ED6-4606-92FE-DE2BFAFF80D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C014B53-9471-40EF-8317-C7D761B5C274}" type="slidenum">
              <a:rPr lang="en-US" altLang="en-US" sz="1400"/>
              <a:pPr>
                <a:spcBef>
                  <a:spcPct val="0"/>
                </a:spcBef>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83924C4D-4CCB-4FDA-A09A-A76C9F9E71AB}"/>
              </a:ext>
            </a:extLst>
          </p:cNvPr>
          <p:cNvSpPr>
            <a:spLocks noGrp="1" noChangeArrowheads="1"/>
          </p:cNvSpPr>
          <p:nvPr>
            <p:ph type="title"/>
          </p:nvPr>
        </p:nvSpPr>
        <p:spPr>
          <a:xfrm>
            <a:off x="457200" y="274638"/>
            <a:ext cx="8229600" cy="596900"/>
          </a:xfrm>
        </p:spPr>
        <p:txBody>
          <a:bodyPr/>
          <a:lstStyle/>
          <a:p>
            <a:pPr eaLnBrk="1" hangingPunct="1"/>
            <a:r>
              <a:rPr lang="en-US" altLang="en-US" sz="3600" dirty="0"/>
              <a:t>Basel One Approaches to Capital (Euro ‘88)</a:t>
            </a:r>
          </a:p>
        </p:txBody>
      </p:sp>
      <p:sp>
        <p:nvSpPr>
          <p:cNvPr id="5126" name="Rectangle 3">
            <a:extLst>
              <a:ext uri="{FF2B5EF4-FFF2-40B4-BE49-F238E27FC236}">
                <a16:creationId xmlns:a16="http://schemas.microsoft.com/office/drawing/2014/main" id="{1BAD3208-20D3-46E5-ADCC-F5F250BA2A87}"/>
              </a:ext>
            </a:extLst>
          </p:cNvPr>
          <p:cNvSpPr>
            <a:spLocks noGrp="1" noChangeArrowheads="1"/>
          </p:cNvSpPr>
          <p:nvPr>
            <p:ph idx="1"/>
          </p:nvPr>
        </p:nvSpPr>
        <p:spPr>
          <a:xfrm>
            <a:off x="457200" y="871538"/>
            <a:ext cx="8077200" cy="5373687"/>
          </a:xfrm>
        </p:spPr>
        <p:txBody>
          <a:bodyPr/>
          <a:lstStyle/>
          <a:p>
            <a:pPr eaLnBrk="1" hangingPunct="1">
              <a:defRPr/>
            </a:pPr>
            <a:r>
              <a:rPr lang="en-US" sz="2000" dirty="0"/>
              <a:t>Provide a buffer against bank losses</a:t>
            </a:r>
          </a:p>
          <a:p>
            <a:pPr eaLnBrk="1" hangingPunct="1">
              <a:defRPr/>
            </a:pPr>
            <a:r>
              <a:rPr lang="en-US" sz="2000" dirty="0"/>
              <a:t>Protect creditors in the event of bank fails</a:t>
            </a:r>
          </a:p>
          <a:p>
            <a:pPr eaLnBrk="1" hangingPunct="1">
              <a:defRPr/>
            </a:pPr>
            <a:r>
              <a:rPr lang="en-US" sz="2000" dirty="0"/>
              <a:t>Creates disincentive for excessive risk taking</a:t>
            </a:r>
          </a:p>
          <a:p>
            <a:pPr marL="0" indent="0" eaLnBrk="1" hangingPunct="1">
              <a:buFontTx/>
              <a:buNone/>
              <a:defRPr/>
            </a:pPr>
            <a:endParaRPr lang="en-US" sz="2000" dirty="0"/>
          </a:p>
          <a:p>
            <a:pPr marL="0" indent="0" eaLnBrk="1" hangingPunct="1">
              <a:buFontTx/>
              <a:buNone/>
              <a:defRPr/>
            </a:pPr>
            <a:r>
              <a:rPr lang="en-US" sz="2000" b="1" dirty="0"/>
              <a:t>Basel I (1988, became effective on 1/1/1993)</a:t>
            </a:r>
          </a:p>
          <a:p>
            <a:pPr>
              <a:lnSpc>
                <a:spcPct val="90000"/>
              </a:lnSpc>
              <a:defRPr/>
            </a:pPr>
            <a:r>
              <a:rPr lang="en-US" sz="2000" dirty="0"/>
              <a:t>Assets / loans are assigned a Risk Weight (RW) and converted to Risk Weighted Assets (RWA) for capital purposes</a:t>
            </a:r>
          </a:p>
          <a:p>
            <a:pPr>
              <a:lnSpc>
                <a:spcPct val="90000"/>
              </a:lnSpc>
              <a:defRPr/>
            </a:pPr>
            <a:r>
              <a:rPr lang="en-US" sz="2000" dirty="0"/>
              <a:t>These are then added together to give total RWA for the bank</a:t>
            </a:r>
          </a:p>
          <a:p>
            <a:pPr>
              <a:lnSpc>
                <a:spcPct val="90000"/>
              </a:lnSpc>
              <a:defRPr/>
            </a:pPr>
            <a:r>
              <a:rPr lang="en-US" sz="2000" dirty="0"/>
              <a:t>Banks are required to hold minimum regulatory capital equal to a minimum  % of </a:t>
            </a:r>
            <a:r>
              <a:rPr lang="en-US" sz="2000" u="sng" dirty="0"/>
              <a:t>Risk Weighted Assets</a:t>
            </a:r>
            <a:r>
              <a:rPr lang="en-US" sz="2000" dirty="0"/>
              <a:t>.  Minimum total capital ratio is 8% (pre buffers, etc.)</a:t>
            </a:r>
          </a:p>
          <a:p>
            <a:pPr>
              <a:lnSpc>
                <a:spcPct val="90000"/>
              </a:lnSpc>
              <a:defRPr/>
            </a:pPr>
            <a:r>
              <a:rPr lang="en-US" sz="2000" dirty="0"/>
              <a:t>There were five categories of RW: 0%, 10%, 20%, 50%, 100%</a:t>
            </a:r>
          </a:p>
          <a:p>
            <a:pPr lvl="1">
              <a:lnSpc>
                <a:spcPct val="90000"/>
              </a:lnSpc>
              <a:defRPr/>
            </a:pPr>
            <a:r>
              <a:rPr lang="en-US" sz="1600" dirty="0"/>
              <a:t>0%:	Cash, Central Governments, Central Banks</a:t>
            </a:r>
          </a:p>
          <a:p>
            <a:pPr lvl="1">
              <a:lnSpc>
                <a:spcPct val="90000"/>
              </a:lnSpc>
              <a:defRPr/>
            </a:pPr>
            <a:r>
              <a:rPr lang="en-US" sz="1600" dirty="0"/>
              <a:t>20%:	Banks</a:t>
            </a:r>
          </a:p>
          <a:p>
            <a:pPr lvl="1">
              <a:lnSpc>
                <a:spcPct val="90000"/>
              </a:lnSpc>
              <a:defRPr/>
            </a:pPr>
            <a:r>
              <a:rPr lang="en-US" sz="1600" dirty="0"/>
              <a:t>50%:	Residential mortgages</a:t>
            </a:r>
          </a:p>
          <a:p>
            <a:pPr lvl="1">
              <a:lnSpc>
                <a:spcPct val="90000"/>
              </a:lnSpc>
              <a:defRPr/>
            </a:pPr>
            <a:r>
              <a:rPr lang="en-US" sz="1600" dirty="0"/>
              <a:t>100%	Personal non-mortgage loans, commercial lending</a:t>
            </a:r>
            <a:endParaRPr lang="en-US" sz="2000" dirty="0"/>
          </a:p>
        </p:txBody>
      </p:sp>
      <p:sp>
        <p:nvSpPr>
          <p:cNvPr id="15362" name="Date Placeholder 3">
            <a:extLst>
              <a:ext uri="{FF2B5EF4-FFF2-40B4-BE49-F238E27FC236}">
                <a16:creationId xmlns:a16="http://schemas.microsoft.com/office/drawing/2014/main" id="{60B7A8EA-1FDB-4E0B-B464-6174D4E1D9E9}"/>
              </a:ext>
            </a:extLst>
          </p:cNvPr>
          <p:cNvSpPr>
            <a:spLocks noGrp="1"/>
          </p:cNvSpPr>
          <p:nvPr>
            <p:ph type="dt" sz="half" idx="10"/>
          </p:nvPr>
        </p:nvSpPr>
        <p:spPr>
          <a:xfrm>
            <a:off x="457200" y="6324600"/>
            <a:ext cx="2133600" cy="3968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15363" name="Slide Number Placeholder 5">
            <a:extLst>
              <a:ext uri="{FF2B5EF4-FFF2-40B4-BE49-F238E27FC236}">
                <a16:creationId xmlns:a16="http://schemas.microsoft.com/office/drawing/2014/main" id="{C139DA83-3A5B-44F9-A8F5-10B4AC8ECF51}"/>
              </a:ext>
            </a:extLst>
          </p:cNvPr>
          <p:cNvSpPr>
            <a:spLocks noGrp="1"/>
          </p:cNvSpPr>
          <p:nvPr>
            <p:ph type="sldNum" sz="quarter" idx="12"/>
          </p:nvPr>
        </p:nvSpPr>
        <p:spPr>
          <a:xfrm>
            <a:off x="7924800" y="6245225"/>
            <a:ext cx="7620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92F171E-7A31-4851-BB66-E6EB4109EB09}" type="slidenum">
              <a:rPr lang="en-US" altLang="en-US" sz="1400"/>
              <a:pPr>
                <a:spcBef>
                  <a:spcPct val="0"/>
                </a:spcBef>
                <a:buFontTx/>
                <a:buNone/>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01D3A46-60E7-4ECE-8ABF-58C60EC0A70E}"/>
              </a:ext>
            </a:extLst>
          </p:cNvPr>
          <p:cNvSpPr>
            <a:spLocks noGrp="1" noChangeArrowheads="1"/>
          </p:cNvSpPr>
          <p:nvPr>
            <p:ph type="title"/>
          </p:nvPr>
        </p:nvSpPr>
        <p:spPr>
          <a:xfrm>
            <a:off x="457200" y="228600"/>
            <a:ext cx="8229600" cy="460375"/>
          </a:xfrm>
        </p:spPr>
        <p:txBody>
          <a:bodyPr>
            <a:normAutofit fontScale="90000"/>
          </a:bodyPr>
          <a:lstStyle/>
          <a:p>
            <a:pPr eaLnBrk="1" hangingPunct="1"/>
            <a:r>
              <a:rPr lang="en-US" altLang="en-US" sz="3600"/>
              <a:t>Basel Structure</a:t>
            </a:r>
          </a:p>
        </p:txBody>
      </p:sp>
      <p:sp>
        <p:nvSpPr>
          <p:cNvPr id="17411" name="Rectangle 3">
            <a:extLst>
              <a:ext uri="{FF2B5EF4-FFF2-40B4-BE49-F238E27FC236}">
                <a16:creationId xmlns:a16="http://schemas.microsoft.com/office/drawing/2014/main" id="{D9578080-3E0C-4635-AC46-8288CB6F6CED}"/>
              </a:ext>
            </a:extLst>
          </p:cNvPr>
          <p:cNvSpPr>
            <a:spLocks noGrp="1" noChangeArrowheads="1"/>
          </p:cNvSpPr>
          <p:nvPr>
            <p:ph idx="1"/>
          </p:nvPr>
        </p:nvSpPr>
        <p:spPr>
          <a:xfrm>
            <a:off x="442913" y="725488"/>
            <a:ext cx="8229600" cy="5638800"/>
          </a:xfrm>
        </p:spPr>
        <p:txBody>
          <a:bodyPr/>
          <a:lstStyle/>
          <a:p>
            <a:pPr marL="0" indent="0" eaLnBrk="1" hangingPunct="1">
              <a:lnSpc>
                <a:spcPct val="150000"/>
              </a:lnSpc>
              <a:buFontTx/>
              <a:buNone/>
            </a:pPr>
            <a:r>
              <a:rPr lang="en-GB" altLang="en-US" sz="1600" dirty="0"/>
              <a:t>Basel II introduced fundamental changes (2007 – 2013) and Basel III / CRD IV from 1 Jan 2014</a:t>
            </a:r>
          </a:p>
          <a:p>
            <a:pPr marL="0" indent="0" eaLnBrk="1" hangingPunct="1">
              <a:lnSpc>
                <a:spcPct val="150000"/>
              </a:lnSpc>
              <a:buFontTx/>
              <a:buNone/>
            </a:pPr>
            <a:endParaRPr lang="en-GB" altLang="en-US" sz="1600" b="1" i="1" dirty="0"/>
          </a:p>
          <a:p>
            <a:pPr marL="0" indent="0" eaLnBrk="1" hangingPunct="1">
              <a:lnSpc>
                <a:spcPct val="150000"/>
              </a:lnSpc>
              <a:buFontTx/>
              <a:buNone/>
            </a:pPr>
            <a:endParaRPr lang="en-GB" altLang="en-US" sz="1600" b="1" i="1" dirty="0"/>
          </a:p>
          <a:p>
            <a:pPr marL="0" indent="0" eaLnBrk="1" hangingPunct="1">
              <a:lnSpc>
                <a:spcPct val="150000"/>
              </a:lnSpc>
              <a:buFontTx/>
              <a:buNone/>
            </a:pPr>
            <a:endParaRPr lang="en-GB" altLang="en-US" sz="1600" b="1" i="1" dirty="0"/>
          </a:p>
          <a:p>
            <a:pPr marL="0" indent="0" eaLnBrk="1" hangingPunct="1">
              <a:lnSpc>
                <a:spcPct val="150000"/>
              </a:lnSpc>
              <a:buFontTx/>
              <a:buNone/>
            </a:pPr>
            <a:endParaRPr lang="en-GB" altLang="en-US" sz="1600" b="1" i="1" dirty="0"/>
          </a:p>
          <a:p>
            <a:pPr marL="0" indent="0" eaLnBrk="1" hangingPunct="1">
              <a:lnSpc>
                <a:spcPct val="150000"/>
              </a:lnSpc>
              <a:buFontTx/>
              <a:buNone/>
            </a:pPr>
            <a:endParaRPr lang="en-GB" altLang="en-US" sz="1600" b="1" i="1" dirty="0"/>
          </a:p>
          <a:p>
            <a:pPr marL="0" indent="0" eaLnBrk="1" hangingPunct="1">
              <a:lnSpc>
                <a:spcPct val="150000"/>
              </a:lnSpc>
              <a:buFontTx/>
              <a:buNone/>
            </a:pPr>
            <a:endParaRPr lang="en-GB" altLang="en-US" sz="1600" dirty="0"/>
          </a:p>
          <a:p>
            <a:pPr marL="0" indent="0" eaLnBrk="1" hangingPunct="1">
              <a:lnSpc>
                <a:spcPct val="150000"/>
              </a:lnSpc>
              <a:buFontTx/>
              <a:buNone/>
            </a:pPr>
            <a:r>
              <a:rPr lang="en-GB" altLang="en-US" sz="1600" dirty="0"/>
              <a:t>Pillar 1:  Minimum Capital Requirements  for credit, operational and market risk - minimum capital ratios  (e.g. 8% min capital) ,  determines qualifying capital and calculation of RWAs</a:t>
            </a:r>
          </a:p>
          <a:p>
            <a:pPr marL="0" indent="0" eaLnBrk="1" hangingPunct="1">
              <a:lnSpc>
                <a:spcPct val="150000"/>
              </a:lnSpc>
              <a:buFontTx/>
              <a:buNone/>
            </a:pPr>
            <a:r>
              <a:rPr lang="en-GB" altLang="en-US" sz="1600" dirty="0"/>
              <a:t>Pillar 2:  Supervisory Review Process - Improved supervisory review of financial institutions , addresses other risks  not included in Pillar 1 (later – topic five)</a:t>
            </a:r>
          </a:p>
          <a:p>
            <a:pPr marL="0" indent="0" eaLnBrk="1" hangingPunct="1">
              <a:lnSpc>
                <a:spcPct val="150000"/>
              </a:lnSpc>
              <a:buFontTx/>
              <a:buNone/>
            </a:pPr>
            <a:r>
              <a:rPr lang="en-GB" altLang="en-US" sz="1600" dirty="0"/>
              <a:t>Pillar 3:  Disclosure  - Impose market discipline through greater disclosure requirements</a:t>
            </a:r>
          </a:p>
          <a:p>
            <a:pPr marL="0" indent="0" eaLnBrk="1" hangingPunct="1">
              <a:lnSpc>
                <a:spcPct val="150000"/>
              </a:lnSpc>
              <a:buFontTx/>
              <a:buNone/>
            </a:pPr>
            <a:endParaRPr lang="en-GB" altLang="en-US" sz="1600" b="1" i="1" dirty="0"/>
          </a:p>
        </p:txBody>
      </p:sp>
      <p:sp>
        <p:nvSpPr>
          <p:cNvPr id="17412" name="Date Placeholder 3">
            <a:extLst>
              <a:ext uri="{FF2B5EF4-FFF2-40B4-BE49-F238E27FC236}">
                <a16:creationId xmlns:a16="http://schemas.microsoft.com/office/drawing/2014/main" id="{D04F5310-7EAC-4AD0-BA02-065614F2DEE7}"/>
              </a:ext>
            </a:extLst>
          </p:cNvPr>
          <p:cNvSpPr>
            <a:spLocks noGrp="1"/>
          </p:cNvSpPr>
          <p:nvPr>
            <p:ph type="dt" sz="half" idx="10"/>
          </p:nvPr>
        </p:nvSpPr>
        <p:spPr>
          <a:xfrm>
            <a:off x="457200" y="6400800"/>
            <a:ext cx="2133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17413" name="Slide Number Placeholder 5">
            <a:extLst>
              <a:ext uri="{FF2B5EF4-FFF2-40B4-BE49-F238E27FC236}">
                <a16:creationId xmlns:a16="http://schemas.microsoft.com/office/drawing/2014/main" id="{60B55790-97D4-4028-AE51-B47101DC534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0B828C2-7595-4765-AE1F-8C63BF69E0C7}" type="slidenum">
              <a:rPr lang="en-US" altLang="en-US" sz="1400"/>
              <a:pPr>
                <a:spcBef>
                  <a:spcPct val="0"/>
                </a:spcBef>
                <a:buFontTx/>
                <a:buNone/>
              </a:pPr>
              <a:t>12</a:t>
            </a:fld>
            <a:endParaRPr lang="en-US" altLang="en-US" sz="1400"/>
          </a:p>
        </p:txBody>
      </p:sp>
      <p:pic>
        <p:nvPicPr>
          <p:cNvPr id="17414" name="Picture 1">
            <a:extLst>
              <a:ext uri="{FF2B5EF4-FFF2-40B4-BE49-F238E27FC236}">
                <a16:creationId xmlns:a16="http://schemas.microsoft.com/office/drawing/2014/main" id="{C80665E9-91A2-4A8B-BD9E-C322F7218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425" y="1570038"/>
            <a:ext cx="374332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C91CA90-4A48-4801-AFF9-E47F61C1824C}"/>
              </a:ext>
            </a:extLst>
          </p:cNvPr>
          <p:cNvSpPr>
            <a:spLocks noGrp="1" noChangeArrowheads="1"/>
          </p:cNvSpPr>
          <p:nvPr>
            <p:ph type="title"/>
          </p:nvPr>
        </p:nvSpPr>
        <p:spPr>
          <a:xfrm>
            <a:off x="457200" y="274638"/>
            <a:ext cx="8229600" cy="633412"/>
          </a:xfrm>
        </p:spPr>
        <p:txBody>
          <a:bodyPr/>
          <a:lstStyle/>
          <a:p>
            <a:r>
              <a:rPr lang="en-IE" altLang="en-US">
                <a:solidFill>
                  <a:schemeClr val="tx1"/>
                </a:solidFill>
              </a:rPr>
              <a:t>Risk Weighted Assets  </a:t>
            </a:r>
          </a:p>
        </p:txBody>
      </p:sp>
      <p:sp>
        <p:nvSpPr>
          <p:cNvPr id="18439" name="Date Placeholder 4">
            <a:extLst>
              <a:ext uri="{FF2B5EF4-FFF2-40B4-BE49-F238E27FC236}">
                <a16:creationId xmlns:a16="http://schemas.microsoft.com/office/drawing/2014/main" id="{40F0B915-5E68-43E9-845E-ECA3DA3E1030}"/>
              </a:ext>
            </a:extLst>
          </p:cNvPr>
          <p:cNvSpPr>
            <a:spLocks noGrp="1"/>
          </p:cNvSpPr>
          <p:nvPr>
            <p:ph type="dt" sz="half" idx="10"/>
          </p:nvPr>
        </p:nvSpPr>
        <p:spPr>
          <a:xfrm>
            <a:off x="457200" y="6381750"/>
            <a:ext cx="2133600" cy="3397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endParaRPr lang="en-IE" altLang="en-US" sz="1400" dirty="0"/>
          </a:p>
        </p:txBody>
      </p:sp>
      <p:sp>
        <p:nvSpPr>
          <p:cNvPr id="18438" name="Slide Number Placeholder 17">
            <a:extLst>
              <a:ext uri="{FF2B5EF4-FFF2-40B4-BE49-F238E27FC236}">
                <a16:creationId xmlns:a16="http://schemas.microsoft.com/office/drawing/2014/main" id="{0A629FDA-D879-4034-B997-6104CF511861}"/>
              </a:ext>
            </a:extLst>
          </p:cNvPr>
          <p:cNvSpPr>
            <a:spLocks noGrp="1"/>
          </p:cNvSpPr>
          <p:nvPr>
            <p:ph type="sldNum" sz="quarter" idx="12"/>
          </p:nvPr>
        </p:nvSpPr>
        <p:spPr>
          <a:xfrm>
            <a:off x="7086600" y="6477000"/>
            <a:ext cx="1527175" cy="152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7F37BA1-F1F1-42A9-858B-062416A5F012}" type="slidenum">
              <a:rPr lang="en-IE" altLang="en-US" sz="1400"/>
              <a:pPr>
                <a:spcBef>
                  <a:spcPct val="0"/>
                </a:spcBef>
                <a:buFontTx/>
                <a:buNone/>
              </a:pPr>
              <a:t>13</a:t>
            </a:fld>
            <a:endParaRPr lang="en-IE" altLang="en-US" sz="1400"/>
          </a:p>
        </p:txBody>
      </p:sp>
      <p:graphicFrame>
        <p:nvGraphicFramePr>
          <p:cNvPr id="3" name="Diagram 2">
            <a:extLst>
              <a:ext uri="{FF2B5EF4-FFF2-40B4-BE49-F238E27FC236}">
                <a16:creationId xmlns:a16="http://schemas.microsoft.com/office/drawing/2014/main" id="{D260440F-DFFC-4F40-9F35-E0144C0639D5}"/>
              </a:ext>
            </a:extLst>
          </p:cNvPr>
          <p:cNvGraphicFramePr/>
          <p:nvPr/>
        </p:nvGraphicFramePr>
        <p:xfrm>
          <a:off x="611560" y="1484784"/>
          <a:ext cx="7704856"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ight Arrow 3">
            <a:extLst>
              <a:ext uri="{FF2B5EF4-FFF2-40B4-BE49-F238E27FC236}">
                <a16:creationId xmlns:a16="http://schemas.microsoft.com/office/drawing/2014/main" id="{51D37CAE-B206-44D9-8265-A1BB8D6B3C33}"/>
              </a:ext>
            </a:extLst>
          </p:cNvPr>
          <p:cNvSpPr/>
          <p:nvPr/>
        </p:nvSpPr>
        <p:spPr bwMode="auto">
          <a:xfrm>
            <a:off x="3708400" y="5876925"/>
            <a:ext cx="4176713" cy="504825"/>
          </a:xfrm>
          <a:prstGeom prst="rightArrow">
            <a:avLst/>
          </a:prstGeom>
          <a:solidFill>
            <a:schemeClr val="tx2">
              <a:lumMod val="20000"/>
              <a:lumOff val="8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eaLnBrk="1" hangingPunct="1">
              <a:lnSpc>
                <a:spcPct val="90000"/>
              </a:lnSpc>
              <a:spcBef>
                <a:spcPct val="20000"/>
              </a:spcBef>
              <a:buClr>
                <a:schemeClr val="bg1"/>
              </a:buClr>
              <a:defRPr/>
            </a:pPr>
            <a:r>
              <a:rPr lang="en-IE" sz="1600" dirty="0">
                <a:solidFill>
                  <a:schemeClr val="tx1"/>
                </a:solidFill>
                <a:latin typeface="+mj-lt"/>
                <a:cs typeface="Times New Roman" pitchFamily="18" charset="0"/>
              </a:rPr>
              <a:t>Increasing Sophistication </a:t>
            </a:r>
          </a:p>
        </p:txBody>
      </p:sp>
      <p:sp>
        <p:nvSpPr>
          <p:cNvPr id="18437" name="Oval 5">
            <a:extLst>
              <a:ext uri="{FF2B5EF4-FFF2-40B4-BE49-F238E27FC236}">
                <a16:creationId xmlns:a16="http://schemas.microsoft.com/office/drawing/2014/main" id="{D25AB6BF-4650-4D97-A98B-A6F1C95CEFA5}"/>
              </a:ext>
            </a:extLst>
          </p:cNvPr>
          <p:cNvSpPr>
            <a:spLocks noChangeArrowheads="1"/>
          </p:cNvSpPr>
          <p:nvPr/>
        </p:nvSpPr>
        <p:spPr bwMode="auto">
          <a:xfrm>
            <a:off x="5394325" y="1508125"/>
            <a:ext cx="3384550" cy="1728788"/>
          </a:xfrm>
          <a:prstGeom prst="ellipse">
            <a:avLst/>
          </a:prstGeom>
          <a:noFill/>
          <a:ln w="952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Clr>
                <a:schemeClr val="bg1"/>
              </a:buClr>
              <a:buFontTx/>
              <a:buNone/>
            </a:pPr>
            <a:endParaRPr lang="en-IE" altLang="en-US" sz="1600">
              <a:latin typeface="Verdana" panose="020B0604030504040204" pitchFamily="34" charset="0"/>
              <a:cs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0A7902C-1CA6-40C2-8862-D33CC5E2CA31}"/>
              </a:ext>
            </a:extLst>
          </p:cNvPr>
          <p:cNvSpPr>
            <a:spLocks noGrp="1" noChangeArrowheads="1"/>
          </p:cNvSpPr>
          <p:nvPr>
            <p:ph type="title"/>
          </p:nvPr>
        </p:nvSpPr>
        <p:spPr>
          <a:xfrm>
            <a:off x="444500" y="176213"/>
            <a:ext cx="8531225" cy="609600"/>
          </a:xfrm>
        </p:spPr>
        <p:txBody>
          <a:bodyPr/>
          <a:lstStyle/>
          <a:p>
            <a:r>
              <a:rPr lang="en-IE" altLang="en-US" sz="3200"/>
              <a:t>RWA distribution - Pillar 3 Disclosures (2017)</a:t>
            </a:r>
          </a:p>
        </p:txBody>
      </p:sp>
      <p:sp>
        <p:nvSpPr>
          <p:cNvPr id="20486" name="Date Placeholder 1">
            <a:extLst>
              <a:ext uri="{FF2B5EF4-FFF2-40B4-BE49-F238E27FC236}">
                <a16:creationId xmlns:a16="http://schemas.microsoft.com/office/drawing/2014/main" id="{8607A5ED-658C-4A31-A44E-ECA004CD1E0F}"/>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20483" name="Slide Number Placeholder 17">
            <a:extLst>
              <a:ext uri="{FF2B5EF4-FFF2-40B4-BE49-F238E27FC236}">
                <a16:creationId xmlns:a16="http://schemas.microsoft.com/office/drawing/2014/main" id="{E126D0B6-D6A5-454E-B2CA-A2FBDB796495}"/>
              </a:ext>
            </a:extLst>
          </p:cNvPr>
          <p:cNvSpPr>
            <a:spLocks noGrp="1"/>
          </p:cNvSpPr>
          <p:nvPr>
            <p:ph type="sldNum" sz="quarter" idx="12"/>
          </p:nvPr>
        </p:nvSpPr>
        <p:spPr>
          <a:xfrm>
            <a:off x="7086600" y="6477000"/>
            <a:ext cx="1527175" cy="152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5D00776-8B7D-4F07-8AD2-C2799EBD4553}" type="slidenum">
              <a:rPr lang="en-IE" altLang="en-US" sz="1400">
                <a:solidFill>
                  <a:srgbClr val="004E7D"/>
                </a:solidFill>
              </a:rPr>
              <a:pPr>
                <a:spcBef>
                  <a:spcPct val="0"/>
                </a:spcBef>
                <a:buFontTx/>
                <a:buNone/>
              </a:pPr>
              <a:t>14</a:t>
            </a:fld>
            <a:endParaRPr lang="en-IE" altLang="en-US" sz="1400">
              <a:solidFill>
                <a:srgbClr val="004E7D"/>
              </a:solidFill>
            </a:endParaRPr>
          </a:p>
        </p:txBody>
      </p:sp>
      <p:sp>
        <p:nvSpPr>
          <p:cNvPr id="20484" name="TextBox 2">
            <a:extLst>
              <a:ext uri="{FF2B5EF4-FFF2-40B4-BE49-F238E27FC236}">
                <a16:creationId xmlns:a16="http://schemas.microsoft.com/office/drawing/2014/main" id="{2A4C0DF6-CEA0-4B87-835F-429943BAD520}"/>
              </a:ext>
            </a:extLst>
          </p:cNvPr>
          <p:cNvSpPr txBox="1">
            <a:spLocks noChangeArrowheads="1"/>
          </p:cNvSpPr>
          <p:nvPr/>
        </p:nvSpPr>
        <p:spPr bwMode="auto">
          <a:xfrm>
            <a:off x="838200" y="5353050"/>
            <a:ext cx="7775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IE" altLang="en-US" sz="1800">
                <a:solidFill>
                  <a:srgbClr val="000000"/>
                </a:solidFill>
              </a:rPr>
              <a:t>Credit Risk RWA  typically 80% to 95% of total RWAs</a:t>
            </a:r>
          </a:p>
        </p:txBody>
      </p:sp>
      <p:pic>
        <p:nvPicPr>
          <p:cNvPr id="20485" name="Picture 3">
            <a:extLst>
              <a:ext uri="{FF2B5EF4-FFF2-40B4-BE49-F238E27FC236}">
                <a16:creationId xmlns:a16="http://schemas.microsoft.com/office/drawing/2014/main" id="{1D49126E-7CA2-44A5-918F-26D7E91DD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66800"/>
            <a:ext cx="5976938"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D5C20013-0920-4E22-AA83-F5BDA32536F4}"/>
              </a:ext>
            </a:extLst>
          </p:cNvPr>
          <p:cNvSpPr>
            <a:spLocks noGrp="1" noChangeArrowheads="1"/>
          </p:cNvSpPr>
          <p:nvPr>
            <p:ph type="title"/>
          </p:nvPr>
        </p:nvSpPr>
        <p:spPr>
          <a:xfrm>
            <a:off x="457200" y="274638"/>
            <a:ext cx="8229600" cy="504824"/>
          </a:xfrm>
        </p:spPr>
        <p:txBody>
          <a:bodyPr>
            <a:normAutofit fontScale="90000"/>
          </a:bodyPr>
          <a:lstStyle/>
          <a:p>
            <a:pPr eaLnBrk="1" hangingPunct="1"/>
            <a:r>
              <a:rPr lang="en-US" altLang="en-US" sz="3600" dirty="0"/>
              <a:t>AIB Risk Weights 2019 – Credit, Market &amp; Op.</a:t>
            </a:r>
          </a:p>
        </p:txBody>
      </p:sp>
      <p:sp>
        <p:nvSpPr>
          <p:cNvPr id="5126" name="Rectangle 3">
            <a:extLst>
              <a:ext uri="{FF2B5EF4-FFF2-40B4-BE49-F238E27FC236}">
                <a16:creationId xmlns:a16="http://schemas.microsoft.com/office/drawing/2014/main" id="{F2944282-C7A6-4679-8C54-5C341FC7B6B4}"/>
              </a:ext>
            </a:extLst>
          </p:cNvPr>
          <p:cNvSpPr>
            <a:spLocks noGrp="1" noChangeArrowheads="1"/>
          </p:cNvSpPr>
          <p:nvPr>
            <p:ph idx="1"/>
          </p:nvPr>
        </p:nvSpPr>
        <p:spPr>
          <a:xfrm>
            <a:off x="609600" y="871538"/>
            <a:ext cx="8077200" cy="5207000"/>
          </a:xfrm>
        </p:spPr>
        <p:txBody>
          <a:bodyPr>
            <a:normAutofit/>
          </a:bodyPr>
          <a:lstStyle/>
          <a:p>
            <a:pPr marL="0" indent="0">
              <a:lnSpc>
                <a:spcPct val="90000"/>
              </a:lnSpc>
              <a:buNone/>
              <a:defRPr/>
            </a:pPr>
            <a:endParaRPr lang="en-US" sz="2000" dirty="0">
              <a:solidFill>
                <a:srgbClr val="000000"/>
              </a:solidFill>
            </a:endParaRPr>
          </a:p>
          <a:p>
            <a:pPr marL="0" indent="0">
              <a:lnSpc>
                <a:spcPct val="90000"/>
              </a:lnSpc>
              <a:buFontTx/>
              <a:buNone/>
              <a:defRPr/>
            </a:pPr>
            <a:endParaRPr lang="en-US" sz="4800" dirty="0"/>
          </a:p>
          <a:p>
            <a:pPr marL="0" indent="0">
              <a:buSzPct val="96000"/>
              <a:buFontTx/>
              <a:buNone/>
              <a:defRPr/>
            </a:pPr>
            <a:endParaRPr lang="en-US" sz="2000" dirty="0"/>
          </a:p>
        </p:txBody>
      </p:sp>
      <p:sp>
        <p:nvSpPr>
          <p:cNvPr id="22530" name="Date Placeholder 3">
            <a:extLst>
              <a:ext uri="{FF2B5EF4-FFF2-40B4-BE49-F238E27FC236}">
                <a16:creationId xmlns:a16="http://schemas.microsoft.com/office/drawing/2014/main" id="{32134161-F371-4083-BC5A-6212179D15D4}"/>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22531" name="Slide Number Placeholder 5">
            <a:extLst>
              <a:ext uri="{FF2B5EF4-FFF2-40B4-BE49-F238E27FC236}">
                <a16:creationId xmlns:a16="http://schemas.microsoft.com/office/drawing/2014/main" id="{B3B26361-BACB-48A6-8400-169D08B5FB8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90CBED-0B41-4469-BDC8-3CC466E6D1C7}" type="slidenum">
              <a:rPr lang="en-US" altLang="en-US" sz="1400"/>
              <a:pPr>
                <a:spcBef>
                  <a:spcPct val="0"/>
                </a:spcBef>
                <a:buFontTx/>
                <a:buNone/>
              </a:pPr>
              <a:t>15</a:t>
            </a:fld>
            <a:endParaRPr lang="en-US" altLang="en-US" sz="1400"/>
          </a:p>
        </p:txBody>
      </p:sp>
      <p:graphicFrame>
        <p:nvGraphicFramePr>
          <p:cNvPr id="2" name="Table 1">
            <a:extLst>
              <a:ext uri="{FF2B5EF4-FFF2-40B4-BE49-F238E27FC236}">
                <a16:creationId xmlns:a16="http://schemas.microsoft.com/office/drawing/2014/main" id="{17B83D7D-D9E2-40B6-AD68-066700F19E13}"/>
              </a:ext>
            </a:extLst>
          </p:cNvPr>
          <p:cNvGraphicFramePr>
            <a:graphicFrameLocks noGrp="1"/>
          </p:cNvGraphicFramePr>
          <p:nvPr>
            <p:extLst>
              <p:ext uri="{D42A27DB-BD31-4B8C-83A1-F6EECF244321}">
                <p14:modId xmlns:p14="http://schemas.microsoft.com/office/powerpoint/2010/main" val="3329793231"/>
              </p:ext>
            </p:extLst>
          </p:nvPr>
        </p:nvGraphicFramePr>
        <p:xfrm>
          <a:off x="439132" y="779462"/>
          <a:ext cx="8247667" cy="5468926"/>
        </p:xfrm>
        <a:graphic>
          <a:graphicData uri="http://schemas.openxmlformats.org/drawingml/2006/table">
            <a:tbl>
              <a:tblPr/>
              <a:tblGrid>
                <a:gridCol w="4314531">
                  <a:extLst>
                    <a:ext uri="{9D8B030D-6E8A-4147-A177-3AD203B41FA5}">
                      <a16:colId xmlns:a16="http://schemas.microsoft.com/office/drawing/2014/main" val="1307019821"/>
                    </a:ext>
                  </a:extLst>
                </a:gridCol>
                <a:gridCol w="1060755">
                  <a:extLst>
                    <a:ext uri="{9D8B030D-6E8A-4147-A177-3AD203B41FA5}">
                      <a16:colId xmlns:a16="http://schemas.microsoft.com/office/drawing/2014/main" val="3134330825"/>
                    </a:ext>
                  </a:extLst>
                </a:gridCol>
                <a:gridCol w="905813">
                  <a:extLst>
                    <a:ext uri="{9D8B030D-6E8A-4147-A177-3AD203B41FA5}">
                      <a16:colId xmlns:a16="http://schemas.microsoft.com/office/drawing/2014/main" val="3064850902"/>
                    </a:ext>
                  </a:extLst>
                </a:gridCol>
                <a:gridCol w="1060755">
                  <a:extLst>
                    <a:ext uri="{9D8B030D-6E8A-4147-A177-3AD203B41FA5}">
                      <a16:colId xmlns:a16="http://schemas.microsoft.com/office/drawing/2014/main" val="626873495"/>
                    </a:ext>
                  </a:extLst>
                </a:gridCol>
                <a:gridCol w="905813">
                  <a:extLst>
                    <a:ext uri="{9D8B030D-6E8A-4147-A177-3AD203B41FA5}">
                      <a16:colId xmlns:a16="http://schemas.microsoft.com/office/drawing/2014/main" val="1368115132"/>
                    </a:ext>
                  </a:extLst>
                </a:gridCol>
              </a:tblGrid>
              <a:tr h="202339">
                <a:tc>
                  <a:txBody>
                    <a:bodyPr/>
                    <a:lstStyle/>
                    <a:p>
                      <a:pPr algn="l" fontAlgn="b"/>
                      <a:r>
                        <a:rPr lang="en-GB" sz="7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gridSpan="2">
                  <a:txBody>
                    <a:bodyPr/>
                    <a:lstStyle/>
                    <a:p>
                      <a:pPr algn="ctr" fontAlgn="t"/>
                      <a:r>
                        <a:rPr lang="en-GB" sz="600" b="1" i="0" u="none" strike="noStrike">
                          <a:solidFill>
                            <a:srgbClr val="7F2B7B"/>
                          </a:solidFill>
                          <a:effectLst/>
                          <a:latin typeface="Arial" panose="020B0604020202020204" pitchFamily="34" charset="0"/>
                        </a:rPr>
                        <a:t>Risk weighted assets</a:t>
                      </a:r>
                    </a:p>
                  </a:txBody>
                  <a:tcPr marL="6133" marR="6133" marT="6133" marB="0">
                    <a:lnL>
                      <a:noFill/>
                    </a:lnL>
                    <a:lnR>
                      <a:noFill/>
                    </a:lnR>
                    <a:lnT>
                      <a:noFill/>
                    </a:lnT>
                    <a:lnB>
                      <a:noFill/>
                    </a:lnB>
                    <a:solidFill>
                      <a:srgbClr val="FFFFFF"/>
                    </a:solidFill>
                  </a:tcPr>
                </a:tc>
                <a:tc hMerge="1">
                  <a:txBody>
                    <a:bodyPr/>
                    <a:lstStyle/>
                    <a:p>
                      <a:endParaRPr lang="en-GB"/>
                    </a:p>
                  </a:txBody>
                  <a:tcPr/>
                </a:tc>
                <a:tc gridSpan="2">
                  <a:txBody>
                    <a:bodyPr/>
                    <a:lstStyle/>
                    <a:p>
                      <a:pPr algn="ctr" fontAlgn="b"/>
                      <a:r>
                        <a:rPr lang="en-GB" sz="600" b="1" i="0" u="none" strike="noStrike">
                          <a:solidFill>
                            <a:srgbClr val="7F2B7B"/>
                          </a:solidFill>
                          <a:effectLst/>
                          <a:latin typeface="Arial" panose="020B0604020202020204" pitchFamily="34" charset="0"/>
                        </a:rPr>
                        <a:t>Minimum capital requirements</a:t>
                      </a:r>
                    </a:p>
                  </a:txBody>
                  <a:tcPr marL="6133" marR="6133" marT="6133" marB="0" anchor="b">
                    <a:lnL>
                      <a:noFill/>
                    </a:lnL>
                    <a:lnR>
                      <a:noFill/>
                    </a:lnR>
                    <a:lnT>
                      <a:noFill/>
                    </a:lnT>
                    <a:lnB>
                      <a:noFill/>
                    </a:lnB>
                    <a:solidFill>
                      <a:srgbClr val="FFFFFF"/>
                    </a:solidFill>
                  </a:tcPr>
                </a:tc>
                <a:tc hMerge="1">
                  <a:txBody>
                    <a:bodyPr/>
                    <a:lstStyle/>
                    <a:p>
                      <a:endParaRPr lang="en-GB"/>
                    </a:p>
                  </a:txBody>
                  <a:tcPr/>
                </a:tc>
                <a:extLst>
                  <a:ext uri="{0D108BD9-81ED-4DB2-BD59-A6C34878D82A}">
                    <a16:rowId xmlns:a16="http://schemas.microsoft.com/office/drawing/2014/main" val="542519593"/>
                  </a:ext>
                </a:extLst>
              </a:tr>
              <a:tr h="169579">
                <a:tc>
                  <a:txBody>
                    <a:bodyPr/>
                    <a:lstStyle/>
                    <a:p>
                      <a:pPr algn="r" fontAlgn="b"/>
                      <a:r>
                        <a:rPr lang="en-GB" sz="8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r" fontAlgn="b"/>
                      <a:r>
                        <a:rPr lang="en-GB" sz="600" b="1" i="0" u="none" strike="noStrike">
                          <a:solidFill>
                            <a:srgbClr val="7F2B7B"/>
                          </a:solidFill>
                          <a:effectLst/>
                          <a:latin typeface="Arial" panose="020B0604020202020204" pitchFamily="34" charset="0"/>
                        </a:rPr>
                        <a:t>31 December 2019</a:t>
                      </a:r>
                    </a:p>
                  </a:txBody>
                  <a:tcPr marL="6133" marR="6133" marT="6133" marB="0" anchor="b">
                    <a:lnL>
                      <a:noFill/>
                    </a:lnL>
                    <a:lnR>
                      <a:noFill/>
                    </a:lnR>
                    <a:lnT>
                      <a:noFill/>
                    </a:lnT>
                    <a:lnB>
                      <a:noFill/>
                    </a:lnB>
                    <a:solidFill>
                      <a:srgbClr val="FFFFFF"/>
                    </a:solidFill>
                  </a:tcPr>
                </a:tc>
                <a:tc>
                  <a:txBody>
                    <a:bodyPr/>
                    <a:lstStyle/>
                    <a:p>
                      <a:pPr algn="r" fontAlgn="b"/>
                      <a:r>
                        <a:rPr lang="en-GB" sz="600" b="0" i="0" u="none" strike="noStrike">
                          <a:solidFill>
                            <a:srgbClr val="000000"/>
                          </a:solidFill>
                          <a:effectLst/>
                          <a:latin typeface="Arial" panose="020B0604020202020204" pitchFamily="34" charset="0"/>
                        </a:rPr>
                        <a:t>31 December 2018</a:t>
                      </a:r>
                    </a:p>
                  </a:txBody>
                  <a:tcPr marL="6133" marR="6133" marT="6133" marB="0" anchor="b">
                    <a:lnL>
                      <a:noFill/>
                    </a:lnL>
                    <a:lnR>
                      <a:noFill/>
                    </a:lnR>
                    <a:lnT>
                      <a:noFill/>
                    </a:lnT>
                    <a:lnB>
                      <a:noFill/>
                    </a:lnB>
                    <a:solidFill>
                      <a:srgbClr val="FFFFFF"/>
                    </a:solidFill>
                  </a:tcPr>
                </a:tc>
                <a:tc>
                  <a:txBody>
                    <a:bodyPr/>
                    <a:lstStyle/>
                    <a:p>
                      <a:pPr algn="r" fontAlgn="b"/>
                      <a:r>
                        <a:rPr lang="en-GB" sz="600" b="1" i="0" u="none" strike="noStrike">
                          <a:solidFill>
                            <a:srgbClr val="7F2B7B"/>
                          </a:solidFill>
                          <a:effectLst/>
                          <a:latin typeface="Arial" panose="020B0604020202020204" pitchFamily="34" charset="0"/>
                        </a:rPr>
                        <a:t>31 December 2019</a:t>
                      </a:r>
                    </a:p>
                  </a:txBody>
                  <a:tcPr marL="6133" marR="6133" marT="6133" marB="0" anchor="b">
                    <a:lnL>
                      <a:noFill/>
                    </a:lnL>
                    <a:lnR>
                      <a:noFill/>
                    </a:lnR>
                    <a:lnT>
                      <a:noFill/>
                    </a:lnT>
                    <a:lnB>
                      <a:noFill/>
                    </a:lnB>
                    <a:solidFill>
                      <a:srgbClr val="FFFFFF"/>
                    </a:solidFill>
                  </a:tcPr>
                </a:tc>
                <a:tc>
                  <a:txBody>
                    <a:bodyPr/>
                    <a:lstStyle/>
                    <a:p>
                      <a:pPr algn="r" fontAlgn="b"/>
                      <a:r>
                        <a:rPr lang="en-GB" sz="600" b="0" i="0" u="none" strike="noStrike">
                          <a:solidFill>
                            <a:srgbClr val="000000"/>
                          </a:solidFill>
                          <a:effectLst/>
                          <a:latin typeface="Arial" panose="020B0604020202020204" pitchFamily="34" charset="0"/>
                        </a:rPr>
                        <a:t>31 December 2018</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4081146016"/>
                  </a:ext>
                </a:extLst>
              </a:tr>
              <a:tr h="169579">
                <a:tc>
                  <a:txBody>
                    <a:bodyPr/>
                    <a:lstStyle/>
                    <a:p>
                      <a:pPr algn="l" fontAlgn="b"/>
                      <a:r>
                        <a:rPr lang="en-GB" sz="600" b="1" i="0" u="none" strike="noStrike">
                          <a:solidFill>
                            <a:srgbClr val="7F2B7B"/>
                          </a:solidFill>
                          <a:effectLst/>
                          <a:latin typeface="Arial" panose="020B0604020202020204" pitchFamily="34" charset="0"/>
                        </a:rPr>
                        <a:t>AIB Group</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GB" sz="600" b="1" i="0" u="none" strike="noStrike">
                          <a:solidFill>
                            <a:srgbClr val="7F2B7B"/>
                          </a:solidFill>
                          <a:effectLst/>
                          <a:latin typeface="Arial" panose="020B0604020202020204" pitchFamily="34" charset="0"/>
                        </a:rPr>
                        <a:t>€m</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GB" sz="600" b="0" i="0" u="none" strike="noStrike">
                          <a:solidFill>
                            <a:srgbClr val="000000"/>
                          </a:solidFill>
                          <a:effectLst/>
                          <a:latin typeface="Arial" panose="020B0604020202020204" pitchFamily="34" charset="0"/>
                        </a:rPr>
                        <a:t>€m</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GB" sz="600" b="1" i="0" u="none" strike="noStrike">
                          <a:solidFill>
                            <a:srgbClr val="7F2B7B"/>
                          </a:solidFill>
                          <a:effectLst/>
                          <a:latin typeface="Arial" panose="020B0604020202020204" pitchFamily="34" charset="0"/>
                        </a:rPr>
                        <a:t>€m</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GB" sz="600" b="0" i="0" u="none" strike="noStrike">
                          <a:solidFill>
                            <a:srgbClr val="000000"/>
                          </a:solidFill>
                          <a:effectLst/>
                          <a:latin typeface="Arial" panose="020B0604020202020204" pitchFamily="34" charset="0"/>
                        </a:rPr>
                        <a:t>€m</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81405000"/>
                  </a:ext>
                </a:extLst>
              </a:tr>
              <a:tr h="169579">
                <a:tc>
                  <a:txBody>
                    <a:bodyPr/>
                    <a:lstStyle/>
                    <a:p>
                      <a:pPr algn="l" fontAlgn="b"/>
                      <a:r>
                        <a:rPr lang="en-GB" sz="600" b="1" i="0" u="none" strike="noStrike">
                          <a:solidFill>
                            <a:srgbClr val="7F2B7B"/>
                          </a:solidFill>
                          <a:effectLst/>
                          <a:latin typeface="Arial" panose="020B0604020202020204" pitchFamily="34" charset="0"/>
                        </a:rPr>
                        <a:t>Credit risk (excluding counterparty credit risk) (“CCR”)</a:t>
                      </a:r>
                    </a:p>
                  </a:txBody>
                  <a:tcPr marL="6133" marR="6133" marT="613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45,108</a:t>
                      </a:r>
                    </a:p>
                  </a:txBody>
                  <a:tcPr marL="6133" marR="6133" marT="613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44,815</a:t>
                      </a:r>
                    </a:p>
                  </a:txBody>
                  <a:tcPr marL="6133" marR="6133" marT="613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3,609</a:t>
                      </a:r>
                    </a:p>
                  </a:txBody>
                  <a:tcPr marL="6133" marR="6133" marT="613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3,585</a:t>
                      </a:r>
                    </a:p>
                  </a:txBody>
                  <a:tcPr marL="6133" marR="6133" marT="613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82135760"/>
                  </a:ext>
                </a:extLst>
              </a:tr>
              <a:tr h="169579">
                <a:tc>
                  <a:txBody>
                    <a:bodyPr/>
                    <a:lstStyle/>
                    <a:p>
                      <a:pPr algn="l" fontAlgn="b"/>
                      <a:r>
                        <a:rPr lang="en-GB" sz="600" b="0" i="0" u="none" strike="noStrike">
                          <a:solidFill>
                            <a:srgbClr val="000000"/>
                          </a:solidFill>
                          <a:effectLst/>
                          <a:latin typeface="Arial" panose="020B0604020202020204" pitchFamily="34" charset="0"/>
                        </a:rPr>
                        <a:t>Of which:</a:t>
                      </a:r>
                    </a:p>
                  </a:txBody>
                  <a:tcPr marL="91994"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168081312"/>
                  </a:ext>
                </a:extLst>
              </a:tr>
              <a:tr h="169579">
                <a:tc>
                  <a:txBody>
                    <a:bodyPr/>
                    <a:lstStyle/>
                    <a:p>
                      <a:pPr algn="l" fontAlgn="b"/>
                      <a:r>
                        <a:rPr lang="en-GB" sz="600" b="0" i="0" u="none" strike="noStrike">
                          <a:solidFill>
                            <a:srgbClr val="000000"/>
                          </a:solidFill>
                          <a:effectLst/>
                          <a:latin typeface="Arial" panose="020B0604020202020204" pitchFamily="34" charset="0"/>
                        </a:rPr>
                        <a:t>Standardised approach</a:t>
                      </a: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26,756</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26,268</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2,140</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2,101</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2747028074"/>
                  </a:ext>
                </a:extLst>
              </a:tr>
              <a:tr h="169579">
                <a:tc>
                  <a:txBody>
                    <a:bodyPr/>
                    <a:lstStyle/>
                    <a:p>
                      <a:pPr algn="l" fontAlgn="b"/>
                      <a:r>
                        <a:rPr lang="en-GB" sz="600" b="0" i="0" u="none" strike="noStrike">
                          <a:solidFill>
                            <a:srgbClr val="000000"/>
                          </a:solidFill>
                          <a:effectLst/>
                          <a:latin typeface="Arial" panose="020B0604020202020204" pitchFamily="34" charset="0"/>
                        </a:rPr>
                        <a:t>Foundation IRB (FIRB) approach</a:t>
                      </a: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13,775</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12,945</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1,102</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1,036</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433732499"/>
                  </a:ext>
                </a:extLst>
              </a:tr>
              <a:tr h="169579">
                <a:tc>
                  <a:txBody>
                    <a:bodyPr/>
                    <a:lstStyle/>
                    <a:p>
                      <a:pPr algn="l" fontAlgn="b"/>
                      <a:r>
                        <a:rPr lang="en-GB" sz="600" b="0" i="0" u="none" strike="noStrike">
                          <a:solidFill>
                            <a:srgbClr val="000000"/>
                          </a:solidFill>
                          <a:effectLst/>
                          <a:latin typeface="Arial" panose="020B0604020202020204" pitchFamily="34" charset="0"/>
                        </a:rPr>
                        <a:t>Advanced IRB (AIRB) approach</a:t>
                      </a: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4,577</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5,602</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366</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448</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2372059232"/>
                  </a:ext>
                </a:extLst>
              </a:tr>
              <a:tr h="354575">
                <a:tc>
                  <a:txBody>
                    <a:bodyPr/>
                    <a:lstStyle/>
                    <a:p>
                      <a:pPr algn="l" fontAlgn="b"/>
                      <a:r>
                        <a:rPr lang="en-GB" sz="600" b="1" i="0" u="none" strike="noStrike">
                          <a:solidFill>
                            <a:srgbClr val="7F2B7B"/>
                          </a:solidFill>
                          <a:effectLst/>
                          <a:latin typeface="Arial" panose="020B0604020202020204" pitchFamily="34" charset="0"/>
                        </a:rPr>
                        <a:t>Equity IRB under the simple risk-weighted approach or the internal model approach ("IMA")</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1004977662"/>
                  </a:ext>
                </a:extLst>
              </a:tr>
              <a:tr h="169579">
                <a:tc>
                  <a:txBody>
                    <a:bodyPr/>
                    <a:lstStyle/>
                    <a:p>
                      <a:pPr algn="l" fontAlgn="b"/>
                      <a:r>
                        <a:rPr lang="en-GB" sz="600" b="1" i="0" u="none" strike="noStrike">
                          <a:solidFill>
                            <a:srgbClr val="7F2B7B"/>
                          </a:solidFill>
                          <a:effectLst/>
                          <a:latin typeface="Arial" panose="020B0604020202020204" pitchFamily="34" charset="0"/>
                        </a:rPr>
                        <a:t>CCR</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1,003</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1,301</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80</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104</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36766470"/>
                  </a:ext>
                </a:extLst>
              </a:tr>
              <a:tr h="169579">
                <a:tc>
                  <a:txBody>
                    <a:bodyPr/>
                    <a:lstStyle/>
                    <a:p>
                      <a:pPr algn="l" fontAlgn="b"/>
                      <a:r>
                        <a:rPr lang="en-GB" sz="600" b="0" i="0" u="none" strike="noStrike">
                          <a:solidFill>
                            <a:srgbClr val="000000"/>
                          </a:solidFill>
                          <a:effectLst/>
                          <a:latin typeface="Arial" panose="020B0604020202020204" pitchFamily="34" charset="0"/>
                        </a:rPr>
                        <a:t>Of which:</a:t>
                      </a:r>
                    </a:p>
                  </a:txBody>
                  <a:tcPr marL="91994"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2620394133"/>
                  </a:ext>
                </a:extLst>
              </a:tr>
              <a:tr h="169579">
                <a:tc>
                  <a:txBody>
                    <a:bodyPr/>
                    <a:lstStyle/>
                    <a:p>
                      <a:pPr algn="l" fontAlgn="b"/>
                      <a:r>
                        <a:rPr lang="en-GB" sz="600" b="0" i="0" u="none" strike="noStrike">
                          <a:solidFill>
                            <a:srgbClr val="000000"/>
                          </a:solidFill>
                          <a:effectLst/>
                          <a:latin typeface="Arial" panose="020B0604020202020204" pitchFamily="34" charset="0"/>
                        </a:rPr>
                        <a:t>Mark to market</a:t>
                      </a: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541</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568</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43</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45</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080874337"/>
                  </a:ext>
                </a:extLst>
              </a:tr>
              <a:tr h="169579">
                <a:tc>
                  <a:txBody>
                    <a:bodyPr/>
                    <a:lstStyle/>
                    <a:p>
                      <a:pPr algn="l" fontAlgn="b"/>
                      <a:r>
                        <a:rPr lang="en-GB" sz="600" b="0" i="0" u="none" strike="noStrike">
                          <a:solidFill>
                            <a:srgbClr val="000000"/>
                          </a:solidFill>
                          <a:effectLst/>
                          <a:latin typeface="Arial" panose="020B0604020202020204" pitchFamily="34" charset="0"/>
                        </a:rPr>
                        <a:t>Financial collateral comprehensive method (for SFTs)</a:t>
                      </a: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325</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341</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26</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27</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199341461"/>
                  </a:ext>
                </a:extLst>
              </a:tr>
              <a:tr h="169579">
                <a:tc>
                  <a:txBody>
                    <a:bodyPr/>
                    <a:lstStyle/>
                    <a:p>
                      <a:pPr algn="l" fontAlgn="b"/>
                      <a:r>
                        <a:rPr lang="en-GB" sz="600" b="0" i="0" u="none" strike="noStrike">
                          <a:solidFill>
                            <a:srgbClr val="000000"/>
                          </a:solidFill>
                          <a:effectLst/>
                          <a:latin typeface="Arial" panose="020B0604020202020204" pitchFamily="34" charset="0"/>
                        </a:rPr>
                        <a:t>CVA </a:t>
                      </a:r>
                      <a:r>
                        <a:rPr lang="en-GB" sz="600" b="0" i="0" u="none" strike="noStrike" baseline="30000">
                          <a:solidFill>
                            <a:srgbClr val="000000"/>
                          </a:solidFill>
                          <a:effectLst/>
                          <a:latin typeface="Arial" panose="020B0604020202020204" pitchFamily="34" charset="0"/>
                        </a:rPr>
                        <a:t>(2)</a:t>
                      </a:r>
                      <a:endParaRPr lang="en-GB" sz="600" b="0" i="0" u="none" strike="noStrike">
                        <a:solidFill>
                          <a:srgbClr val="000000"/>
                        </a:solidFill>
                        <a:effectLst/>
                        <a:latin typeface="Arial" panose="020B0604020202020204" pitchFamily="34" charset="0"/>
                      </a:endParaRP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137</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392</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11</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31</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1327035717"/>
                  </a:ext>
                </a:extLst>
              </a:tr>
              <a:tr h="169579">
                <a:tc>
                  <a:txBody>
                    <a:bodyPr/>
                    <a:lstStyle/>
                    <a:p>
                      <a:pPr algn="l" fontAlgn="b"/>
                      <a:r>
                        <a:rPr lang="en-GB" sz="600" b="1" i="0" u="none" strike="noStrike">
                          <a:solidFill>
                            <a:srgbClr val="7F2B7B"/>
                          </a:solidFill>
                          <a:effectLst/>
                          <a:latin typeface="Arial" panose="020B0604020202020204" pitchFamily="34" charset="0"/>
                        </a:rPr>
                        <a:t>Settlement risk</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986116134"/>
                  </a:ext>
                </a:extLst>
              </a:tr>
              <a:tr h="169579">
                <a:tc>
                  <a:txBody>
                    <a:bodyPr/>
                    <a:lstStyle/>
                    <a:p>
                      <a:pPr algn="l" fontAlgn="b"/>
                      <a:r>
                        <a:rPr lang="en-GB" sz="600" b="1" i="0" u="none" strike="noStrike">
                          <a:solidFill>
                            <a:srgbClr val="7F2B7B"/>
                          </a:solidFill>
                          <a:effectLst/>
                          <a:latin typeface="Arial" panose="020B0604020202020204" pitchFamily="34" charset="0"/>
                        </a:rPr>
                        <a:t>Securitisation exposures in the banking book (after the cap)</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458</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68</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37</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5</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12855122"/>
                  </a:ext>
                </a:extLst>
              </a:tr>
              <a:tr h="169579">
                <a:tc>
                  <a:txBody>
                    <a:bodyPr/>
                    <a:lstStyle/>
                    <a:p>
                      <a:pPr algn="l" fontAlgn="b"/>
                      <a:r>
                        <a:rPr lang="en-GB" sz="600" b="0" i="0" u="none" strike="noStrike">
                          <a:solidFill>
                            <a:srgbClr val="000000"/>
                          </a:solidFill>
                          <a:effectLst/>
                          <a:latin typeface="Arial" panose="020B0604020202020204" pitchFamily="34" charset="0"/>
                        </a:rPr>
                        <a:t>Of which:</a:t>
                      </a:r>
                    </a:p>
                  </a:txBody>
                  <a:tcPr marL="91994"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699060412"/>
                  </a:ext>
                </a:extLst>
              </a:tr>
              <a:tr h="169579">
                <a:tc>
                  <a:txBody>
                    <a:bodyPr/>
                    <a:lstStyle/>
                    <a:p>
                      <a:pPr algn="l" fontAlgn="b"/>
                      <a:r>
                        <a:rPr lang="en-GB" sz="600" b="0" i="0" u="none" strike="noStrike">
                          <a:solidFill>
                            <a:srgbClr val="000000"/>
                          </a:solidFill>
                          <a:effectLst/>
                          <a:latin typeface="Arial" panose="020B0604020202020204" pitchFamily="34" charset="0"/>
                        </a:rPr>
                        <a:t>IRB approach</a:t>
                      </a: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67</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68</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5</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5</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555426048"/>
                  </a:ext>
                </a:extLst>
              </a:tr>
              <a:tr h="333379">
                <a:tc>
                  <a:txBody>
                    <a:bodyPr/>
                    <a:lstStyle/>
                    <a:p>
                      <a:pPr algn="l" fontAlgn="b"/>
                      <a:r>
                        <a:rPr lang="en-GB" sz="600" b="0" i="0" u="none" strike="noStrike">
                          <a:solidFill>
                            <a:srgbClr val="000000"/>
                          </a:solidFill>
                          <a:effectLst/>
                          <a:latin typeface="Arial" panose="020B0604020202020204" pitchFamily="34" charset="0"/>
                        </a:rPr>
                        <a:t>     Securitisation external ratings based approach </a:t>
                      </a:r>
                      <a:br>
                        <a:rPr lang="en-GB" sz="600" b="0" i="0" u="none" strike="noStrike">
                          <a:solidFill>
                            <a:srgbClr val="000000"/>
                          </a:solidFill>
                          <a:effectLst/>
                          <a:latin typeface="Arial" panose="020B0604020202020204" pitchFamily="34" charset="0"/>
                        </a:rPr>
                      </a:br>
                      <a:r>
                        <a:rPr lang="en-GB" sz="600" b="0" i="0" u="none" strike="noStrike">
                          <a:solidFill>
                            <a:srgbClr val="000000"/>
                          </a:solidFill>
                          <a:effectLst/>
                          <a:latin typeface="Arial" panose="020B0604020202020204" pitchFamily="34" charset="0"/>
                        </a:rPr>
                        <a:t>     (SEC- ERBA) </a:t>
                      </a:r>
                      <a:r>
                        <a:rPr lang="en-GB" sz="600" b="0" i="0" u="none" strike="noStrike" baseline="30000">
                          <a:solidFill>
                            <a:srgbClr val="000000"/>
                          </a:solidFill>
                          <a:effectLst/>
                          <a:latin typeface="Arial" panose="020B0604020202020204" pitchFamily="34" charset="0"/>
                        </a:rPr>
                        <a:t>(3)</a:t>
                      </a:r>
                      <a:endParaRPr lang="en-GB" sz="600" b="0" i="0" u="none" strike="noStrike">
                        <a:solidFill>
                          <a:srgbClr val="000000"/>
                        </a:solidFill>
                        <a:effectLst/>
                        <a:latin typeface="Arial" panose="020B0604020202020204" pitchFamily="34" charset="0"/>
                      </a:endParaRP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391</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31</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53813113"/>
                  </a:ext>
                </a:extLst>
              </a:tr>
              <a:tr h="169579">
                <a:tc>
                  <a:txBody>
                    <a:bodyPr/>
                    <a:lstStyle/>
                    <a:p>
                      <a:pPr algn="l" fontAlgn="b"/>
                      <a:r>
                        <a:rPr lang="en-GB" sz="600" b="0" i="0" u="none" strike="noStrike">
                          <a:solidFill>
                            <a:srgbClr val="000000"/>
                          </a:solidFill>
                          <a:effectLst/>
                          <a:latin typeface="Arial" panose="020B0604020202020204" pitchFamily="34" charset="0"/>
                        </a:rPr>
                        <a:t>Market risk</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473</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371</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38</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30</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1764388070"/>
                  </a:ext>
                </a:extLst>
              </a:tr>
              <a:tr h="169579">
                <a:tc>
                  <a:txBody>
                    <a:bodyPr/>
                    <a:lstStyle/>
                    <a:p>
                      <a:pPr algn="l" fontAlgn="b"/>
                      <a:r>
                        <a:rPr lang="en-GB" sz="600" b="0" i="0" u="none" strike="noStrike">
                          <a:solidFill>
                            <a:srgbClr val="000000"/>
                          </a:solidFill>
                          <a:effectLst/>
                          <a:latin typeface="Arial" panose="020B0604020202020204" pitchFamily="34" charset="0"/>
                        </a:rPr>
                        <a:t>Of which:</a:t>
                      </a:r>
                    </a:p>
                  </a:txBody>
                  <a:tcPr marL="91994"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528062874"/>
                  </a:ext>
                </a:extLst>
              </a:tr>
              <a:tr h="169579">
                <a:tc>
                  <a:txBody>
                    <a:bodyPr/>
                    <a:lstStyle/>
                    <a:p>
                      <a:pPr algn="l" fontAlgn="b"/>
                      <a:r>
                        <a:rPr lang="en-GB" sz="600" b="0" i="0" u="none" strike="noStrike">
                          <a:solidFill>
                            <a:srgbClr val="000000"/>
                          </a:solidFill>
                          <a:effectLst/>
                          <a:latin typeface="Arial" panose="020B0604020202020204" pitchFamily="34" charset="0"/>
                        </a:rPr>
                        <a:t>Standardised approach</a:t>
                      </a: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473</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371</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38</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30</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2405629202"/>
                  </a:ext>
                </a:extLst>
              </a:tr>
              <a:tr h="169579">
                <a:tc>
                  <a:txBody>
                    <a:bodyPr/>
                    <a:lstStyle/>
                    <a:p>
                      <a:pPr algn="l" fontAlgn="b"/>
                      <a:r>
                        <a:rPr lang="en-GB" sz="600" b="1" i="0" u="none" strike="noStrike">
                          <a:solidFill>
                            <a:srgbClr val="7F2B7B"/>
                          </a:solidFill>
                          <a:effectLst/>
                          <a:latin typeface="Arial" panose="020B0604020202020204" pitchFamily="34" charset="0"/>
                        </a:rPr>
                        <a:t>Large exposures</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1331144075"/>
                  </a:ext>
                </a:extLst>
              </a:tr>
              <a:tr h="169579">
                <a:tc>
                  <a:txBody>
                    <a:bodyPr/>
                    <a:lstStyle/>
                    <a:p>
                      <a:pPr algn="l" fontAlgn="b"/>
                      <a:r>
                        <a:rPr lang="en-GB" sz="600" b="1" i="0" u="none" strike="noStrike">
                          <a:solidFill>
                            <a:srgbClr val="7F2B7B"/>
                          </a:solidFill>
                          <a:effectLst/>
                          <a:latin typeface="Arial" panose="020B0604020202020204" pitchFamily="34" charset="0"/>
                        </a:rPr>
                        <a:t>Operational risk</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4,700</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4,624</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376</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370</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2973631228"/>
                  </a:ext>
                </a:extLst>
              </a:tr>
              <a:tr h="169579">
                <a:tc>
                  <a:txBody>
                    <a:bodyPr/>
                    <a:lstStyle/>
                    <a:p>
                      <a:pPr algn="l" fontAlgn="b"/>
                      <a:r>
                        <a:rPr lang="en-GB" sz="600" b="0" i="0" u="none" strike="noStrike">
                          <a:solidFill>
                            <a:srgbClr val="000000"/>
                          </a:solidFill>
                          <a:effectLst/>
                          <a:latin typeface="Arial" panose="020B0604020202020204" pitchFamily="34" charset="0"/>
                        </a:rPr>
                        <a:t>Of which:</a:t>
                      </a:r>
                    </a:p>
                  </a:txBody>
                  <a:tcPr marL="91994"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2869745240"/>
                  </a:ext>
                </a:extLst>
              </a:tr>
              <a:tr h="169579">
                <a:tc>
                  <a:txBody>
                    <a:bodyPr/>
                    <a:lstStyle/>
                    <a:p>
                      <a:pPr algn="l" fontAlgn="b"/>
                      <a:r>
                        <a:rPr lang="en-GB" sz="600" b="0" i="0" u="none" strike="noStrike">
                          <a:solidFill>
                            <a:srgbClr val="000000"/>
                          </a:solidFill>
                          <a:effectLst/>
                          <a:latin typeface="Arial" panose="020B0604020202020204" pitchFamily="34" charset="0"/>
                        </a:rPr>
                        <a:t>Standardised approach</a:t>
                      </a:r>
                    </a:p>
                  </a:txBody>
                  <a:tcPr marL="183989"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4,700</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4,624</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376</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370</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1027151826"/>
                  </a:ext>
                </a:extLst>
              </a:tr>
              <a:tr h="169579">
                <a:tc>
                  <a:txBody>
                    <a:bodyPr/>
                    <a:lstStyle/>
                    <a:p>
                      <a:pPr algn="l" fontAlgn="b"/>
                      <a:r>
                        <a:rPr lang="en-GB" sz="600" b="1" i="0" u="none" strike="noStrike">
                          <a:solidFill>
                            <a:srgbClr val="7F2B7B"/>
                          </a:solidFill>
                          <a:effectLst/>
                          <a:latin typeface="Arial" panose="020B0604020202020204" pitchFamily="34" charset="0"/>
                        </a:rPr>
                        <a:t>Amounts below the thresholds for deduction (subject to 250% risk weight)</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379</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417</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31</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34</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2349816628"/>
                  </a:ext>
                </a:extLst>
              </a:tr>
              <a:tr h="169579">
                <a:tc>
                  <a:txBody>
                    <a:bodyPr/>
                    <a:lstStyle/>
                    <a:p>
                      <a:pPr algn="l" fontAlgn="b"/>
                      <a:r>
                        <a:rPr lang="en-GB" sz="600" b="1" i="0" u="none" strike="noStrike">
                          <a:solidFill>
                            <a:srgbClr val="7F2B7B"/>
                          </a:solidFill>
                          <a:effectLst/>
                          <a:latin typeface="Arial" panose="020B0604020202020204" pitchFamily="34" charset="0"/>
                        </a:rPr>
                        <a:t>Other risk exposure amounts</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a:noFill/>
                    </a:lnB>
                    <a:solidFill>
                      <a:srgbClr val="FFFFFF"/>
                    </a:solidFill>
                  </a:tcPr>
                </a:tc>
                <a:extLst>
                  <a:ext uri="{0D108BD9-81ED-4DB2-BD59-A6C34878D82A}">
                    <a16:rowId xmlns:a16="http://schemas.microsoft.com/office/drawing/2014/main" val="3722649653"/>
                  </a:ext>
                </a:extLst>
              </a:tr>
              <a:tr h="169579">
                <a:tc>
                  <a:txBody>
                    <a:bodyPr/>
                    <a:lstStyle/>
                    <a:p>
                      <a:pPr algn="l" fontAlgn="b"/>
                      <a:r>
                        <a:rPr lang="en-GB" sz="600" b="1" i="0" u="none" strike="noStrike">
                          <a:solidFill>
                            <a:srgbClr val="7F2B7B"/>
                          </a:solidFill>
                          <a:effectLst/>
                          <a:latin typeface="Arial" panose="020B0604020202020204" pitchFamily="34" charset="0"/>
                        </a:rPr>
                        <a:t>Floor adjustment</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a:t>
                      </a:r>
                    </a:p>
                  </a:txBody>
                  <a:tcPr marL="6133" marR="6133" marT="6133"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5414290"/>
                  </a:ext>
                </a:extLst>
              </a:tr>
              <a:tr h="169579">
                <a:tc>
                  <a:txBody>
                    <a:bodyPr/>
                    <a:lstStyle/>
                    <a:p>
                      <a:pPr algn="l" fontAlgn="b"/>
                      <a:r>
                        <a:rPr lang="en-GB" sz="600" b="1" i="0" u="none" strike="noStrike">
                          <a:solidFill>
                            <a:srgbClr val="7F2B7B"/>
                          </a:solidFill>
                          <a:effectLst/>
                          <a:latin typeface="Arial" panose="020B0604020202020204" pitchFamily="34" charset="0"/>
                        </a:rPr>
                        <a:t>Total</a:t>
                      </a:r>
                    </a:p>
                  </a:txBody>
                  <a:tcPr marL="6133" marR="6133" marT="6133"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52,121</a:t>
                      </a:r>
                    </a:p>
                  </a:txBody>
                  <a:tcPr marL="6133" marR="6133" marT="6133"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600" b="0" i="0" u="none" strike="noStrike">
                          <a:solidFill>
                            <a:srgbClr val="000000"/>
                          </a:solidFill>
                          <a:effectLst/>
                          <a:latin typeface="Arial" panose="020B0604020202020204" pitchFamily="34" charset="0"/>
                        </a:rPr>
                        <a:t>                    51,596</a:t>
                      </a:r>
                    </a:p>
                  </a:txBody>
                  <a:tcPr marL="6133" marR="6133" marT="6133"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600" b="1" i="0" u="none" strike="noStrike">
                          <a:solidFill>
                            <a:srgbClr val="7F2B7B"/>
                          </a:solidFill>
                          <a:effectLst/>
                          <a:latin typeface="Arial" panose="020B0604020202020204" pitchFamily="34" charset="0"/>
                        </a:rPr>
                        <a:t>                            4,171</a:t>
                      </a:r>
                    </a:p>
                  </a:txBody>
                  <a:tcPr marL="6133" marR="6133" marT="6133"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600" b="0" i="0" u="none" strike="noStrike" dirty="0">
                          <a:solidFill>
                            <a:srgbClr val="000000"/>
                          </a:solidFill>
                          <a:effectLst/>
                          <a:latin typeface="Arial" panose="020B0604020202020204" pitchFamily="34" charset="0"/>
                        </a:rPr>
                        <a:t>                      4,128</a:t>
                      </a:r>
                    </a:p>
                  </a:txBody>
                  <a:tcPr marL="6133" marR="6133" marT="6133"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83786679"/>
                  </a:ext>
                </a:extLst>
              </a:tr>
            </a:tbl>
          </a:graphicData>
        </a:graphic>
      </p:graphicFrame>
    </p:spTree>
    <p:extLst>
      <p:ext uri="{BB962C8B-B14F-4D97-AF65-F5344CB8AC3E}">
        <p14:creationId xmlns:p14="http://schemas.microsoft.com/office/powerpoint/2010/main" val="2998260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D5C20013-0920-4E22-AA83-F5BDA32536F4}"/>
              </a:ext>
            </a:extLst>
          </p:cNvPr>
          <p:cNvSpPr>
            <a:spLocks noGrp="1" noChangeArrowheads="1"/>
          </p:cNvSpPr>
          <p:nvPr>
            <p:ph type="title"/>
          </p:nvPr>
        </p:nvSpPr>
        <p:spPr>
          <a:xfrm>
            <a:off x="457200" y="274638"/>
            <a:ext cx="8229600" cy="596900"/>
          </a:xfrm>
        </p:spPr>
        <p:txBody>
          <a:bodyPr/>
          <a:lstStyle/>
          <a:p>
            <a:pPr eaLnBrk="1" hangingPunct="1"/>
            <a:r>
              <a:rPr lang="en-US" altLang="en-US" sz="3600" dirty="0"/>
              <a:t>Basel II Pillar I Risk Weights</a:t>
            </a:r>
          </a:p>
        </p:txBody>
      </p:sp>
      <p:sp>
        <p:nvSpPr>
          <p:cNvPr id="5126" name="Rectangle 3">
            <a:extLst>
              <a:ext uri="{FF2B5EF4-FFF2-40B4-BE49-F238E27FC236}">
                <a16:creationId xmlns:a16="http://schemas.microsoft.com/office/drawing/2014/main" id="{F2944282-C7A6-4679-8C54-5C341FC7B6B4}"/>
              </a:ext>
            </a:extLst>
          </p:cNvPr>
          <p:cNvSpPr>
            <a:spLocks noGrp="1" noChangeArrowheads="1"/>
          </p:cNvSpPr>
          <p:nvPr>
            <p:ph idx="1"/>
          </p:nvPr>
        </p:nvSpPr>
        <p:spPr>
          <a:xfrm>
            <a:off x="609600" y="871538"/>
            <a:ext cx="8077200" cy="5207000"/>
          </a:xfrm>
        </p:spPr>
        <p:txBody>
          <a:bodyPr>
            <a:normAutofit lnSpcReduction="10000"/>
          </a:bodyPr>
          <a:lstStyle/>
          <a:p>
            <a:pPr marL="0" indent="0">
              <a:lnSpc>
                <a:spcPct val="90000"/>
              </a:lnSpc>
              <a:buFontTx/>
              <a:buNone/>
              <a:defRPr/>
            </a:pPr>
            <a:r>
              <a:rPr lang="en-US" sz="2000" dirty="0"/>
              <a:t>Basel II addressed the lack of granularity of risk measurement.  It introduced three categories of bank / portfolio</a:t>
            </a:r>
          </a:p>
          <a:p>
            <a:pPr marL="0" indent="0">
              <a:lnSpc>
                <a:spcPct val="90000"/>
              </a:lnSpc>
              <a:buFontTx/>
              <a:buNone/>
              <a:defRPr/>
            </a:pPr>
            <a:endParaRPr lang="en-US" sz="2000" dirty="0"/>
          </a:p>
          <a:p>
            <a:pPr>
              <a:lnSpc>
                <a:spcPct val="90000"/>
              </a:lnSpc>
              <a:defRPr/>
            </a:pPr>
            <a:r>
              <a:rPr lang="en-US" sz="2000" dirty="0" err="1"/>
              <a:t>Standardised</a:t>
            </a:r>
            <a:endParaRPr lang="en-US" sz="2000" dirty="0"/>
          </a:p>
          <a:p>
            <a:pPr>
              <a:lnSpc>
                <a:spcPct val="90000"/>
              </a:lnSpc>
              <a:defRPr/>
            </a:pPr>
            <a:endParaRPr lang="en-US" sz="2000" dirty="0"/>
          </a:p>
          <a:p>
            <a:pPr>
              <a:lnSpc>
                <a:spcPct val="90000"/>
              </a:lnSpc>
              <a:defRPr/>
            </a:pPr>
            <a:r>
              <a:rPr lang="en-US" sz="2000" dirty="0"/>
              <a:t>Foundation Internal Ratings Based (FIRB)</a:t>
            </a:r>
          </a:p>
          <a:p>
            <a:pPr>
              <a:lnSpc>
                <a:spcPct val="90000"/>
              </a:lnSpc>
              <a:defRPr/>
            </a:pPr>
            <a:endParaRPr lang="en-US" sz="2000" dirty="0"/>
          </a:p>
          <a:p>
            <a:pPr>
              <a:lnSpc>
                <a:spcPct val="90000"/>
              </a:lnSpc>
              <a:defRPr/>
            </a:pPr>
            <a:r>
              <a:rPr lang="en-US" sz="2000" dirty="0"/>
              <a:t>Advanced Internal Ratings Based (AIRB)</a:t>
            </a:r>
            <a:endParaRPr lang="en-US" sz="2000" b="1" dirty="0">
              <a:solidFill>
                <a:srgbClr val="000000"/>
              </a:solidFill>
            </a:endParaRPr>
          </a:p>
          <a:p>
            <a:pPr marL="0" indent="0">
              <a:lnSpc>
                <a:spcPct val="90000"/>
              </a:lnSpc>
              <a:buFontTx/>
              <a:buNone/>
              <a:defRPr/>
            </a:pPr>
            <a:endParaRPr lang="en-US" sz="2000" dirty="0">
              <a:solidFill>
                <a:srgbClr val="000000"/>
              </a:solidFill>
            </a:endParaRPr>
          </a:p>
          <a:p>
            <a:pPr marL="0" indent="0">
              <a:lnSpc>
                <a:spcPct val="90000"/>
              </a:lnSpc>
              <a:buFontTx/>
              <a:buNone/>
              <a:defRPr/>
            </a:pPr>
            <a:endParaRPr lang="en-US" sz="2000" b="1" dirty="0">
              <a:solidFill>
                <a:srgbClr val="000000"/>
              </a:solidFill>
            </a:endParaRPr>
          </a:p>
          <a:p>
            <a:pPr marL="0" indent="0">
              <a:lnSpc>
                <a:spcPct val="90000"/>
              </a:lnSpc>
              <a:buFontTx/>
              <a:buNone/>
              <a:defRPr/>
            </a:pPr>
            <a:r>
              <a:rPr lang="en-US" sz="2000" b="1" dirty="0" err="1">
                <a:solidFill>
                  <a:srgbClr val="000000"/>
                </a:solidFill>
              </a:rPr>
              <a:t>Standardised</a:t>
            </a:r>
            <a:endParaRPr lang="en-US" sz="2000" b="1" dirty="0">
              <a:solidFill>
                <a:srgbClr val="000000"/>
              </a:solidFill>
            </a:endParaRPr>
          </a:p>
          <a:p>
            <a:pPr>
              <a:lnSpc>
                <a:spcPct val="120000"/>
              </a:lnSpc>
              <a:spcBef>
                <a:spcPct val="5000"/>
              </a:spcBef>
              <a:spcAft>
                <a:spcPct val="5000"/>
              </a:spcAft>
              <a:defRPr/>
            </a:pPr>
            <a:r>
              <a:rPr lang="en-GB" sz="2000" dirty="0"/>
              <a:t>Regulator supplies risk weights for all asset types</a:t>
            </a:r>
          </a:p>
          <a:p>
            <a:pPr>
              <a:lnSpc>
                <a:spcPct val="120000"/>
              </a:lnSpc>
              <a:spcBef>
                <a:spcPct val="5000"/>
              </a:spcBef>
              <a:spcAft>
                <a:spcPct val="5000"/>
              </a:spcAft>
              <a:defRPr/>
            </a:pPr>
            <a:r>
              <a:rPr lang="en-GB" sz="2000" dirty="0"/>
              <a:t>Internal models are not used for Pillar 1 calculations</a:t>
            </a:r>
          </a:p>
          <a:p>
            <a:pPr>
              <a:lnSpc>
                <a:spcPct val="120000"/>
              </a:lnSpc>
              <a:spcBef>
                <a:spcPct val="5000"/>
              </a:spcBef>
              <a:spcAft>
                <a:spcPct val="5000"/>
              </a:spcAft>
              <a:defRPr/>
            </a:pPr>
            <a:r>
              <a:rPr lang="en-GB" sz="2000" dirty="0"/>
              <a:t>Similar to Basel I but more granularity</a:t>
            </a:r>
            <a:endParaRPr lang="en-US" sz="2000" dirty="0">
              <a:solidFill>
                <a:srgbClr val="000000"/>
              </a:solidFill>
            </a:endParaRPr>
          </a:p>
          <a:p>
            <a:pPr marL="0" indent="0">
              <a:lnSpc>
                <a:spcPct val="90000"/>
              </a:lnSpc>
              <a:defRPr/>
            </a:pPr>
            <a:endParaRPr lang="en-US" sz="2000" dirty="0">
              <a:solidFill>
                <a:srgbClr val="000000"/>
              </a:solidFill>
            </a:endParaRPr>
          </a:p>
          <a:p>
            <a:pPr marL="0" indent="0">
              <a:lnSpc>
                <a:spcPct val="90000"/>
              </a:lnSpc>
              <a:buFontTx/>
              <a:buNone/>
              <a:defRPr/>
            </a:pPr>
            <a:endParaRPr lang="en-US" sz="4800" dirty="0"/>
          </a:p>
          <a:p>
            <a:pPr marL="0" indent="0">
              <a:buSzPct val="96000"/>
              <a:buFontTx/>
              <a:buNone/>
              <a:defRPr/>
            </a:pPr>
            <a:endParaRPr lang="en-US" sz="2000" dirty="0"/>
          </a:p>
        </p:txBody>
      </p:sp>
      <p:sp>
        <p:nvSpPr>
          <p:cNvPr id="22530" name="Date Placeholder 3">
            <a:extLst>
              <a:ext uri="{FF2B5EF4-FFF2-40B4-BE49-F238E27FC236}">
                <a16:creationId xmlns:a16="http://schemas.microsoft.com/office/drawing/2014/main" id="{32134161-F371-4083-BC5A-6212179D15D4}"/>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22531" name="Slide Number Placeholder 5">
            <a:extLst>
              <a:ext uri="{FF2B5EF4-FFF2-40B4-BE49-F238E27FC236}">
                <a16:creationId xmlns:a16="http://schemas.microsoft.com/office/drawing/2014/main" id="{B3B26361-BACB-48A6-8400-169D08B5FB8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90CBED-0B41-4469-BDC8-3CC466E6D1C7}" type="slidenum">
              <a:rPr lang="en-US" altLang="en-US" sz="1400"/>
              <a:pPr>
                <a:spcBef>
                  <a:spcPct val="0"/>
                </a:spcBef>
                <a:buFontTx/>
                <a:buNone/>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EE72AC4-44C8-44E0-A829-D93215432CC6}"/>
              </a:ext>
            </a:extLst>
          </p:cNvPr>
          <p:cNvSpPr>
            <a:spLocks noGrp="1" noChangeArrowheads="1"/>
          </p:cNvSpPr>
          <p:nvPr>
            <p:ph type="title"/>
          </p:nvPr>
        </p:nvSpPr>
        <p:spPr>
          <a:xfrm>
            <a:off x="457200" y="274638"/>
            <a:ext cx="8229600" cy="523875"/>
          </a:xfrm>
        </p:spPr>
        <p:txBody>
          <a:bodyPr>
            <a:normAutofit fontScale="90000"/>
          </a:bodyPr>
          <a:lstStyle/>
          <a:p>
            <a:pPr>
              <a:defRPr/>
            </a:pPr>
            <a:r>
              <a:rPr lang="en-GB" sz="3200" dirty="0">
                <a:solidFill>
                  <a:schemeClr val="tx1"/>
                </a:solidFill>
              </a:rPr>
              <a:t>Credit Risk Capital – Three Approaches</a:t>
            </a:r>
          </a:p>
        </p:txBody>
      </p:sp>
      <p:sp>
        <p:nvSpPr>
          <p:cNvPr id="24589" name="Date Placeholder 2">
            <a:extLst>
              <a:ext uri="{FF2B5EF4-FFF2-40B4-BE49-F238E27FC236}">
                <a16:creationId xmlns:a16="http://schemas.microsoft.com/office/drawing/2014/main" id="{4D14DED7-01A6-4E85-8099-300AA1CAB0B0}"/>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endParaRPr lang="en-GB" altLang="en-US" sz="1400" dirty="0"/>
          </a:p>
        </p:txBody>
      </p:sp>
      <p:sp>
        <p:nvSpPr>
          <p:cNvPr id="24588" name="Slide Number Placeholder 17">
            <a:extLst>
              <a:ext uri="{FF2B5EF4-FFF2-40B4-BE49-F238E27FC236}">
                <a16:creationId xmlns:a16="http://schemas.microsoft.com/office/drawing/2014/main" id="{DCABB3C9-724A-47D0-9DD0-405C9321FF52}"/>
              </a:ext>
            </a:extLst>
          </p:cNvPr>
          <p:cNvSpPr>
            <a:spLocks noGrp="1"/>
          </p:cNvSpPr>
          <p:nvPr>
            <p:ph type="sldNum" sz="quarter" idx="12"/>
          </p:nvPr>
        </p:nvSpPr>
        <p:spPr>
          <a:xfrm>
            <a:off x="7086600" y="6477000"/>
            <a:ext cx="1527175" cy="152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09799AC-B8CD-4092-9C2A-8ADF1A2794A4}" type="slidenum">
              <a:rPr lang="en-IE" altLang="en-US" sz="1400"/>
              <a:pPr>
                <a:spcBef>
                  <a:spcPct val="0"/>
                </a:spcBef>
                <a:buFontTx/>
                <a:buNone/>
              </a:pPr>
              <a:t>17</a:t>
            </a:fld>
            <a:endParaRPr lang="en-IE" altLang="en-US" sz="1400"/>
          </a:p>
        </p:txBody>
      </p:sp>
      <p:sp>
        <p:nvSpPr>
          <p:cNvPr id="24579" name="Text Box 3">
            <a:extLst>
              <a:ext uri="{FF2B5EF4-FFF2-40B4-BE49-F238E27FC236}">
                <a16:creationId xmlns:a16="http://schemas.microsoft.com/office/drawing/2014/main" id="{D57270F3-C4F6-4282-B6B0-867BD2CA11F5}"/>
              </a:ext>
            </a:extLst>
          </p:cNvPr>
          <p:cNvSpPr txBox="1">
            <a:spLocks noChangeArrowheads="1"/>
          </p:cNvSpPr>
          <p:nvPr>
            <p:custDataLst>
              <p:tags r:id="rId1"/>
            </p:custDataLst>
          </p:nvPr>
        </p:nvSpPr>
        <p:spPr bwMode="auto">
          <a:xfrm>
            <a:off x="11113" y="11113"/>
            <a:ext cx="1079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0046" rIns="0" bIns="40046">
            <a:spAutoFit/>
          </a:bodyPr>
          <a:lstStyle>
            <a:lvl1pPr defTabSz="912813">
              <a:spcBef>
                <a:spcPct val="20000"/>
              </a:spcBef>
              <a:buChar char="•"/>
              <a:defRPr sz="3200">
                <a:solidFill>
                  <a:schemeClr val="tx1"/>
                </a:solidFill>
                <a:latin typeface="Arial" panose="020B0604020202020204" pitchFamily="34" charset="0"/>
              </a:defRPr>
            </a:lvl1pPr>
            <a:lvl2pPr marL="742950" indent="-285750" defTabSz="912813">
              <a:spcBef>
                <a:spcPct val="20000"/>
              </a:spcBef>
              <a:buChar char="–"/>
              <a:defRPr sz="2800">
                <a:solidFill>
                  <a:schemeClr val="tx1"/>
                </a:solidFill>
                <a:latin typeface="Arial" panose="020B0604020202020204" pitchFamily="34" charset="0"/>
              </a:defRPr>
            </a:lvl2pPr>
            <a:lvl3pPr marL="1143000" indent="-228600" defTabSz="912813">
              <a:spcBef>
                <a:spcPct val="20000"/>
              </a:spcBef>
              <a:buChar char="•"/>
              <a:defRPr sz="2400">
                <a:solidFill>
                  <a:schemeClr val="tx1"/>
                </a:solidFill>
                <a:latin typeface="Arial" panose="020B0604020202020204" pitchFamily="34" charset="0"/>
              </a:defRPr>
            </a:lvl3pPr>
            <a:lvl4pPr marL="1600200" indent="-228600" defTabSz="912813">
              <a:spcBef>
                <a:spcPct val="20000"/>
              </a:spcBef>
              <a:buChar char="–"/>
              <a:defRPr sz="2000">
                <a:solidFill>
                  <a:schemeClr val="tx1"/>
                </a:solidFill>
                <a:latin typeface="Arial" panose="020B0604020202020204" pitchFamily="34" charset="0"/>
              </a:defRPr>
            </a:lvl4pPr>
            <a:lvl5pPr marL="2057400" indent="-228600" defTabSz="912813">
              <a:spcBef>
                <a:spcPct val="20000"/>
              </a:spcBef>
              <a:buChar char="»"/>
              <a:defRPr sz="2000">
                <a:solidFill>
                  <a:schemeClr val="tx1"/>
                </a:solidFill>
                <a:latin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p>
        </p:txBody>
      </p:sp>
      <p:sp>
        <p:nvSpPr>
          <p:cNvPr id="20484" name="Rectangle 5">
            <a:extLst>
              <a:ext uri="{FF2B5EF4-FFF2-40B4-BE49-F238E27FC236}">
                <a16:creationId xmlns:a16="http://schemas.microsoft.com/office/drawing/2014/main" id="{EB117809-23FD-46E9-917A-4F97F25B0DE9}"/>
              </a:ext>
            </a:extLst>
          </p:cNvPr>
          <p:cNvSpPr>
            <a:spLocks noChangeAspect="1" noChangeArrowheads="1"/>
          </p:cNvSpPr>
          <p:nvPr/>
        </p:nvSpPr>
        <p:spPr bwMode="auto">
          <a:xfrm>
            <a:off x="3227388" y="3068638"/>
            <a:ext cx="2641600" cy="3168650"/>
          </a:xfrm>
          <a:prstGeom prst="rect">
            <a:avLst/>
          </a:prstGeom>
          <a:solidFill>
            <a:srgbClr val="DDDDDD"/>
          </a:solidFill>
          <a:ln w="12700">
            <a:noFill/>
            <a:miter lim="800000"/>
            <a:headEnd/>
            <a:tailEnd/>
          </a:ln>
        </p:spPr>
        <p:txBody>
          <a:bodyPr lIns="63064" tIns="31531" rIns="63064" bIns="31531"/>
          <a:lstStyle/>
          <a:p>
            <a:pPr marL="177800" lvl="1" indent="-176213" defTabSz="912813">
              <a:lnSpc>
                <a:spcPct val="120000"/>
              </a:lnSpc>
              <a:spcBef>
                <a:spcPct val="5000"/>
              </a:spcBef>
              <a:spcAft>
                <a:spcPct val="5000"/>
              </a:spcAft>
              <a:buFont typeface="Wingdings" pitchFamily="2" charset="2"/>
              <a:buChar char="§"/>
              <a:defRPr/>
            </a:pPr>
            <a:r>
              <a:rPr lang="en-GB" sz="1400" dirty="0">
                <a:latin typeface="+mj-lt"/>
              </a:rPr>
              <a:t>Institutions supply their own estimates of </a:t>
            </a:r>
            <a:r>
              <a:rPr lang="en-GB" sz="1400" dirty="0">
                <a:solidFill>
                  <a:srgbClr val="FF0000"/>
                </a:solidFill>
                <a:latin typeface="+mj-lt"/>
              </a:rPr>
              <a:t>PD</a:t>
            </a:r>
            <a:r>
              <a:rPr lang="en-GB" sz="1400" dirty="0">
                <a:latin typeface="+mj-lt"/>
              </a:rPr>
              <a:t> (to standards set by the regulator). </a:t>
            </a:r>
          </a:p>
          <a:p>
            <a:pPr marL="177800" lvl="1" indent="-176213" defTabSz="912813">
              <a:lnSpc>
                <a:spcPct val="120000"/>
              </a:lnSpc>
              <a:spcBef>
                <a:spcPct val="5000"/>
              </a:spcBef>
              <a:spcAft>
                <a:spcPct val="5000"/>
              </a:spcAft>
              <a:buFont typeface="Wingdings" pitchFamily="2" charset="2"/>
              <a:buChar char="§"/>
              <a:defRPr/>
            </a:pPr>
            <a:endParaRPr lang="en-GB" sz="1400" dirty="0">
              <a:latin typeface="+mj-lt"/>
            </a:endParaRPr>
          </a:p>
          <a:p>
            <a:pPr marL="177800" lvl="1" indent="-176213" defTabSz="912813">
              <a:lnSpc>
                <a:spcPct val="120000"/>
              </a:lnSpc>
              <a:spcBef>
                <a:spcPct val="5000"/>
              </a:spcBef>
              <a:spcAft>
                <a:spcPct val="5000"/>
              </a:spcAft>
              <a:buFont typeface="Wingdings" pitchFamily="2" charset="2"/>
              <a:buChar char="§"/>
              <a:defRPr/>
            </a:pPr>
            <a:endParaRPr lang="en-GB" sz="1400" dirty="0">
              <a:latin typeface="+mj-lt"/>
            </a:endParaRPr>
          </a:p>
          <a:p>
            <a:pPr marL="177800" lvl="1" indent="-176213" defTabSz="912813">
              <a:lnSpc>
                <a:spcPct val="120000"/>
              </a:lnSpc>
              <a:spcBef>
                <a:spcPct val="5000"/>
              </a:spcBef>
              <a:spcAft>
                <a:spcPct val="5000"/>
              </a:spcAft>
              <a:buFont typeface="Wingdings" pitchFamily="2" charset="2"/>
              <a:buChar char="§"/>
              <a:defRPr/>
            </a:pPr>
            <a:r>
              <a:rPr lang="en-GB" sz="1400" dirty="0">
                <a:latin typeface="+mj-lt"/>
              </a:rPr>
              <a:t>The regulator supplies look-up values for LGD , EAD and Maturity.</a:t>
            </a:r>
          </a:p>
          <a:p>
            <a:pPr defTabSz="912813">
              <a:lnSpc>
                <a:spcPct val="110000"/>
              </a:lnSpc>
              <a:spcBef>
                <a:spcPct val="5000"/>
              </a:spcBef>
              <a:spcAft>
                <a:spcPct val="5000"/>
              </a:spcAft>
              <a:defRPr/>
            </a:pPr>
            <a:endParaRPr lang="en-GB" sz="1100" dirty="0">
              <a:latin typeface="+mj-lt"/>
            </a:endParaRPr>
          </a:p>
        </p:txBody>
      </p:sp>
      <p:sp>
        <p:nvSpPr>
          <p:cNvPr id="611334" name="Rectangle 6">
            <a:extLst>
              <a:ext uri="{FF2B5EF4-FFF2-40B4-BE49-F238E27FC236}">
                <a16:creationId xmlns:a16="http://schemas.microsoft.com/office/drawing/2014/main" id="{B36B9A5A-9F2A-4166-85E7-FAC732DD6434}"/>
              </a:ext>
            </a:extLst>
          </p:cNvPr>
          <p:cNvSpPr>
            <a:spLocks noChangeAspect="1" noChangeArrowheads="1"/>
          </p:cNvSpPr>
          <p:nvPr/>
        </p:nvSpPr>
        <p:spPr bwMode="auto">
          <a:xfrm>
            <a:off x="3203575" y="2151063"/>
            <a:ext cx="2638425" cy="877887"/>
          </a:xfrm>
          <a:prstGeom prst="rect">
            <a:avLst/>
          </a:prstGeom>
          <a:solidFill>
            <a:schemeClr val="tx2"/>
          </a:solidFill>
          <a:ln w="12700">
            <a:noFill/>
            <a:miter lim="800000"/>
            <a:headEnd/>
            <a:tailEnd/>
          </a:ln>
          <a:effectLst/>
        </p:spPr>
        <p:txBody>
          <a:bodyPr lIns="63064" tIns="31531" rIns="63064" bIns="31531"/>
          <a:lstStyle/>
          <a:p>
            <a:pPr algn="ctr" defTabSz="914179">
              <a:defRPr/>
            </a:pPr>
            <a:r>
              <a:rPr lang="en-GB" dirty="0">
                <a:solidFill>
                  <a:schemeClr val="bg1"/>
                </a:solidFill>
                <a:latin typeface="+mj-lt"/>
              </a:rPr>
              <a:t>Foundation Internal Rating Based (F-IRB)</a:t>
            </a:r>
          </a:p>
          <a:p>
            <a:pPr algn="ctr" defTabSz="914179">
              <a:defRPr/>
            </a:pPr>
            <a:r>
              <a:rPr lang="en-GB" sz="1200" dirty="0">
                <a:solidFill>
                  <a:schemeClr val="bg1"/>
                </a:solidFill>
                <a:latin typeface="+mj-lt"/>
              </a:rPr>
              <a:t> </a:t>
            </a:r>
          </a:p>
        </p:txBody>
      </p:sp>
      <p:sp>
        <p:nvSpPr>
          <p:cNvPr id="20486" name="Rectangle 7">
            <a:extLst>
              <a:ext uri="{FF2B5EF4-FFF2-40B4-BE49-F238E27FC236}">
                <a16:creationId xmlns:a16="http://schemas.microsoft.com/office/drawing/2014/main" id="{35EDA21A-67A4-4C3F-A6B9-0001DF14464F}"/>
              </a:ext>
            </a:extLst>
          </p:cNvPr>
          <p:cNvSpPr>
            <a:spLocks noChangeAspect="1" noChangeArrowheads="1"/>
          </p:cNvSpPr>
          <p:nvPr/>
        </p:nvSpPr>
        <p:spPr bwMode="auto">
          <a:xfrm>
            <a:off x="6094413" y="3068638"/>
            <a:ext cx="2640012" cy="3168650"/>
          </a:xfrm>
          <a:prstGeom prst="rect">
            <a:avLst/>
          </a:prstGeom>
          <a:solidFill>
            <a:srgbClr val="DDDDDD"/>
          </a:solidFill>
          <a:ln w="12700">
            <a:noFill/>
            <a:miter lim="800000"/>
            <a:headEnd/>
            <a:tailEnd/>
          </a:ln>
        </p:spPr>
        <p:txBody>
          <a:bodyPr lIns="63064" tIns="31531" rIns="63064" bIns="31531"/>
          <a:lstStyle/>
          <a:p>
            <a:pPr marL="165100" lvl="1" indent="-163513" defTabSz="912813">
              <a:lnSpc>
                <a:spcPct val="120000"/>
              </a:lnSpc>
              <a:spcBef>
                <a:spcPct val="5000"/>
              </a:spcBef>
              <a:spcAft>
                <a:spcPct val="5000"/>
              </a:spcAft>
              <a:buFont typeface="Wingdings" pitchFamily="2" charset="2"/>
              <a:buChar char="§"/>
              <a:defRPr/>
            </a:pPr>
            <a:r>
              <a:rPr lang="en-GB" sz="1400" dirty="0">
                <a:latin typeface="+mj-lt"/>
              </a:rPr>
              <a:t>Institutions supply their own estimates of PD, LGD and EAD.  </a:t>
            </a:r>
          </a:p>
          <a:p>
            <a:pPr marL="165100" lvl="1" indent="-163513" defTabSz="912813">
              <a:lnSpc>
                <a:spcPct val="120000"/>
              </a:lnSpc>
              <a:spcBef>
                <a:spcPct val="5000"/>
              </a:spcBef>
              <a:spcAft>
                <a:spcPct val="5000"/>
              </a:spcAft>
              <a:defRPr/>
            </a:pPr>
            <a:endParaRPr lang="en-GB" sz="1400" dirty="0">
              <a:latin typeface="+mj-lt"/>
            </a:endParaRPr>
          </a:p>
          <a:p>
            <a:pPr defTabSz="912813">
              <a:lnSpc>
                <a:spcPct val="120000"/>
              </a:lnSpc>
              <a:spcBef>
                <a:spcPct val="5000"/>
              </a:spcBef>
              <a:spcAft>
                <a:spcPct val="5000"/>
              </a:spcAft>
              <a:defRPr/>
            </a:pPr>
            <a:endParaRPr lang="en-GB" sz="1100" dirty="0">
              <a:latin typeface="+mj-lt"/>
            </a:endParaRPr>
          </a:p>
        </p:txBody>
      </p:sp>
      <p:sp>
        <p:nvSpPr>
          <p:cNvPr id="611336" name="Rectangle 8">
            <a:extLst>
              <a:ext uri="{FF2B5EF4-FFF2-40B4-BE49-F238E27FC236}">
                <a16:creationId xmlns:a16="http://schemas.microsoft.com/office/drawing/2014/main" id="{AC68CD3D-10DA-4BE8-B6FE-975AB5F5F3C4}"/>
              </a:ext>
            </a:extLst>
          </p:cNvPr>
          <p:cNvSpPr>
            <a:spLocks noChangeAspect="1" noChangeArrowheads="1"/>
          </p:cNvSpPr>
          <p:nvPr/>
        </p:nvSpPr>
        <p:spPr bwMode="auto">
          <a:xfrm>
            <a:off x="6084888" y="2151063"/>
            <a:ext cx="2641600" cy="877887"/>
          </a:xfrm>
          <a:prstGeom prst="rect">
            <a:avLst/>
          </a:prstGeom>
          <a:solidFill>
            <a:schemeClr val="tx2"/>
          </a:solidFill>
          <a:ln w="12700">
            <a:noFill/>
            <a:miter lim="800000"/>
            <a:headEnd/>
            <a:tailEnd/>
          </a:ln>
          <a:effectLst/>
        </p:spPr>
        <p:txBody>
          <a:bodyPr lIns="63064" tIns="31531" rIns="63064" bIns="31531"/>
          <a:lstStyle/>
          <a:p>
            <a:pPr algn="ctr" defTabSz="914179">
              <a:spcBef>
                <a:spcPct val="50000"/>
              </a:spcBef>
              <a:defRPr/>
            </a:pPr>
            <a:r>
              <a:rPr lang="en-GB" dirty="0">
                <a:solidFill>
                  <a:schemeClr val="bg1"/>
                </a:solidFill>
                <a:latin typeface="+mj-lt"/>
              </a:rPr>
              <a:t>Advanced Internal Rating Based (A-IRB)</a:t>
            </a:r>
          </a:p>
        </p:txBody>
      </p:sp>
      <p:sp>
        <p:nvSpPr>
          <p:cNvPr id="20488" name="Rectangle 9">
            <a:extLst>
              <a:ext uri="{FF2B5EF4-FFF2-40B4-BE49-F238E27FC236}">
                <a16:creationId xmlns:a16="http://schemas.microsoft.com/office/drawing/2014/main" id="{D49479C1-F24C-49CA-B652-3FDE88BD30A2}"/>
              </a:ext>
            </a:extLst>
          </p:cNvPr>
          <p:cNvSpPr>
            <a:spLocks noChangeAspect="1" noChangeArrowheads="1"/>
          </p:cNvSpPr>
          <p:nvPr/>
        </p:nvSpPr>
        <p:spPr bwMode="auto">
          <a:xfrm>
            <a:off x="336550" y="3068638"/>
            <a:ext cx="2643188" cy="3168650"/>
          </a:xfrm>
          <a:prstGeom prst="rect">
            <a:avLst/>
          </a:prstGeom>
          <a:solidFill>
            <a:srgbClr val="DDDDDD"/>
          </a:solidFill>
          <a:ln w="12700">
            <a:noFill/>
            <a:miter lim="800000"/>
            <a:headEnd/>
            <a:tailEnd/>
          </a:ln>
        </p:spPr>
        <p:txBody>
          <a:bodyPr lIns="63064" tIns="31531" rIns="63064" bIns="31531"/>
          <a:lstStyle/>
          <a:p>
            <a:pPr marL="177800" indent="-177800" defTabSz="912813">
              <a:lnSpc>
                <a:spcPct val="120000"/>
              </a:lnSpc>
              <a:spcBef>
                <a:spcPct val="5000"/>
              </a:spcBef>
              <a:spcAft>
                <a:spcPct val="5000"/>
              </a:spcAft>
              <a:buFont typeface="Wingdings" pitchFamily="2" charset="2"/>
              <a:buChar char="§"/>
              <a:defRPr/>
            </a:pPr>
            <a:r>
              <a:rPr lang="en-GB" sz="1400" dirty="0">
                <a:latin typeface="+mj-lt"/>
              </a:rPr>
              <a:t>The regulator supplies risk weights for all asset types on a look-up basis.</a:t>
            </a:r>
          </a:p>
          <a:p>
            <a:pPr marL="177800" indent="-177800" defTabSz="912813">
              <a:lnSpc>
                <a:spcPct val="120000"/>
              </a:lnSpc>
              <a:spcBef>
                <a:spcPct val="5000"/>
              </a:spcBef>
              <a:spcAft>
                <a:spcPct val="5000"/>
              </a:spcAft>
              <a:defRPr/>
            </a:pPr>
            <a:r>
              <a:rPr lang="en-GB" sz="1400" dirty="0">
                <a:latin typeface="+mj-lt"/>
              </a:rPr>
              <a:t>  </a:t>
            </a:r>
          </a:p>
          <a:p>
            <a:pPr marL="177800" indent="-177800" defTabSz="912813">
              <a:lnSpc>
                <a:spcPct val="120000"/>
              </a:lnSpc>
              <a:spcBef>
                <a:spcPct val="5000"/>
              </a:spcBef>
              <a:spcAft>
                <a:spcPct val="5000"/>
              </a:spcAft>
              <a:buFont typeface="Wingdings" pitchFamily="2" charset="2"/>
              <a:buChar char="§"/>
              <a:defRPr/>
            </a:pPr>
            <a:r>
              <a:rPr lang="en-GB" sz="1400" dirty="0">
                <a:latin typeface="+mj-lt"/>
              </a:rPr>
              <a:t>Internal models are not used for Pillar 1 calculations.</a:t>
            </a:r>
          </a:p>
          <a:p>
            <a:pPr marL="177800" indent="-177800" defTabSz="912813">
              <a:lnSpc>
                <a:spcPct val="120000"/>
              </a:lnSpc>
              <a:spcBef>
                <a:spcPct val="5000"/>
              </a:spcBef>
              <a:spcAft>
                <a:spcPct val="5000"/>
              </a:spcAft>
              <a:buFont typeface="Wingdings" pitchFamily="2" charset="2"/>
              <a:buChar char="§"/>
              <a:defRPr/>
            </a:pPr>
            <a:endParaRPr lang="en-GB" sz="1400" dirty="0">
              <a:latin typeface="+mj-lt"/>
            </a:endParaRPr>
          </a:p>
          <a:p>
            <a:pPr marL="177800" indent="-177800" defTabSz="912813">
              <a:lnSpc>
                <a:spcPct val="120000"/>
              </a:lnSpc>
              <a:spcBef>
                <a:spcPct val="5000"/>
              </a:spcBef>
              <a:spcAft>
                <a:spcPct val="5000"/>
              </a:spcAft>
              <a:buFont typeface="Wingdings" pitchFamily="2" charset="2"/>
              <a:buChar char="§"/>
              <a:defRPr/>
            </a:pPr>
            <a:r>
              <a:rPr lang="en-GB" sz="1400" dirty="0">
                <a:latin typeface="+mj-lt"/>
              </a:rPr>
              <a:t>This is similar to Basel I , but is more onerous as there are increased definition criteria.</a:t>
            </a:r>
          </a:p>
        </p:txBody>
      </p:sp>
      <p:sp>
        <p:nvSpPr>
          <p:cNvPr id="611338" name="Rectangle 10">
            <a:extLst>
              <a:ext uri="{FF2B5EF4-FFF2-40B4-BE49-F238E27FC236}">
                <a16:creationId xmlns:a16="http://schemas.microsoft.com/office/drawing/2014/main" id="{95799D0B-E32B-467E-A2EA-F0867A3386BE}"/>
              </a:ext>
            </a:extLst>
          </p:cNvPr>
          <p:cNvSpPr>
            <a:spLocks noChangeAspect="1" noChangeArrowheads="1"/>
          </p:cNvSpPr>
          <p:nvPr/>
        </p:nvSpPr>
        <p:spPr bwMode="auto">
          <a:xfrm>
            <a:off x="323850" y="2151063"/>
            <a:ext cx="2643188" cy="869950"/>
          </a:xfrm>
          <a:prstGeom prst="rect">
            <a:avLst/>
          </a:prstGeom>
          <a:solidFill>
            <a:schemeClr val="tx2"/>
          </a:solidFill>
          <a:ln w="12700">
            <a:noFill/>
            <a:miter lim="800000"/>
            <a:headEnd/>
            <a:tailEnd/>
          </a:ln>
          <a:effectLst/>
        </p:spPr>
        <p:txBody>
          <a:bodyPr lIns="63064" tIns="31531" rIns="63064" bIns="31531"/>
          <a:lstStyle/>
          <a:p>
            <a:pPr algn="ctr" defTabSz="914179">
              <a:defRPr/>
            </a:pPr>
            <a:r>
              <a:rPr lang="en-GB" dirty="0">
                <a:solidFill>
                  <a:schemeClr val="bg1"/>
                </a:solidFill>
                <a:latin typeface="+mj-lt"/>
              </a:rPr>
              <a:t>Standardised Approach</a:t>
            </a:r>
          </a:p>
          <a:p>
            <a:pPr algn="ctr" defTabSz="914179">
              <a:defRPr/>
            </a:pPr>
            <a:r>
              <a:rPr lang="en-GB" sz="1200" dirty="0">
                <a:solidFill>
                  <a:schemeClr val="bg1"/>
                </a:solidFill>
                <a:latin typeface="+mj-lt"/>
              </a:rPr>
              <a:t> </a:t>
            </a:r>
          </a:p>
        </p:txBody>
      </p:sp>
      <p:sp>
        <p:nvSpPr>
          <p:cNvPr id="20490" name="Right Arrow 15">
            <a:extLst>
              <a:ext uri="{FF2B5EF4-FFF2-40B4-BE49-F238E27FC236}">
                <a16:creationId xmlns:a16="http://schemas.microsoft.com/office/drawing/2014/main" id="{D8F69806-027E-4396-B889-CAFE6454E383}"/>
              </a:ext>
            </a:extLst>
          </p:cNvPr>
          <p:cNvSpPr>
            <a:spLocks noChangeArrowheads="1"/>
          </p:cNvSpPr>
          <p:nvPr/>
        </p:nvSpPr>
        <p:spPr bwMode="auto">
          <a:xfrm>
            <a:off x="1009650" y="1308100"/>
            <a:ext cx="6840538" cy="698500"/>
          </a:xfrm>
          <a:prstGeom prst="rightArrow">
            <a:avLst>
              <a:gd name="adj1" fmla="val 50000"/>
              <a:gd name="adj2" fmla="val 49920"/>
            </a:avLst>
          </a:prstGeom>
          <a:solidFill>
            <a:schemeClr val="accent1"/>
          </a:solidFill>
          <a:ln w="9525" algn="ctr">
            <a:solidFill>
              <a:schemeClr val="accent2"/>
            </a:solidFill>
            <a:round/>
            <a:headEnd/>
            <a:tailEnd/>
          </a:ln>
        </p:spPr>
        <p:txBody>
          <a:bodyPr/>
          <a:lstStyle/>
          <a:p>
            <a:pPr algn="ctr">
              <a:defRPr/>
            </a:pPr>
            <a:r>
              <a:rPr lang="en-IE" b="1" i="1" dirty="0">
                <a:solidFill>
                  <a:schemeClr val="bg2"/>
                </a:solidFill>
                <a:latin typeface="+mj-lt"/>
              </a:rPr>
              <a:t>Sophistication level</a:t>
            </a:r>
          </a:p>
        </p:txBody>
      </p:sp>
      <p:sp>
        <p:nvSpPr>
          <p:cNvPr id="20491" name="TextBox 10">
            <a:extLst>
              <a:ext uri="{FF2B5EF4-FFF2-40B4-BE49-F238E27FC236}">
                <a16:creationId xmlns:a16="http://schemas.microsoft.com/office/drawing/2014/main" id="{EC69285F-E1F5-47F2-8875-5CA998383D14}"/>
              </a:ext>
            </a:extLst>
          </p:cNvPr>
          <p:cNvSpPr txBox="1">
            <a:spLocks noChangeArrowheads="1"/>
          </p:cNvSpPr>
          <p:nvPr/>
        </p:nvSpPr>
        <p:spPr bwMode="auto">
          <a:xfrm>
            <a:off x="4689475" y="5357813"/>
            <a:ext cx="2581275" cy="369887"/>
          </a:xfrm>
          <a:prstGeom prst="rect">
            <a:avLst/>
          </a:prstGeom>
          <a:solidFill>
            <a:schemeClr val="tx2">
              <a:lumMod val="20000"/>
              <a:lumOff val="80000"/>
            </a:schemeClr>
          </a:solidFill>
          <a:ln w="9525">
            <a:solidFill>
              <a:schemeClr val="tx1"/>
            </a:solidFill>
            <a:prstDash val="sysDash"/>
            <a:miter lim="800000"/>
            <a:headEnd/>
            <a:tailEnd/>
          </a:ln>
        </p:spPr>
        <p:txBody>
          <a:bodyPr>
            <a:spAutoFit/>
          </a:bodyPr>
          <a:lstStyle/>
          <a:p>
            <a:pPr algn="ctr">
              <a:defRPr/>
            </a:pPr>
            <a:r>
              <a:rPr lang="en-IE" dirty="0">
                <a:latin typeface="+mj-lt"/>
              </a:rPr>
              <a:t>Retail IRB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DFC4AF1B-F095-4BB7-AF77-D16C97E6B56F}"/>
              </a:ext>
            </a:extLst>
          </p:cNvPr>
          <p:cNvSpPr>
            <a:spLocks noGrp="1" noChangeArrowheads="1"/>
          </p:cNvSpPr>
          <p:nvPr>
            <p:ph type="title"/>
          </p:nvPr>
        </p:nvSpPr>
        <p:spPr>
          <a:xfrm>
            <a:off x="457200" y="274638"/>
            <a:ext cx="8229600" cy="563562"/>
          </a:xfrm>
        </p:spPr>
        <p:txBody>
          <a:bodyPr>
            <a:normAutofit fontScale="90000"/>
          </a:bodyPr>
          <a:lstStyle/>
          <a:p>
            <a:r>
              <a:rPr lang="en-GB" altLang="en-US" sz="3600" dirty="0"/>
              <a:t>Basel II Standardised Non Retail</a:t>
            </a:r>
          </a:p>
        </p:txBody>
      </p:sp>
      <p:sp>
        <p:nvSpPr>
          <p:cNvPr id="31747" name="Content Placeholder 2">
            <a:extLst>
              <a:ext uri="{FF2B5EF4-FFF2-40B4-BE49-F238E27FC236}">
                <a16:creationId xmlns:a16="http://schemas.microsoft.com/office/drawing/2014/main" id="{4D41D3DF-6097-43DC-BA0D-9CA8D906A116}"/>
              </a:ext>
            </a:extLst>
          </p:cNvPr>
          <p:cNvSpPr>
            <a:spLocks noGrp="1" noChangeArrowheads="1"/>
          </p:cNvSpPr>
          <p:nvPr>
            <p:ph idx="1"/>
          </p:nvPr>
        </p:nvSpPr>
        <p:spPr>
          <a:xfrm>
            <a:off x="457200" y="990600"/>
            <a:ext cx="8229600" cy="5254625"/>
          </a:xfrm>
        </p:spPr>
        <p:txBody>
          <a:bodyPr/>
          <a:lstStyle/>
          <a:p>
            <a:r>
              <a:rPr lang="en-GB" altLang="en-US" sz="2000"/>
              <a:t>Sovereigns / Central Banks: 	0% to 150%</a:t>
            </a:r>
          </a:p>
          <a:p>
            <a:endParaRPr lang="en-GB" altLang="en-US" sz="2000"/>
          </a:p>
          <a:p>
            <a:endParaRPr lang="en-GB" altLang="en-US" sz="2000"/>
          </a:p>
          <a:p>
            <a:endParaRPr lang="en-GB" altLang="en-US" sz="2000"/>
          </a:p>
          <a:p>
            <a:r>
              <a:rPr lang="en-GB" altLang="en-US" sz="2000"/>
              <a:t>Banks / Institutions: 		20% to 150%</a:t>
            </a:r>
          </a:p>
          <a:p>
            <a:endParaRPr lang="en-GB" altLang="en-US" sz="2000"/>
          </a:p>
          <a:p>
            <a:endParaRPr lang="en-GB" altLang="en-US" sz="2000"/>
          </a:p>
          <a:p>
            <a:endParaRPr lang="en-GB" altLang="en-US" sz="2000"/>
          </a:p>
          <a:p>
            <a:endParaRPr lang="en-GB" altLang="en-US" sz="2000"/>
          </a:p>
          <a:p>
            <a:r>
              <a:rPr lang="en-GB" altLang="en-US" sz="2000"/>
              <a:t>Corporate:			20% to 150%</a:t>
            </a:r>
          </a:p>
          <a:p>
            <a:endParaRPr lang="en-GB" altLang="en-US" sz="2000"/>
          </a:p>
          <a:p>
            <a:endParaRPr lang="en-GB" altLang="en-US" sz="2000"/>
          </a:p>
          <a:p>
            <a:endParaRPr lang="en-GB" altLang="en-US" sz="2000"/>
          </a:p>
          <a:p>
            <a:endParaRPr lang="en-GB" altLang="en-US" sz="2000"/>
          </a:p>
          <a:p>
            <a:endParaRPr lang="en-GB" altLang="en-US"/>
          </a:p>
        </p:txBody>
      </p:sp>
      <p:sp>
        <p:nvSpPr>
          <p:cNvPr id="31748" name="Date Placeholder 3">
            <a:extLst>
              <a:ext uri="{FF2B5EF4-FFF2-40B4-BE49-F238E27FC236}">
                <a16:creationId xmlns:a16="http://schemas.microsoft.com/office/drawing/2014/main" id="{0B1BCDDC-C35B-4B1C-8659-8A578E26A5E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31749" name="Slide Number Placeholder 5">
            <a:extLst>
              <a:ext uri="{FF2B5EF4-FFF2-40B4-BE49-F238E27FC236}">
                <a16:creationId xmlns:a16="http://schemas.microsoft.com/office/drawing/2014/main" id="{EEB4F0A7-CB79-49B0-AC93-EE8C4F460B0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7A9B3DE-6180-48D3-87B5-5FA741E1A71C}" type="slidenum">
              <a:rPr lang="en-US" altLang="en-US" sz="1400"/>
              <a:pPr>
                <a:spcBef>
                  <a:spcPct val="0"/>
                </a:spcBef>
                <a:buFontTx/>
                <a:buNone/>
              </a:pPr>
              <a:t>18</a:t>
            </a:fld>
            <a:endParaRPr lang="en-US" altLang="en-US" sz="1400"/>
          </a:p>
        </p:txBody>
      </p:sp>
      <p:pic>
        <p:nvPicPr>
          <p:cNvPr id="31750" name="Picture 1">
            <a:extLst>
              <a:ext uri="{FF2B5EF4-FFF2-40B4-BE49-F238E27FC236}">
                <a16:creationId xmlns:a16="http://schemas.microsoft.com/office/drawing/2014/main" id="{A2531DBA-7A21-4B80-B426-F6E1F1DC3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9461" t="42780" r="17073" b="38750"/>
          <a:stretch>
            <a:fillRect/>
          </a:stretch>
        </p:blipFill>
        <p:spPr bwMode="auto">
          <a:xfrm>
            <a:off x="685800" y="1371600"/>
            <a:ext cx="5957888" cy="90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51" name="Picture 2">
            <a:extLst>
              <a:ext uri="{FF2B5EF4-FFF2-40B4-BE49-F238E27FC236}">
                <a16:creationId xmlns:a16="http://schemas.microsoft.com/office/drawing/2014/main" id="{DE9A1793-571E-4188-945B-EFCA54DA1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656" t="35416" r="52344" b="49792"/>
          <a:stretch>
            <a:fillRect/>
          </a:stretch>
        </p:blipFill>
        <p:spPr bwMode="auto">
          <a:xfrm>
            <a:off x="676275" y="2965450"/>
            <a:ext cx="5924550" cy="108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52" name="Picture 3">
            <a:extLst>
              <a:ext uri="{FF2B5EF4-FFF2-40B4-BE49-F238E27FC236}">
                <a16:creationId xmlns:a16="http://schemas.microsoft.com/office/drawing/2014/main" id="{1812E5A7-D983-4845-BB90-1AAFB4B7E1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3905" t="31610" r="51564" b="42291"/>
          <a:stretch>
            <a:fillRect/>
          </a:stretch>
        </p:blipFill>
        <p:spPr bwMode="auto">
          <a:xfrm>
            <a:off x="719138" y="4646613"/>
            <a:ext cx="5924550" cy="159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6622FC17-ED08-4E46-AB98-2657DA6DAD74}"/>
              </a:ext>
            </a:extLst>
          </p:cNvPr>
          <p:cNvSpPr>
            <a:spLocks noGrp="1" noChangeArrowheads="1"/>
          </p:cNvSpPr>
          <p:nvPr>
            <p:ph type="title"/>
          </p:nvPr>
        </p:nvSpPr>
        <p:spPr>
          <a:xfrm>
            <a:off x="457200" y="274638"/>
            <a:ext cx="8229600" cy="596900"/>
          </a:xfrm>
        </p:spPr>
        <p:txBody>
          <a:bodyPr/>
          <a:lstStyle/>
          <a:p>
            <a:pPr eaLnBrk="1" hangingPunct="1"/>
            <a:r>
              <a:rPr lang="en-US" altLang="en-US" sz="3600"/>
              <a:t>Standardised Basel II Risk Weights</a:t>
            </a:r>
          </a:p>
        </p:txBody>
      </p:sp>
      <p:sp>
        <p:nvSpPr>
          <p:cNvPr id="29701" name="Rectangle 3">
            <a:extLst>
              <a:ext uri="{FF2B5EF4-FFF2-40B4-BE49-F238E27FC236}">
                <a16:creationId xmlns:a16="http://schemas.microsoft.com/office/drawing/2014/main" id="{789F3768-D2E0-4B5D-9A31-E56EA9111A2D}"/>
              </a:ext>
            </a:extLst>
          </p:cNvPr>
          <p:cNvSpPr>
            <a:spLocks noGrp="1" noChangeArrowheads="1"/>
          </p:cNvSpPr>
          <p:nvPr>
            <p:ph idx="1"/>
          </p:nvPr>
        </p:nvSpPr>
        <p:spPr>
          <a:xfrm>
            <a:off x="457200" y="871538"/>
            <a:ext cx="8077200" cy="4614862"/>
          </a:xfrm>
        </p:spPr>
        <p:txBody>
          <a:bodyPr>
            <a:normAutofit fontScale="85000" lnSpcReduction="20000"/>
          </a:bodyPr>
          <a:lstStyle/>
          <a:p>
            <a:pPr marL="0" indent="0">
              <a:lnSpc>
                <a:spcPct val="90000"/>
              </a:lnSpc>
              <a:buFontTx/>
              <a:buNone/>
            </a:pPr>
            <a:r>
              <a:rPr lang="en-US" altLang="en-US" sz="2000">
                <a:solidFill>
                  <a:srgbClr val="000000"/>
                </a:solidFill>
              </a:rPr>
              <a:t>Non-Retail: External Credit Assessment Institutions ECAI</a:t>
            </a: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endParaRPr lang="en-US" altLang="en-US" sz="2000">
              <a:solidFill>
                <a:srgbClr val="000000"/>
              </a:solidFill>
            </a:endParaRPr>
          </a:p>
          <a:p>
            <a:pPr marL="0" indent="0">
              <a:lnSpc>
                <a:spcPct val="90000"/>
              </a:lnSpc>
              <a:buFontTx/>
              <a:buNone/>
            </a:pPr>
            <a:r>
              <a:rPr lang="en-US" altLang="en-US" sz="2000">
                <a:solidFill>
                  <a:srgbClr val="000000"/>
                </a:solidFill>
              </a:rPr>
              <a:t>Link RW to credit quality as assessed by ratings agencies</a:t>
            </a:r>
          </a:p>
          <a:p>
            <a:pPr marL="0" indent="0">
              <a:buSzPct val="96000"/>
              <a:buFontTx/>
              <a:buNone/>
            </a:pPr>
            <a:endParaRPr lang="en-US" altLang="en-US" sz="2000"/>
          </a:p>
        </p:txBody>
      </p:sp>
      <p:sp>
        <p:nvSpPr>
          <p:cNvPr id="29698" name="Date Placeholder 3">
            <a:extLst>
              <a:ext uri="{FF2B5EF4-FFF2-40B4-BE49-F238E27FC236}">
                <a16:creationId xmlns:a16="http://schemas.microsoft.com/office/drawing/2014/main" id="{3084A852-194A-4CDE-A610-83E5065828CC}"/>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29699" name="Slide Number Placeholder 5">
            <a:extLst>
              <a:ext uri="{FF2B5EF4-FFF2-40B4-BE49-F238E27FC236}">
                <a16:creationId xmlns:a16="http://schemas.microsoft.com/office/drawing/2014/main" id="{2BCD3A44-3E65-4834-8AD7-04D54E14C66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FC22D01-4706-4D08-826B-64BB5ED9352F}" type="slidenum">
              <a:rPr lang="en-US" altLang="en-US" sz="1400"/>
              <a:pPr>
                <a:spcBef>
                  <a:spcPct val="0"/>
                </a:spcBef>
                <a:buFontTx/>
                <a:buNone/>
              </a:pPr>
              <a:t>19</a:t>
            </a:fld>
            <a:endParaRPr lang="en-US" altLang="en-US" sz="1400"/>
          </a:p>
        </p:txBody>
      </p:sp>
      <p:pic>
        <p:nvPicPr>
          <p:cNvPr id="29702" name="Picture 1">
            <a:extLst>
              <a:ext uri="{FF2B5EF4-FFF2-40B4-BE49-F238E27FC236}">
                <a16:creationId xmlns:a16="http://schemas.microsoft.com/office/drawing/2014/main" id="{06CEBCD7-6F92-4897-A8CB-942434989F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3725" y="1419225"/>
            <a:ext cx="780415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52B839CA-1861-4479-9C0F-4D6D0FAD18B2}"/>
              </a:ext>
            </a:extLst>
          </p:cNvPr>
          <p:cNvSpPr>
            <a:spLocks noGrp="1" noChangeArrowheads="1"/>
          </p:cNvSpPr>
          <p:nvPr>
            <p:ph type="title"/>
          </p:nvPr>
        </p:nvSpPr>
        <p:spPr>
          <a:xfrm>
            <a:off x="457200" y="274638"/>
            <a:ext cx="8229600" cy="596900"/>
          </a:xfrm>
        </p:spPr>
        <p:txBody>
          <a:bodyPr/>
          <a:lstStyle/>
          <a:p>
            <a:pPr eaLnBrk="1" hangingPunct="1"/>
            <a:r>
              <a:rPr lang="en-US" altLang="en-US" sz="3600"/>
              <a:t>Consistency across Portfolios &amp; Banks</a:t>
            </a:r>
          </a:p>
        </p:txBody>
      </p:sp>
      <p:sp>
        <p:nvSpPr>
          <p:cNvPr id="5126" name="Rectangle 3">
            <a:extLst>
              <a:ext uri="{FF2B5EF4-FFF2-40B4-BE49-F238E27FC236}">
                <a16:creationId xmlns:a16="http://schemas.microsoft.com/office/drawing/2014/main" id="{BC1DC53D-C882-4773-A8BA-2AB36AD8B342}"/>
              </a:ext>
            </a:extLst>
          </p:cNvPr>
          <p:cNvSpPr>
            <a:spLocks noGrp="1" noChangeArrowheads="1"/>
          </p:cNvSpPr>
          <p:nvPr>
            <p:ph idx="1"/>
          </p:nvPr>
        </p:nvSpPr>
        <p:spPr>
          <a:xfrm>
            <a:off x="457200" y="990600"/>
            <a:ext cx="8229600" cy="5135563"/>
          </a:xfrm>
        </p:spPr>
        <p:txBody>
          <a:bodyPr/>
          <a:lstStyle/>
          <a:p>
            <a:pPr eaLnBrk="1" hangingPunct="1">
              <a:lnSpc>
                <a:spcPct val="80000"/>
              </a:lnSpc>
              <a:defRPr/>
            </a:pPr>
            <a:endParaRPr lang="en-US" sz="2000" dirty="0"/>
          </a:p>
          <a:p>
            <a:pPr eaLnBrk="1" hangingPunct="1">
              <a:lnSpc>
                <a:spcPct val="80000"/>
              </a:lnSpc>
              <a:defRPr/>
            </a:pPr>
            <a:r>
              <a:rPr lang="en-US" sz="2000" b="1" dirty="0"/>
              <a:t>How do we compare risk across portfolios?</a:t>
            </a:r>
          </a:p>
          <a:p>
            <a:pPr lvl="1" eaLnBrk="1" hangingPunct="1">
              <a:lnSpc>
                <a:spcPct val="80000"/>
              </a:lnSpc>
              <a:defRPr/>
            </a:pPr>
            <a:r>
              <a:rPr lang="en-US" sz="2000" dirty="0"/>
              <a:t>a first-time buyer mortgage with a corporate overdraft</a:t>
            </a:r>
          </a:p>
          <a:p>
            <a:pPr eaLnBrk="1" hangingPunct="1">
              <a:lnSpc>
                <a:spcPct val="80000"/>
              </a:lnSpc>
              <a:defRPr/>
            </a:pPr>
            <a:endParaRPr lang="en-US" sz="2000" dirty="0"/>
          </a:p>
          <a:p>
            <a:pPr eaLnBrk="1" hangingPunct="1">
              <a:lnSpc>
                <a:spcPct val="80000"/>
              </a:lnSpc>
              <a:defRPr/>
            </a:pPr>
            <a:r>
              <a:rPr lang="en-US" sz="2000" dirty="0"/>
              <a:t>Presumably some products by definition are less risky than others</a:t>
            </a:r>
          </a:p>
          <a:p>
            <a:pPr marL="0" indent="0" eaLnBrk="1" hangingPunct="1">
              <a:lnSpc>
                <a:spcPct val="80000"/>
              </a:lnSpc>
              <a:buFontTx/>
              <a:buNone/>
              <a:defRPr/>
            </a:pPr>
            <a:endParaRPr lang="en-US" sz="2000" dirty="0"/>
          </a:p>
          <a:p>
            <a:pPr lvl="1" eaLnBrk="1" hangingPunct="1">
              <a:lnSpc>
                <a:spcPct val="80000"/>
              </a:lnSpc>
              <a:defRPr/>
            </a:pPr>
            <a:r>
              <a:rPr lang="en-US" sz="2000" dirty="0"/>
              <a:t>Lower propensity to default </a:t>
            </a:r>
            <a:r>
              <a:rPr lang="en-US" sz="2000" b="1" dirty="0"/>
              <a:t>or</a:t>
            </a:r>
          </a:p>
          <a:p>
            <a:pPr lvl="1" eaLnBrk="1" hangingPunct="1">
              <a:lnSpc>
                <a:spcPct val="80000"/>
              </a:lnSpc>
              <a:defRPr/>
            </a:pPr>
            <a:r>
              <a:rPr lang="en-US" sz="2000" dirty="0"/>
              <a:t>Lower potential losses</a:t>
            </a:r>
          </a:p>
          <a:p>
            <a:pPr lvl="1" eaLnBrk="1" hangingPunct="1">
              <a:lnSpc>
                <a:spcPct val="80000"/>
              </a:lnSpc>
              <a:defRPr/>
            </a:pPr>
            <a:endParaRPr lang="en-US" sz="2000" dirty="0"/>
          </a:p>
          <a:p>
            <a:pPr eaLnBrk="1" hangingPunct="1">
              <a:lnSpc>
                <a:spcPct val="80000"/>
              </a:lnSpc>
              <a:defRPr/>
            </a:pPr>
            <a:r>
              <a:rPr lang="en-US" sz="2000" b="1" dirty="0"/>
              <a:t>How do we compare risk across banks?</a:t>
            </a:r>
          </a:p>
          <a:p>
            <a:pPr lvl="1" eaLnBrk="1" hangingPunct="1">
              <a:lnSpc>
                <a:spcPct val="80000"/>
              </a:lnSpc>
              <a:defRPr/>
            </a:pPr>
            <a:r>
              <a:rPr lang="en-US" sz="2000" dirty="0"/>
              <a:t>Is one mortgage portfolio riskier than another?</a:t>
            </a:r>
          </a:p>
          <a:p>
            <a:pPr eaLnBrk="1" hangingPunct="1">
              <a:lnSpc>
                <a:spcPct val="80000"/>
              </a:lnSpc>
              <a:defRPr/>
            </a:pPr>
            <a:endParaRPr lang="en-US" sz="2400" dirty="0"/>
          </a:p>
          <a:p>
            <a:pPr eaLnBrk="1" hangingPunct="1">
              <a:lnSpc>
                <a:spcPct val="80000"/>
              </a:lnSpc>
              <a:defRPr/>
            </a:pPr>
            <a:endParaRPr lang="en-US" sz="2400" dirty="0"/>
          </a:p>
        </p:txBody>
      </p:sp>
      <p:sp>
        <p:nvSpPr>
          <p:cNvPr id="4098" name="Date Placeholder 3">
            <a:extLst>
              <a:ext uri="{FF2B5EF4-FFF2-40B4-BE49-F238E27FC236}">
                <a16:creationId xmlns:a16="http://schemas.microsoft.com/office/drawing/2014/main" id="{C19F0A5D-DF08-49EC-860A-E3E9FB31A402}"/>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4099" name="Slide Number Placeholder 5">
            <a:extLst>
              <a:ext uri="{FF2B5EF4-FFF2-40B4-BE49-F238E27FC236}">
                <a16:creationId xmlns:a16="http://schemas.microsoft.com/office/drawing/2014/main" id="{AC5DBE3B-A878-4509-8AAA-79EBE8E39E3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52C84B4-87D0-41EE-B259-C385C6C03C7F}" type="slidenum">
              <a:rPr lang="en-US" altLang="en-US" sz="1400"/>
              <a:pPr>
                <a:spcBef>
                  <a:spcPct val="0"/>
                </a:spcBef>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59A057E-1C95-4551-949D-7260B4DA6B0C}"/>
              </a:ext>
            </a:extLst>
          </p:cNvPr>
          <p:cNvSpPr>
            <a:spLocks noGrp="1" noChangeArrowheads="1"/>
          </p:cNvSpPr>
          <p:nvPr>
            <p:ph type="title"/>
          </p:nvPr>
        </p:nvSpPr>
        <p:spPr>
          <a:xfrm>
            <a:off x="457200" y="274638"/>
            <a:ext cx="8229600" cy="639762"/>
          </a:xfrm>
        </p:spPr>
        <p:txBody>
          <a:bodyPr/>
          <a:lstStyle/>
          <a:p>
            <a:r>
              <a:rPr lang="en-GB" altLang="en-US" sz="3600" dirty="0"/>
              <a:t>Retail Standardised in Basel II</a:t>
            </a:r>
          </a:p>
        </p:txBody>
      </p:sp>
      <p:sp>
        <p:nvSpPr>
          <p:cNvPr id="12291" name="Content Placeholder 2">
            <a:extLst>
              <a:ext uri="{FF2B5EF4-FFF2-40B4-BE49-F238E27FC236}">
                <a16:creationId xmlns:a16="http://schemas.microsoft.com/office/drawing/2014/main" id="{F7129D85-9D21-41C8-B75D-971AA3AD4E00}"/>
              </a:ext>
            </a:extLst>
          </p:cNvPr>
          <p:cNvSpPr>
            <a:spLocks noGrp="1"/>
          </p:cNvSpPr>
          <p:nvPr>
            <p:ph idx="1"/>
          </p:nvPr>
        </p:nvSpPr>
        <p:spPr>
          <a:xfrm>
            <a:off x="457200" y="914400"/>
            <a:ext cx="8229600" cy="5211763"/>
          </a:xfrm>
        </p:spPr>
        <p:txBody>
          <a:bodyPr/>
          <a:lstStyle/>
          <a:p>
            <a:pPr>
              <a:defRPr/>
            </a:pPr>
            <a:r>
              <a:rPr lang="en-GB" altLang="en-US" sz="2000" dirty="0"/>
              <a:t>Mortgages:  			RWA reduced from 50% to 35%</a:t>
            </a:r>
          </a:p>
          <a:p>
            <a:pPr>
              <a:defRPr/>
            </a:pPr>
            <a:endParaRPr lang="en-GB" altLang="en-US" sz="2000" dirty="0"/>
          </a:p>
          <a:p>
            <a:pPr>
              <a:defRPr/>
            </a:pPr>
            <a:r>
              <a:rPr lang="en-GB" altLang="en-US" sz="2000" dirty="0"/>
              <a:t>Commercial Real Estate:		Remains at 100%</a:t>
            </a:r>
          </a:p>
          <a:p>
            <a:pPr>
              <a:defRPr/>
            </a:pPr>
            <a:endParaRPr lang="en-GB" altLang="en-US" sz="2000" dirty="0"/>
          </a:p>
          <a:p>
            <a:pPr>
              <a:defRPr/>
            </a:pPr>
            <a:r>
              <a:rPr lang="en-GB" altLang="en-US" sz="2000" dirty="0"/>
              <a:t>Other Retail Products:		RWA is 75%</a:t>
            </a:r>
          </a:p>
          <a:p>
            <a:pPr>
              <a:defRPr/>
            </a:pPr>
            <a:endParaRPr lang="en-GB" altLang="en-US" sz="2000" dirty="0"/>
          </a:p>
          <a:p>
            <a:pPr marL="3052763" indent="-2784475">
              <a:buFontTx/>
              <a:buNone/>
              <a:defRPr/>
            </a:pPr>
            <a:r>
              <a:rPr lang="en-GB" altLang="en-US" sz="2000" dirty="0"/>
              <a:t>Defaulted Exposures:		New risk weight thresholds</a:t>
            </a:r>
            <a:endParaRPr lang="en-IE" altLang="en-US" sz="2000" dirty="0"/>
          </a:p>
          <a:p>
            <a:pPr marL="3052763" indent="-2784475">
              <a:buFontTx/>
              <a:buNone/>
              <a:defRPr/>
            </a:pPr>
            <a:r>
              <a:rPr lang="en-IE" sz="2000" dirty="0"/>
              <a:t>		Mortgage 100%  on unsecured portion</a:t>
            </a:r>
          </a:p>
          <a:p>
            <a:pPr marL="3052763" indent="-2784475">
              <a:buFontTx/>
              <a:buNone/>
              <a:defRPr/>
            </a:pPr>
            <a:r>
              <a:rPr lang="en-IE" sz="2000" dirty="0"/>
              <a:t>		Other 100% to 150% - depending on 	provision level</a:t>
            </a:r>
          </a:p>
          <a:p>
            <a:pPr marL="0" indent="0">
              <a:buFontTx/>
              <a:buNone/>
              <a:defRPr/>
            </a:pPr>
            <a:r>
              <a:rPr lang="en-GB" altLang="en-US" sz="2000" dirty="0"/>
              <a:t>	</a:t>
            </a:r>
          </a:p>
          <a:p>
            <a:pPr>
              <a:defRPr/>
            </a:pPr>
            <a:endParaRPr lang="en-GB" altLang="en-US" sz="2000" dirty="0"/>
          </a:p>
        </p:txBody>
      </p:sp>
      <p:sp>
        <p:nvSpPr>
          <p:cNvPr id="32772" name="Date Placeholder 3">
            <a:extLst>
              <a:ext uri="{FF2B5EF4-FFF2-40B4-BE49-F238E27FC236}">
                <a16:creationId xmlns:a16="http://schemas.microsoft.com/office/drawing/2014/main" id="{45D9F496-2EA6-426B-BBA7-CFFD92D74EEE}"/>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32773" name="Slide Number Placeholder 5">
            <a:extLst>
              <a:ext uri="{FF2B5EF4-FFF2-40B4-BE49-F238E27FC236}">
                <a16:creationId xmlns:a16="http://schemas.microsoft.com/office/drawing/2014/main" id="{87FF6BAD-019C-412B-8088-D34E4C388E8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521CEF0-09A7-411A-9A08-0B95738D0C2D}" type="slidenum">
              <a:rPr lang="en-US" altLang="en-US" sz="1400"/>
              <a:pPr>
                <a:spcBef>
                  <a:spcPct val="0"/>
                </a:spcBef>
                <a:buFontTx/>
                <a:buNone/>
              </a:pPr>
              <a:t>20</a:t>
            </a:fld>
            <a:endParaRPr lang="en-US"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A03B119-347C-47B2-8BF7-6B661C3F2E89}"/>
              </a:ext>
            </a:extLst>
          </p:cNvPr>
          <p:cNvSpPr>
            <a:spLocks noGrp="1" noChangeArrowheads="1"/>
          </p:cNvSpPr>
          <p:nvPr>
            <p:ph type="title"/>
          </p:nvPr>
        </p:nvSpPr>
        <p:spPr>
          <a:xfrm>
            <a:off x="457200" y="228600"/>
            <a:ext cx="8229600" cy="755650"/>
          </a:xfrm>
        </p:spPr>
        <p:txBody>
          <a:bodyPr/>
          <a:lstStyle/>
          <a:p>
            <a:r>
              <a:rPr lang="en-GB" altLang="en-US" sz="3600" dirty="0"/>
              <a:t>Basel II - IRB Approach</a:t>
            </a:r>
          </a:p>
        </p:txBody>
      </p:sp>
      <p:sp>
        <p:nvSpPr>
          <p:cNvPr id="3" name="Content Placeholder 2">
            <a:extLst>
              <a:ext uri="{FF2B5EF4-FFF2-40B4-BE49-F238E27FC236}">
                <a16:creationId xmlns:a16="http://schemas.microsoft.com/office/drawing/2014/main" id="{AFC67D6D-90AB-43B4-ABB9-B8CD6E686FA2}"/>
              </a:ext>
            </a:extLst>
          </p:cNvPr>
          <p:cNvSpPr>
            <a:spLocks noGrp="1"/>
          </p:cNvSpPr>
          <p:nvPr>
            <p:ph idx="1"/>
          </p:nvPr>
        </p:nvSpPr>
        <p:spPr>
          <a:xfrm>
            <a:off x="457200" y="984250"/>
            <a:ext cx="8229600" cy="5260975"/>
          </a:xfrm>
        </p:spPr>
        <p:txBody>
          <a:bodyPr/>
          <a:lstStyle/>
          <a:p>
            <a:pPr marL="0" indent="0">
              <a:buFontTx/>
              <a:buNone/>
              <a:defRPr/>
            </a:pPr>
            <a:r>
              <a:rPr lang="en-US" sz="2000" dirty="0"/>
              <a:t>Key elements to any IRB approach</a:t>
            </a:r>
          </a:p>
          <a:p>
            <a:pPr>
              <a:defRPr/>
            </a:pPr>
            <a:r>
              <a:rPr lang="en-US" sz="2000" dirty="0"/>
              <a:t>Internal rating model</a:t>
            </a:r>
          </a:p>
          <a:p>
            <a:pPr>
              <a:defRPr/>
            </a:pPr>
            <a:r>
              <a:rPr lang="en-US" sz="2000" dirty="0"/>
              <a:t>Risk components</a:t>
            </a:r>
          </a:p>
          <a:p>
            <a:pPr>
              <a:defRPr/>
            </a:pPr>
            <a:r>
              <a:rPr lang="en-US" sz="2000" dirty="0"/>
              <a:t>Risk weight function</a:t>
            </a:r>
          </a:p>
          <a:p>
            <a:pPr>
              <a:defRPr/>
            </a:pPr>
            <a:r>
              <a:rPr lang="en-US" sz="2000" dirty="0"/>
              <a:t>Minimum requirements of eligibility to apply the IRB approach</a:t>
            </a:r>
          </a:p>
          <a:p>
            <a:pPr>
              <a:defRPr/>
            </a:pPr>
            <a:r>
              <a:rPr lang="en-US" sz="2000" dirty="0"/>
              <a:t>Supervisory reviews of compliance with the minimum requirement</a:t>
            </a:r>
          </a:p>
          <a:p>
            <a:pPr>
              <a:defRPr/>
            </a:pPr>
            <a:endParaRPr lang="en-US" sz="2000" dirty="0"/>
          </a:p>
          <a:p>
            <a:pPr>
              <a:defRPr/>
            </a:pPr>
            <a:r>
              <a:rPr lang="en-US" sz="2000" dirty="0"/>
              <a:t>PD (%)</a:t>
            </a:r>
          </a:p>
          <a:p>
            <a:pPr lvl="1">
              <a:defRPr/>
            </a:pPr>
            <a:r>
              <a:rPr lang="en-US" sz="1600" dirty="0"/>
              <a:t>Internal Ratings based on historical experience or credit scoring model</a:t>
            </a:r>
          </a:p>
          <a:p>
            <a:pPr lvl="1">
              <a:defRPr/>
            </a:pPr>
            <a:r>
              <a:rPr lang="en-US" sz="1600" dirty="0"/>
              <a:t>Lower bound 0.03%</a:t>
            </a:r>
          </a:p>
          <a:p>
            <a:pPr>
              <a:defRPr/>
            </a:pPr>
            <a:r>
              <a:rPr lang="en-US" sz="2000" dirty="0"/>
              <a:t>EAD (€)</a:t>
            </a:r>
          </a:p>
          <a:p>
            <a:pPr lvl="1">
              <a:defRPr/>
            </a:pPr>
            <a:r>
              <a:rPr lang="en-US" sz="1600" dirty="0"/>
              <a:t>Exposure at default (not same as current exposure)</a:t>
            </a:r>
          </a:p>
          <a:p>
            <a:pPr>
              <a:defRPr/>
            </a:pPr>
            <a:r>
              <a:rPr lang="en-US" sz="2400" dirty="0"/>
              <a:t>LGD (%)</a:t>
            </a:r>
          </a:p>
          <a:p>
            <a:pPr lvl="1">
              <a:defRPr/>
            </a:pPr>
            <a:r>
              <a:rPr lang="en-US" sz="1600" dirty="0"/>
              <a:t>Prescribed by regulator for non-retail (FIRB)</a:t>
            </a:r>
          </a:p>
          <a:p>
            <a:pPr lvl="1">
              <a:defRPr/>
            </a:pPr>
            <a:r>
              <a:rPr lang="en-US" sz="1600" dirty="0"/>
              <a:t>Internal estimates (AIRB)</a:t>
            </a:r>
          </a:p>
          <a:p>
            <a:pPr lvl="1">
              <a:defRPr/>
            </a:pPr>
            <a:endParaRPr lang="en-US" sz="2000" dirty="0"/>
          </a:p>
          <a:p>
            <a:pPr>
              <a:defRPr/>
            </a:pPr>
            <a:endParaRPr lang="en-US" sz="2400" dirty="0"/>
          </a:p>
          <a:p>
            <a:pPr marL="0" indent="0">
              <a:buFontTx/>
              <a:buNone/>
              <a:defRPr/>
            </a:pPr>
            <a:endParaRPr lang="en-GB" dirty="0"/>
          </a:p>
        </p:txBody>
      </p:sp>
      <p:sp>
        <p:nvSpPr>
          <p:cNvPr id="35844" name="Date Placeholder 3">
            <a:extLst>
              <a:ext uri="{FF2B5EF4-FFF2-40B4-BE49-F238E27FC236}">
                <a16:creationId xmlns:a16="http://schemas.microsoft.com/office/drawing/2014/main" id="{22336FD6-F666-4429-8949-5BE32464D9B9}"/>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35845" name="Slide Number Placeholder 5">
            <a:extLst>
              <a:ext uri="{FF2B5EF4-FFF2-40B4-BE49-F238E27FC236}">
                <a16:creationId xmlns:a16="http://schemas.microsoft.com/office/drawing/2014/main" id="{5A4A771B-7788-4305-9F96-99686D689F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F593C11-7072-40EE-827D-1FF21B10EBB2}" type="slidenum">
              <a:rPr lang="en-US" altLang="en-US" sz="1400"/>
              <a:pPr>
                <a:spcBef>
                  <a:spcPct val="0"/>
                </a:spcBef>
                <a:buFontTx/>
                <a:buNone/>
              </a:pPr>
              <a:t>21</a:t>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DE214DB8-4A77-406D-9103-93F375A93AD6}"/>
              </a:ext>
            </a:extLst>
          </p:cNvPr>
          <p:cNvSpPr>
            <a:spLocks noGrp="1" noChangeArrowheads="1"/>
          </p:cNvSpPr>
          <p:nvPr>
            <p:ph type="title"/>
          </p:nvPr>
        </p:nvSpPr>
        <p:spPr>
          <a:xfrm>
            <a:off x="457200" y="274638"/>
            <a:ext cx="8229600" cy="639762"/>
          </a:xfrm>
        </p:spPr>
        <p:txBody>
          <a:bodyPr/>
          <a:lstStyle/>
          <a:p>
            <a:r>
              <a:rPr lang="en-GB" altLang="en-US" sz="3600"/>
              <a:t>EL and UL</a:t>
            </a:r>
          </a:p>
        </p:txBody>
      </p:sp>
      <p:sp>
        <p:nvSpPr>
          <p:cNvPr id="3" name="Content Placeholder 2">
            <a:extLst>
              <a:ext uri="{FF2B5EF4-FFF2-40B4-BE49-F238E27FC236}">
                <a16:creationId xmlns:a16="http://schemas.microsoft.com/office/drawing/2014/main" id="{9E7440F8-AC80-46D2-B777-A7B3C3D9130C}"/>
              </a:ext>
            </a:extLst>
          </p:cNvPr>
          <p:cNvSpPr>
            <a:spLocks noGrp="1"/>
          </p:cNvSpPr>
          <p:nvPr>
            <p:ph idx="1"/>
          </p:nvPr>
        </p:nvSpPr>
        <p:spPr>
          <a:xfrm>
            <a:off x="457200" y="914400"/>
            <a:ext cx="8458200" cy="5211763"/>
          </a:xfrm>
        </p:spPr>
        <p:txBody>
          <a:bodyPr/>
          <a:lstStyle/>
          <a:p>
            <a:pPr marL="0" indent="0" eaLnBrk="1" hangingPunct="1">
              <a:lnSpc>
                <a:spcPct val="80000"/>
              </a:lnSpc>
              <a:buFontTx/>
              <a:buNone/>
              <a:defRPr/>
            </a:pPr>
            <a:r>
              <a:rPr lang="en-US" sz="2000" b="1" dirty="0"/>
              <a:t>Expected (average) Loss (EL) is part of the product pric</a:t>
            </a:r>
            <a:r>
              <a:rPr lang="en-US" sz="2000" dirty="0"/>
              <a:t>e</a:t>
            </a:r>
          </a:p>
          <a:p>
            <a:pPr marL="0" indent="0" eaLnBrk="1" hangingPunct="1">
              <a:lnSpc>
                <a:spcPct val="80000"/>
              </a:lnSpc>
              <a:buFontTx/>
              <a:buNone/>
              <a:defRPr/>
            </a:pPr>
            <a:endParaRPr lang="en-US" sz="2000" dirty="0"/>
          </a:p>
          <a:p>
            <a:pPr eaLnBrk="1" hangingPunct="1">
              <a:lnSpc>
                <a:spcPct val="80000"/>
              </a:lnSpc>
              <a:defRPr/>
            </a:pPr>
            <a:r>
              <a:rPr lang="en-US" sz="2000" dirty="0"/>
              <a:t>EL = PD * LGD * EAD</a:t>
            </a:r>
          </a:p>
          <a:p>
            <a:pPr marL="0" indent="0" eaLnBrk="1" hangingPunct="1">
              <a:lnSpc>
                <a:spcPct val="80000"/>
              </a:lnSpc>
              <a:buFontTx/>
              <a:buNone/>
              <a:defRPr/>
            </a:pPr>
            <a:endParaRPr lang="en-US" sz="2000" dirty="0"/>
          </a:p>
          <a:p>
            <a:pPr eaLnBrk="1" hangingPunct="1">
              <a:lnSpc>
                <a:spcPct val="80000"/>
              </a:lnSpc>
              <a:defRPr/>
            </a:pPr>
            <a:r>
              <a:rPr lang="en-US" sz="2000" dirty="0"/>
              <a:t>€100K Mortgage has PD = 1%, LGD = 30%</a:t>
            </a:r>
          </a:p>
          <a:p>
            <a:pPr eaLnBrk="1" hangingPunct="1">
              <a:lnSpc>
                <a:spcPct val="80000"/>
              </a:lnSpc>
              <a:defRPr/>
            </a:pPr>
            <a:endParaRPr lang="en-US" sz="2000" dirty="0"/>
          </a:p>
          <a:p>
            <a:pPr eaLnBrk="1" hangingPunct="1">
              <a:lnSpc>
                <a:spcPct val="80000"/>
              </a:lnSpc>
              <a:defRPr/>
            </a:pPr>
            <a:r>
              <a:rPr lang="en-US" sz="2000" dirty="0"/>
              <a:t>EL = 1% * 30% * €100K = €300 (or 30 basis points) </a:t>
            </a:r>
          </a:p>
          <a:p>
            <a:pPr marL="0" indent="0" eaLnBrk="1" hangingPunct="1">
              <a:lnSpc>
                <a:spcPct val="80000"/>
              </a:lnSpc>
              <a:buFontTx/>
              <a:buNone/>
              <a:defRPr/>
            </a:pPr>
            <a:endParaRPr lang="en-US" sz="2000" dirty="0"/>
          </a:p>
          <a:p>
            <a:pPr marL="0" indent="0" eaLnBrk="1" hangingPunct="1">
              <a:lnSpc>
                <a:spcPct val="80000"/>
              </a:lnSpc>
              <a:buFontTx/>
              <a:buNone/>
              <a:defRPr/>
            </a:pPr>
            <a:endParaRPr lang="en-US" sz="2000" dirty="0"/>
          </a:p>
          <a:p>
            <a:pPr marL="0" indent="0" eaLnBrk="1" hangingPunct="1">
              <a:lnSpc>
                <a:spcPct val="80000"/>
              </a:lnSpc>
              <a:buFontTx/>
              <a:buNone/>
              <a:defRPr/>
            </a:pPr>
            <a:r>
              <a:rPr lang="en-US" sz="2000" b="1" dirty="0"/>
              <a:t>Capital is for Unexpected Loss (UL) at at 99.9% confidence</a:t>
            </a:r>
          </a:p>
          <a:p>
            <a:pPr marL="0" indent="0" eaLnBrk="1" hangingPunct="1">
              <a:lnSpc>
                <a:spcPct val="80000"/>
              </a:lnSpc>
              <a:buFontTx/>
              <a:buNone/>
              <a:defRPr/>
            </a:pPr>
            <a:endParaRPr lang="en-US" sz="2000" dirty="0"/>
          </a:p>
          <a:p>
            <a:pPr marL="0" indent="0" eaLnBrk="1" hangingPunct="1">
              <a:lnSpc>
                <a:spcPct val="80000"/>
              </a:lnSpc>
              <a:buFontTx/>
              <a:buNone/>
              <a:defRPr/>
            </a:pPr>
            <a:endParaRPr lang="en-US" sz="2000" dirty="0"/>
          </a:p>
          <a:p>
            <a:pPr marL="0" indent="0" eaLnBrk="1" hangingPunct="1">
              <a:lnSpc>
                <a:spcPct val="80000"/>
              </a:lnSpc>
              <a:buFontTx/>
              <a:buNone/>
              <a:defRPr/>
            </a:pPr>
            <a:endParaRPr lang="en-US" sz="2000" dirty="0"/>
          </a:p>
          <a:p>
            <a:pPr marL="0" indent="0" eaLnBrk="1" hangingPunct="1">
              <a:lnSpc>
                <a:spcPct val="80000"/>
              </a:lnSpc>
              <a:buFontTx/>
              <a:buNone/>
              <a:defRPr/>
            </a:pPr>
            <a:endParaRPr lang="en-US" sz="2000" dirty="0"/>
          </a:p>
          <a:p>
            <a:pPr marL="0" indent="0" eaLnBrk="1" hangingPunct="1">
              <a:lnSpc>
                <a:spcPct val="80000"/>
              </a:lnSpc>
              <a:buFontTx/>
              <a:buNone/>
              <a:defRPr/>
            </a:pPr>
            <a:r>
              <a:rPr lang="en-US" sz="2000" dirty="0"/>
              <a:t>RWA = 12.5 * K * EAD</a:t>
            </a:r>
          </a:p>
          <a:p>
            <a:pPr marL="0" indent="0" eaLnBrk="1" hangingPunct="1">
              <a:lnSpc>
                <a:spcPct val="80000"/>
              </a:lnSpc>
              <a:buFontTx/>
              <a:buNone/>
              <a:defRPr/>
            </a:pPr>
            <a:endParaRPr lang="en-US" sz="2000" dirty="0"/>
          </a:p>
          <a:p>
            <a:pPr marL="0" indent="0" eaLnBrk="1" hangingPunct="1">
              <a:lnSpc>
                <a:spcPct val="80000"/>
              </a:lnSpc>
              <a:buFontTx/>
              <a:buNone/>
              <a:defRPr/>
            </a:pPr>
            <a:endParaRPr lang="en-US" sz="2000" dirty="0"/>
          </a:p>
          <a:p>
            <a:pPr marL="0" indent="0" eaLnBrk="1" hangingPunct="1">
              <a:lnSpc>
                <a:spcPct val="80000"/>
              </a:lnSpc>
              <a:buFontTx/>
              <a:buNone/>
              <a:defRPr/>
            </a:pPr>
            <a:endParaRPr lang="en-US" sz="2000" dirty="0"/>
          </a:p>
          <a:p>
            <a:pPr marL="0" indent="0" eaLnBrk="1" hangingPunct="1">
              <a:lnSpc>
                <a:spcPct val="80000"/>
              </a:lnSpc>
              <a:buFontTx/>
              <a:buNone/>
              <a:defRPr/>
            </a:pPr>
            <a:endParaRPr lang="en-US" sz="2000" dirty="0"/>
          </a:p>
          <a:p>
            <a:pPr>
              <a:defRPr/>
            </a:pPr>
            <a:endParaRPr lang="en-GB" dirty="0"/>
          </a:p>
        </p:txBody>
      </p:sp>
      <p:sp>
        <p:nvSpPr>
          <p:cNvPr id="38916" name="Date Placeholder 3">
            <a:extLst>
              <a:ext uri="{FF2B5EF4-FFF2-40B4-BE49-F238E27FC236}">
                <a16:creationId xmlns:a16="http://schemas.microsoft.com/office/drawing/2014/main" id="{A26D5843-8732-44DB-9306-DC2F22D7C09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38917" name="Slide Number Placeholder 5">
            <a:extLst>
              <a:ext uri="{FF2B5EF4-FFF2-40B4-BE49-F238E27FC236}">
                <a16:creationId xmlns:a16="http://schemas.microsoft.com/office/drawing/2014/main" id="{4A99C6C0-843F-4E0D-A8B4-69BC5A55F30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1237DC-A767-413B-96DF-5109E9A9C172}" type="slidenum">
              <a:rPr lang="en-US" altLang="en-US" sz="1400"/>
              <a:pPr>
                <a:spcBef>
                  <a:spcPct val="0"/>
                </a:spcBef>
                <a:buFontTx/>
                <a:buNone/>
              </a:pPr>
              <a:t>22</a:t>
            </a:fld>
            <a:endParaRPr lang="en-US" altLang="en-US" sz="1400"/>
          </a:p>
        </p:txBody>
      </p:sp>
      <p:pic>
        <p:nvPicPr>
          <p:cNvPr id="38918" name="Picture 10">
            <a:extLst>
              <a:ext uri="{FF2B5EF4-FFF2-40B4-BE49-F238E27FC236}">
                <a16:creationId xmlns:a16="http://schemas.microsoft.com/office/drawing/2014/main" id="{4A8FF516-253B-4FD5-8442-D91722F51F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4870" y="4572000"/>
            <a:ext cx="584993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44A6EE1-8DFD-41A5-8F5B-4128B1F6308E}"/>
              </a:ext>
            </a:extLst>
          </p:cNvPr>
          <p:cNvSpPr>
            <a:spLocks noGrp="1" noChangeArrowheads="1"/>
          </p:cNvSpPr>
          <p:nvPr>
            <p:ph type="title"/>
          </p:nvPr>
        </p:nvSpPr>
        <p:spPr>
          <a:xfrm>
            <a:off x="250825" y="115888"/>
            <a:ext cx="8569325" cy="563562"/>
          </a:xfrm>
        </p:spPr>
        <p:txBody>
          <a:bodyPr/>
          <a:lstStyle/>
          <a:p>
            <a:r>
              <a:rPr lang="en-IE" altLang="en-US" sz="3200">
                <a:solidFill>
                  <a:schemeClr val="tx1"/>
                </a:solidFill>
              </a:rPr>
              <a:t>Main Steps to Credit RWA Calculation</a:t>
            </a:r>
          </a:p>
        </p:txBody>
      </p:sp>
      <p:graphicFrame>
        <p:nvGraphicFramePr>
          <p:cNvPr id="8" name="Content Placeholder 7">
            <a:extLst>
              <a:ext uri="{FF2B5EF4-FFF2-40B4-BE49-F238E27FC236}">
                <a16:creationId xmlns:a16="http://schemas.microsoft.com/office/drawing/2014/main" id="{EDF1BE69-68E3-4874-9FE3-8E5D72F2BB5A}"/>
              </a:ext>
            </a:extLst>
          </p:cNvPr>
          <p:cNvGraphicFramePr>
            <a:graphicFrameLocks noGrp="1"/>
          </p:cNvGraphicFramePr>
          <p:nvPr>
            <p:ph idx="1"/>
          </p:nvPr>
        </p:nvGraphicFramePr>
        <p:xfrm>
          <a:off x="395288" y="620713"/>
          <a:ext cx="8497887" cy="5551487"/>
        </p:xfrm>
        <a:graphic>
          <a:graphicData uri="http://schemas.openxmlformats.org/drawingml/2006/table">
            <a:tbl>
              <a:tblPr firstRow="1" bandRow="1">
                <a:tableStyleId>{5C22544A-7EE6-4342-B048-85BDC9FD1C3A}</a:tableStyleId>
              </a:tblPr>
              <a:tblGrid>
                <a:gridCol w="371777">
                  <a:extLst>
                    <a:ext uri="{9D8B030D-6E8A-4147-A177-3AD203B41FA5}">
                      <a16:colId xmlns:a16="http://schemas.microsoft.com/office/drawing/2014/main" val="20000"/>
                    </a:ext>
                  </a:extLst>
                </a:gridCol>
                <a:gridCol w="852495">
                  <a:extLst>
                    <a:ext uri="{9D8B030D-6E8A-4147-A177-3AD203B41FA5}">
                      <a16:colId xmlns:a16="http://schemas.microsoft.com/office/drawing/2014/main" val="20001"/>
                    </a:ext>
                  </a:extLst>
                </a:gridCol>
                <a:gridCol w="7273615">
                  <a:extLst>
                    <a:ext uri="{9D8B030D-6E8A-4147-A177-3AD203B41FA5}">
                      <a16:colId xmlns:a16="http://schemas.microsoft.com/office/drawing/2014/main" val="20002"/>
                    </a:ext>
                  </a:extLst>
                </a:gridCol>
              </a:tblGrid>
              <a:tr h="282279">
                <a:tc>
                  <a:txBody>
                    <a:bodyPr/>
                    <a:lstStyle/>
                    <a:p>
                      <a:endParaRPr lang="en-IE" sz="1200" dirty="0"/>
                    </a:p>
                  </a:txBody>
                  <a:tcPr marL="91450" marR="91450"/>
                </a:tc>
                <a:tc>
                  <a:txBody>
                    <a:bodyPr/>
                    <a:lstStyle/>
                    <a:p>
                      <a:endParaRPr lang="en-IE" sz="1200" dirty="0"/>
                    </a:p>
                  </a:txBody>
                  <a:tcPr marL="91450" marR="91450"/>
                </a:tc>
                <a:tc>
                  <a:txBody>
                    <a:bodyPr/>
                    <a:lstStyle/>
                    <a:p>
                      <a:endParaRPr lang="en-IE" sz="1200" dirty="0"/>
                    </a:p>
                  </a:txBody>
                  <a:tcPr marL="91450" marR="91450"/>
                </a:tc>
                <a:extLst>
                  <a:ext uri="{0D108BD9-81ED-4DB2-BD59-A6C34878D82A}">
                    <a16:rowId xmlns:a16="http://schemas.microsoft.com/office/drawing/2014/main" val="10000"/>
                  </a:ext>
                </a:extLst>
              </a:tr>
              <a:tr h="470465">
                <a:tc>
                  <a:txBody>
                    <a:bodyPr/>
                    <a:lstStyle/>
                    <a:p>
                      <a:r>
                        <a:rPr lang="en-IE" sz="1200" dirty="0"/>
                        <a:t>1</a:t>
                      </a:r>
                    </a:p>
                  </a:txBody>
                  <a:tcPr marL="91450" marR="91450"/>
                </a:tc>
                <a:tc>
                  <a:txBody>
                    <a:bodyPr/>
                    <a:lstStyle/>
                    <a:p>
                      <a:r>
                        <a:rPr lang="en-IE" sz="1200" dirty="0"/>
                        <a:t>Credit</a:t>
                      </a:r>
                      <a:r>
                        <a:rPr lang="en-IE" sz="1200" baseline="0" dirty="0"/>
                        <a:t> Asset</a:t>
                      </a:r>
                      <a:endParaRPr lang="en-IE" sz="1200" dirty="0"/>
                    </a:p>
                  </a:txBody>
                  <a:tcPr marL="91450" marR="91450"/>
                </a:tc>
                <a:tc>
                  <a:txBody>
                    <a:bodyPr/>
                    <a:lstStyle/>
                    <a:p>
                      <a:r>
                        <a:rPr lang="en-IE" sz="1200" dirty="0"/>
                        <a:t>Identify all on and off balance sheet</a:t>
                      </a:r>
                      <a:r>
                        <a:rPr lang="en-IE" sz="1200" baseline="0" dirty="0"/>
                        <a:t> assets</a:t>
                      </a:r>
                    </a:p>
                  </a:txBody>
                  <a:tcPr marL="91450" marR="91450"/>
                </a:tc>
                <a:extLst>
                  <a:ext uri="{0D108BD9-81ED-4DB2-BD59-A6C34878D82A}">
                    <a16:rowId xmlns:a16="http://schemas.microsoft.com/office/drawing/2014/main" val="10001"/>
                  </a:ext>
                </a:extLst>
              </a:tr>
              <a:tr h="470465">
                <a:tc>
                  <a:txBody>
                    <a:bodyPr/>
                    <a:lstStyle/>
                    <a:p>
                      <a:r>
                        <a:rPr lang="en-IE" sz="1200" dirty="0"/>
                        <a:t>2</a:t>
                      </a:r>
                    </a:p>
                  </a:txBody>
                  <a:tcPr marL="91450" marR="91450"/>
                </a:tc>
                <a:tc>
                  <a:txBody>
                    <a:bodyPr/>
                    <a:lstStyle/>
                    <a:p>
                      <a:r>
                        <a:rPr lang="en-IE" sz="1200" dirty="0"/>
                        <a:t>Exposure Class</a:t>
                      </a:r>
                    </a:p>
                  </a:txBody>
                  <a:tcPr marL="91450" marR="91450"/>
                </a:tc>
                <a:tc>
                  <a:txBody>
                    <a:bodyPr/>
                    <a:lstStyle/>
                    <a:p>
                      <a:r>
                        <a:rPr lang="en-IE" sz="1200" dirty="0"/>
                        <a:t>Allocate</a:t>
                      </a:r>
                      <a:r>
                        <a:rPr lang="en-IE" sz="1200" baseline="0" dirty="0"/>
                        <a:t> to exposure class ( Sovereign / Bank/ Corp/ Retail/ Mortgage…)</a:t>
                      </a:r>
                      <a:endParaRPr lang="en-IE" sz="1200" dirty="0"/>
                    </a:p>
                  </a:txBody>
                  <a:tcPr marL="91450" marR="91450"/>
                </a:tc>
                <a:extLst>
                  <a:ext uri="{0D108BD9-81ED-4DB2-BD59-A6C34878D82A}">
                    <a16:rowId xmlns:a16="http://schemas.microsoft.com/office/drawing/2014/main" val="10002"/>
                  </a:ext>
                </a:extLst>
              </a:tr>
              <a:tr h="470465">
                <a:tc>
                  <a:txBody>
                    <a:bodyPr/>
                    <a:lstStyle/>
                    <a:p>
                      <a:r>
                        <a:rPr lang="en-IE" sz="1200" dirty="0"/>
                        <a:t>3</a:t>
                      </a:r>
                    </a:p>
                  </a:txBody>
                  <a:tcPr marL="91450" marR="91450"/>
                </a:tc>
                <a:tc>
                  <a:txBody>
                    <a:bodyPr/>
                    <a:lstStyle/>
                    <a:p>
                      <a:r>
                        <a:rPr lang="en-IE" sz="1200" dirty="0"/>
                        <a:t>RWA Approach</a:t>
                      </a:r>
                    </a:p>
                  </a:txBody>
                  <a:tcPr marL="91450" marR="91450"/>
                </a:tc>
                <a:tc>
                  <a:txBody>
                    <a:bodyPr/>
                    <a:lstStyle/>
                    <a:p>
                      <a:r>
                        <a:rPr lang="en-IE" sz="1200" dirty="0"/>
                        <a:t>Standardised or</a:t>
                      </a:r>
                      <a:r>
                        <a:rPr lang="en-IE" sz="1200" baseline="0" dirty="0"/>
                        <a:t>   </a:t>
                      </a:r>
                      <a:r>
                        <a:rPr lang="en-IE" sz="1200" dirty="0"/>
                        <a:t>IRB</a:t>
                      </a:r>
                      <a:r>
                        <a:rPr lang="en-IE" sz="1200" baseline="0" dirty="0"/>
                        <a:t> - (can use different approaches for different portfolios e.g. Standardised for sovereign exposures / FIRB for Corporate – subject to rules)</a:t>
                      </a:r>
                      <a:endParaRPr lang="en-IE" sz="1200" dirty="0"/>
                    </a:p>
                  </a:txBody>
                  <a:tcPr marL="91450" marR="91450"/>
                </a:tc>
                <a:extLst>
                  <a:ext uri="{0D108BD9-81ED-4DB2-BD59-A6C34878D82A}">
                    <a16:rowId xmlns:a16="http://schemas.microsoft.com/office/drawing/2014/main" val="10003"/>
                  </a:ext>
                </a:extLst>
              </a:tr>
              <a:tr h="658651">
                <a:tc>
                  <a:txBody>
                    <a:bodyPr/>
                    <a:lstStyle/>
                    <a:p>
                      <a:r>
                        <a:rPr lang="en-IE" sz="1200" dirty="0"/>
                        <a:t>4</a:t>
                      </a:r>
                    </a:p>
                  </a:txBody>
                  <a:tcPr marL="91450" marR="91450"/>
                </a:tc>
                <a:tc>
                  <a:txBody>
                    <a:bodyPr/>
                    <a:lstStyle/>
                    <a:p>
                      <a:r>
                        <a:rPr lang="en-IE" sz="1200" dirty="0"/>
                        <a:t>Exposure</a:t>
                      </a:r>
                      <a:r>
                        <a:rPr lang="en-IE" sz="1200" baseline="0" dirty="0"/>
                        <a:t> Value</a:t>
                      </a:r>
                    </a:p>
                    <a:p>
                      <a:r>
                        <a:rPr lang="en-IE" sz="1200" baseline="0" dirty="0"/>
                        <a:t>(EAD)</a:t>
                      </a:r>
                      <a:endParaRPr lang="en-IE" sz="1200" dirty="0"/>
                    </a:p>
                  </a:txBody>
                  <a:tcPr marL="91450" marR="91450"/>
                </a:tc>
                <a:tc>
                  <a:txBody>
                    <a:bodyPr/>
                    <a:lstStyle/>
                    <a:p>
                      <a:pPr marL="285750" indent="-285750">
                        <a:buFont typeface="Arial" panose="020B0604020202020204" pitchFamily="34" charset="0"/>
                        <a:buChar char="•"/>
                      </a:pPr>
                      <a:r>
                        <a:rPr lang="en-IE" sz="1200" dirty="0"/>
                        <a:t>On Balance sheet </a:t>
                      </a:r>
                      <a:endParaRPr lang="en-IE" sz="1200" baseline="0" dirty="0"/>
                    </a:p>
                    <a:p>
                      <a:pPr marL="285750" indent="-285750">
                        <a:buFont typeface="Arial" panose="020B0604020202020204" pitchFamily="34" charset="0"/>
                        <a:buChar char="•"/>
                      </a:pPr>
                      <a:r>
                        <a:rPr lang="en-IE" sz="1200" baseline="0" dirty="0"/>
                        <a:t>Off Balance Sheet *CCF  ( credit conversion factor)</a:t>
                      </a:r>
                    </a:p>
                  </a:txBody>
                  <a:tcPr marL="91450" marR="91450"/>
                </a:tc>
                <a:extLst>
                  <a:ext uri="{0D108BD9-81ED-4DB2-BD59-A6C34878D82A}">
                    <a16:rowId xmlns:a16="http://schemas.microsoft.com/office/drawing/2014/main" val="10004"/>
                  </a:ext>
                </a:extLst>
              </a:tr>
              <a:tr h="658651">
                <a:tc rowSpan="4">
                  <a:txBody>
                    <a:bodyPr/>
                    <a:lstStyle/>
                    <a:p>
                      <a:r>
                        <a:rPr lang="en-IE" sz="1200" dirty="0"/>
                        <a:t>5</a:t>
                      </a:r>
                    </a:p>
                  </a:txBody>
                  <a:tcPr marL="91450" marR="91450"/>
                </a:tc>
                <a:tc rowSpan="4">
                  <a:txBody>
                    <a:bodyPr/>
                    <a:lstStyle/>
                    <a:p>
                      <a:r>
                        <a:rPr lang="en-IE" sz="1200" dirty="0"/>
                        <a:t>Risk Weight</a:t>
                      </a:r>
                    </a:p>
                    <a:p>
                      <a:r>
                        <a:rPr lang="en-IE" sz="1200" dirty="0"/>
                        <a:t>(RW)</a:t>
                      </a:r>
                    </a:p>
                  </a:txBody>
                  <a:tcPr marL="91450" marR="91450"/>
                </a:tc>
                <a:tc>
                  <a:txBody>
                    <a:bodyPr/>
                    <a:lstStyle/>
                    <a:p>
                      <a:pPr marL="0" indent="0">
                        <a:buFont typeface="Arial" panose="020B0604020202020204" pitchFamily="34" charset="0"/>
                        <a:buNone/>
                      </a:pPr>
                      <a:r>
                        <a:rPr lang="en-IE" sz="1200" b="1" dirty="0">
                          <a:solidFill>
                            <a:srgbClr val="FF0000"/>
                          </a:solidFill>
                        </a:rPr>
                        <a:t>Standardised</a:t>
                      </a:r>
                      <a:endParaRPr lang="en-IE" sz="1200" b="1" baseline="0" dirty="0">
                        <a:solidFill>
                          <a:srgbClr val="FF0000"/>
                        </a:solidFill>
                      </a:endParaRPr>
                    </a:p>
                    <a:p>
                      <a:pPr marL="712788" indent="-349250">
                        <a:buFont typeface="Arial" panose="020B0604020202020204" pitchFamily="34" charset="0"/>
                        <a:buChar char="•"/>
                      </a:pPr>
                      <a:r>
                        <a:rPr lang="en-IE" sz="1200" baseline="0" dirty="0"/>
                        <a:t>Lookup Risk Weight depending on rating  ( if rated) or default RW for unrated</a:t>
                      </a:r>
                    </a:p>
                    <a:p>
                      <a:pPr marL="712788" indent="-349250">
                        <a:buFont typeface="Arial" panose="020B0604020202020204" pitchFamily="34" charset="0"/>
                        <a:buChar char="•"/>
                      </a:pPr>
                      <a:r>
                        <a:rPr lang="en-IE" sz="1200" baseline="0" dirty="0"/>
                        <a:t>May need to look through rating to rating of </a:t>
                      </a:r>
                      <a:r>
                        <a:rPr lang="en-IE" sz="1200" baseline="0" dirty="0" err="1"/>
                        <a:t>guarantor,etc</a:t>
                      </a:r>
                      <a:r>
                        <a:rPr lang="en-IE" sz="1200" baseline="0" dirty="0"/>
                        <a:t>. </a:t>
                      </a:r>
                    </a:p>
                  </a:txBody>
                  <a:tcPr marL="91450" marR="91450"/>
                </a:tc>
                <a:extLst>
                  <a:ext uri="{0D108BD9-81ED-4DB2-BD59-A6C34878D82A}">
                    <a16:rowId xmlns:a16="http://schemas.microsoft.com/office/drawing/2014/main" val="10005"/>
                  </a:ext>
                </a:extLst>
              </a:tr>
              <a:tr h="1035023">
                <a:tc vMerge="1">
                  <a:txBody>
                    <a:bodyPr/>
                    <a:lstStyle/>
                    <a:p>
                      <a:endParaRPr lang="en-IE" sz="1200" dirty="0"/>
                    </a:p>
                  </a:txBody>
                  <a:tcPr>
                    <a:lnR w="12700" cmpd="sng">
                      <a:noFill/>
                    </a:lnR>
                  </a:tcPr>
                </a:tc>
                <a:tc vMerge="1">
                  <a:txBody>
                    <a:bodyPr/>
                    <a:lstStyle/>
                    <a:p>
                      <a:endParaRPr lang="en-IE" sz="1200" dirty="0"/>
                    </a:p>
                  </a:txBody>
                  <a:tcPr/>
                </a:tc>
                <a:tc>
                  <a:txBody>
                    <a:bodyPr/>
                    <a:lstStyle/>
                    <a:p>
                      <a:pPr marL="0" indent="0">
                        <a:buFont typeface="Arial" panose="020B0604020202020204" pitchFamily="34" charset="0"/>
                        <a:buNone/>
                      </a:pPr>
                      <a:r>
                        <a:rPr lang="en-IE" sz="1200" b="1" dirty="0">
                          <a:solidFill>
                            <a:srgbClr val="FF0000"/>
                          </a:solidFill>
                        </a:rPr>
                        <a:t>FIRB</a:t>
                      </a:r>
                      <a:endParaRPr lang="en-IE" sz="1200" b="1" baseline="0" dirty="0">
                        <a:solidFill>
                          <a:srgbClr val="FF0000"/>
                        </a:solidFill>
                      </a:endParaRPr>
                    </a:p>
                    <a:p>
                      <a:pPr marL="712788" indent="-444500">
                        <a:buFont typeface="Arial" panose="020B0604020202020204" pitchFamily="34" charset="0"/>
                        <a:buChar char="•"/>
                      </a:pPr>
                      <a:r>
                        <a:rPr lang="en-IE" sz="1200" baseline="0" dirty="0"/>
                        <a:t>Use RW formula for relevant Assets Class</a:t>
                      </a:r>
                    </a:p>
                    <a:p>
                      <a:pPr marL="712788" indent="-444500">
                        <a:buFont typeface="Arial" panose="020B0604020202020204" pitchFamily="34" charset="0"/>
                        <a:buChar char="•"/>
                      </a:pPr>
                      <a:r>
                        <a:rPr lang="en-IE" sz="1200" baseline="0" dirty="0"/>
                        <a:t>Calculate PD input</a:t>
                      </a:r>
                    </a:p>
                    <a:p>
                      <a:pPr marL="712788" indent="-444500">
                        <a:buFont typeface="Arial" panose="020B0604020202020204" pitchFamily="34" charset="0"/>
                        <a:buChar char="•"/>
                      </a:pPr>
                      <a:r>
                        <a:rPr lang="en-IE" sz="1200" baseline="0" dirty="0"/>
                        <a:t>Look up applicable LGD / Maturity</a:t>
                      </a:r>
                    </a:p>
                    <a:p>
                      <a:pPr marL="712788" indent="-444500">
                        <a:buFont typeface="Arial" panose="020B0604020202020204" pitchFamily="34" charset="0"/>
                        <a:buChar char="•"/>
                      </a:pPr>
                      <a:r>
                        <a:rPr lang="en-IE" sz="1200" baseline="0" dirty="0"/>
                        <a:t>Calculated RW</a:t>
                      </a:r>
                    </a:p>
                  </a:txBody>
                  <a:tcPr marL="91450" marR="91450"/>
                </a:tc>
                <a:extLst>
                  <a:ext uri="{0D108BD9-81ED-4DB2-BD59-A6C34878D82A}">
                    <a16:rowId xmlns:a16="http://schemas.microsoft.com/office/drawing/2014/main" val="10006"/>
                  </a:ext>
                </a:extLst>
              </a:tr>
              <a:tr h="1035023">
                <a:tc vMerge="1">
                  <a:txBody>
                    <a:bodyPr/>
                    <a:lstStyle/>
                    <a:p>
                      <a:endParaRPr lang="en-IE" sz="1200" dirty="0"/>
                    </a:p>
                  </a:txBody>
                  <a:tcPr/>
                </a:tc>
                <a:tc vMerge="1">
                  <a:txBody>
                    <a:bodyPr/>
                    <a:lstStyle/>
                    <a:p>
                      <a:endParaRPr lang="en-IE" sz="1200"/>
                    </a:p>
                  </a:txBody>
                  <a:tcPr/>
                </a:tc>
                <a:tc>
                  <a:txBody>
                    <a:bodyPr/>
                    <a:lstStyle/>
                    <a:p>
                      <a:pPr marL="0" indent="0">
                        <a:buFont typeface="Arial" panose="020B0604020202020204" pitchFamily="34" charset="0"/>
                        <a:buNone/>
                      </a:pPr>
                      <a:r>
                        <a:rPr lang="en-IE" sz="1200" b="1" dirty="0">
                          <a:solidFill>
                            <a:srgbClr val="FF0000"/>
                          </a:solidFill>
                        </a:rPr>
                        <a:t>AIRB / Retail</a:t>
                      </a:r>
                      <a:r>
                        <a:rPr lang="en-IE" sz="1200" b="1" baseline="0" dirty="0">
                          <a:solidFill>
                            <a:srgbClr val="FF0000"/>
                          </a:solidFill>
                        </a:rPr>
                        <a:t> IRB</a:t>
                      </a:r>
                    </a:p>
                    <a:p>
                      <a:pPr marL="712788" indent="-444500">
                        <a:buFont typeface="Arial" panose="020B0604020202020204" pitchFamily="34" charset="0"/>
                        <a:buChar char="•"/>
                      </a:pPr>
                      <a:r>
                        <a:rPr lang="en-IE" sz="1200" baseline="0" dirty="0"/>
                        <a:t>Use RW formula for relevant Assets Class</a:t>
                      </a:r>
                    </a:p>
                    <a:p>
                      <a:pPr marL="712788" indent="-444500">
                        <a:buFont typeface="Arial" panose="020B0604020202020204" pitchFamily="34" charset="0"/>
                        <a:buChar char="•"/>
                      </a:pPr>
                      <a:r>
                        <a:rPr lang="en-IE" sz="1200" baseline="0" dirty="0"/>
                        <a:t>Calculate PD / LGD / CCF input  </a:t>
                      </a:r>
                    </a:p>
                    <a:p>
                      <a:pPr marL="712788" indent="-444500">
                        <a:buFont typeface="Arial" panose="020B0604020202020204" pitchFamily="34" charset="0"/>
                        <a:buChar char="•"/>
                      </a:pPr>
                      <a:r>
                        <a:rPr lang="en-IE" sz="1200" baseline="0" dirty="0"/>
                        <a:t>Identify maturity  (topped / tailed)</a:t>
                      </a:r>
                    </a:p>
                    <a:p>
                      <a:pPr marL="712788" indent="-444500">
                        <a:buFont typeface="Arial" panose="020B0604020202020204" pitchFamily="34" charset="0"/>
                        <a:buChar char="•"/>
                      </a:pPr>
                      <a:r>
                        <a:rPr lang="en-IE" sz="1200" baseline="0" dirty="0"/>
                        <a:t>Calculate RW</a:t>
                      </a:r>
                    </a:p>
                  </a:txBody>
                  <a:tcPr marL="91450" marR="91450"/>
                </a:tc>
                <a:extLst>
                  <a:ext uri="{0D108BD9-81ED-4DB2-BD59-A6C34878D82A}">
                    <a16:rowId xmlns:a16="http://schemas.microsoft.com/office/drawing/2014/main" val="10007"/>
                  </a:ext>
                </a:extLst>
              </a:tr>
              <a:tr h="470465">
                <a:tc vMerge="1">
                  <a:txBody>
                    <a:bodyPr/>
                    <a:lstStyle/>
                    <a:p>
                      <a:endParaRPr lang="en-IE" sz="1200"/>
                    </a:p>
                  </a:txBody>
                  <a:tcPr/>
                </a:tc>
                <a:tc vMerge="1">
                  <a:txBody>
                    <a:bodyPr/>
                    <a:lstStyle/>
                    <a:p>
                      <a:endParaRPr lang="en-IE" sz="1200"/>
                    </a:p>
                  </a:txBody>
                  <a:tcPr/>
                </a:tc>
                <a:tc>
                  <a:txBody>
                    <a:bodyPr/>
                    <a:lstStyle/>
                    <a:p>
                      <a:pPr marL="0" indent="0">
                        <a:buFont typeface="Arial" panose="020B0604020202020204" pitchFamily="34" charset="0"/>
                        <a:buNone/>
                      </a:pPr>
                      <a:r>
                        <a:rPr lang="en-IE" sz="1200" b="1" baseline="0" dirty="0">
                          <a:solidFill>
                            <a:srgbClr val="FF0000"/>
                          </a:solidFill>
                        </a:rPr>
                        <a:t>All approaches</a:t>
                      </a:r>
                    </a:p>
                    <a:p>
                      <a:pPr marL="712788" indent="-444500">
                        <a:buFont typeface="Arial" panose="020B0604020202020204" pitchFamily="34" charset="0"/>
                        <a:buChar char="•"/>
                      </a:pPr>
                      <a:r>
                        <a:rPr lang="en-IE" sz="1200" baseline="0" dirty="0"/>
                        <a:t>Other relevant items such as SME discount / Financial sector scalar, etc</a:t>
                      </a:r>
                      <a:endParaRPr lang="en-IE" sz="1200" dirty="0"/>
                    </a:p>
                  </a:txBody>
                  <a:tcPr marL="91450" marR="91450"/>
                </a:tc>
                <a:extLst>
                  <a:ext uri="{0D108BD9-81ED-4DB2-BD59-A6C34878D82A}">
                    <a16:rowId xmlns:a16="http://schemas.microsoft.com/office/drawing/2014/main" val="10008"/>
                  </a:ext>
                </a:extLst>
              </a:tr>
            </a:tbl>
          </a:graphicData>
        </a:graphic>
      </p:graphicFrame>
      <p:sp>
        <p:nvSpPr>
          <p:cNvPr id="26627" name="Date Placeholder 3">
            <a:extLst>
              <a:ext uri="{FF2B5EF4-FFF2-40B4-BE49-F238E27FC236}">
                <a16:creationId xmlns:a16="http://schemas.microsoft.com/office/drawing/2014/main" id="{A98427EA-F47D-4B1F-A768-B489A5966FDC}"/>
              </a:ext>
            </a:extLst>
          </p:cNvPr>
          <p:cNvSpPr>
            <a:spLocks noGrp="1"/>
          </p:cNvSpPr>
          <p:nvPr>
            <p:ph type="dt" sz="half" idx="10"/>
          </p:nvPr>
        </p:nvSpPr>
        <p:spPr>
          <a:xfrm>
            <a:off x="457200" y="6400800"/>
            <a:ext cx="2133600" cy="3206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endParaRPr lang="en-GB" altLang="en-US" sz="1400" dirty="0"/>
          </a:p>
        </p:txBody>
      </p:sp>
      <p:sp>
        <p:nvSpPr>
          <p:cNvPr id="26628" name="Slide Number Placeholder 5">
            <a:extLst>
              <a:ext uri="{FF2B5EF4-FFF2-40B4-BE49-F238E27FC236}">
                <a16:creationId xmlns:a16="http://schemas.microsoft.com/office/drawing/2014/main" id="{0384ED11-5026-4AD6-9F74-9F6918FF473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F374834-B09B-4486-B5F8-D8566044402A}" type="slidenum">
              <a:rPr lang="en-GB" altLang="en-US" sz="1400"/>
              <a:pPr>
                <a:spcBef>
                  <a:spcPct val="0"/>
                </a:spcBef>
                <a:buFontTx/>
                <a:buNone/>
              </a:pPr>
              <a:t>23</a:t>
            </a:fld>
            <a:endParaRPr lang="en-GB"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5A00-AB9C-45CD-9C7E-6F5B009EA8D9}"/>
              </a:ext>
            </a:extLst>
          </p:cNvPr>
          <p:cNvSpPr>
            <a:spLocks noGrp="1"/>
          </p:cNvSpPr>
          <p:nvPr>
            <p:ph type="title"/>
          </p:nvPr>
        </p:nvSpPr>
        <p:spPr>
          <a:xfrm>
            <a:off x="381000" y="365127"/>
            <a:ext cx="3200400" cy="701674"/>
          </a:xfrm>
        </p:spPr>
        <p:txBody>
          <a:bodyPr/>
          <a:lstStyle/>
          <a:p>
            <a:r>
              <a:rPr lang="en-GB" dirty="0"/>
              <a:t>AIB YE 2019</a:t>
            </a:r>
          </a:p>
        </p:txBody>
      </p:sp>
      <p:graphicFrame>
        <p:nvGraphicFramePr>
          <p:cNvPr id="7" name="Content Placeholder 6">
            <a:extLst>
              <a:ext uri="{FF2B5EF4-FFF2-40B4-BE49-F238E27FC236}">
                <a16:creationId xmlns:a16="http://schemas.microsoft.com/office/drawing/2014/main" id="{8AF16979-756D-4A84-ADA0-B7A074D14682}"/>
              </a:ext>
            </a:extLst>
          </p:cNvPr>
          <p:cNvGraphicFramePr>
            <a:graphicFrameLocks noGrp="1"/>
          </p:cNvGraphicFramePr>
          <p:nvPr>
            <p:ph idx="1"/>
            <p:extLst>
              <p:ext uri="{D42A27DB-BD31-4B8C-83A1-F6EECF244321}">
                <p14:modId xmlns:p14="http://schemas.microsoft.com/office/powerpoint/2010/main" val="3468955334"/>
              </p:ext>
            </p:extLst>
          </p:nvPr>
        </p:nvGraphicFramePr>
        <p:xfrm>
          <a:off x="3352800" y="136524"/>
          <a:ext cx="5715001" cy="6219812"/>
        </p:xfrm>
        <a:graphic>
          <a:graphicData uri="http://schemas.openxmlformats.org/drawingml/2006/table">
            <a:tbl>
              <a:tblPr/>
              <a:tblGrid>
                <a:gridCol w="2767554">
                  <a:extLst>
                    <a:ext uri="{9D8B030D-6E8A-4147-A177-3AD203B41FA5}">
                      <a16:colId xmlns:a16="http://schemas.microsoft.com/office/drawing/2014/main" val="2605539254"/>
                    </a:ext>
                  </a:extLst>
                </a:gridCol>
                <a:gridCol w="1023996">
                  <a:extLst>
                    <a:ext uri="{9D8B030D-6E8A-4147-A177-3AD203B41FA5}">
                      <a16:colId xmlns:a16="http://schemas.microsoft.com/office/drawing/2014/main" val="1899011975"/>
                    </a:ext>
                  </a:extLst>
                </a:gridCol>
                <a:gridCol w="1023996">
                  <a:extLst>
                    <a:ext uri="{9D8B030D-6E8A-4147-A177-3AD203B41FA5}">
                      <a16:colId xmlns:a16="http://schemas.microsoft.com/office/drawing/2014/main" val="2064764549"/>
                    </a:ext>
                  </a:extLst>
                </a:gridCol>
                <a:gridCol w="899455">
                  <a:extLst>
                    <a:ext uri="{9D8B030D-6E8A-4147-A177-3AD203B41FA5}">
                      <a16:colId xmlns:a16="http://schemas.microsoft.com/office/drawing/2014/main" val="1075954875"/>
                    </a:ext>
                  </a:extLst>
                </a:gridCol>
              </a:tblGrid>
              <a:tr h="152083">
                <a:tc>
                  <a:txBody>
                    <a:bodyPr/>
                    <a:lstStyle/>
                    <a:p>
                      <a:pPr algn="l" fontAlgn="b"/>
                      <a:endParaRPr lang="en-GB" sz="700" b="0" i="0" u="none" strike="noStrike">
                        <a:effectLst/>
                        <a:latin typeface="Arial" panose="020B0604020202020204" pitchFamily="34" charset="0"/>
                      </a:endParaRPr>
                    </a:p>
                  </a:txBody>
                  <a:tcPr marL="5459" marR="5459" marT="5459" marB="0" anchor="b">
                    <a:lnL>
                      <a:noFill/>
                    </a:lnL>
                    <a:lnR>
                      <a:noFill/>
                    </a:lnR>
                    <a:lnT>
                      <a:noFill/>
                    </a:lnT>
                    <a:lnB>
                      <a:noFill/>
                    </a:lnB>
                  </a:tcPr>
                </a:tc>
                <a:tc>
                  <a:txBody>
                    <a:bodyPr/>
                    <a:lstStyle/>
                    <a:p>
                      <a:pPr algn="l" fontAlgn="b"/>
                      <a:endParaRPr lang="en-GB" sz="700" b="0" i="0" u="none" strike="noStrike">
                        <a:effectLst/>
                        <a:latin typeface="Arial" panose="020B0604020202020204" pitchFamily="34" charset="0"/>
                      </a:endParaRPr>
                    </a:p>
                  </a:txBody>
                  <a:tcPr marL="5459" marR="5459" marT="5459" marB="0" anchor="b">
                    <a:lnL>
                      <a:noFill/>
                    </a:lnL>
                    <a:lnR>
                      <a:noFill/>
                    </a:lnR>
                    <a:lnT>
                      <a:noFill/>
                    </a:lnT>
                    <a:lnB>
                      <a:noFill/>
                    </a:lnB>
                  </a:tcPr>
                </a:tc>
                <a:tc>
                  <a:txBody>
                    <a:bodyPr/>
                    <a:lstStyle/>
                    <a:p>
                      <a:pPr algn="l" fontAlgn="b"/>
                      <a:endParaRPr lang="en-GB" sz="700" b="0" i="0" u="none" strike="noStrike">
                        <a:effectLst/>
                        <a:latin typeface="Arial" panose="020B0604020202020204" pitchFamily="34" charset="0"/>
                      </a:endParaRPr>
                    </a:p>
                  </a:txBody>
                  <a:tcPr marL="5459" marR="5459" marT="5459" marB="0" anchor="b">
                    <a:lnL>
                      <a:noFill/>
                    </a:lnL>
                    <a:lnR>
                      <a:noFill/>
                    </a:lnR>
                    <a:lnT>
                      <a:noFill/>
                    </a:lnT>
                    <a:lnB>
                      <a:noFill/>
                    </a:lnB>
                  </a:tcPr>
                </a:tc>
                <a:tc>
                  <a:txBody>
                    <a:bodyPr/>
                    <a:lstStyle/>
                    <a:p>
                      <a:pPr algn="l" fontAlgn="b"/>
                      <a:endParaRPr lang="en-GB" sz="700" b="0" i="0" u="none" strike="noStrike">
                        <a:effectLst/>
                        <a:latin typeface="Arial" panose="020B0604020202020204" pitchFamily="34" charset="0"/>
                      </a:endParaRPr>
                    </a:p>
                  </a:txBody>
                  <a:tcPr marL="5459" marR="5459" marT="5459" marB="0" anchor="b">
                    <a:lnL>
                      <a:noFill/>
                    </a:lnL>
                    <a:lnR>
                      <a:noFill/>
                    </a:lnR>
                    <a:lnT>
                      <a:noFill/>
                    </a:lnT>
                    <a:lnB>
                      <a:noFill/>
                    </a:lnB>
                  </a:tcPr>
                </a:tc>
                <a:extLst>
                  <a:ext uri="{0D108BD9-81ED-4DB2-BD59-A6C34878D82A}">
                    <a16:rowId xmlns:a16="http://schemas.microsoft.com/office/drawing/2014/main" val="1112756313"/>
                  </a:ext>
                </a:extLst>
              </a:tr>
              <a:tr h="191832">
                <a:tc>
                  <a:txBody>
                    <a:bodyPr/>
                    <a:lstStyle/>
                    <a:p>
                      <a:pPr algn="l" fontAlgn="b"/>
                      <a:endParaRPr lang="en-GB" sz="600" b="0" i="0" u="none" strike="noStrike">
                        <a:solidFill>
                          <a:srgbClr val="000000"/>
                        </a:solidFill>
                        <a:effectLst/>
                        <a:latin typeface="Arial" panose="020B0604020202020204" pitchFamily="34" charset="0"/>
                      </a:endParaRP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gridSpan="2">
                  <a:txBody>
                    <a:bodyPr/>
                    <a:lstStyle/>
                    <a:p>
                      <a:pPr algn="r" fontAlgn="b"/>
                      <a:r>
                        <a:rPr lang="en-GB" sz="600" b="1" i="0" u="none" strike="noStrike">
                          <a:solidFill>
                            <a:srgbClr val="7F2B7B"/>
                          </a:solidFill>
                          <a:effectLst/>
                          <a:latin typeface="Arial" panose="020B0604020202020204" pitchFamily="34" charset="0"/>
                        </a:rPr>
                        <a:t>31 December 2019</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GB"/>
                    </a:p>
                  </a:txBody>
                  <a:tcPr/>
                </a:tc>
                <a:extLst>
                  <a:ext uri="{0D108BD9-81ED-4DB2-BD59-A6C34878D82A}">
                    <a16:rowId xmlns:a16="http://schemas.microsoft.com/office/drawing/2014/main" val="2889287538"/>
                  </a:ext>
                </a:extLst>
              </a:tr>
              <a:tr h="604871">
                <a:tc>
                  <a:txBody>
                    <a:bodyPr/>
                    <a:lstStyle/>
                    <a:p>
                      <a:pPr algn="l" fontAlgn="b"/>
                      <a:endParaRPr lang="en-GB" sz="600" b="0" i="0" u="none" strike="noStrike">
                        <a:solidFill>
                          <a:srgbClr val="000000"/>
                        </a:solidFill>
                        <a:effectLst/>
                        <a:latin typeface="Arial" panose="020B0604020202020204" pitchFamily="34" charset="0"/>
                      </a:endParaRPr>
                    </a:p>
                  </a:txBody>
                  <a:tcPr marL="5459" marR="5459" marT="5459" marB="0" anchor="b">
                    <a:lnL>
                      <a:noFill/>
                    </a:lnL>
                    <a:lnR>
                      <a:noFill/>
                    </a:lnR>
                    <a:lnT>
                      <a:noFill/>
                    </a:lnT>
                    <a:lnB>
                      <a:noFill/>
                    </a:lnB>
                  </a:tcPr>
                </a:tc>
                <a:tc>
                  <a:txBody>
                    <a:bodyPr/>
                    <a:lstStyle/>
                    <a:p>
                      <a:pPr algn="r" fontAlgn="t"/>
                      <a:r>
                        <a:rPr lang="en-GB" sz="600" b="1" i="0" u="none" strike="noStrike">
                          <a:solidFill>
                            <a:srgbClr val="7F2B7B"/>
                          </a:solidFill>
                          <a:effectLst/>
                          <a:latin typeface="Arial" panose="020B0604020202020204" pitchFamily="34" charset="0"/>
                        </a:rPr>
                        <a:t>Total exposures </a:t>
                      </a:r>
                    </a:p>
                  </a:txBody>
                  <a:tcPr marL="5459" marR="5459" marT="5459"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600" b="1" i="0" u="none" strike="noStrike">
                          <a:solidFill>
                            <a:srgbClr val="7F2B7B"/>
                          </a:solidFill>
                          <a:effectLst/>
                          <a:latin typeface="Arial" panose="020B0604020202020204" pitchFamily="34" charset="0"/>
                        </a:rPr>
                        <a:t>Risk weighted assets </a:t>
                      </a:r>
                    </a:p>
                  </a:txBody>
                  <a:tcPr marL="5459" marR="5459" marT="5459"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600" b="1" i="0" u="none" strike="noStrike">
                          <a:solidFill>
                            <a:srgbClr val="7F2B7B"/>
                          </a:solidFill>
                          <a:effectLst/>
                          <a:latin typeface="Arial" panose="020B0604020202020204" pitchFamily="34" charset="0"/>
                        </a:rPr>
                        <a:t>Minimum capital requirement CRD IV </a:t>
                      </a:r>
                    </a:p>
                  </a:txBody>
                  <a:tcPr marL="5459" marR="5459" marT="5459"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58593356"/>
                  </a:ext>
                </a:extLst>
              </a:tr>
              <a:tr h="191832">
                <a:tc>
                  <a:txBody>
                    <a:bodyPr/>
                    <a:lstStyle/>
                    <a:p>
                      <a:pPr algn="l" fontAlgn="b"/>
                      <a:r>
                        <a:rPr lang="en-GB" sz="600" b="1" i="0" u="none" strike="noStrike" dirty="0">
                          <a:solidFill>
                            <a:srgbClr val="7F2B7B"/>
                          </a:solidFill>
                          <a:effectLst/>
                          <a:latin typeface="Arial" panose="020B0604020202020204" pitchFamily="34" charset="0"/>
                        </a:rPr>
                        <a:t>AIB Group</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endParaRPr lang="en-GB" sz="600" b="1" i="0" u="none" strike="noStrike" dirty="0">
                        <a:solidFill>
                          <a:srgbClr val="7F2B7B"/>
                        </a:solidFill>
                        <a:effectLst/>
                        <a:latin typeface="Arial" panose="020B0604020202020204" pitchFamily="34" charset="0"/>
                      </a:endParaRP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endParaRPr lang="en-GB" sz="600" b="1" i="0" u="none" strike="noStrike" dirty="0">
                        <a:solidFill>
                          <a:srgbClr val="7F2B7B"/>
                        </a:solidFill>
                        <a:effectLst/>
                        <a:latin typeface="Arial" panose="020B0604020202020204" pitchFamily="34" charset="0"/>
                      </a:endParaRP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endParaRPr lang="en-GB" sz="600" b="1" i="0" u="none" strike="noStrike" dirty="0">
                        <a:solidFill>
                          <a:srgbClr val="7F2B7B"/>
                        </a:solidFill>
                        <a:effectLst/>
                        <a:latin typeface="Arial" panose="020B0604020202020204" pitchFamily="34" charset="0"/>
                      </a:endParaRP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1300353"/>
                  </a:ext>
                </a:extLst>
              </a:tr>
              <a:tr h="191832">
                <a:tc>
                  <a:txBody>
                    <a:bodyPr/>
                    <a:lstStyle/>
                    <a:p>
                      <a:pPr algn="l" fontAlgn="b"/>
                      <a:r>
                        <a:rPr lang="en-GB" sz="600" b="1" i="0" u="none" strike="noStrike">
                          <a:solidFill>
                            <a:srgbClr val="7F2B7B"/>
                          </a:solidFill>
                          <a:effectLst/>
                          <a:latin typeface="Arial" panose="020B0604020202020204" pitchFamily="34" charset="0"/>
                        </a:rPr>
                        <a:t>IRB approach</a:t>
                      </a: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600" b="0" i="0" u="none" strike="noStrike">
                          <a:solidFill>
                            <a:srgbClr val="000000"/>
                          </a:solidFill>
                          <a:effectLst/>
                          <a:latin typeface="Arial" panose="020B0604020202020204" pitchFamily="34" charset="0"/>
                        </a:rPr>
                        <a:t> </a:t>
                      </a: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600" b="0" i="0" u="none" strike="noStrike">
                          <a:solidFill>
                            <a:srgbClr val="000000"/>
                          </a:solidFill>
                          <a:effectLst/>
                          <a:latin typeface="Arial" panose="020B0604020202020204" pitchFamily="34" charset="0"/>
                        </a:rPr>
                        <a:t> </a:t>
                      </a: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600" b="0" i="0" u="none" strike="noStrike">
                          <a:solidFill>
                            <a:srgbClr val="000000"/>
                          </a:solidFill>
                          <a:effectLst/>
                          <a:latin typeface="Arial" panose="020B0604020202020204" pitchFamily="34" charset="0"/>
                        </a:rPr>
                        <a:t> </a:t>
                      </a: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13025445"/>
                  </a:ext>
                </a:extLst>
              </a:tr>
              <a:tr h="317989">
                <a:tc>
                  <a:txBody>
                    <a:bodyPr/>
                    <a:lstStyle/>
                    <a:p>
                      <a:pPr algn="l" fontAlgn="b"/>
                      <a:r>
                        <a:rPr lang="en-GB" sz="600" b="0" i="0" u="none" strike="noStrike">
                          <a:solidFill>
                            <a:srgbClr val="000000"/>
                          </a:solidFill>
                          <a:effectLst/>
                          <a:latin typeface="Arial" panose="020B0604020202020204" pitchFamily="34" charset="0"/>
                        </a:rPr>
                        <a:t>Central governments or central banks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7,645</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52</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4</a:t>
                      </a:r>
                    </a:p>
                  </a:txBody>
                  <a:tcPr marL="5459" marR="5459" marT="5459" marB="0" anchor="b">
                    <a:lnL>
                      <a:noFill/>
                    </a:lnL>
                    <a:lnR>
                      <a:noFill/>
                    </a:lnR>
                    <a:lnT>
                      <a:noFill/>
                    </a:lnT>
                    <a:lnB>
                      <a:noFill/>
                    </a:lnB>
                  </a:tcPr>
                </a:tc>
                <a:extLst>
                  <a:ext uri="{0D108BD9-81ED-4DB2-BD59-A6C34878D82A}">
                    <a16:rowId xmlns:a16="http://schemas.microsoft.com/office/drawing/2014/main" val="2232894773"/>
                  </a:ext>
                </a:extLst>
              </a:tr>
              <a:tr h="181461">
                <a:tc>
                  <a:txBody>
                    <a:bodyPr/>
                    <a:lstStyle/>
                    <a:p>
                      <a:pPr algn="l" fontAlgn="b"/>
                      <a:r>
                        <a:rPr lang="en-GB" sz="600" b="0" i="0" u="none" strike="noStrike">
                          <a:solidFill>
                            <a:srgbClr val="000000"/>
                          </a:solidFill>
                          <a:effectLst/>
                          <a:latin typeface="Arial" panose="020B0604020202020204" pitchFamily="34" charset="0"/>
                        </a:rPr>
                        <a:t>Institutions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18,408</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2,234</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179</a:t>
                      </a:r>
                    </a:p>
                  </a:txBody>
                  <a:tcPr marL="5459" marR="5459" marT="5459" marB="0" anchor="b">
                    <a:lnL>
                      <a:noFill/>
                    </a:lnL>
                    <a:lnR>
                      <a:noFill/>
                    </a:lnR>
                    <a:lnT>
                      <a:noFill/>
                    </a:lnT>
                    <a:lnB>
                      <a:noFill/>
                    </a:lnB>
                  </a:tcPr>
                </a:tc>
                <a:extLst>
                  <a:ext uri="{0D108BD9-81ED-4DB2-BD59-A6C34878D82A}">
                    <a16:rowId xmlns:a16="http://schemas.microsoft.com/office/drawing/2014/main" val="4059362888"/>
                  </a:ext>
                </a:extLst>
              </a:tr>
              <a:tr h="181461">
                <a:tc>
                  <a:txBody>
                    <a:bodyPr/>
                    <a:lstStyle/>
                    <a:p>
                      <a:pPr algn="l" fontAlgn="b"/>
                      <a:r>
                        <a:rPr lang="en-GB" sz="600" b="0" i="0" u="none" strike="noStrike">
                          <a:solidFill>
                            <a:srgbClr val="000000"/>
                          </a:solidFill>
                          <a:effectLst/>
                          <a:latin typeface="Arial" panose="020B0604020202020204" pitchFamily="34" charset="0"/>
                        </a:rPr>
                        <a:t>Corporates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15,582</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11,960</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957</a:t>
                      </a:r>
                    </a:p>
                  </a:txBody>
                  <a:tcPr marL="5459" marR="5459" marT="5459" marB="0" anchor="b">
                    <a:lnL>
                      <a:noFill/>
                    </a:lnL>
                    <a:lnR>
                      <a:noFill/>
                    </a:lnR>
                    <a:lnT>
                      <a:noFill/>
                    </a:lnT>
                    <a:lnB>
                      <a:noFill/>
                    </a:lnB>
                  </a:tcPr>
                </a:tc>
                <a:extLst>
                  <a:ext uri="{0D108BD9-81ED-4DB2-BD59-A6C34878D82A}">
                    <a16:rowId xmlns:a16="http://schemas.microsoft.com/office/drawing/2014/main" val="4164629219"/>
                  </a:ext>
                </a:extLst>
              </a:tr>
              <a:tr h="181461">
                <a:tc>
                  <a:txBody>
                    <a:bodyPr/>
                    <a:lstStyle/>
                    <a:p>
                      <a:pPr algn="l" fontAlgn="b"/>
                      <a:r>
                        <a:rPr lang="en-GB" sz="600" b="0" i="0" u="none" strike="noStrike">
                          <a:solidFill>
                            <a:srgbClr val="000000"/>
                          </a:solidFill>
                          <a:effectLst/>
                          <a:latin typeface="Arial" panose="020B0604020202020204" pitchFamily="34" charset="0"/>
                        </a:rPr>
                        <a:t>Of which: Specialised lending</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904</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601</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48</a:t>
                      </a:r>
                    </a:p>
                  </a:txBody>
                  <a:tcPr marL="5459" marR="5459" marT="5459" marB="0" anchor="b">
                    <a:lnL>
                      <a:noFill/>
                    </a:lnL>
                    <a:lnR>
                      <a:noFill/>
                    </a:lnR>
                    <a:lnT>
                      <a:noFill/>
                    </a:lnT>
                    <a:lnB>
                      <a:noFill/>
                    </a:lnB>
                  </a:tcPr>
                </a:tc>
                <a:extLst>
                  <a:ext uri="{0D108BD9-81ED-4DB2-BD59-A6C34878D82A}">
                    <a16:rowId xmlns:a16="http://schemas.microsoft.com/office/drawing/2014/main" val="605497742"/>
                  </a:ext>
                </a:extLst>
              </a:tr>
              <a:tr h="181461">
                <a:tc>
                  <a:txBody>
                    <a:bodyPr/>
                    <a:lstStyle/>
                    <a:p>
                      <a:pPr algn="l" fontAlgn="b"/>
                      <a:r>
                        <a:rPr lang="en-GB" sz="600" b="0" i="0" u="none" strike="noStrike">
                          <a:solidFill>
                            <a:srgbClr val="000000"/>
                          </a:solidFill>
                          <a:effectLst/>
                          <a:latin typeface="Arial" panose="020B0604020202020204" pitchFamily="34" charset="0"/>
                        </a:rPr>
                        <a:t>                SMEs</a:t>
                      </a:r>
                    </a:p>
                  </a:txBody>
                  <a:tcPr marL="5459" marR="5459" marT="5459" marB="0" anchor="b">
                    <a:lnL>
                      <a:noFill/>
                    </a:lnL>
                    <a:lnR>
                      <a:noFill/>
                    </a:lnR>
                    <a:lnT>
                      <a:noFill/>
                    </a:lnT>
                    <a:lnB>
                      <a:noFill/>
                    </a:lnB>
                  </a:tcPr>
                </a:tc>
                <a:tc>
                  <a:txBody>
                    <a:bodyPr/>
                    <a:lstStyle/>
                    <a:p>
                      <a:pPr algn="l" fontAlgn="b"/>
                      <a:r>
                        <a:rPr lang="en-GB" sz="600" b="1" i="0" u="none" strike="noStrike" dirty="0">
                          <a:solidFill>
                            <a:srgbClr val="7F2B7B"/>
                          </a:solidFill>
                          <a:effectLst/>
                          <a:latin typeface="Arial" panose="020B0604020202020204" pitchFamily="34" charset="0"/>
                        </a:rPr>
                        <a:t>                     3,959</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3,842</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307</a:t>
                      </a:r>
                    </a:p>
                  </a:txBody>
                  <a:tcPr marL="5459" marR="5459" marT="5459" marB="0" anchor="b">
                    <a:lnL>
                      <a:noFill/>
                    </a:lnL>
                    <a:lnR>
                      <a:noFill/>
                    </a:lnR>
                    <a:lnT>
                      <a:noFill/>
                    </a:lnT>
                    <a:lnB>
                      <a:noFill/>
                    </a:lnB>
                  </a:tcPr>
                </a:tc>
                <a:extLst>
                  <a:ext uri="{0D108BD9-81ED-4DB2-BD59-A6C34878D82A}">
                    <a16:rowId xmlns:a16="http://schemas.microsoft.com/office/drawing/2014/main" val="2128907938"/>
                  </a:ext>
                </a:extLst>
              </a:tr>
              <a:tr h="181461">
                <a:tc>
                  <a:txBody>
                    <a:bodyPr/>
                    <a:lstStyle/>
                    <a:p>
                      <a:pPr algn="l" fontAlgn="b"/>
                      <a:r>
                        <a:rPr lang="en-GB" sz="600" b="0" i="0" u="none" strike="noStrike">
                          <a:solidFill>
                            <a:srgbClr val="000000"/>
                          </a:solidFill>
                          <a:effectLst/>
                          <a:latin typeface="Arial" panose="020B0604020202020204" pitchFamily="34" charset="0"/>
                        </a:rPr>
                        <a:t>Retail</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18,957</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4,577</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366</a:t>
                      </a:r>
                    </a:p>
                  </a:txBody>
                  <a:tcPr marL="5459" marR="5459" marT="5459" marB="0" anchor="b">
                    <a:lnL>
                      <a:noFill/>
                    </a:lnL>
                    <a:lnR>
                      <a:noFill/>
                    </a:lnR>
                    <a:lnT>
                      <a:noFill/>
                    </a:lnT>
                    <a:lnB>
                      <a:noFill/>
                    </a:lnB>
                  </a:tcPr>
                </a:tc>
                <a:extLst>
                  <a:ext uri="{0D108BD9-81ED-4DB2-BD59-A6C34878D82A}">
                    <a16:rowId xmlns:a16="http://schemas.microsoft.com/office/drawing/2014/main" val="2350667498"/>
                  </a:ext>
                </a:extLst>
              </a:tr>
              <a:tr h="122714">
                <a:tc>
                  <a:txBody>
                    <a:bodyPr/>
                    <a:lstStyle/>
                    <a:p>
                      <a:pPr algn="l" fontAlgn="b"/>
                      <a:r>
                        <a:rPr lang="en-GB" sz="600" b="0" i="0" u="none" strike="noStrike">
                          <a:solidFill>
                            <a:srgbClr val="000000"/>
                          </a:solidFill>
                          <a:effectLst/>
                          <a:latin typeface="Arial" panose="020B0604020202020204" pitchFamily="34" charset="0"/>
                        </a:rPr>
                        <a:t>of which: Secured by real estate property</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18,957</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4,577</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366</a:t>
                      </a:r>
                    </a:p>
                  </a:txBody>
                  <a:tcPr marL="5459" marR="5459" marT="5459" marB="0" anchor="b">
                    <a:lnL>
                      <a:noFill/>
                    </a:lnL>
                    <a:lnR>
                      <a:noFill/>
                    </a:lnR>
                    <a:lnT>
                      <a:noFill/>
                    </a:lnT>
                    <a:lnB>
                      <a:noFill/>
                    </a:lnB>
                  </a:tcPr>
                </a:tc>
                <a:extLst>
                  <a:ext uri="{0D108BD9-81ED-4DB2-BD59-A6C34878D82A}">
                    <a16:rowId xmlns:a16="http://schemas.microsoft.com/office/drawing/2014/main" val="2334285530"/>
                  </a:ext>
                </a:extLst>
              </a:tr>
              <a:tr h="181461">
                <a:tc>
                  <a:txBody>
                    <a:bodyPr/>
                    <a:lstStyle/>
                    <a:p>
                      <a:pPr algn="l" fontAlgn="b"/>
                      <a:r>
                        <a:rPr lang="en-GB" sz="600" b="0" i="0" u="none" strike="noStrike">
                          <a:solidFill>
                            <a:srgbClr val="000000"/>
                          </a:solidFill>
                          <a:effectLst/>
                          <a:latin typeface="Arial" panose="020B0604020202020204" pitchFamily="34" charset="0"/>
                        </a:rPr>
                        <a:t>Securitisation positions </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517</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67</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5</a:t>
                      </a:r>
                    </a:p>
                  </a:txBody>
                  <a:tcPr marL="5459" marR="5459" marT="5459" marB="0" anchor="b">
                    <a:lnL>
                      <a:noFill/>
                    </a:lnL>
                    <a:lnR>
                      <a:noFill/>
                    </a:lnR>
                    <a:lnT>
                      <a:noFill/>
                    </a:lnT>
                    <a:lnB>
                      <a:noFill/>
                    </a:lnB>
                  </a:tcPr>
                </a:tc>
                <a:extLst>
                  <a:ext uri="{0D108BD9-81ED-4DB2-BD59-A6C34878D82A}">
                    <a16:rowId xmlns:a16="http://schemas.microsoft.com/office/drawing/2014/main" val="2972221466"/>
                  </a:ext>
                </a:extLst>
              </a:tr>
              <a:tr h="181461">
                <a:tc>
                  <a:txBody>
                    <a:bodyPr/>
                    <a:lstStyle/>
                    <a:p>
                      <a:pPr algn="l" fontAlgn="b"/>
                      <a:r>
                        <a:rPr lang="en-GB" sz="600" b="0" i="0" u="none" strike="noStrike">
                          <a:solidFill>
                            <a:srgbClr val="000000"/>
                          </a:solidFill>
                          <a:effectLst/>
                          <a:latin typeface="Arial" panose="020B0604020202020204" pitchFamily="34" charset="0"/>
                        </a:rPr>
                        <a:t>Other non credit obligations</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15</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15</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1</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1503957"/>
                  </a:ext>
                </a:extLst>
              </a:tr>
              <a:tr h="181461">
                <a:tc>
                  <a:txBody>
                    <a:bodyPr/>
                    <a:lstStyle/>
                    <a:p>
                      <a:pPr algn="l" fontAlgn="b"/>
                      <a:r>
                        <a:rPr lang="en-GB" sz="600" b="1" i="0" u="none" strike="noStrike">
                          <a:solidFill>
                            <a:srgbClr val="7F2B7B"/>
                          </a:solidFill>
                          <a:effectLst/>
                          <a:latin typeface="Arial" panose="020B0604020202020204" pitchFamily="34" charset="0"/>
                        </a:rPr>
                        <a:t>Total IRB approach </a:t>
                      </a:r>
                      <a:r>
                        <a:rPr lang="en-GB" sz="600" b="1" i="0" u="none" strike="noStrike" baseline="30000">
                          <a:solidFill>
                            <a:srgbClr val="7F2B7B"/>
                          </a:solidFill>
                          <a:effectLst/>
                          <a:latin typeface="Arial" panose="020B0604020202020204" pitchFamily="34" charset="0"/>
                        </a:rPr>
                        <a:t>(1)</a:t>
                      </a:r>
                      <a:endParaRPr lang="en-GB" sz="600" b="1" i="0" u="none" strike="noStrike">
                        <a:solidFill>
                          <a:srgbClr val="7F2B7B"/>
                        </a:solidFill>
                        <a:effectLst/>
                        <a:latin typeface="Arial" panose="020B0604020202020204" pitchFamily="34" charset="0"/>
                      </a:endParaRP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600" b="1" i="0" u="none" strike="noStrike">
                          <a:solidFill>
                            <a:srgbClr val="7F2B7B"/>
                          </a:solidFill>
                          <a:effectLst/>
                          <a:latin typeface="Arial" panose="020B0604020202020204" pitchFamily="34" charset="0"/>
                        </a:rPr>
                        <a:t>                   61,124</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18,905</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1,512</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2819088"/>
                  </a:ext>
                </a:extLst>
              </a:tr>
              <a:tr h="181461">
                <a:tc>
                  <a:txBody>
                    <a:bodyPr/>
                    <a:lstStyle/>
                    <a:p>
                      <a:pPr algn="l" fontAlgn="b"/>
                      <a:endParaRPr lang="en-GB" sz="600" b="0" i="0" u="none" strike="noStrike">
                        <a:solidFill>
                          <a:srgbClr val="000000"/>
                        </a:solidFill>
                        <a:effectLst/>
                        <a:latin typeface="Arial" panose="020B0604020202020204" pitchFamily="34" charset="0"/>
                      </a:endParaRP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a:t>
                      </a: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600" b="1" i="0" u="none" strike="noStrike">
                          <a:solidFill>
                            <a:srgbClr val="7F2B7B"/>
                          </a:solidFill>
                          <a:effectLst/>
                          <a:latin typeface="Arial" panose="020B0604020202020204" pitchFamily="34" charset="0"/>
                        </a:rPr>
                        <a:t> </a:t>
                      </a: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600" b="1" i="0" u="none" strike="noStrike">
                          <a:solidFill>
                            <a:srgbClr val="7F2B7B"/>
                          </a:solidFill>
                          <a:effectLst/>
                          <a:latin typeface="Arial" panose="020B0604020202020204" pitchFamily="34" charset="0"/>
                        </a:rPr>
                        <a:t> </a:t>
                      </a: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05713114"/>
                  </a:ext>
                </a:extLst>
              </a:tr>
              <a:tr h="317989">
                <a:tc>
                  <a:txBody>
                    <a:bodyPr/>
                    <a:lstStyle/>
                    <a:p>
                      <a:pPr algn="l" fontAlgn="b"/>
                      <a:r>
                        <a:rPr lang="en-GB" sz="600" b="0" i="0" u="none" strike="noStrike">
                          <a:solidFill>
                            <a:srgbClr val="000000"/>
                          </a:solidFill>
                          <a:effectLst/>
                          <a:latin typeface="Arial" panose="020B0604020202020204" pitchFamily="34" charset="0"/>
                        </a:rPr>
                        <a:t>Central governments or central banks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12,447</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115</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9</a:t>
                      </a:r>
                    </a:p>
                  </a:txBody>
                  <a:tcPr marL="5459" marR="5459" marT="5459" marB="0" anchor="b">
                    <a:lnL>
                      <a:noFill/>
                    </a:lnL>
                    <a:lnR>
                      <a:noFill/>
                    </a:lnR>
                    <a:lnT>
                      <a:noFill/>
                    </a:lnT>
                    <a:lnB>
                      <a:noFill/>
                    </a:lnB>
                  </a:tcPr>
                </a:tc>
                <a:extLst>
                  <a:ext uri="{0D108BD9-81ED-4DB2-BD59-A6C34878D82A}">
                    <a16:rowId xmlns:a16="http://schemas.microsoft.com/office/drawing/2014/main" val="3504082536"/>
                  </a:ext>
                </a:extLst>
              </a:tr>
              <a:tr h="317989">
                <a:tc>
                  <a:txBody>
                    <a:bodyPr/>
                    <a:lstStyle/>
                    <a:p>
                      <a:pPr algn="l" fontAlgn="b"/>
                      <a:r>
                        <a:rPr lang="en-GB" sz="600" b="0" i="0" u="none" strike="noStrike">
                          <a:solidFill>
                            <a:srgbClr val="000000"/>
                          </a:solidFill>
                          <a:effectLst/>
                          <a:latin typeface="Arial" panose="020B0604020202020204" pitchFamily="34" charset="0"/>
                        </a:rPr>
                        <a:t>Regional Government and Local Authorities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209</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a:t>
                      </a:r>
                    </a:p>
                  </a:txBody>
                  <a:tcPr marL="5459" marR="5459" marT="5459" marB="0" anchor="b">
                    <a:lnL>
                      <a:noFill/>
                    </a:lnL>
                    <a:lnR>
                      <a:noFill/>
                    </a:lnR>
                    <a:lnT>
                      <a:noFill/>
                    </a:lnT>
                    <a:lnB>
                      <a:noFill/>
                    </a:lnB>
                  </a:tcPr>
                </a:tc>
                <a:extLst>
                  <a:ext uri="{0D108BD9-81ED-4DB2-BD59-A6C34878D82A}">
                    <a16:rowId xmlns:a16="http://schemas.microsoft.com/office/drawing/2014/main" val="2762720263"/>
                  </a:ext>
                </a:extLst>
              </a:tr>
              <a:tr h="181461">
                <a:tc>
                  <a:txBody>
                    <a:bodyPr/>
                    <a:lstStyle/>
                    <a:p>
                      <a:pPr algn="l" fontAlgn="b"/>
                      <a:r>
                        <a:rPr lang="en-GB" sz="600" b="0" i="0" u="none" strike="noStrike">
                          <a:solidFill>
                            <a:srgbClr val="000000"/>
                          </a:solidFill>
                          <a:effectLst/>
                          <a:latin typeface="Arial" panose="020B0604020202020204" pitchFamily="34" charset="0"/>
                        </a:rPr>
                        <a:t>Public sector entities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a:t>
                      </a:r>
                    </a:p>
                  </a:txBody>
                  <a:tcPr marL="5459" marR="5459" marT="5459" marB="0" anchor="b">
                    <a:lnL>
                      <a:noFill/>
                    </a:lnL>
                    <a:lnR>
                      <a:noFill/>
                    </a:lnR>
                    <a:lnT>
                      <a:noFill/>
                    </a:lnT>
                    <a:lnB>
                      <a:noFill/>
                    </a:lnB>
                  </a:tcPr>
                </a:tc>
                <a:extLst>
                  <a:ext uri="{0D108BD9-81ED-4DB2-BD59-A6C34878D82A}">
                    <a16:rowId xmlns:a16="http://schemas.microsoft.com/office/drawing/2014/main" val="3770967678"/>
                  </a:ext>
                </a:extLst>
              </a:tr>
              <a:tr h="181461">
                <a:tc>
                  <a:txBody>
                    <a:bodyPr/>
                    <a:lstStyle/>
                    <a:p>
                      <a:pPr algn="l" fontAlgn="b"/>
                      <a:r>
                        <a:rPr lang="en-GB" sz="600" b="0" i="0" u="none" strike="noStrike">
                          <a:solidFill>
                            <a:srgbClr val="000000"/>
                          </a:solidFill>
                          <a:effectLst/>
                          <a:latin typeface="Arial" panose="020B0604020202020204" pitchFamily="34" charset="0"/>
                        </a:rPr>
                        <a:t>Institutions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712</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14</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a:t>
                      </a:r>
                    </a:p>
                  </a:txBody>
                  <a:tcPr marL="5459" marR="5459" marT="5459" marB="0" anchor="b">
                    <a:lnL>
                      <a:noFill/>
                    </a:lnL>
                    <a:lnR>
                      <a:noFill/>
                    </a:lnR>
                    <a:lnT>
                      <a:noFill/>
                    </a:lnT>
                    <a:lnB>
                      <a:noFill/>
                    </a:lnB>
                  </a:tcPr>
                </a:tc>
                <a:extLst>
                  <a:ext uri="{0D108BD9-81ED-4DB2-BD59-A6C34878D82A}">
                    <a16:rowId xmlns:a16="http://schemas.microsoft.com/office/drawing/2014/main" val="599300403"/>
                  </a:ext>
                </a:extLst>
              </a:tr>
              <a:tr h="181461">
                <a:tc>
                  <a:txBody>
                    <a:bodyPr/>
                    <a:lstStyle/>
                    <a:p>
                      <a:pPr algn="l" fontAlgn="b"/>
                      <a:r>
                        <a:rPr lang="en-GB" sz="600" b="0" i="0" u="none" strike="noStrike">
                          <a:solidFill>
                            <a:srgbClr val="000000"/>
                          </a:solidFill>
                          <a:effectLst/>
                          <a:latin typeface="Arial" panose="020B0604020202020204" pitchFamily="34" charset="0"/>
                        </a:rPr>
                        <a:t>Corporates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11,361</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9,141</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731</a:t>
                      </a:r>
                    </a:p>
                  </a:txBody>
                  <a:tcPr marL="5459" marR="5459" marT="5459" marB="0" anchor="b">
                    <a:lnL>
                      <a:noFill/>
                    </a:lnL>
                    <a:lnR>
                      <a:noFill/>
                    </a:lnR>
                    <a:lnT>
                      <a:noFill/>
                    </a:lnT>
                    <a:lnB>
                      <a:noFill/>
                    </a:lnB>
                  </a:tcPr>
                </a:tc>
                <a:extLst>
                  <a:ext uri="{0D108BD9-81ED-4DB2-BD59-A6C34878D82A}">
                    <a16:rowId xmlns:a16="http://schemas.microsoft.com/office/drawing/2014/main" val="2852007112"/>
                  </a:ext>
                </a:extLst>
              </a:tr>
              <a:tr h="181461">
                <a:tc>
                  <a:txBody>
                    <a:bodyPr/>
                    <a:lstStyle/>
                    <a:p>
                      <a:pPr algn="l" fontAlgn="b"/>
                      <a:r>
                        <a:rPr lang="en-GB" sz="600" b="0" i="0" u="none" strike="noStrike">
                          <a:solidFill>
                            <a:srgbClr val="000000"/>
                          </a:solidFill>
                          <a:effectLst/>
                          <a:latin typeface="Arial" panose="020B0604020202020204" pitchFamily="34" charset="0"/>
                        </a:rPr>
                        <a:t>Retail</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8,832</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3,839</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307</a:t>
                      </a:r>
                    </a:p>
                  </a:txBody>
                  <a:tcPr marL="5459" marR="5459" marT="5459" marB="0" anchor="b">
                    <a:lnL>
                      <a:noFill/>
                    </a:lnL>
                    <a:lnR>
                      <a:noFill/>
                    </a:lnR>
                    <a:lnT>
                      <a:noFill/>
                    </a:lnT>
                    <a:lnB>
                      <a:noFill/>
                    </a:lnB>
                  </a:tcPr>
                </a:tc>
                <a:extLst>
                  <a:ext uri="{0D108BD9-81ED-4DB2-BD59-A6C34878D82A}">
                    <a16:rowId xmlns:a16="http://schemas.microsoft.com/office/drawing/2014/main" val="2923060382"/>
                  </a:ext>
                </a:extLst>
              </a:tr>
              <a:tr h="181461">
                <a:tc>
                  <a:txBody>
                    <a:bodyPr/>
                    <a:lstStyle/>
                    <a:p>
                      <a:pPr algn="l" fontAlgn="b"/>
                      <a:r>
                        <a:rPr lang="en-GB" sz="600" b="0" i="0" u="none" strike="noStrike">
                          <a:solidFill>
                            <a:srgbClr val="000000"/>
                          </a:solidFill>
                          <a:effectLst/>
                          <a:latin typeface="Arial" panose="020B0604020202020204" pitchFamily="34" charset="0"/>
                        </a:rPr>
                        <a:t>Secured by mortgages on immovable property</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17,934</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9,699</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776</a:t>
                      </a:r>
                    </a:p>
                  </a:txBody>
                  <a:tcPr marL="5459" marR="5459" marT="5459" marB="0" anchor="b">
                    <a:lnL>
                      <a:noFill/>
                    </a:lnL>
                    <a:lnR>
                      <a:noFill/>
                    </a:lnR>
                    <a:lnT>
                      <a:noFill/>
                    </a:lnT>
                    <a:lnB>
                      <a:noFill/>
                    </a:lnB>
                  </a:tcPr>
                </a:tc>
                <a:extLst>
                  <a:ext uri="{0D108BD9-81ED-4DB2-BD59-A6C34878D82A}">
                    <a16:rowId xmlns:a16="http://schemas.microsoft.com/office/drawing/2014/main" val="2865064918"/>
                  </a:ext>
                </a:extLst>
              </a:tr>
              <a:tr h="181461">
                <a:tc>
                  <a:txBody>
                    <a:bodyPr/>
                    <a:lstStyle/>
                    <a:p>
                      <a:pPr algn="l" fontAlgn="b"/>
                      <a:r>
                        <a:rPr lang="en-GB" sz="600" b="0" i="0" u="none" strike="noStrike">
                          <a:solidFill>
                            <a:srgbClr val="000000"/>
                          </a:solidFill>
                          <a:effectLst/>
                          <a:latin typeface="Arial" panose="020B0604020202020204" pitchFamily="34" charset="0"/>
                        </a:rPr>
                        <a:t>Exposures in default</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1,226</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1,389</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111</a:t>
                      </a:r>
                    </a:p>
                  </a:txBody>
                  <a:tcPr marL="5459" marR="5459" marT="5459" marB="0" anchor="b">
                    <a:lnL>
                      <a:noFill/>
                    </a:lnL>
                    <a:lnR>
                      <a:noFill/>
                    </a:lnR>
                    <a:lnT>
                      <a:noFill/>
                    </a:lnT>
                    <a:lnB>
                      <a:noFill/>
                    </a:lnB>
                  </a:tcPr>
                </a:tc>
                <a:extLst>
                  <a:ext uri="{0D108BD9-81ED-4DB2-BD59-A6C34878D82A}">
                    <a16:rowId xmlns:a16="http://schemas.microsoft.com/office/drawing/2014/main" val="223843673"/>
                  </a:ext>
                </a:extLst>
              </a:tr>
              <a:tr h="181461">
                <a:tc>
                  <a:txBody>
                    <a:bodyPr/>
                    <a:lstStyle/>
                    <a:p>
                      <a:pPr algn="l" fontAlgn="b"/>
                      <a:r>
                        <a:rPr lang="en-GB" sz="600" b="0" i="0" u="none" strike="noStrike">
                          <a:solidFill>
                            <a:srgbClr val="000000"/>
                          </a:solidFill>
                          <a:effectLst/>
                          <a:latin typeface="Arial" panose="020B0604020202020204" pitchFamily="34" charset="0"/>
                        </a:rPr>
                        <a:t>Items associated with particularly high risk</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1,529</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1,828</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146</a:t>
                      </a:r>
                    </a:p>
                  </a:txBody>
                  <a:tcPr marL="5459" marR="5459" marT="5459" marB="0" anchor="b">
                    <a:lnL>
                      <a:noFill/>
                    </a:lnL>
                    <a:lnR>
                      <a:noFill/>
                    </a:lnR>
                    <a:lnT>
                      <a:noFill/>
                    </a:lnT>
                    <a:lnB>
                      <a:noFill/>
                    </a:lnB>
                  </a:tcPr>
                </a:tc>
                <a:extLst>
                  <a:ext uri="{0D108BD9-81ED-4DB2-BD59-A6C34878D82A}">
                    <a16:rowId xmlns:a16="http://schemas.microsoft.com/office/drawing/2014/main" val="216013212"/>
                  </a:ext>
                </a:extLst>
              </a:tr>
              <a:tr h="181461">
                <a:tc>
                  <a:txBody>
                    <a:bodyPr/>
                    <a:lstStyle/>
                    <a:p>
                      <a:pPr algn="l" fontAlgn="b"/>
                      <a:r>
                        <a:rPr lang="en-GB" sz="600" b="0" i="0" u="none" strike="noStrike">
                          <a:solidFill>
                            <a:srgbClr val="000000"/>
                          </a:solidFill>
                          <a:effectLst/>
                          <a:latin typeface="Arial" panose="020B0604020202020204" pitchFamily="34" charset="0"/>
                        </a:rPr>
                        <a:t>Equity exposures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253</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412</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33</a:t>
                      </a:r>
                    </a:p>
                  </a:txBody>
                  <a:tcPr marL="5459" marR="5459" marT="5459" marB="0" anchor="b">
                    <a:lnL>
                      <a:noFill/>
                    </a:lnL>
                    <a:lnR>
                      <a:noFill/>
                    </a:lnR>
                    <a:lnT>
                      <a:noFill/>
                    </a:lnT>
                    <a:lnB>
                      <a:noFill/>
                    </a:lnB>
                  </a:tcPr>
                </a:tc>
                <a:extLst>
                  <a:ext uri="{0D108BD9-81ED-4DB2-BD59-A6C34878D82A}">
                    <a16:rowId xmlns:a16="http://schemas.microsoft.com/office/drawing/2014/main" val="3317012099"/>
                  </a:ext>
                </a:extLst>
              </a:tr>
              <a:tr h="181461">
                <a:tc>
                  <a:txBody>
                    <a:bodyPr/>
                    <a:lstStyle/>
                    <a:p>
                      <a:pPr algn="l" fontAlgn="b"/>
                      <a:r>
                        <a:rPr lang="en-GB" sz="600" b="0" i="0" u="none" strike="noStrike">
                          <a:solidFill>
                            <a:srgbClr val="000000"/>
                          </a:solidFill>
                          <a:effectLst/>
                          <a:latin typeface="Arial" panose="020B0604020202020204" pitchFamily="34" charset="0"/>
                        </a:rPr>
                        <a:t>ERBA Securitisation positions</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405</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391</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32</a:t>
                      </a:r>
                    </a:p>
                  </a:txBody>
                  <a:tcPr marL="5459" marR="5459" marT="5459" marB="0" anchor="b">
                    <a:lnL>
                      <a:noFill/>
                    </a:lnL>
                    <a:lnR>
                      <a:noFill/>
                    </a:lnR>
                    <a:lnT>
                      <a:noFill/>
                    </a:lnT>
                    <a:lnB>
                      <a:noFill/>
                    </a:lnB>
                  </a:tcPr>
                </a:tc>
                <a:extLst>
                  <a:ext uri="{0D108BD9-81ED-4DB2-BD59-A6C34878D82A}">
                    <a16:rowId xmlns:a16="http://schemas.microsoft.com/office/drawing/2014/main" val="3559072049"/>
                  </a:ext>
                </a:extLst>
              </a:tr>
              <a:tr h="181461">
                <a:tc>
                  <a:txBody>
                    <a:bodyPr/>
                    <a:lstStyle/>
                    <a:p>
                      <a:pPr algn="l" fontAlgn="b"/>
                      <a:r>
                        <a:rPr lang="en-GB" sz="600" b="0" i="0" u="none" strike="noStrike">
                          <a:solidFill>
                            <a:srgbClr val="000000"/>
                          </a:solidFill>
                          <a:effectLst/>
                          <a:latin typeface="Arial" panose="020B0604020202020204" pitchFamily="34" charset="0"/>
                        </a:rPr>
                        <a:t>Other exposures</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3,131</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1,077</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86</a:t>
                      </a:r>
                    </a:p>
                  </a:txBody>
                  <a:tcPr marL="5459" marR="5459" marT="5459"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2243849"/>
                  </a:ext>
                </a:extLst>
              </a:tr>
              <a:tr h="181461">
                <a:tc>
                  <a:txBody>
                    <a:bodyPr/>
                    <a:lstStyle/>
                    <a:p>
                      <a:pPr algn="l" fontAlgn="b"/>
                      <a:r>
                        <a:rPr lang="en-GB" sz="600" b="1" i="0" u="none" strike="noStrike">
                          <a:solidFill>
                            <a:srgbClr val="7F2B7B"/>
                          </a:solidFill>
                          <a:effectLst/>
                          <a:latin typeface="Arial" panose="020B0604020202020204" pitchFamily="34" charset="0"/>
                        </a:rPr>
                        <a:t>Total standardised approach </a:t>
                      </a:r>
                      <a:r>
                        <a:rPr lang="en-GB" sz="600" b="1" i="0" u="none" strike="noStrike" baseline="30000">
                          <a:solidFill>
                            <a:srgbClr val="7F2B7B"/>
                          </a:solidFill>
                          <a:effectLst/>
                          <a:latin typeface="Arial" panose="020B0604020202020204" pitchFamily="34" charset="0"/>
                        </a:rPr>
                        <a:t>(2)</a:t>
                      </a:r>
                      <a:endParaRPr lang="en-GB" sz="600" b="1" i="0" u="none" strike="noStrike">
                        <a:solidFill>
                          <a:srgbClr val="7F2B7B"/>
                        </a:solidFill>
                        <a:effectLst/>
                        <a:latin typeface="Arial" panose="020B0604020202020204" pitchFamily="34" charset="0"/>
                      </a:endParaRPr>
                    </a:p>
                  </a:txBody>
                  <a:tcPr marL="5459" marR="5459" marT="5459"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600" b="1" i="0" u="none" strike="noStrike">
                          <a:solidFill>
                            <a:srgbClr val="7F2B7B"/>
                          </a:solidFill>
                          <a:effectLst/>
                          <a:latin typeface="Arial" panose="020B0604020202020204" pitchFamily="34" charset="0"/>
                        </a:rPr>
                        <a:t>                   58,039</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27,906</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2,232</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745983"/>
                  </a:ext>
                </a:extLst>
              </a:tr>
              <a:tr h="181461">
                <a:tc>
                  <a:txBody>
                    <a:bodyPr/>
                    <a:lstStyle/>
                    <a:p>
                      <a:pPr algn="l" fontAlgn="b"/>
                      <a:r>
                        <a:rPr lang="en-GB" sz="600" b="1" i="0" u="none" strike="noStrike">
                          <a:solidFill>
                            <a:srgbClr val="7F2B7B"/>
                          </a:solidFill>
                          <a:effectLst/>
                          <a:latin typeface="Arial" panose="020B0604020202020204" pitchFamily="34" charset="0"/>
                        </a:rPr>
                        <a:t>Total</a:t>
                      </a:r>
                    </a:p>
                  </a:txBody>
                  <a:tcPr marL="5459" marR="5459" marT="5459" marB="0" anchor="b">
                    <a:lnL>
                      <a:noFill/>
                    </a:lnL>
                    <a:lnR>
                      <a:noFill/>
                    </a:lnR>
                    <a:lnT>
                      <a:noFill/>
                    </a:lnT>
                    <a:lnB>
                      <a:noFill/>
                    </a:lnB>
                  </a:tcPr>
                </a:tc>
                <a:tc>
                  <a:txBody>
                    <a:bodyPr/>
                    <a:lstStyle/>
                    <a:p>
                      <a:pPr algn="l" fontAlgn="b"/>
                      <a:r>
                        <a:rPr lang="en-GB" sz="600" b="1" i="0" u="none" strike="noStrike">
                          <a:solidFill>
                            <a:srgbClr val="7F2B7B"/>
                          </a:solidFill>
                          <a:effectLst/>
                          <a:latin typeface="Arial" panose="020B0604020202020204" pitchFamily="34" charset="0"/>
                        </a:rPr>
                        <a:t>                  119,163</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a:solidFill>
                            <a:srgbClr val="7F2B7B"/>
                          </a:solidFill>
                          <a:effectLst/>
                          <a:latin typeface="Arial" panose="020B0604020202020204" pitchFamily="34" charset="0"/>
                        </a:rPr>
                        <a:t>                   46,811</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600" b="1" i="0" u="none" strike="noStrike" dirty="0">
                          <a:solidFill>
                            <a:srgbClr val="7F2B7B"/>
                          </a:solidFill>
                          <a:effectLst/>
                          <a:latin typeface="Arial" panose="020B0604020202020204" pitchFamily="34" charset="0"/>
                        </a:rPr>
                        <a:t>                 3,744</a:t>
                      </a:r>
                    </a:p>
                  </a:txBody>
                  <a:tcPr marL="5459" marR="5459" marT="5459"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0947540"/>
                  </a:ext>
                </a:extLst>
              </a:tr>
            </a:tbl>
          </a:graphicData>
        </a:graphic>
      </p:graphicFrame>
      <p:sp>
        <p:nvSpPr>
          <p:cNvPr id="4" name="Date Placeholder 3">
            <a:extLst>
              <a:ext uri="{FF2B5EF4-FFF2-40B4-BE49-F238E27FC236}">
                <a16:creationId xmlns:a16="http://schemas.microsoft.com/office/drawing/2014/main" id="{49A0569B-5485-4154-A636-105C610C75B2}"/>
              </a:ext>
            </a:extLst>
          </p:cNvPr>
          <p:cNvSpPr>
            <a:spLocks noGrp="1"/>
          </p:cNvSpPr>
          <p:nvPr>
            <p:ph type="dt" sz="half" idx="10"/>
          </p:nvPr>
        </p:nvSpPr>
        <p:spPr/>
        <p:txBody>
          <a:bodyPr/>
          <a:lstStyle/>
          <a:p>
            <a:pPr>
              <a:defRPr/>
            </a:pPr>
            <a:r>
              <a:rPr lang="en-US" dirty="0"/>
              <a:t>22nd April 2021</a:t>
            </a:r>
          </a:p>
        </p:txBody>
      </p:sp>
      <p:sp>
        <p:nvSpPr>
          <p:cNvPr id="6" name="Slide Number Placeholder 5">
            <a:extLst>
              <a:ext uri="{FF2B5EF4-FFF2-40B4-BE49-F238E27FC236}">
                <a16:creationId xmlns:a16="http://schemas.microsoft.com/office/drawing/2014/main" id="{88037487-6780-49D1-96CE-5A8F4F7A5B6E}"/>
              </a:ext>
            </a:extLst>
          </p:cNvPr>
          <p:cNvSpPr>
            <a:spLocks noGrp="1"/>
          </p:cNvSpPr>
          <p:nvPr>
            <p:ph type="sldNum" sz="quarter" idx="12"/>
          </p:nvPr>
        </p:nvSpPr>
        <p:spPr/>
        <p:txBody>
          <a:bodyPr/>
          <a:lstStyle/>
          <a:p>
            <a:fld id="{BA564B90-37C1-4321-9C6F-EADC4B6BE8DC}" type="slidenum">
              <a:rPr lang="en-US" altLang="en-US" smtClean="0"/>
              <a:pPr/>
              <a:t>24</a:t>
            </a:fld>
            <a:endParaRPr lang="en-US" altLang="en-US"/>
          </a:p>
        </p:txBody>
      </p:sp>
      <p:sp>
        <p:nvSpPr>
          <p:cNvPr id="8" name="TextBox 7">
            <a:extLst>
              <a:ext uri="{FF2B5EF4-FFF2-40B4-BE49-F238E27FC236}">
                <a16:creationId xmlns:a16="http://schemas.microsoft.com/office/drawing/2014/main" id="{ADD90192-56D9-4622-96C6-999FD978E871}"/>
              </a:ext>
            </a:extLst>
          </p:cNvPr>
          <p:cNvSpPr txBox="1"/>
          <p:nvPr/>
        </p:nvSpPr>
        <p:spPr>
          <a:xfrm>
            <a:off x="457200" y="1295400"/>
            <a:ext cx="3124200" cy="3693319"/>
          </a:xfrm>
          <a:prstGeom prst="rect">
            <a:avLst/>
          </a:prstGeom>
          <a:noFill/>
        </p:spPr>
        <p:txBody>
          <a:bodyPr wrap="square" rtlCol="0">
            <a:spAutoFit/>
          </a:bodyPr>
          <a:lstStyle/>
          <a:p>
            <a:pPr marL="285750" indent="-285750">
              <a:buFontTx/>
              <a:buChar char="-"/>
            </a:pPr>
            <a:r>
              <a:rPr lang="en-GB" dirty="0"/>
              <a:t>All figures in €m</a:t>
            </a:r>
          </a:p>
          <a:p>
            <a:pPr marL="285750" indent="-285750">
              <a:buFontTx/>
              <a:buChar char="-"/>
            </a:pPr>
            <a:endParaRPr lang="en-GB" dirty="0"/>
          </a:p>
          <a:p>
            <a:pPr marL="285750" indent="-285750">
              <a:buFontTx/>
              <a:buChar char="-"/>
            </a:pPr>
            <a:r>
              <a:rPr lang="en-GB" dirty="0"/>
              <a:t>IRB mortgages?</a:t>
            </a:r>
          </a:p>
          <a:p>
            <a:pPr marL="285750" indent="-285750">
              <a:buFontTx/>
              <a:buChar char="-"/>
            </a:pPr>
            <a:endParaRPr lang="en-GB" dirty="0"/>
          </a:p>
          <a:p>
            <a:pPr marL="285750" indent="-285750">
              <a:buFontTx/>
              <a:buChar char="-"/>
            </a:pPr>
            <a:r>
              <a:rPr lang="en-GB" dirty="0"/>
              <a:t>Personal lending?</a:t>
            </a:r>
          </a:p>
          <a:p>
            <a:pPr marL="285750" indent="-285750">
              <a:buFontTx/>
              <a:buChar char="-"/>
            </a:pPr>
            <a:endParaRPr lang="en-GB" dirty="0"/>
          </a:p>
          <a:p>
            <a:pPr marL="285750" indent="-285750">
              <a:buFontTx/>
              <a:buChar char="-"/>
            </a:pPr>
            <a:r>
              <a:rPr lang="en-GB" dirty="0"/>
              <a:t>Standardised mortgages?</a:t>
            </a:r>
          </a:p>
          <a:p>
            <a:pPr marL="285750" indent="-285750">
              <a:buFontTx/>
              <a:buChar char="-"/>
            </a:pPr>
            <a:endParaRPr lang="en-GB" dirty="0"/>
          </a:p>
          <a:p>
            <a:pPr marL="285750" indent="-285750">
              <a:buFontTx/>
              <a:buChar char="-"/>
            </a:pPr>
            <a:r>
              <a:rPr lang="en-GB" dirty="0"/>
              <a:t>IRB portion of book?</a:t>
            </a:r>
          </a:p>
          <a:p>
            <a:pPr marL="285750" indent="-285750">
              <a:buFontTx/>
              <a:buChar char="-"/>
            </a:pPr>
            <a:endParaRPr lang="en-GB" dirty="0"/>
          </a:p>
          <a:p>
            <a:pPr marL="285750" indent="-285750">
              <a:buFontTx/>
              <a:buChar char="-"/>
            </a:pPr>
            <a:r>
              <a:rPr lang="en-GB" dirty="0"/>
              <a:t>What should it be?</a:t>
            </a:r>
          </a:p>
          <a:p>
            <a:pPr marL="285750" indent="-285750">
              <a:buFontTx/>
              <a:buChar char="-"/>
            </a:pPr>
            <a:endParaRPr lang="en-GB" dirty="0"/>
          </a:p>
          <a:p>
            <a:pPr marL="285750" indent="-285750">
              <a:buFontTx/>
              <a:buChar char="-"/>
            </a:pPr>
            <a:r>
              <a:rPr lang="en-GB" dirty="0"/>
              <a:t>Read Pillar 3 report.</a:t>
            </a:r>
          </a:p>
        </p:txBody>
      </p:sp>
    </p:spTree>
    <p:extLst>
      <p:ext uri="{BB962C8B-B14F-4D97-AF65-F5344CB8AC3E}">
        <p14:creationId xmlns:p14="http://schemas.microsoft.com/office/powerpoint/2010/main" val="2899590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8C14-7F5F-4D9D-B404-92A4821129E5}"/>
              </a:ext>
            </a:extLst>
          </p:cNvPr>
          <p:cNvSpPr>
            <a:spLocks noGrp="1"/>
          </p:cNvSpPr>
          <p:nvPr>
            <p:ph type="title"/>
          </p:nvPr>
        </p:nvSpPr>
        <p:spPr>
          <a:xfrm>
            <a:off x="628650" y="365126"/>
            <a:ext cx="7886700" cy="625473"/>
          </a:xfrm>
        </p:spPr>
        <p:txBody>
          <a:bodyPr>
            <a:normAutofit/>
          </a:bodyPr>
          <a:lstStyle/>
          <a:p>
            <a:r>
              <a:rPr lang="en-GB" dirty="0"/>
              <a:t>AIB Movements in RWA 2019</a:t>
            </a:r>
          </a:p>
        </p:txBody>
      </p:sp>
      <p:graphicFrame>
        <p:nvGraphicFramePr>
          <p:cNvPr id="7" name="Content Placeholder 6">
            <a:extLst>
              <a:ext uri="{FF2B5EF4-FFF2-40B4-BE49-F238E27FC236}">
                <a16:creationId xmlns:a16="http://schemas.microsoft.com/office/drawing/2014/main" id="{965980E4-9FF3-4CBB-AF3B-E78FCBD81317}"/>
              </a:ext>
            </a:extLst>
          </p:cNvPr>
          <p:cNvGraphicFramePr>
            <a:graphicFrameLocks noGrp="1"/>
          </p:cNvGraphicFramePr>
          <p:nvPr>
            <p:ph idx="1"/>
            <p:extLst>
              <p:ext uri="{D42A27DB-BD31-4B8C-83A1-F6EECF244321}">
                <p14:modId xmlns:p14="http://schemas.microsoft.com/office/powerpoint/2010/main" val="154439155"/>
              </p:ext>
            </p:extLst>
          </p:nvPr>
        </p:nvGraphicFramePr>
        <p:xfrm>
          <a:off x="717550" y="1381124"/>
          <a:ext cx="8045452" cy="4333885"/>
        </p:xfrm>
        <a:graphic>
          <a:graphicData uri="http://schemas.openxmlformats.org/drawingml/2006/table">
            <a:tbl>
              <a:tblPr/>
              <a:tblGrid>
                <a:gridCol w="2452073">
                  <a:extLst>
                    <a:ext uri="{9D8B030D-6E8A-4147-A177-3AD203B41FA5}">
                      <a16:colId xmlns:a16="http://schemas.microsoft.com/office/drawing/2014/main" val="3606967840"/>
                    </a:ext>
                  </a:extLst>
                </a:gridCol>
                <a:gridCol w="636214">
                  <a:extLst>
                    <a:ext uri="{9D8B030D-6E8A-4147-A177-3AD203B41FA5}">
                      <a16:colId xmlns:a16="http://schemas.microsoft.com/office/drawing/2014/main" val="4194822889"/>
                    </a:ext>
                  </a:extLst>
                </a:gridCol>
                <a:gridCol w="636214">
                  <a:extLst>
                    <a:ext uri="{9D8B030D-6E8A-4147-A177-3AD203B41FA5}">
                      <a16:colId xmlns:a16="http://schemas.microsoft.com/office/drawing/2014/main" val="3076376694"/>
                    </a:ext>
                  </a:extLst>
                </a:gridCol>
                <a:gridCol w="636214">
                  <a:extLst>
                    <a:ext uri="{9D8B030D-6E8A-4147-A177-3AD203B41FA5}">
                      <a16:colId xmlns:a16="http://schemas.microsoft.com/office/drawing/2014/main" val="73552005"/>
                    </a:ext>
                  </a:extLst>
                </a:gridCol>
                <a:gridCol w="649468">
                  <a:extLst>
                    <a:ext uri="{9D8B030D-6E8A-4147-A177-3AD203B41FA5}">
                      <a16:colId xmlns:a16="http://schemas.microsoft.com/office/drawing/2014/main" val="255473875"/>
                    </a:ext>
                  </a:extLst>
                </a:gridCol>
                <a:gridCol w="689231">
                  <a:extLst>
                    <a:ext uri="{9D8B030D-6E8A-4147-A177-3AD203B41FA5}">
                      <a16:colId xmlns:a16="http://schemas.microsoft.com/office/drawing/2014/main" val="3082880951"/>
                    </a:ext>
                  </a:extLst>
                </a:gridCol>
                <a:gridCol w="728995">
                  <a:extLst>
                    <a:ext uri="{9D8B030D-6E8A-4147-A177-3AD203B41FA5}">
                      <a16:colId xmlns:a16="http://schemas.microsoft.com/office/drawing/2014/main" val="2447838630"/>
                    </a:ext>
                  </a:extLst>
                </a:gridCol>
                <a:gridCol w="636214">
                  <a:extLst>
                    <a:ext uri="{9D8B030D-6E8A-4147-A177-3AD203B41FA5}">
                      <a16:colId xmlns:a16="http://schemas.microsoft.com/office/drawing/2014/main" val="2538603131"/>
                    </a:ext>
                  </a:extLst>
                </a:gridCol>
                <a:gridCol w="980829">
                  <a:extLst>
                    <a:ext uri="{9D8B030D-6E8A-4147-A177-3AD203B41FA5}">
                      <a16:colId xmlns:a16="http://schemas.microsoft.com/office/drawing/2014/main" val="2661901782"/>
                    </a:ext>
                  </a:extLst>
                </a:gridCol>
              </a:tblGrid>
              <a:tr h="481766">
                <a:tc>
                  <a:txBody>
                    <a:bodyPr/>
                    <a:lstStyle/>
                    <a:p>
                      <a:pPr algn="l" fontAlgn="b"/>
                      <a:endParaRPr lang="en-GB" sz="9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tcPr>
                </a:tc>
                <a:tc>
                  <a:txBody>
                    <a:bodyPr/>
                    <a:lstStyle/>
                    <a:p>
                      <a:pPr algn="r" fontAlgn="t"/>
                      <a:r>
                        <a:rPr lang="en-GB" sz="800" b="1" i="0" u="none" strike="noStrike">
                          <a:solidFill>
                            <a:srgbClr val="7F2B7B"/>
                          </a:solidFill>
                          <a:effectLst/>
                          <a:latin typeface="Arial" panose="020B0604020202020204" pitchFamily="34" charset="0"/>
                        </a:rPr>
                        <a:t>Credit risk STD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1" i="0" u="none" strike="noStrike">
                          <a:solidFill>
                            <a:srgbClr val="7F2B7B"/>
                          </a:solidFill>
                          <a:effectLst/>
                          <a:latin typeface="Arial" panose="020B0604020202020204" pitchFamily="34" charset="0"/>
                        </a:rPr>
                        <a:t>Credit risk IRB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1" i="0" u="none" strike="noStrike">
                          <a:solidFill>
                            <a:srgbClr val="7F2B7B"/>
                          </a:solidFill>
                          <a:effectLst/>
                          <a:latin typeface="Arial" panose="020B0604020202020204" pitchFamily="34" charset="0"/>
                        </a:rPr>
                        <a:t>Credit risk ERBA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1" i="0" u="none" strike="noStrike">
                          <a:solidFill>
                            <a:srgbClr val="7F2B7B"/>
                          </a:solidFill>
                          <a:effectLst/>
                          <a:latin typeface="Arial" panose="020B0604020202020204" pitchFamily="34" charset="0"/>
                        </a:rPr>
                        <a:t>Market risk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1" i="0" u="none" strike="noStrike">
                          <a:solidFill>
                            <a:srgbClr val="7F2B7B"/>
                          </a:solidFill>
                          <a:effectLst/>
                          <a:latin typeface="Arial" panose="020B0604020202020204" pitchFamily="34" charset="0"/>
                        </a:rPr>
                        <a:t>Operational risk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1" i="0" u="none" strike="noStrike">
                          <a:solidFill>
                            <a:srgbClr val="7F2B7B"/>
                          </a:solidFill>
                          <a:effectLst/>
                          <a:latin typeface="Arial" panose="020B0604020202020204" pitchFamily="34" charset="0"/>
                        </a:rPr>
                        <a:t>Credit valuation adjustment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1" i="0" u="none" strike="noStrike">
                          <a:solidFill>
                            <a:srgbClr val="7F2B7B"/>
                          </a:solidFill>
                          <a:effectLst/>
                          <a:latin typeface="Arial" panose="020B0604020202020204" pitchFamily="34" charset="0"/>
                        </a:rPr>
                        <a:t>Other</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1" i="0" u="none" strike="noStrike">
                          <a:solidFill>
                            <a:srgbClr val="7F2B7B"/>
                          </a:solidFill>
                          <a:effectLst/>
                          <a:latin typeface="Arial" panose="020B0604020202020204" pitchFamily="34" charset="0"/>
                        </a:rPr>
                        <a:t>Total</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89963476"/>
                  </a:ext>
                </a:extLst>
              </a:tr>
              <a:tr h="177387">
                <a:tc>
                  <a:txBody>
                    <a:bodyPr/>
                    <a:lstStyle/>
                    <a:p>
                      <a:pPr algn="l" fontAlgn="b"/>
                      <a:r>
                        <a:rPr lang="en-GB" sz="800" b="1" i="0" u="none" strike="noStrike">
                          <a:solidFill>
                            <a:srgbClr val="7F2B7B"/>
                          </a:solidFill>
                          <a:effectLst/>
                          <a:latin typeface="Arial" panose="020B0604020202020204" pitchFamily="34" charset="0"/>
                        </a:rPr>
                        <a:t>AIB Group</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1" i="0" u="none" strike="noStrike">
                          <a:solidFill>
                            <a:srgbClr val="7F2B7B"/>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1" i="0" u="none" strike="noStrike">
                          <a:solidFill>
                            <a:srgbClr val="7F2B7B"/>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1" i="0" u="none" strike="noStrike">
                          <a:solidFill>
                            <a:srgbClr val="7F2B7B"/>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1" i="0" u="none" strike="noStrike">
                          <a:solidFill>
                            <a:srgbClr val="7F2B7B"/>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1" i="0" u="none" strike="noStrike">
                          <a:solidFill>
                            <a:srgbClr val="7F2B7B"/>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1" i="0" u="none" strike="noStrike">
                          <a:solidFill>
                            <a:srgbClr val="7F2B7B"/>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1" i="0" u="none" strike="noStrike">
                          <a:solidFill>
                            <a:srgbClr val="7F2B7B"/>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1" i="0" u="none" strike="noStrike">
                          <a:solidFill>
                            <a:srgbClr val="7F2B7B"/>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7984050"/>
                  </a:ext>
                </a:extLst>
              </a:tr>
              <a:tr h="177387">
                <a:tc>
                  <a:txBody>
                    <a:bodyPr/>
                    <a:lstStyle/>
                    <a:p>
                      <a:pPr algn="l" fontAlgn="b"/>
                      <a:r>
                        <a:rPr lang="en-GB" sz="800" b="0" i="0" u="none" strike="noStrike">
                          <a:solidFill>
                            <a:srgbClr val="000000"/>
                          </a:solidFill>
                          <a:effectLst/>
                          <a:latin typeface="Arial" panose="020B0604020202020204" pitchFamily="34" charset="0"/>
                        </a:rPr>
                        <a:t>Opening risk weighted asset</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26,993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19,216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371</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4,624</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392</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51,596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34686853"/>
                  </a:ext>
                </a:extLst>
              </a:tr>
              <a:tr h="177387">
                <a:tc>
                  <a:txBody>
                    <a:bodyPr/>
                    <a:lstStyle/>
                    <a:p>
                      <a:pPr algn="l" fontAlgn="b"/>
                      <a:r>
                        <a:rPr lang="en-GB" sz="800" b="0" i="0" u="none" strike="noStrike">
                          <a:solidFill>
                            <a:srgbClr val="000000"/>
                          </a:solidFill>
                          <a:effectLst/>
                          <a:latin typeface="Arial" panose="020B0604020202020204" pitchFamily="34" charset="0"/>
                        </a:rPr>
                        <a:t>Asset size </a:t>
                      </a:r>
                      <a:r>
                        <a:rPr lang="en-GB" sz="800" b="0" i="0" u="none" strike="noStrike" baseline="30000">
                          <a:solidFill>
                            <a:srgbClr val="000000"/>
                          </a:solidFill>
                          <a:effectLst/>
                          <a:latin typeface="Arial" panose="020B0604020202020204" pitchFamily="34" charset="0"/>
                        </a:rPr>
                        <a:t>(1) (2)</a:t>
                      </a:r>
                      <a:endParaRPr lang="en-GB" sz="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solidFill>
                      <a:srgbClr val="FFFFFF"/>
                    </a:solidFill>
                  </a:tcPr>
                </a:tc>
                <a:tc>
                  <a:txBody>
                    <a:bodyPr/>
                    <a:lstStyle/>
                    <a:p>
                      <a:pPr algn="l" fontAlgn="b"/>
                      <a:r>
                        <a:rPr lang="en-GB" sz="800" b="1" i="0" u="none" strike="noStrike">
                          <a:solidFill>
                            <a:srgbClr val="7F2B7B"/>
                          </a:solidFill>
                          <a:effectLst/>
                          <a:latin typeface="Arial" panose="020B0604020202020204" pitchFamily="34" charset="0"/>
                        </a:rPr>
                        <a:t>               80</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393</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391</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102</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318</a:t>
                      </a:r>
                    </a:p>
                  </a:txBody>
                  <a:tcPr marL="7620" marR="7620" marT="7620" marB="0" anchor="b">
                    <a:lnL>
                      <a:noFill/>
                    </a:lnL>
                    <a:lnR>
                      <a:noFill/>
                    </a:lnR>
                    <a:lnT>
                      <a:noFill/>
                    </a:lnT>
                    <a:lnB>
                      <a:noFill/>
                    </a:lnB>
                  </a:tcPr>
                </a:tc>
                <a:tc>
                  <a:txBody>
                    <a:bodyPr/>
                    <a:lstStyle/>
                    <a:p>
                      <a:pPr algn="l" fontAlgn="b"/>
                      <a:endParaRPr lang="en-GB" sz="800" b="1" i="0" u="none" strike="noStrike">
                        <a:solidFill>
                          <a:srgbClr val="7F2B7B"/>
                        </a:solidFill>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1,284</a:t>
                      </a:r>
                    </a:p>
                  </a:txBody>
                  <a:tcPr marL="7620" marR="7620" marT="7620" marB="0" anchor="b">
                    <a:lnL>
                      <a:noFill/>
                    </a:lnL>
                    <a:lnR>
                      <a:noFill/>
                    </a:lnR>
                    <a:lnT>
                      <a:noFill/>
                    </a:lnT>
                    <a:lnB>
                      <a:noFill/>
                    </a:lnB>
                  </a:tcPr>
                </a:tc>
                <a:extLst>
                  <a:ext uri="{0D108BD9-81ED-4DB2-BD59-A6C34878D82A}">
                    <a16:rowId xmlns:a16="http://schemas.microsoft.com/office/drawing/2014/main" val="49595242"/>
                  </a:ext>
                </a:extLst>
              </a:tr>
              <a:tr h="177387">
                <a:tc>
                  <a:txBody>
                    <a:bodyPr/>
                    <a:lstStyle/>
                    <a:p>
                      <a:pPr algn="l" fontAlgn="b"/>
                      <a:r>
                        <a:rPr lang="en-GB" sz="800" b="0" i="0" u="none" strike="noStrike">
                          <a:solidFill>
                            <a:srgbClr val="000000"/>
                          </a:solidFill>
                          <a:effectLst/>
                          <a:latin typeface="Arial" panose="020B0604020202020204" pitchFamily="34" charset="0"/>
                        </a:rPr>
                        <a:t>Asset quality </a:t>
                      </a:r>
                      <a:r>
                        <a:rPr lang="en-GB" sz="800" b="0" i="0" u="none" strike="noStrike" baseline="30000">
                          <a:solidFill>
                            <a:srgbClr val="000000"/>
                          </a:solidFill>
                          <a:effectLst/>
                          <a:latin typeface="Arial" panose="020B0604020202020204" pitchFamily="34" charset="0"/>
                        </a:rPr>
                        <a:t>(3)</a:t>
                      </a:r>
                      <a:endParaRPr lang="en-GB" sz="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solidFill>
                      <a:srgbClr val="FFFFFF"/>
                    </a:solidFill>
                  </a:tcPr>
                </a:tc>
                <a:tc>
                  <a:txBody>
                    <a:bodyPr/>
                    <a:lstStyle/>
                    <a:p>
                      <a:pPr algn="l" fontAlgn="b"/>
                      <a:r>
                        <a:rPr lang="en-GB" sz="800" b="1" i="0" u="none" strike="noStrike">
                          <a:solidFill>
                            <a:srgbClr val="7F2B7B"/>
                          </a:solidFill>
                          <a:effectLst/>
                          <a:latin typeface="Arial" panose="020B0604020202020204" pitchFamily="34" charset="0"/>
                        </a:rPr>
                        <a:t>             (40)</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(720)</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endParaRPr lang="en-GB" sz="800" b="1" i="0" u="none" strike="noStrike">
                        <a:solidFill>
                          <a:srgbClr val="7F2B7B"/>
                        </a:solidFill>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(760)</a:t>
                      </a:r>
                    </a:p>
                  </a:txBody>
                  <a:tcPr marL="7620" marR="7620" marT="7620" marB="0" anchor="b">
                    <a:lnL>
                      <a:noFill/>
                    </a:lnL>
                    <a:lnR>
                      <a:noFill/>
                    </a:lnR>
                    <a:lnT>
                      <a:noFill/>
                    </a:lnT>
                    <a:lnB>
                      <a:noFill/>
                    </a:lnB>
                  </a:tcPr>
                </a:tc>
                <a:extLst>
                  <a:ext uri="{0D108BD9-81ED-4DB2-BD59-A6C34878D82A}">
                    <a16:rowId xmlns:a16="http://schemas.microsoft.com/office/drawing/2014/main" val="727765914"/>
                  </a:ext>
                </a:extLst>
              </a:tr>
              <a:tr h="177387">
                <a:tc>
                  <a:txBody>
                    <a:bodyPr/>
                    <a:lstStyle/>
                    <a:p>
                      <a:pPr algn="l" fontAlgn="b"/>
                      <a:r>
                        <a:rPr lang="en-GB" sz="800" b="0" i="0" u="none" strike="noStrike">
                          <a:solidFill>
                            <a:srgbClr val="000000"/>
                          </a:solidFill>
                          <a:effectLst/>
                          <a:latin typeface="Arial" panose="020B0604020202020204" pitchFamily="34" charset="0"/>
                        </a:rPr>
                        <a:t>Methodology and policy </a:t>
                      </a:r>
                      <a:r>
                        <a:rPr lang="en-GB" sz="800" b="0" i="0" u="none" strike="noStrike" baseline="30000">
                          <a:solidFill>
                            <a:srgbClr val="000000"/>
                          </a:solidFill>
                          <a:effectLst/>
                          <a:latin typeface="Arial" panose="020B0604020202020204" pitchFamily="34" charset="0"/>
                        </a:rPr>
                        <a:t>(4)</a:t>
                      </a:r>
                      <a:endParaRPr lang="en-GB" sz="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solidFill>
                      <a:srgbClr val="FFFFFF"/>
                    </a:solidFill>
                  </a:tcPr>
                </a:tc>
                <a:tc>
                  <a:txBody>
                    <a:bodyPr/>
                    <a:lstStyle/>
                    <a:p>
                      <a:pPr algn="l" fontAlgn="b"/>
                      <a:r>
                        <a:rPr lang="en-GB" sz="800" b="1" i="0" u="none" strike="noStrike">
                          <a:solidFill>
                            <a:srgbClr val="7F2B7B"/>
                          </a:solidFill>
                          <a:effectLst/>
                          <a:latin typeface="Arial" panose="020B0604020202020204" pitchFamily="34" charset="0"/>
                        </a:rPr>
                        <a:t>               14</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(424)</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(573)</a:t>
                      </a:r>
                    </a:p>
                  </a:txBody>
                  <a:tcPr marL="7620" marR="7620" marT="7620" marB="0" anchor="b">
                    <a:lnL>
                      <a:noFill/>
                    </a:lnL>
                    <a:lnR>
                      <a:noFill/>
                    </a:lnR>
                    <a:lnT>
                      <a:noFill/>
                    </a:lnT>
                    <a:lnB>
                      <a:noFill/>
                    </a:lnB>
                  </a:tcPr>
                </a:tc>
                <a:tc>
                  <a:txBody>
                    <a:bodyPr/>
                    <a:lstStyle/>
                    <a:p>
                      <a:pPr algn="l" fontAlgn="b"/>
                      <a:endParaRPr lang="en-GB" sz="800" b="1" i="0" u="none" strike="noStrike">
                        <a:solidFill>
                          <a:srgbClr val="7F2B7B"/>
                        </a:solidFill>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(983)</a:t>
                      </a:r>
                    </a:p>
                  </a:txBody>
                  <a:tcPr marL="7620" marR="7620" marT="7620" marB="0" anchor="b">
                    <a:lnL>
                      <a:noFill/>
                    </a:lnL>
                    <a:lnR>
                      <a:noFill/>
                    </a:lnR>
                    <a:lnT>
                      <a:noFill/>
                    </a:lnT>
                    <a:lnB>
                      <a:noFill/>
                    </a:lnB>
                  </a:tcPr>
                </a:tc>
                <a:extLst>
                  <a:ext uri="{0D108BD9-81ED-4DB2-BD59-A6C34878D82A}">
                    <a16:rowId xmlns:a16="http://schemas.microsoft.com/office/drawing/2014/main" val="2881092094"/>
                  </a:ext>
                </a:extLst>
              </a:tr>
              <a:tr h="177387">
                <a:tc>
                  <a:txBody>
                    <a:bodyPr/>
                    <a:lstStyle/>
                    <a:p>
                      <a:pPr algn="l" fontAlgn="b"/>
                      <a:r>
                        <a:rPr lang="en-GB" sz="800" b="0" i="0" u="none" strike="noStrike">
                          <a:solidFill>
                            <a:srgbClr val="000000"/>
                          </a:solidFill>
                          <a:effectLst/>
                          <a:latin typeface="Arial" panose="020B0604020202020204" pitchFamily="34" charset="0"/>
                        </a:rPr>
                        <a:t>Model updates </a:t>
                      </a:r>
                      <a:r>
                        <a:rPr lang="en-GB" sz="800" b="0" i="0" u="none" strike="noStrike" baseline="30000">
                          <a:solidFill>
                            <a:srgbClr val="000000"/>
                          </a:solidFill>
                          <a:effectLst/>
                          <a:latin typeface="Arial" panose="020B0604020202020204" pitchFamily="34" charset="0"/>
                        </a:rPr>
                        <a:t>(5)</a:t>
                      </a:r>
                      <a:endParaRPr lang="en-GB" sz="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solidFill>
                      <a:srgbClr val="FFFFFF"/>
                    </a:solidFill>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339</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endParaRPr lang="en-GB" sz="800" b="1" i="0" u="none" strike="noStrike">
                        <a:solidFill>
                          <a:srgbClr val="7F2B7B"/>
                        </a:solidFill>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339</a:t>
                      </a:r>
                    </a:p>
                  </a:txBody>
                  <a:tcPr marL="7620" marR="7620" marT="7620" marB="0" anchor="b">
                    <a:lnL>
                      <a:noFill/>
                    </a:lnL>
                    <a:lnR>
                      <a:noFill/>
                    </a:lnR>
                    <a:lnT>
                      <a:noFill/>
                    </a:lnT>
                    <a:lnB>
                      <a:noFill/>
                    </a:lnB>
                  </a:tcPr>
                </a:tc>
                <a:extLst>
                  <a:ext uri="{0D108BD9-81ED-4DB2-BD59-A6C34878D82A}">
                    <a16:rowId xmlns:a16="http://schemas.microsoft.com/office/drawing/2014/main" val="763580567"/>
                  </a:ext>
                </a:extLst>
              </a:tr>
              <a:tr h="177387">
                <a:tc>
                  <a:txBody>
                    <a:bodyPr/>
                    <a:lstStyle/>
                    <a:p>
                      <a:pPr algn="l" fontAlgn="b"/>
                      <a:r>
                        <a:rPr lang="en-GB" sz="800" b="0" i="0" u="none" strike="noStrike">
                          <a:solidFill>
                            <a:srgbClr val="000000"/>
                          </a:solidFill>
                          <a:effectLst/>
                          <a:latin typeface="Arial" panose="020B0604020202020204" pitchFamily="34" charset="0"/>
                        </a:rPr>
                        <a:t>Foreign currency movements</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468</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101</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endParaRPr lang="en-GB" sz="800" b="1" i="0" u="none" strike="noStrike">
                        <a:solidFill>
                          <a:srgbClr val="7F2B7B"/>
                        </a:solidFill>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1" i="0" u="none" strike="noStrike">
                          <a:solidFill>
                            <a:srgbClr val="7F2B7B"/>
                          </a:solidFill>
                          <a:effectLst/>
                          <a:latin typeface="Arial" panose="020B0604020202020204" pitchFamily="34" charset="0"/>
                        </a:rPr>
                        <a:t>                        569</a:t>
                      </a:r>
                    </a:p>
                  </a:txBody>
                  <a:tcPr marL="7620" marR="7620" marT="7620" marB="0" anchor="b">
                    <a:lnL>
                      <a:noFill/>
                    </a:lnL>
                    <a:lnR>
                      <a:noFill/>
                    </a:lnR>
                    <a:lnT>
                      <a:noFill/>
                    </a:lnT>
                    <a:lnB>
                      <a:noFill/>
                    </a:lnB>
                  </a:tcPr>
                </a:tc>
                <a:extLst>
                  <a:ext uri="{0D108BD9-81ED-4DB2-BD59-A6C34878D82A}">
                    <a16:rowId xmlns:a16="http://schemas.microsoft.com/office/drawing/2014/main" val="1078634953"/>
                  </a:ext>
                </a:extLst>
              </a:tr>
              <a:tr h="177387">
                <a:tc>
                  <a:txBody>
                    <a:bodyPr/>
                    <a:lstStyle/>
                    <a:p>
                      <a:pPr algn="l" fontAlgn="b"/>
                      <a:r>
                        <a:rPr lang="en-GB" sz="800" b="0" i="0" u="none" strike="noStrike">
                          <a:solidFill>
                            <a:srgbClr val="000000"/>
                          </a:solidFill>
                          <a:effectLst/>
                          <a:latin typeface="Arial" panose="020B0604020202020204" pitchFamily="34" charset="0"/>
                        </a:rPr>
                        <a:t>Other</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76</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76</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2617435"/>
                  </a:ext>
                </a:extLst>
              </a:tr>
              <a:tr h="177387">
                <a:tc>
                  <a:txBody>
                    <a:bodyPr/>
                    <a:lstStyle/>
                    <a:p>
                      <a:pPr algn="l" fontAlgn="b"/>
                      <a:r>
                        <a:rPr lang="en-GB" sz="800" b="1" i="0" u="none" strike="noStrike">
                          <a:solidFill>
                            <a:srgbClr val="7F2B7B"/>
                          </a:solidFill>
                          <a:effectLst/>
                          <a:latin typeface="Arial" panose="020B0604020202020204" pitchFamily="34" charset="0"/>
                        </a:rPr>
                        <a:t>Closing risk weighted asset</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1" i="0" u="none" strike="noStrike">
                          <a:solidFill>
                            <a:srgbClr val="7F2B7B"/>
                          </a:solidFill>
                          <a:effectLst/>
                          <a:latin typeface="Arial" panose="020B0604020202020204" pitchFamily="34" charset="0"/>
                        </a:rPr>
                        <a:t>         27,515</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18,905</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391</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473</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4,700</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137</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1" i="0" u="none" strike="noStrike">
                          <a:solidFill>
                            <a:srgbClr val="7F2B7B"/>
                          </a:solidFill>
                          <a:effectLst/>
                          <a:latin typeface="Arial" panose="020B0604020202020204" pitchFamily="34" charset="0"/>
                        </a:rPr>
                        <a:t>                   52,121</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8420929"/>
                  </a:ext>
                </a:extLst>
              </a:tr>
              <a:tr h="177387">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853802309"/>
                  </a:ext>
                </a:extLst>
              </a:tr>
              <a:tr h="177387">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gridSpan="3">
                  <a:txBody>
                    <a:bodyPr/>
                    <a:lstStyle/>
                    <a:p>
                      <a:pPr algn="r" fontAlgn="b"/>
                      <a:r>
                        <a:rPr lang="en-GB" sz="800" b="0" i="0" u="none" strike="noStrike">
                          <a:solidFill>
                            <a:srgbClr val="000000"/>
                          </a:solidFill>
                          <a:effectLst/>
                          <a:latin typeface="Arial" panose="020B0604020202020204" pitchFamily="34" charset="0"/>
                        </a:rPr>
                        <a:t>31 December 2018</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013098784"/>
                  </a:ext>
                </a:extLst>
              </a:tr>
              <a:tr h="481766">
                <a:tc>
                  <a:txBody>
                    <a:bodyPr/>
                    <a:lstStyle/>
                    <a:p>
                      <a:pPr algn="l" fontAlgn="b"/>
                      <a:endParaRPr lang="en-GB" sz="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tcPr>
                </a:tc>
                <a:tc>
                  <a:txBody>
                    <a:bodyPr/>
                    <a:lstStyle/>
                    <a:p>
                      <a:pPr algn="r" fontAlgn="t"/>
                      <a:r>
                        <a:rPr lang="en-GB" sz="800" b="0" i="0" u="none" strike="noStrike">
                          <a:solidFill>
                            <a:srgbClr val="000000"/>
                          </a:solidFill>
                          <a:effectLst/>
                          <a:latin typeface="Arial" panose="020B0604020202020204" pitchFamily="34" charset="0"/>
                        </a:rPr>
                        <a:t>Credit risk STD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0" i="0" u="none" strike="noStrike">
                          <a:solidFill>
                            <a:srgbClr val="000000"/>
                          </a:solidFill>
                          <a:effectLst/>
                          <a:latin typeface="Arial" panose="020B0604020202020204" pitchFamily="34" charset="0"/>
                        </a:rPr>
                        <a:t>Credit risk IRB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0" i="0" u="none" strike="noStrike">
                          <a:solidFill>
                            <a:srgbClr val="000000"/>
                          </a:solidFill>
                          <a:effectLst/>
                          <a:latin typeface="Arial" panose="020B0604020202020204" pitchFamily="34" charset="0"/>
                        </a:rPr>
                        <a:t>Market risk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0" i="0" u="none" strike="noStrike">
                          <a:solidFill>
                            <a:srgbClr val="000000"/>
                          </a:solidFill>
                          <a:effectLst/>
                          <a:latin typeface="Arial" panose="020B0604020202020204" pitchFamily="34" charset="0"/>
                        </a:rPr>
                        <a:t>Operational risk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0" i="0" u="none" strike="noStrike">
                          <a:solidFill>
                            <a:srgbClr val="000000"/>
                          </a:solidFill>
                          <a:effectLst/>
                          <a:latin typeface="Arial" panose="020B0604020202020204" pitchFamily="34" charset="0"/>
                        </a:rPr>
                        <a:t>Credit valuation adjustment </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0" i="0" u="none" strike="noStrike">
                          <a:solidFill>
                            <a:srgbClr val="000000"/>
                          </a:solidFill>
                          <a:effectLst/>
                          <a:latin typeface="Arial" panose="020B0604020202020204" pitchFamily="34" charset="0"/>
                        </a:rPr>
                        <a:t>Other</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t"/>
                      <a:r>
                        <a:rPr lang="en-GB" sz="800" b="0" i="0" u="none" strike="noStrike">
                          <a:solidFill>
                            <a:srgbClr val="000000"/>
                          </a:solidFill>
                          <a:effectLst/>
                          <a:latin typeface="Arial" panose="020B0604020202020204" pitchFamily="34" charset="0"/>
                        </a:rPr>
                        <a:t>Total</a:t>
                      </a:r>
                    </a:p>
                  </a:txBody>
                  <a:tcPr marL="7620" marR="7620" marT="7620" marB="0">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55663612"/>
                  </a:ext>
                </a:extLst>
              </a:tr>
              <a:tr h="177387">
                <a:tc>
                  <a:txBody>
                    <a:bodyPr/>
                    <a:lstStyle/>
                    <a:p>
                      <a:pPr algn="l" fontAlgn="b"/>
                      <a:r>
                        <a:rPr lang="en-GB" sz="800" b="0" i="0" u="none" strike="noStrike">
                          <a:solidFill>
                            <a:srgbClr val="000000"/>
                          </a:solidFill>
                          <a:effectLst/>
                          <a:latin typeface="Arial" panose="020B0604020202020204" pitchFamily="34" charset="0"/>
                        </a:rPr>
                        <a:t>AIB Group</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GB" sz="800" b="0" i="0" u="none" strike="noStrike">
                          <a:solidFill>
                            <a:srgbClr val="000000"/>
                          </a:solidFill>
                          <a:effectLst/>
                          <a:latin typeface="Arial" panose="020B0604020202020204" pitchFamily="34" charset="0"/>
                        </a:rPr>
                        <a:t>€m</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7155385"/>
                  </a:ext>
                </a:extLst>
              </a:tr>
              <a:tr h="177387">
                <a:tc>
                  <a:txBody>
                    <a:bodyPr/>
                    <a:lstStyle/>
                    <a:p>
                      <a:pPr algn="l" fontAlgn="b"/>
                      <a:r>
                        <a:rPr lang="en-GB" sz="800" b="0" i="0" u="none" strike="noStrike">
                          <a:solidFill>
                            <a:srgbClr val="000000"/>
                          </a:solidFill>
                          <a:effectLst/>
                          <a:latin typeface="Arial" panose="020B0604020202020204" pitchFamily="34" charset="0"/>
                        </a:rPr>
                        <a:t>RWAs CRDIV as at 31 December 2017</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0" i="0" u="none" strike="noStrike">
                          <a:solidFill>
                            <a:srgbClr val="000000"/>
                          </a:solidFill>
                          <a:effectLst/>
                          <a:latin typeface="Arial" panose="020B0604020202020204" pitchFamily="34" charset="0"/>
                        </a:rPr>
                        <a:t>         27,443</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0" i="0" u="none" strike="noStrike">
                          <a:solidFill>
                            <a:srgbClr val="000000"/>
                          </a:solidFill>
                          <a:effectLst/>
                          <a:latin typeface="Arial" panose="020B0604020202020204" pitchFamily="34" charset="0"/>
                        </a:rPr>
                        <a:t>         18,876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0" i="0" u="none" strike="noStrike">
                          <a:solidFill>
                            <a:srgbClr val="000000"/>
                          </a:solidFill>
                          <a:effectLst/>
                          <a:latin typeface="Arial" panose="020B0604020202020204" pitchFamily="34" charset="0"/>
                        </a:rPr>
                        <a:t>              360</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0" i="0" u="none" strike="noStrike">
                          <a:solidFill>
                            <a:srgbClr val="000000"/>
                          </a:solidFill>
                          <a:effectLst/>
                          <a:latin typeface="Arial" panose="020B0604020202020204" pitchFamily="34" charset="0"/>
                        </a:rPr>
                        <a:t>            4,248</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0" i="0" u="none" strike="noStrike">
                          <a:solidFill>
                            <a:srgbClr val="000000"/>
                          </a:solidFill>
                          <a:effectLst/>
                          <a:latin typeface="Arial" panose="020B0604020202020204" pitchFamily="34" charset="0"/>
                        </a:rPr>
                        <a:t>                796</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0" i="0" u="none" strike="noStrike">
                          <a:solidFill>
                            <a:srgbClr val="000000"/>
                          </a:solidFill>
                          <a:effectLst/>
                          <a:latin typeface="Arial" panose="020B0604020202020204" pitchFamily="34" charset="0"/>
                        </a:rPr>
                        <a:t>                 5</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0" i="0" u="none" strike="noStrike">
                          <a:solidFill>
                            <a:srgbClr val="000000"/>
                          </a:solidFill>
                          <a:effectLst/>
                          <a:latin typeface="Arial" panose="020B0604020202020204" pitchFamily="34" charset="0"/>
                        </a:rPr>
                        <a:t>                   51,728</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76709664"/>
                  </a:ext>
                </a:extLst>
              </a:tr>
              <a:tr h="177387">
                <a:tc>
                  <a:txBody>
                    <a:bodyPr/>
                    <a:lstStyle/>
                    <a:p>
                      <a:pPr algn="l" fontAlgn="b"/>
                      <a:r>
                        <a:rPr lang="en-GB" sz="800" b="0" i="0" u="none" strike="noStrike">
                          <a:solidFill>
                            <a:srgbClr val="000000"/>
                          </a:solidFill>
                          <a:effectLst/>
                          <a:latin typeface="Arial" panose="020B0604020202020204" pitchFamily="34" charset="0"/>
                        </a:rPr>
                        <a:t>Asset size </a:t>
                      </a:r>
                      <a:r>
                        <a:rPr lang="en-GB" sz="800" b="0" i="0" u="none" strike="noStrike" baseline="30000">
                          <a:solidFill>
                            <a:srgbClr val="000000"/>
                          </a:solidFill>
                          <a:effectLst/>
                          <a:latin typeface="Arial" panose="020B0604020202020204" pitchFamily="34" charset="0"/>
                        </a:rPr>
                        <a:t>(1) (2)</a:t>
                      </a:r>
                      <a:endParaRPr lang="en-GB" sz="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solidFill>
                      <a:srgbClr val="FFFFFF"/>
                    </a:solidFill>
                  </a:tcPr>
                </a:tc>
                <a:tc>
                  <a:txBody>
                    <a:bodyPr/>
                    <a:lstStyle/>
                    <a:p>
                      <a:pPr algn="l" fontAlgn="b"/>
                      <a:r>
                        <a:rPr lang="en-GB" sz="800" b="0" i="0" u="none" strike="noStrike">
                          <a:solidFill>
                            <a:srgbClr val="000000"/>
                          </a:solidFill>
                          <a:effectLst/>
                          <a:latin typeface="Arial" panose="020B0604020202020204" pitchFamily="34" charset="0"/>
                        </a:rPr>
                        <a:t>           (465)</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1,159</a:t>
                      </a:r>
                    </a:p>
                  </a:txBody>
                  <a:tcPr marL="7620" marR="7620" marT="7620"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11</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(8)</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697</a:t>
                      </a:r>
                    </a:p>
                  </a:txBody>
                  <a:tcPr marL="7620" marR="7620" marT="7620" marB="0" anchor="b">
                    <a:lnL>
                      <a:noFill/>
                    </a:lnL>
                    <a:lnR>
                      <a:noFill/>
                    </a:lnR>
                    <a:lnT>
                      <a:noFill/>
                    </a:lnT>
                    <a:lnB>
                      <a:noFill/>
                    </a:lnB>
                  </a:tcPr>
                </a:tc>
                <a:extLst>
                  <a:ext uri="{0D108BD9-81ED-4DB2-BD59-A6C34878D82A}">
                    <a16:rowId xmlns:a16="http://schemas.microsoft.com/office/drawing/2014/main" val="3707636590"/>
                  </a:ext>
                </a:extLst>
              </a:tr>
              <a:tr h="177387">
                <a:tc>
                  <a:txBody>
                    <a:bodyPr/>
                    <a:lstStyle/>
                    <a:p>
                      <a:pPr algn="l" fontAlgn="b"/>
                      <a:r>
                        <a:rPr lang="en-GB" sz="800" b="0" i="0" u="none" strike="noStrike">
                          <a:solidFill>
                            <a:srgbClr val="000000"/>
                          </a:solidFill>
                          <a:effectLst/>
                          <a:latin typeface="Arial" panose="020B0604020202020204" pitchFamily="34" charset="0"/>
                        </a:rPr>
                        <a:t>Asset quality </a:t>
                      </a:r>
                      <a:r>
                        <a:rPr lang="en-GB" sz="800" b="0" i="0" u="none" strike="noStrike" baseline="30000">
                          <a:solidFill>
                            <a:srgbClr val="000000"/>
                          </a:solidFill>
                          <a:effectLst/>
                          <a:latin typeface="Arial" panose="020B0604020202020204" pitchFamily="34" charset="0"/>
                        </a:rPr>
                        <a:t>(3)</a:t>
                      </a:r>
                      <a:endParaRPr lang="en-GB" sz="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solidFill>
                      <a:srgbClr val="FFFFFF"/>
                    </a:solidFill>
                  </a:tcPr>
                </a:tc>
                <a:tc>
                  <a:txBody>
                    <a:bodyPr/>
                    <a:lstStyle/>
                    <a:p>
                      <a:pPr algn="l" fontAlgn="b"/>
                      <a:r>
                        <a:rPr lang="en-GB" sz="800" b="0" i="0" u="none" strike="noStrike">
                          <a:solidFill>
                            <a:srgbClr val="000000"/>
                          </a:solidFill>
                          <a:effectLst/>
                          <a:latin typeface="Arial" panose="020B0604020202020204" pitchFamily="34" charset="0"/>
                        </a:rPr>
                        <a:t>               68</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(612)</a:t>
                      </a:r>
                    </a:p>
                  </a:txBody>
                  <a:tcPr marL="7620" marR="7620" marT="7620"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(544)</a:t>
                      </a:r>
                    </a:p>
                  </a:txBody>
                  <a:tcPr marL="7620" marR="7620" marT="7620" marB="0" anchor="b">
                    <a:lnL>
                      <a:noFill/>
                    </a:lnL>
                    <a:lnR>
                      <a:noFill/>
                    </a:lnR>
                    <a:lnT>
                      <a:noFill/>
                    </a:lnT>
                    <a:lnB>
                      <a:noFill/>
                    </a:lnB>
                  </a:tcPr>
                </a:tc>
                <a:extLst>
                  <a:ext uri="{0D108BD9-81ED-4DB2-BD59-A6C34878D82A}">
                    <a16:rowId xmlns:a16="http://schemas.microsoft.com/office/drawing/2014/main" val="65322690"/>
                  </a:ext>
                </a:extLst>
              </a:tr>
              <a:tr h="177387">
                <a:tc>
                  <a:txBody>
                    <a:bodyPr/>
                    <a:lstStyle/>
                    <a:p>
                      <a:pPr algn="l" fontAlgn="b"/>
                      <a:r>
                        <a:rPr lang="en-GB" sz="800" b="0" i="0" u="none" strike="noStrike">
                          <a:solidFill>
                            <a:srgbClr val="000000"/>
                          </a:solidFill>
                          <a:effectLst/>
                          <a:latin typeface="Arial" panose="020B0604020202020204" pitchFamily="34" charset="0"/>
                        </a:rPr>
                        <a:t>Methodology and policy </a:t>
                      </a:r>
                      <a:r>
                        <a:rPr lang="en-GB" sz="800" b="0" i="0" u="none" strike="noStrike" baseline="30000">
                          <a:solidFill>
                            <a:srgbClr val="000000"/>
                          </a:solidFill>
                          <a:effectLst/>
                          <a:latin typeface="Arial" panose="020B0604020202020204" pitchFamily="34" charset="0"/>
                        </a:rPr>
                        <a:t>(4)</a:t>
                      </a:r>
                      <a:endParaRPr lang="en-GB" sz="800" b="0" i="0" u="none" strike="noStrike">
                        <a:solidFill>
                          <a:srgbClr val="000000"/>
                        </a:solidFill>
                        <a:effectLst/>
                        <a:latin typeface="Arial" panose="020B0604020202020204" pitchFamily="34" charset="0"/>
                      </a:endParaRPr>
                    </a:p>
                  </a:txBody>
                  <a:tcPr marL="7620" marR="7620" marT="7620" marB="0" anchor="b">
                    <a:lnL>
                      <a:noFill/>
                    </a:lnL>
                    <a:lnR>
                      <a:noFill/>
                    </a:lnR>
                    <a:lnT>
                      <a:noFill/>
                    </a:lnT>
                    <a:lnB>
                      <a:noFill/>
                    </a:lnB>
                    <a:solidFill>
                      <a:srgbClr val="FFFFFF"/>
                    </a:solidFill>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(313)</a:t>
                      </a:r>
                    </a:p>
                  </a:txBody>
                  <a:tcPr marL="7620" marR="7620" marT="7620"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(396)</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(709)</a:t>
                      </a:r>
                    </a:p>
                  </a:txBody>
                  <a:tcPr marL="7620" marR="7620" marT="7620" marB="0" anchor="b">
                    <a:lnL>
                      <a:noFill/>
                    </a:lnL>
                    <a:lnR>
                      <a:noFill/>
                    </a:lnR>
                    <a:lnT>
                      <a:noFill/>
                    </a:lnT>
                    <a:lnB>
                      <a:noFill/>
                    </a:lnB>
                  </a:tcPr>
                </a:tc>
                <a:extLst>
                  <a:ext uri="{0D108BD9-81ED-4DB2-BD59-A6C34878D82A}">
                    <a16:rowId xmlns:a16="http://schemas.microsoft.com/office/drawing/2014/main" val="2998613882"/>
                  </a:ext>
                </a:extLst>
              </a:tr>
              <a:tr h="177387">
                <a:tc>
                  <a:txBody>
                    <a:bodyPr/>
                    <a:lstStyle/>
                    <a:p>
                      <a:pPr algn="l" fontAlgn="b"/>
                      <a:r>
                        <a:rPr lang="en-GB" sz="800" b="0" i="0" u="none" strike="noStrike">
                          <a:solidFill>
                            <a:srgbClr val="000000"/>
                          </a:solidFill>
                          <a:effectLst/>
                          <a:latin typeface="Arial" panose="020B0604020202020204" pitchFamily="34" charset="0"/>
                        </a:rPr>
                        <a:t>Foreign currency movements</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(53)</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106</a:t>
                      </a:r>
                    </a:p>
                  </a:txBody>
                  <a:tcPr marL="7620" marR="7620" marT="7620" marB="0" anchor="b">
                    <a:lnL>
                      <a:noFill/>
                    </a:lnL>
                    <a:lnR>
                      <a:noFill/>
                    </a:lnR>
                    <a:lnT>
                      <a:noFill/>
                    </a:lnT>
                    <a:lnB>
                      <a:noFill/>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a:noFill/>
                    </a:lnB>
                  </a:tcPr>
                </a:tc>
                <a:tc>
                  <a:txBody>
                    <a:bodyPr/>
                    <a:lstStyle/>
                    <a:p>
                      <a:pPr algn="l" fontAlgn="b"/>
                      <a:r>
                        <a:rPr lang="en-GB" sz="800" b="0" i="0" u="none" strike="noStrike">
                          <a:solidFill>
                            <a:srgbClr val="000000"/>
                          </a:solidFill>
                          <a:effectLst/>
                          <a:latin typeface="Arial" panose="020B0604020202020204" pitchFamily="34" charset="0"/>
                        </a:rPr>
                        <a:t>                          53</a:t>
                      </a:r>
                    </a:p>
                  </a:txBody>
                  <a:tcPr marL="7620" marR="7620" marT="7620" marB="0" anchor="b">
                    <a:lnL>
                      <a:noFill/>
                    </a:lnL>
                    <a:lnR>
                      <a:noFill/>
                    </a:lnR>
                    <a:lnT>
                      <a:noFill/>
                    </a:lnT>
                    <a:lnB>
                      <a:noFill/>
                    </a:lnB>
                  </a:tcPr>
                </a:tc>
                <a:extLst>
                  <a:ext uri="{0D108BD9-81ED-4DB2-BD59-A6C34878D82A}">
                    <a16:rowId xmlns:a16="http://schemas.microsoft.com/office/drawing/2014/main" val="1811583073"/>
                  </a:ext>
                </a:extLst>
              </a:tr>
              <a:tr h="177387">
                <a:tc>
                  <a:txBody>
                    <a:bodyPr/>
                    <a:lstStyle/>
                    <a:p>
                      <a:pPr algn="l" fontAlgn="b"/>
                      <a:r>
                        <a:rPr lang="en-GB" sz="800" b="0" i="0" u="none" strike="noStrike">
                          <a:solidFill>
                            <a:srgbClr val="000000"/>
                          </a:solidFill>
                          <a:effectLst/>
                          <a:latin typeface="Arial" panose="020B0604020202020204" pitchFamily="34" charset="0"/>
                        </a:rPr>
                        <a:t>Other</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GB" sz="1000" b="0" i="0" u="none" strike="noStrike">
                        <a:effectLst/>
                        <a:latin typeface="Arial" panose="020B0604020202020204" pitchFamily="34" charset="0"/>
                      </a:endParaRP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376</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(5)</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371</a:t>
                      </a:r>
                    </a:p>
                  </a:txBody>
                  <a:tcPr marL="7620" marR="7620" marT="762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5223380"/>
                  </a:ext>
                </a:extLst>
              </a:tr>
              <a:tr h="177387">
                <a:tc>
                  <a:txBody>
                    <a:bodyPr/>
                    <a:lstStyle/>
                    <a:p>
                      <a:pPr algn="l" fontAlgn="b"/>
                      <a:r>
                        <a:rPr lang="en-GB" sz="800" b="0" i="0" u="none" strike="noStrike">
                          <a:solidFill>
                            <a:srgbClr val="000000"/>
                          </a:solidFill>
                          <a:effectLst/>
                          <a:latin typeface="Arial" panose="020B0604020202020204" pitchFamily="34" charset="0"/>
                        </a:rPr>
                        <a:t>RWAs CRDIV as at 31 December 2018</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GB" sz="800" b="0" i="0" u="none" strike="noStrike">
                          <a:solidFill>
                            <a:srgbClr val="000000"/>
                          </a:solidFill>
                          <a:effectLst/>
                          <a:latin typeface="Arial" panose="020B0604020202020204" pitchFamily="34" charset="0"/>
                        </a:rPr>
                        <a:t>         26,993</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19,216</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effectLst/>
                          <a:latin typeface="Arial" panose="020B060402020202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371</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4,624</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392</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0" i="0" u="none" strike="noStrike">
                          <a:solidFill>
                            <a:srgbClr val="000000"/>
                          </a:solidFill>
                          <a:effectLst/>
                          <a:latin typeface="Arial" panose="020B060402020202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GB" sz="800" b="0" i="0" u="none" strike="noStrike" dirty="0">
                          <a:solidFill>
                            <a:srgbClr val="000000"/>
                          </a:solidFill>
                          <a:effectLst/>
                          <a:latin typeface="Arial" panose="020B0604020202020204" pitchFamily="34" charset="0"/>
                        </a:rPr>
                        <a:t>                   51,596</a:t>
                      </a:r>
                    </a:p>
                  </a:txBody>
                  <a:tcPr marL="7620" marR="7620" marT="7620" marB="0" anchor="b">
                    <a:lnL>
                      <a:noFill/>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8247197"/>
                  </a:ext>
                </a:extLst>
              </a:tr>
            </a:tbl>
          </a:graphicData>
        </a:graphic>
      </p:graphicFrame>
      <p:sp>
        <p:nvSpPr>
          <p:cNvPr id="4" name="Date Placeholder 3">
            <a:extLst>
              <a:ext uri="{FF2B5EF4-FFF2-40B4-BE49-F238E27FC236}">
                <a16:creationId xmlns:a16="http://schemas.microsoft.com/office/drawing/2014/main" id="{09866788-AF23-4750-9BCC-114E4CC1F15F}"/>
              </a:ext>
            </a:extLst>
          </p:cNvPr>
          <p:cNvSpPr>
            <a:spLocks noGrp="1"/>
          </p:cNvSpPr>
          <p:nvPr>
            <p:ph type="dt" sz="half" idx="10"/>
          </p:nvPr>
        </p:nvSpPr>
        <p:spPr/>
        <p:txBody>
          <a:bodyPr/>
          <a:lstStyle/>
          <a:p>
            <a:pPr>
              <a:defRPr/>
            </a:pPr>
            <a:r>
              <a:rPr lang="en-US" dirty="0"/>
              <a:t>22nd April 2021</a:t>
            </a:r>
          </a:p>
        </p:txBody>
      </p:sp>
      <p:sp>
        <p:nvSpPr>
          <p:cNvPr id="6" name="Slide Number Placeholder 5">
            <a:extLst>
              <a:ext uri="{FF2B5EF4-FFF2-40B4-BE49-F238E27FC236}">
                <a16:creationId xmlns:a16="http://schemas.microsoft.com/office/drawing/2014/main" id="{951F6CD6-56A2-4C1B-959B-25756D5CD071}"/>
              </a:ext>
            </a:extLst>
          </p:cNvPr>
          <p:cNvSpPr>
            <a:spLocks noGrp="1"/>
          </p:cNvSpPr>
          <p:nvPr>
            <p:ph type="sldNum" sz="quarter" idx="12"/>
          </p:nvPr>
        </p:nvSpPr>
        <p:spPr/>
        <p:txBody>
          <a:bodyPr/>
          <a:lstStyle/>
          <a:p>
            <a:fld id="{BA564B90-37C1-4321-9C6F-EADC4B6BE8DC}" type="slidenum">
              <a:rPr lang="en-US" altLang="en-US" smtClean="0"/>
              <a:pPr/>
              <a:t>25</a:t>
            </a:fld>
            <a:endParaRPr lang="en-US" altLang="en-US"/>
          </a:p>
        </p:txBody>
      </p:sp>
    </p:spTree>
    <p:extLst>
      <p:ext uri="{BB962C8B-B14F-4D97-AF65-F5344CB8AC3E}">
        <p14:creationId xmlns:p14="http://schemas.microsoft.com/office/powerpoint/2010/main" val="888935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1721581-73B7-4090-BC7F-F853B55BE917}"/>
              </a:ext>
            </a:extLst>
          </p:cNvPr>
          <p:cNvSpPr>
            <a:spLocks noGrp="1" noChangeArrowheads="1"/>
          </p:cNvSpPr>
          <p:nvPr>
            <p:ph type="title"/>
          </p:nvPr>
        </p:nvSpPr>
        <p:spPr>
          <a:xfrm>
            <a:off x="457200" y="152400"/>
            <a:ext cx="8229600" cy="539750"/>
          </a:xfrm>
        </p:spPr>
        <p:txBody>
          <a:bodyPr>
            <a:normAutofit fontScale="90000"/>
          </a:bodyPr>
          <a:lstStyle/>
          <a:p>
            <a:r>
              <a:rPr lang="en-GB" altLang="en-US" sz="3600" dirty="0"/>
              <a:t>Explanations to previous slide</a:t>
            </a:r>
          </a:p>
        </p:txBody>
      </p:sp>
      <p:sp>
        <p:nvSpPr>
          <p:cNvPr id="40965" name="Rectangle 4">
            <a:extLst>
              <a:ext uri="{FF2B5EF4-FFF2-40B4-BE49-F238E27FC236}">
                <a16:creationId xmlns:a16="http://schemas.microsoft.com/office/drawing/2014/main" id="{05E53044-41F2-4DE5-8482-15A58E8406BD}"/>
              </a:ext>
            </a:extLst>
          </p:cNvPr>
          <p:cNvSpPr>
            <a:spLocks noGrp="1" noChangeArrowheads="1"/>
          </p:cNvSpPr>
          <p:nvPr>
            <p:ph idx="1"/>
          </p:nvPr>
        </p:nvSpPr>
        <p:spPr>
          <a:xfrm>
            <a:off x="323850" y="914400"/>
            <a:ext cx="8437563" cy="5410200"/>
          </a:xfrm>
        </p:spPr>
        <p:txBody>
          <a:bodyPr lIns="63064" tIns="46759" bIns="46759"/>
          <a:lstStyle/>
          <a:p>
            <a:pPr marL="115888" lvl="1" indent="0">
              <a:lnSpc>
                <a:spcPct val="110000"/>
              </a:lnSpc>
              <a:spcAft>
                <a:spcPct val="10000"/>
              </a:spcAft>
              <a:buClr>
                <a:schemeClr val="accent6"/>
              </a:buClr>
              <a:buNone/>
              <a:defRPr/>
            </a:pPr>
            <a:r>
              <a:rPr lang="en-GB" sz="1600" dirty="0">
                <a:solidFill>
                  <a:srgbClr val="000000"/>
                </a:solidFill>
                <a:latin typeface="+mj-lt"/>
              </a:rPr>
              <a:t>Notes as per numbers:</a:t>
            </a:r>
          </a:p>
        </p:txBody>
      </p:sp>
      <p:sp>
        <p:nvSpPr>
          <p:cNvPr id="36870" name="Slide Number Placeholder 17">
            <a:extLst>
              <a:ext uri="{FF2B5EF4-FFF2-40B4-BE49-F238E27FC236}">
                <a16:creationId xmlns:a16="http://schemas.microsoft.com/office/drawing/2014/main" id="{2B32E64A-DF1A-4B72-B450-623E77C5C448}"/>
              </a:ext>
            </a:extLst>
          </p:cNvPr>
          <p:cNvSpPr>
            <a:spLocks noGrp="1" noChangeArrowheads="1"/>
          </p:cNvSpPr>
          <p:nvPr>
            <p:ph type="sldNum" sz="quarter" idx="12"/>
          </p:nvPr>
        </p:nvSpPr>
        <p:spPr>
          <a:xfrm>
            <a:off x="7086600" y="6477000"/>
            <a:ext cx="1527175" cy="15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36C859F-A614-4B88-8862-88123368FF49}" type="slidenum">
              <a:rPr lang="en-IE" altLang="en-US" sz="1400">
                <a:solidFill>
                  <a:srgbClr val="004E7D"/>
                </a:solidFill>
              </a:rPr>
              <a:pPr>
                <a:spcBef>
                  <a:spcPct val="0"/>
                </a:spcBef>
                <a:buFontTx/>
                <a:buNone/>
              </a:pPr>
              <a:t>26</a:t>
            </a:fld>
            <a:endParaRPr lang="en-IE" altLang="en-US" sz="1400">
              <a:solidFill>
                <a:srgbClr val="004E7D"/>
              </a:solidFill>
            </a:endParaRPr>
          </a:p>
        </p:txBody>
      </p:sp>
      <p:sp>
        <p:nvSpPr>
          <p:cNvPr id="36867" name="Text Box 3">
            <a:extLst>
              <a:ext uri="{FF2B5EF4-FFF2-40B4-BE49-F238E27FC236}">
                <a16:creationId xmlns:a16="http://schemas.microsoft.com/office/drawing/2014/main" id="{1A9D585A-649D-49D9-A526-105385B63010}"/>
              </a:ext>
            </a:extLst>
          </p:cNvPr>
          <p:cNvSpPr txBox="1">
            <a:spLocks noChangeArrowheads="1"/>
          </p:cNvSpPr>
          <p:nvPr>
            <p:custDataLst>
              <p:tags r:id="rId1"/>
            </p:custDataLst>
          </p:nvPr>
        </p:nvSpPr>
        <p:spPr bwMode="auto">
          <a:xfrm>
            <a:off x="11113" y="11113"/>
            <a:ext cx="1079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0046" rIns="0" bIns="40046">
            <a:spAutoFit/>
          </a:bodyPr>
          <a:lstStyle>
            <a:lvl1pPr defTabSz="912813">
              <a:spcBef>
                <a:spcPct val="20000"/>
              </a:spcBef>
              <a:buChar char="•"/>
              <a:defRPr sz="3200">
                <a:solidFill>
                  <a:schemeClr val="tx1"/>
                </a:solidFill>
                <a:latin typeface="Arial" panose="020B0604020202020204" pitchFamily="34" charset="0"/>
              </a:defRPr>
            </a:lvl1pPr>
            <a:lvl2pPr marL="742950" indent="-285750" defTabSz="912813">
              <a:spcBef>
                <a:spcPct val="20000"/>
              </a:spcBef>
              <a:buChar char="–"/>
              <a:defRPr sz="2800">
                <a:solidFill>
                  <a:schemeClr val="tx1"/>
                </a:solidFill>
                <a:latin typeface="Arial" panose="020B0604020202020204" pitchFamily="34" charset="0"/>
              </a:defRPr>
            </a:lvl2pPr>
            <a:lvl3pPr marL="1143000" indent="-228600" defTabSz="912813">
              <a:spcBef>
                <a:spcPct val="20000"/>
              </a:spcBef>
              <a:buChar char="•"/>
              <a:defRPr sz="2400">
                <a:solidFill>
                  <a:schemeClr val="tx1"/>
                </a:solidFill>
                <a:latin typeface="Arial" panose="020B0604020202020204" pitchFamily="34" charset="0"/>
              </a:defRPr>
            </a:lvl3pPr>
            <a:lvl4pPr marL="1600200" indent="-228600" defTabSz="912813">
              <a:spcBef>
                <a:spcPct val="20000"/>
              </a:spcBef>
              <a:buChar char="–"/>
              <a:defRPr sz="2000">
                <a:solidFill>
                  <a:schemeClr val="tx1"/>
                </a:solidFill>
                <a:latin typeface="Arial" panose="020B0604020202020204" pitchFamily="34" charset="0"/>
              </a:defRPr>
            </a:lvl4pPr>
            <a:lvl5pPr marL="2057400" indent="-228600" defTabSz="912813">
              <a:spcBef>
                <a:spcPct val="20000"/>
              </a:spcBef>
              <a:buChar char="»"/>
              <a:defRPr sz="2000">
                <a:solidFill>
                  <a:schemeClr val="tx1"/>
                </a:solidFill>
                <a:latin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solidFill>
                <a:srgbClr val="000000"/>
              </a:solidFill>
              <a:latin typeface="Verdana" panose="020B0604030504040204" pitchFamily="34" charset="0"/>
              <a:cs typeface="Times New Roman" panose="02020603050405020304" pitchFamily="18" charset="0"/>
            </a:endParaRPr>
          </a:p>
        </p:txBody>
      </p:sp>
      <p:sp>
        <p:nvSpPr>
          <p:cNvPr id="36869" name="Rectangle 3">
            <a:extLst>
              <a:ext uri="{FF2B5EF4-FFF2-40B4-BE49-F238E27FC236}">
                <a16:creationId xmlns:a16="http://schemas.microsoft.com/office/drawing/2014/main" id="{B8BA175F-C1C3-4A36-B152-FB12AE008916}"/>
              </a:ext>
            </a:extLst>
          </p:cNvPr>
          <p:cNvSpPr txBox="1">
            <a:spLocks noChangeArrowheads="1"/>
          </p:cNvSpPr>
          <p:nvPr/>
        </p:nvSpPr>
        <p:spPr bwMode="auto">
          <a:xfrm>
            <a:off x="685800" y="6477000"/>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1" dirty="0">
                <a:latin typeface="Georgia" panose="02040502050405020303" pitchFamily="18" charset="0"/>
              </a:rPr>
              <a:t>22nd April 2021</a:t>
            </a:r>
          </a:p>
        </p:txBody>
      </p:sp>
      <p:graphicFrame>
        <p:nvGraphicFramePr>
          <p:cNvPr id="2" name="Table 1">
            <a:extLst>
              <a:ext uri="{FF2B5EF4-FFF2-40B4-BE49-F238E27FC236}">
                <a16:creationId xmlns:a16="http://schemas.microsoft.com/office/drawing/2014/main" id="{CAD15C96-EAAB-41D4-A7CD-D24499B59163}"/>
              </a:ext>
            </a:extLst>
          </p:cNvPr>
          <p:cNvGraphicFramePr>
            <a:graphicFrameLocks noGrp="1"/>
          </p:cNvGraphicFramePr>
          <p:nvPr>
            <p:extLst>
              <p:ext uri="{D42A27DB-BD31-4B8C-83A1-F6EECF244321}">
                <p14:modId xmlns:p14="http://schemas.microsoft.com/office/powerpoint/2010/main" val="1737629806"/>
              </p:ext>
            </p:extLst>
          </p:nvPr>
        </p:nvGraphicFramePr>
        <p:xfrm>
          <a:off x="364519" y="1143000"/>
          <a:ext cx="8305784" cy="5043340"/>
        </p:xfrm>
        <a:graphic>
          <a:graphicData uri="http://schemas.openxmlformats.org/drawingml/2006/table">
            <a:tbl>
              <a:tblPr/>
              <a:tblGrid>
                <a:gridCol w="8305784">
                  <a:extLst>
                    <a:ext uri="{9D8B030D-6E8A-4147-A177-3AD203B41FA5}">
                      <a16:colId xmlns:a16="http://schemas.microsoft.com/office/drawing/2014/main" val="131725518"/>
                    </a:ext>
                  </a:extLst>
                </a:gridCol>
              </a:tblGrid>
              <a:tr h="1008668">
                <a:tc>
                  <a:txBody>
                    <a:bodyPr/>
                    <a:lstStyle/>
                    <a:p>
                      <a:pPr marL="0" indent="0" algn="l" fontAlgn="b">
                        <a:buNone/>
                      </a:pPr>
                      <a:r>
                        <a:rPr lang="en-GB" sz="2000" b="0" i="0" u="none" strike="noStrike" baseline="30000" dirty="0">
                          <a:solidFill>
                            <a:srgbClr val="000000"/>
                          </a:solidFill>
                          <a:effectLst/>
                          <a:latin typeface="Arial" panose="020B0604020202020204" pitchFamily="34" charset="0"/>
                        </a:rPr>
                        <a:t>(1) </a:t>
                      </a:r>
                      <a:r>
                        <a:rPr lang="en-GB" sz="2000" b="0" i="0" u="none" strike="noStrike" dirty="0">
                          <a:solidFill>
                            <a:srgbClr val="000000"/>
                          </a:solidFill>
                          <a:effectLst/>
                          <a:latin typeface="Arial" panose="020B0604020202020204" pitchFamily="34" charset="0"/>
                        </a:rPr>
                        <a:t>Asset size increases/decreases in credit risk driven by new lending offset by loan redemptions, restructures, asset sales and write-offs.</a:t>
                      </a:r>
                    </a:p>
                    <a:p>
                      <a:pPr marL="0" indent="0" algn="l" fontAlgn="b">
                        <a:buNone/>
                      </a:pPr>
                      <a:endParaRPr lang="en-GB" sz="20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826319334"/>
                  </a:ext>
                </a:extLst>
              </a:tr>
              <a:tr h="675224">
                <a:tc>
                  <a:txBody>
                    <a:bodyPr/>
                    <a:lstStyle/>
                    <a:p>
                      <a:pPr algn="l" fontAlgn="b"/>
                      <a:r>
                        <a:rPr lang="en-GB" sz="2000" b="0" i="0" u="none" strike="noStrike" baseline="30000" dirty="0">
                          <a:solidFill>
                            <a:srgbClr val="000000"/>
                          </a:solidFill>
                          <a:effectLst/>
                          <a:latin typeface="Arial" panose="020B0604020202020204" pitchFamily="34" charset="0"/>
                        </a:rPr>
                        <a:t>(2) </a:t>
                      </a:r>
                      <a:r>
                        <a:rPr lang="en-GB" sz="2000" b="0" i="0" u="none" strike="noStrike" dirty="0">
                          <a:solidFill>
                            <a:srgbClr val="000000"/>
                          </a:solidFill>
                          <a:effectLst/>
                          <a:latin typeface="Arial" panose="020B0604020202020204" pitchFamily="34" charset="0"/>
                        </a:rPr>
                        <a:t>Credit valuation adjustment reduction driven by the movement in derivative mark to market.</a:t>
                      </a:r>
                    </a:p>
                  </a:txBody>
                  <a:tcPr marL="7620" marR="7620" marT="7620" marB="0" anchor="b">
                    <a:lnL>
                      <a:noFill/>
                    </a:lnL>
                    <a:lnR>
                      <a:noFill/>
                    </a:lnR>
                    <a:lnT>
                      <a:noFill/>
                    </a:lnT>
                    <a:lnB>
                      <a:noFill/>
                    </a:lnB>
                  </a:tcPr>
                </a:tc>
                <a:extLst>
                  <a:ext uri="{0D108BD9-81ED-4DB2-BD59-A6C34878D82A}">
                    <a16:rowId xmlns:a16="http://schemas.microsoft.com/office/drawing/2014/main" val="3841906130"/>
                  </a:ext>
                </a:extLst>
              </a:tr>
              <a:tr h="1008668">
                <a:tc>
                  <a:txBody>
                    <a:bodyPr/>
                    <a:lstStyle/>
                    <a:p>
                      <a:pPr algn="l" fontAlgn="b"/>
                      <a:r>
                        <a:rPr lang="en-GB" sz="2000" b="0" i="0" u="none" strike="noStrike" baseline="30000" dirty="0">
                          <a:solidFill>
                            <a:srgbClr val="000000"/>
                          </a:solidFill>
                          <a:effectLst/>
                          <a:latin typeface="Arial" panose="020B0604020202020204" pitchFamily="34" charset="0"/>
                        </a:rPr>
                        <a:t>(3)</a:t>
                      </a:r>
                      <a:r>
                        <a:rPr lang="en-GB" sz="2000" b="0" i="0" u="none" strike="noStrike" dirty="0">
                          <a:solidFill>
                            <a:srgbClr val="000000"/>
                          </a:solidFill>
                          <a:effectLst/>
                          <a:latin typeface="Arial" panose="020B0604020202020204" pitchFamily="34" charset="0"/>
                        </a:rPr>
                        <a:t> Asset quality represents the impact of PD and LGD migration changes within the loan book (also net movement into/out of default).</a:t>
                      </a:r>
                    </a:p>
                  </a:txBody>
                  <a:tcPr marL="7620" marR="7620" marT="7620" marB="0" anchor="b">
                    <a:lnL>
                      <a:noFill/>
                    </a:lnL>
                    <a:lnR>
                      <a:noFill/>
                    </a:lnR>
                    <a:lnT>
                      <a:noFill/>
                    </a:lnT>
                    <a:lnB>
                      <a:noFill/>
                    </a:lnB>
                  </a:tcPr>
                </a:tc>
                <a:extLst>
                  <a:ext uri="{0D108BD9-81ED-4DB2-BD59-A6C34878D82A}">
                    <a16:rowId xmlns:a16="http://schemas.microsoft.com/office/drawing/2014/main" val="2715676788"/>
                  </a:ext>
                </a:extLst>
              </a:tr>
              <a:tr h="1675556">
                <a:tc>
                  <a:txBody>
                    <a:bodyPr/>
                    <a:lstStyle/>
                    <a:p>
                      <a:pPr algn="l" fontAlgn="b"/>
                      <a:r>
                        <a:rPr lang="en-GB" sz="2000" b="0" i="0" u="none" strike="noStrike" baseline="30000" dirty="0">
                          <a:solidFill>
                            <a:srgbClr val="000000"/>
                          </a:solidFill>
                          <a:effectLst/>
                          <a:latin typeface="Arial" panose="020B0604020202020204" pitchFamily="34" charset="0"/>
                        </a:rPr>
                        <a:t>(4)</a:t>
                      </a:r>
                      <a:r>
                        <a:rPr lang="en-GB" sz="2000" b="0" i="0" u="none" strike="noStrike" dirty="0">
                          <a:solidFill>
                            <a:srgbClr val="000000"/>
                          </a:solidFill>
                          <a:effectLst/>
                          <a:latin typeface="Arial" panose="020B0604020202020204" pitchFamily="34" charset="0"/>
                        </a:rPr>
                        <a:t> Relates to use of credit risk mitigation per article 453 and the application of own funds requirements for exposures to a central counterparty per section 9, chapter 6, Title II, Part three of the CRR. 2018 relates to the impact of the introduction of derivative netting </a:t>
                      </a:r>
                    </a:p>
                  </a:txBody>
                  <a:tcPr marL="7620" marR="7620" marT="7620" marB="0" anchor="b">
                    <a:lnL>
                      <a:noFill/>
                    </a:lnL>
                    <a:lnR>
                      <a:noFill/>
                    </a:lnR>
                    <a:lnT>
                      <a:noFill/>
                    </a:lnT>
                    <a:lnB>
                      <a:noFill/>
                    </a:lnB>
                  </a:tcPr>
                </a:tc>
                <a:extLst>
                  <a:ext uri="{0D108BD9-81ED-4DB2-BD59-A6C34878D82A}">
                    <a16:rowId xmlns:a16="http://schemas.microsoft.com/office/drawing/2014/main" val="2368698254"/>
                  </a:ext>
                </a:extLst>
              </a:tr>
              <a:tr h="675224">
                <a:tc>
                  <a:txBody>
                    <a:bodyPr/>
                    <a:lstStyle/>
                    <a:p>
                      <a:pPr algn="l" fontAlgn="b"/>
                      <a:r>
                        <a:rPr lang="en-GB" sz="2000" b="0" i="0" u="none" strike="noStrike" baseline="30000" dirty="0">
                          <a:solidFill>
                            <a:srgbClr val="000000"/>
                          </a:solidFill>
                          <a:effectLst/>
                          <a:latin typeface="Arial" panose="020B0604020202020204" pitchFamily="34" charset="0"/>
                        </a:rPr>
                        <a:t>(5)</a:t>
                      </a:r>
                      <a:r>
                        <a:rPr lang="en-GB" sz="2000" b="0" i="0" u="none" strike="noStrike" dirty="0">
                          <a:solidFill>
                            <a:srgbClr val="000000"/>
                          </a:solidFill>
                          <a:effectLst/>
                          <a:latin typeface="Arial" panose="020B0604020202020204" pitchFamily="34" charset="0"/>
                        </a:rPr>
                        <a:t> Increase in RWAs of Corporate SME following PD recalibration.</a:t>
                      </a:r>
                    </a:p>
                  </a:txBody>
                  <a:tcPr marL="7620" marR="7620" marT="7620" marB="0" anchor="b">
                    <a:lnL>
                      <a:noFill/>
                    </a:lnL>
                    <a:lnR>
                      <a:noFill/>
                    </a:lnR>
                    <a:lnT>
                      <a:noFill/>
                    </a:lnT>
                    <a:lnB>
                      <a:noFill/>
                    </a:lnB>
                  </a:tcPr>
                </a:tc>
                <a:extLst>
                  <a:ext uri="{0D108BD9-81ED-4DB2-BD59-A6C34878D82A}">
                    <a16:rowId xmlns:a16="http://schemas.microsoft.com/office/drawing/2014/main" val="3556559948"/>
                  </a:ext>
                </a:extLst>
              </a:tr>
            </a:tbl>
          </a:graphicData>
        </a:graphic>
      </p:graphicFrame>
    </p:spTree>
    <p:extLst>
      <p:ext uri="{BB962C8B-B14F-4D97-AF65-F5344CB8AC3E}">
        <p14:creationId xmlns:p14="http://schemas.microsoft.com/office/powerpoint/2010/main" val="3905230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8C14-7F5F-4D9D-B404-92A4821129E5}"/>
              </a:ext>
            </a:extLst>
          </p:cNvPr>
          <p:cNvSpPr>
            <a:spLocks noGrp="1"/>
          </p:cNvSpPr>
          <p:nvPr>
            <p:ph type="title"/>
          </p:nvPr>
        </p:nvSpPr>
        <p:spPr>
          <a:xfrm>
            <a:off x="628650" y="365126"/>
            <a:ext cx="7886700" cy="625473"/>
          </a:xfrm>
        </p:spPr>
        <p:txBody>
          <a:bodyPr>
            <a:normAutofit/>
          </a:bodyPr>
          <a:lstStyle/>
          <a:p>
            <a:r>
              <a:rPr lang="en-GB" dirty="0"/>
              <a:t>AIB Capital at YE 2019</a:t>
            </a:r>
          </a:p>
        </p:txBody>
      </p:sp>
      <p:sp>
        <p:nvSpPr>
          <p:cNvPr id="4" name="Date Placeholder 3">
            <a:extLst>
              <a:ext uri="{FF2B5EF4-FFF2-40B4-BE49-F238E27FC236}">
                <a16:creationId xmlns:a16="http://schemas.microsoft.com/office/drawing/2014/main" id="{09866788-AF23-4750-9BCC-114E4CC1F15F}"/>
              </a:ext>
            </a:extLst>
          </p:cNvPr>
          <p:cNvSpPr>
            <a:spLocks noGrp="1"/>
          </p:cNvSpPr>
          <p:nvPr>
            <p:ph type="dt" sz="half" idx="10"/>
          </p:nvPr>
        </p:nvSpPr>
        <p:spPr/>
        <p:txBody>
          <a:bodyPr/>
          <a:lstStyle/>
          <a:p>
            <a:pPr>
              <a:defRPr/>
            </a:pPr>
            <a:r>
              <a:rPr lang="en-US" dirty="0"/>
              <a:t>22nd April 2021</a:t>
            </a:r>
          </a:p>
        </p:txBody>
      </p:sp>
      <p:sp>
        <p:nvSpPr>
          <p:cNvPr id="6" name="Slide Number Placeholder 5">
            <a:extLst>
              <a:ext uri="{FF2B5EF4-FFF2-40B4-BE49-F238E27FC236}">
                <a16:creationId xmlns:a16="http://schemas.microsoft.com/office/drawing/2014/main" id="{951F6CD6-56A2-4C1B-959B-25756D5CD071}"/>
              </a:ext>
            </a:extLst>
          </p:cNvPr>
          <p:cNvSpPr>
            <a:spLocks noGrp="1"/>
          </p:cNvSpPr>
          <p:nvPr>
            <p:ph type="sldNum" sz="quarter" idx="12"/>
          </p:nvPr>
        </p:nvSpPr>
        <p:spPr/>
        <p:txBody>
          <a:bodyPr/>
          <a:lstStyle/>
          <a:p>
            <a:fld id="{BA564B90-37C1-4321-9C6F-EADC4B6BE8DC}" type="slidenum">
              <a:rPr lang="en-US" altLang="en-US" smtClean="0"/>
              <a:pPr/>
              <a:t>27</a:t>
            </a:fld>
            <a:endParaRPr lang="en-US" altLang="en-US"/>
          </a:p>
        </p:txBody>
      </p:sp>
      <p:sp>
        <p:nvSpPr>
          <p:cNvPr id="5" name="Content Placeholder 4">
            <a:extLst>
              <a:ext uri="{FF2B5EF4-FFF2-40B4-BE49-F238E27FC236}">
                <a16:creationId xmlns:a16="http://schemas.microsoft.com/office/drawing/2014/main" id="{C8943C59-A76A-4CCC-AE2E-99CF6DBE38F3}"/>
              </a:ext>
            </a:extLst>
          </p:cNvPr>
          <p:cNvSpPr>
            <a:spLocks noGrp="1"/>
          </p:cNvSpPr>
          <p:nvPr>
            <p:ph idx="1"/>
          </p:nvPr>
        </p:nvSpPr>
        <p:spPr>
          <a:xfrm>
            <a:off x="628650" y="990599"/>
            <a:ext cx="7886700" cy="5186364"/>
          </a:xfrm>
        </p:spPr>
        <p:txBody>
          <a:bodyPr/>
          <a:lstStyle/>
          <a:p>
            <a:pPr marL="0" indent="0">
              <a:buNone/>
            </a:pPr>
            <a:r>
              <a:rPr lang="en-GB" dirty="0">
                <a:hlinkClick r:id="rId2"/>
              </a:rPr>
              <a:t>https://aib.ie/content/dam/aib/investorrelations/docs/resultscentre/pillar3/aib-2019-pillar-3-report.pdf</a:t>
            </a:r>
            <a:endParaRPr lang="en-GB" dirty="0"/>
          </a:p>
          <a:p>
            <a:endParaRPr lang="en-GB" dirty="0"/>
          </a:p>
          <a:p>
            <a:pPr marL="0" indent="0">
              <a:buNone/>
            </a:pPr>
            <a:r>
              <a:rPr lang="en-GB" dirty="0"/>
              <a:t>Pillar III Report – Page 16.  It’s a far cry from 8%.</a:t>
            </a:r>
          </a:p>
          <a:p>
            <a:pPr marL="0" indent="0">
              <a:buNone/>
            </a:pPr>
            <a:endParaRPr lang="en-GB" dirty="0"/>
          </a:p>
          <a:p>
            <a:pPr marL="0" indent="0">
              <a:buNone/>
            </a:pPr>
            <a:r>
              <a:rPr lang="en-GB" dirty="0"/>
              <a:t>The table sets out the capital requirements at 31 December 2019 and also the pro-forma requirements for 2020 and 2021 based on information available as at 31 December 2019. The table does not include Pillar 2 Guidance (“P2G”) which is not publicly disclosed.</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924870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1721581-73B7-4090-BC7F-F853B55BE917}"/>
              </a:ext>
            </a:extLst>
          </p:cNvPr>
          <p:cNvSpPr>
            <a:spLocks noGrp="1" noChangeArrowheads="1"/>
          </p:cNvSpPr>
          <p:nvPr>
            <p:ph type="title"/>
          </p:nvPr>
        </p:nvSpPr>
        <p:spPr>
          <a:xfrm>
            <a:off x="457200" y="152400"/>
            <a:ext cx="8229600" cy="539750"/>
          </a:xfrm>
        </p:spPr>
        <p:txBody>
          <a:bodyPr>
            <a:normAutofit fontScale="90000"/>
          </a:bodyPr>
          <a:lstStyle/>
          <a:p>
            <a:r>
              <a:rPr lang="en-US" sz="3600" dirty="0"/>
              <a:t>New Capital Buffers Introduced Post Crisis</a:t>
            </a:r>
            <a:endParaRPr lang="en-GB" altLang="en-US" sz="3600" dirty="0"/>
          </a:p>
        </p:txBody>
      </p:sp>
      <p:sp>
        <p:nvSpPr>
          <p:cNvPr id="40965" name="Rectangle 4">
            <a:extLst>
              <a:ext uri="{FF2B5EF4-FFF2-40B4-BE49-F238E27FC236}">
                <a16:creationId xmlns:a16="http://schemas.microsoft.com/office/drawing/2014/main" id="{05E53044-41F2-4DE5-8482-15A58E8406BD}"/>
              </a:ext>
            </a:extLst>
          </p:cNvPr>
          <p:cNvSpPr>
            <a:spLocks noGrp="1" noChangeArrowheads="1"/>
          </p:cNvSpPr>
          <p:nvPr>
            <p:ph idx="1"/>
          </p:nvPr>
        </p:nvSpPr>
        <p:spPr>
          <a:xfrm>
            <a:off x="323850" y="692150"/>
            <a:ext cx="8591550" cy="5784850"/>
          </a:xfrm>
        </p:spPr>
        <p:txBody>
          <a:bodyPr lIns="63064" tIns="46759" bIns="46759">
            <a:noAutofit/>
          </a:bodyPr>
          <a:lstStyle/>
          <a:p>
            <a:pPr marL="0" indent="0" eaLnBrk="1" hangingPunct="1">
              <a:lnSpc>
                <a:spcPct val="150000"/>
              </a:lnSpc>
              <a:buFontTx/>
              <a:buNone/>
            </a:pPr>
            <a:r>
              <a:rPr lang="en-GB" sz="1800" dirty="0"/>
              <a:t>Create buffers in good times (strong economic performance with low default rates) that can be used in a downturn (phased in by January 2019)</a:t>
            </a:r>
          </a:p>
          <a:p>
            <a:pPr marL="0" indent="0" eaLnBrk="1" hangingPunct="1">
              <a:lnSpc>
                <a:spcPct val="150000"/>
              </a:lnSpc>
              <a:buFontTx/>
              <a:buNone/>
            </a:pPr>
            <a:endParaRPr lang="en-GB" sz="1800" dirty="0"/>
          </a:p>
          <a:p>
            <a:pPr>
              <a:lnSpc>
                <a:spcPct val="150000"/>
              </a:lnSpc>
            </a:pPr>
            <a:r>
              <a:rPr lang="en-GB" sz="1800" b="1" dirty="0"/>
              <a:t>Capital Conservation Buffer:  </a:t>
            </a:r>
            <a:r>
              <a:rPr lang="en-GB" sz="1800" dirty="0"/>
              <a:t>Should be available to absorb banking sector losses conditional on a plausible severe stressed financial and economic environment – additional 2.5%</a:t>
            </a:r>
          </a:p>
          <a:p>
            <a:pPr>
              <a:lnSpc>
                <a:spcPct val="150000"/>
              </a:lnSpc>
            </a:pPr>
            <a:r>
              <a:rPr lang="en-GB" sz="1800" b="1" dirty="0"/>
              <a:t>Countercyclical Buffer:  </a:t>
            </a:r>
            <a:r>
              <a:rPr lang="en-GB" sz="1800" dirty="0"/>
              <a:t>Extends capital conservation range during periods of excess credit growth or other indicators deemed appropriate by supervisors for  their national contexts – add 0 – 2.5% at the supervisor’s discretion – set at 1% for Irish institutions in 2019</a:t>
            </a:r>
          </a:p>
          <a:p>
            <a:pPr marL="0" indent="0" eaLnBrk="1" hangingPunct="1">
              <a:lnSpc>
                <a:spcPct val="150000"/>
              </a:lnSpc>
              <a:buFontTx/>
              <a:buNone/>
            </a:pPr>
            <a:r>
              <a:rPr lang="en-GB" sz="1800" b="1" i="1" dirty="0"/>
              <a:t>Note: should an institution breach these combined buffer requirements, prepare a capital conservation plan within five days, submit to the national authority for approval</a:t>
            </a:r>
            <a:endParaRPr lang="en-GB" sz="1800" b="1" i="1" dirty="0">
              <a:solidFill>
                <a:srgbClr val="000000"/>
              </a:solidFill>
              <a:latin typeface="+mj-lt"/>
            </a:endParaRPr>
          </a:p>
        </p:txBody>
      </p:sp>
      <p:sp>
        <p:nvSpPr>
          <p:cNvPr id="36870" name="Slide Number Placeholder 17">
            <a:extLst>
              <a:ext uri="{FF2B5EF4-FFF2-40B4-BE49-F238E27FC236}">
                <a16:creationId xmlns:a16="http://schemas.microsoft.com/office/drawing/2014/main" id="{2B32E64A-DF1A-4B72-B450-623E77C5C448}"/>
              </a:ext>
            </a:extLst>
          </p:cNvPr>
          <p:cNvSpPr>
            <a:spLocks noGrp="1" noChangeArrowheads="1"/>
          </p:cNvSpPr>
          <p:nvPr>
            <p:ph type="sldNum" sz="quarter" idx="12"/>
          </p:nvPr>
        </p:nvSpPr>
        <p:spPr>
          <a:xfrm>
            <a:off x="7086600" y="6477000"/>
            <a:ext cx="1527175" cy="15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36C859F-A614-4B88-8862-88123368FF49}" type="slidenum">
              <a:rPr lang="en-IE" altLang="en-US" sz="1400">
                <a:solidFill>
                  <a:srgbClr val="004E7D"/>
                </a:solidFill>
              </a:rPr>
              <a:pPr>
                <a:spcBef>
                  <a:spcPct val="0"/>
                </a:spcBef>
                <a:buFontTx/>
                <a:buNone/>
              </a:pPr>
              <a:t>28</a:t>
            </a:fld>
            <a:endParaRPr lang="en-IE" altLang="en-US" sz="1400">
              <a:solidFill>
                <a:srgbClr val="004E7D"/>
              </a:solidFill>
            </a:endParaRPr>
          </a:p>
        </p:txBody>
      </p:sp>
      <p:sp>
        <p:nvSpPr>
          <p:cNvPr id="36867" name="Text Box 3">
            <a:extLst>
              <a:ext uri="{FF2B5EF4-FFF2-40B4-BE49-F238E27FC236}">
                <a16:creationId xmlns:a16="http://schemas.microsoft.com/office/drawing/2014/main" id="{1A9D585A-649D-49D9-A526-105385B63010}"/>
              </a:ext>
            </a:extLst>
          </p:cNvPr>
          <p:cNvSpPr txBox="1">
            <a:spLocks noChangeArrowheads="1"/>
          </p:cNvSpPr>
          <p:nvPr>
            <p:custDataLst>
              <p:tags r:id="rId1"/>
            </p:custDataLst>
          </p:nvPr>
        </p:nvSpPr>
        <p:spPr bwMode="auto">
          <a:xfrm>
            <a:off x="11113" y="11113"/>
            <a:ext cx="1079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0046" rIns="0" bIns="40046">
            <a:spAutoFit/>
          </a:bodyPr>
          <a:lstStyle>
            <a:lvl1pPr defTabSz="912813">
              <a:spcBef>
                <a:spcPct val="20000"/>
              </a:spcBef>
              <a:buChar char="•"/>
              <a:defRPr sz="3200">
                <a:solidFill>
                  <a:schemeClr val="tx1"/>
                </a:solidFill>
                <a:latin typeface="Arial" panose="020B0604020202020204" pitchFamily="34" charset="0"/>
              </a:defRPr>
            </a:lvl1pPr>
            <a:lvl2pPr marL="742950" indent="-285750" defTabSz="912813">
              <a:spcBef>
                <a:spcPct val="20000"/>
              </a:spcBef>
              <a:buChar char="–"/>
              <a:defRPr sz="2800">
                <a:solidFill>
                  <a:schemeClr val="tx1"/>
                </a:solidFill>
                <a:latin typeface="Arial" panose="020B0604020202020204" pitchFamily="34" charset="0"/>
              </a:defRPr>
            </a:lvl2pPr>
            <a:lvl3pPr marL="1143000" indent="-228600" defTabSz="912813">
              <a:spcBef>
                <a:spcPct val="20000"/>
              </a:spcBef>
              <a:buChar char="•"/>
              <a:defRPr sz="2400">
                <a:solidFill>
                  <a:schemeClr val="tx1"/>
                </a:solidFill>
                <a:latin typeface="Arial" panose="020B0604020202020204" pitchFamily="34" charset="0"/>
              </a:defRPr>
            </a:lvl3pPr>
            <a:lvl4pPr marL="1600200" indent="-228600" defTabSz="912813">
              <a:spcBef>
                <a:spcPct val="20000"/>
              </a:spcBef>
              <a:buChar char="–"/>
              <a:defRPr sz="2000">
                <a:solidFill>
                  <a:schemeClr val="tx1"/>
                </a:solidFill>
                <a:latin typeface="Arial" panose="020B0604020202020204" pitchFamily="34" charset="0"/>
              </a:defRPr>
            </a:lvl4pPr>
            <a:lvl5pPr marL="2057400" indent="-228600" defTabSz="912813">
              <a:spcBef>
                <a:spcPct val="20000"/>
              </a:spcBef>
              <a:buChar char="»"/>
              <a:defRPr sz="2000">
                <a:solidFill>
                  <a:schemeClr val="tx1"/>
                </a:solidFill>
                <a:latin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solidFill>
                <a:srgbClr val="000000"/>
              </a:solidFill>
              <a:latin typeface="Verdana" panose="020B0604030504040204" pitchFamily="34" charset="0"/>
              <a:cs typeface="Times New Roman" panose="02020603050405020304" pitchFamily="18" charset="0"/>
            </a:endParaRPr>
          </a:p>
        </p:txBody>
      </p:sp>
      <p:sp>
        <p:nvSpPr>
          <p:cNvPr id="36869" name="Rectangle 3">
            <a:extLst>
              <a:ext uri="{FF2B5EF4-FFF2-40B4-BE49-F238E27FC236}">
                <a16:creationId xmlns:a16="http://schemas.microsoft.com/office/drawing/2014/main" id="{B8BA175F-C1C3-4A36-B152-FB12AE008916}"/>
              </a:ext>
            </a:extLst>
          </p:cNvPr>
          <p:cNvSpPr txBox="1">
            <a:spLocks noChangeArrowheads="1"/>
          </p:cNvSpPr>
          <p:nvPr/>
        </p:nvSpPr>
        <p:spPr bwMode="auto">
          <a:xfrm>
            <a:off x="685800" y="6477000"/>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1" dirty="0">
                <a:latin typeface="Georgia" panose="02040502050405020303" pitchFamily="18" charset="0"/>
              </a:rPr>
              <a:t>22nd April 2021</a:t>
            </a:r>
          </a:p>
        </p:txBody>
      </p:sp>
    </p:spTree>
    <p:extLst>
      <p:ext uri="{BB962C8B-B14F-4D97-AF65-F5344CB8AC3E}">
        <p14:creationId xmlns:p14="http://schemas.microsoft.com/office/powerpoint/2010/main" val="4205704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1721581-73B7-4090-BC7F-F853B55BE917}"/>
              </a:ext>
            </a:extLst>
          </p:cNvPr>
          <p:cNvSpPr>
            <a:spLocks noGrp="1" noChangeArrowheads="1"/>
          </p:cNvSpPr>
          <p:nvPr>
            <p:ph type="title"/>
          </p:nvPr>
        </p:nvSpPr>
        <p:spPr>
          <a:xfrm>
            <a:off x="457200" y="152400"/>
            <a:ext cx="8229600" cy="539750"/>
          </a:xfrm>
        </p:spPr>
        <p:txBody>
          <a:bodyPr>
            <a:normAutofit fontScale="90000"/>
          </a:bodyPr>
          <a:lstStyle/>
          <a:p>
            <a:r>
              <a:rPr lang="en-US" sz="3600" dirty="0"/>
              <a:t>Other New Capital Buffers </a:t>
            </a:r>
            <a:endParaRPr lang="en-GB" altLang="en-US" sz="3600" dirty="0"/>
          </a:p>
        </p:txBody>
      </p:sp>
      <p:sp>
        <p:nvSpPr>
          <p:cNvPr id="36870" name="Slide Number Placeholder 17">
            <a:extLst>
              <a:ext uri="{FF2B5EF4-FFF2-40B4-BE49-F238E27FC236}">
                <a16:creationId xmlns:a16="http://schemas.microsoft.com/office/drawing/2014/main" id="{2B32E64A-DF1A-4B72-B450-623E77C5C448}"/>
              </a:ext>
            </a:extLst>
          </p:cNvPr>
          <p:cNvSpPr>
            <a:spLocks noGrp="1" noChangeArrowheads="1"/>
          </p:cNvSpPr>
          <p:nvPr>
            <p:ph type="sldNum" sz="quarter" idx="12"/>
          </p:nvPr>
        </p:nvSpPr>
        <p:spPr>
          <a:xfrm>
            <a:off x="7086600" y="6477000"/>
            <a:ext cx="1527175" cy="15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36C859F-A614-4B88-8862-88123368FF49}" type="slidenum">
              <a:rPr lang="en-IE" altLang="en-US" sz="1400">
                <a:solidFill>
                  <a:srgbClr val="004E7D"/>
                </a:solidFill>
              </a:rPr>
              <a:pPr>
                <a:spcBef>
                  <a:spcPct val="0"/>
                </a:spcBef>
                <a:buFontTx/>
                <a:buNone/>
              </a:pPr>
              <a:t>29</a:t>
            </a:fld>
            <a:endParaRPr lang="en-IE" altLang="en-US" sz="1400">
              <a:solidFill>
                <a:srgbClr val="004E7D"/>
              </a:solidFill>
            </a:endParaRPr>
          </a:p>
        </p:txBody>
      </p:sp>
      <p:sp>
        <p:nvSpPr>
          <p:cNvPr id="36867" name="Text Box 3">
            <a:extLst>
              <a:ext uri="{FF2B5EF4-FFF2-40B4-BE49-F238E27FC236}">
                <a16:creationId xmlns:a16="http://schemas.microsoft.com/office/drawing/2014/main" id="{1A9D585A-649D-49D9-A526-105385B63010}"/>
              </a:ext>
            </a:extLst>
          </p:cNvPr>
          <p:cNvSpPr txBox="1">
            <a:spLocks noChangeArrowheads="1"/>
          </p:cNvSpPr>
          <p:nvPr>
            <p:custDataLst>
              <p:tags r:id="rId1"/>
            </p:custDataLst>
          </p:nvPr>
        </p:nvSpPr>
        <p:spPr bwMode="auto">
          <a:xfrm>
            <a:off x="11113" y="11113"/>
            <a:ext cx="1079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0046" rIns="0" bIns="40046">
            <a:spAutoFit/>
          </a:bodyPr>
          <a:lstStyle>
            <a:lvl1pPr defTabSz="912813">
              <a:spcBef>
                <a:spcPct val="20000"/>
              </a:spcBef>
              <a:buChar char="•"/>
              <a:defRPr sz="3200">
                <a:solidFill>
                  <a:schemeClr val="tx1"/>
                </a:solidFill>
                <a:latin typeface="Arial" panose="020B0604020202020204" pitchFamily="34" charset="0"/>
              </a:defRPr>
            </a:lvl1pPr>
            <a:lvl2pPr marL="742950" indent="-285750" defTabSz="912813">
              <a:spcBef>
                <a:spcPct val="20000"/>
              </a:spcBef>
              <a:buChar char="–"/>
              <a:defRPr sz="2800">
                <a:solidFill>
                  <a:schemeClr val="tx1"/>
                </a:solidFill>
                <a:latin typeface="Arial" panose="020B0604020202020204" pitchFamily="34" charset="0"/>
              </a:defRPr>
            </a:lvl2pPr>
            <a:lvl3pPr marL="1143000" indent="-228600" defTabSz="912813">
              <a:spcBef>
                <a:spcPct val="20000"/>
              </a:spcBef>
              <a:buChar char="•"/>
              <a:defRPr sz="2400">
                <a:solidFill>
                  <a:schemeClr val="tx1"/>
                </a:solidFill>
                <a:latin typeface="Arial" panose="020B0604020202020204" pitchFamily="34" charset="0"/>
              </a:defRPr>
            </a:lvl3pPr>
            <a:lvl4pPr marL="1600200" indent="-228600" defTabSz="912813">
              <a:spcBef>
                <a:spcPct val="20000"/>
              </a:spcBef>
              <a:buChar char="–"/>
              <a:defRPr sz="2000">
                <a:solidFill>
                  <a:schemeClr val="tx1"/>
                </a:solidFill>
                <a:latin typeface="Arial" panose="020B0604020202020204" pitchFamily="34" charset="0"/>
              </a:defRPr>
            </a:lvl4pPr>
            <a:lvl5pPr marL="2057400" indent="-228600" defTabSz="912813">
              <a:spcBef>
                <a:spcPct val="20000"/>
              </a:spcBef>
              <a:buChar char="»"/>
              <a:defRPr sz="2000">
                <a:solidFill>
                  <a:schemeClr val="tx1"/>
                </a:solidFill>
                <a:latin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solidFill>
                <a:srgbClr val="000000"/>
              </a:solidFill>
              <a:latin typeface="Verdana" panose="020B0604030504040204" pitchFamily="34" charset="0"/>
              <a:cs typeface="Times New Roman" panose="02020603050405020304" pitchFamily="18" charset="0"/>
            </a:endParaRPr>
          </a:p>
        </p:txBody>
      </p:sp>
      <p:sp>
        <p:nvSpPr>
          <p:cNvPr id="36869" name="Rectangle 3">
            <a:extLst>
              <a:ext uri="{FF2B5EF4-FFF2-40B4-BE49-F238E27FC236}">
                <a16:creationId xmlns:a16="http://schemas.microsoft.com/office/drawing/2014/main" id="{B8BA175F-C1C3-4A36-B152-FB12AE008916}"/>
              </a:ext>
            </a:extLst>
          </p:cNvPr>
          <p:cNvSpPr txBox="1">
            <a:spLocks noChangeArrowheads="1"/>
          </p:cNvSpPr>
          <p:nvPr/>
        </p:nvSpPr>
        <p:spPr bwMode="auto">
          <a:xfrm>
            <a:off x="685800" y="6477000"/>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1" dirty="0">
                <a:latin typeface="Georgia" panose="02040502050405020303" pitchFamily="18" charset="0"/>
              </a:rPr>
              <a:t>22nd April 2021</a:t>
            </a:r>
          </a:p>
        </p:txBody>
      </p:sp>
      <p:pic>
        <p:nvPicPr>
          <p:cNvPr id="7" name="Content Placeholder 6">
            <a:extLst>
              <a:ext uri="{FF2B5EF4-FFF2-40B4-BE49-F238E27FC236}">
                <a16:creationId xmlns:a16="http://schemas.microsoft.com/office/drawing/2014/main" id="{CBEAFD09-4B4D-44BC-9D76-7003FFC87A8E}"/>
              </a:ext>
            </a:extLst>
          </p:cNvPr>
          <p:cNvPicPr>
            <a:picLocks noGrp="1" noChangeAspect="1"/>
          </p:cNvPicPr>
          <p:nvPr>
            <p:ph idx="1"/>
          </p:nvPr>
        </p:nvPicPr>
        <p:blipFill>
          <a:blip r:embed="rId4"/>
          <a:stretch>
            <a:fillRect/>
          </a:stretch>
        </p:blipFill>
        <p:spPr>
          <a:xfrm>
            <a:off x="572321" y="762000"/>
            <a:ext cx="8114479" cy="3993226"/>
          </a:xfrm>
          <a:prstGeom prst="rect">
            <a:avLst/>
          </a:prstGeom>
        </p:spPr>
      </p:pic>
      <p:sp>
        <p:nvSpPr>
          <p:cNvPr id="2" name="TextBox 1">
            <a:extLst>
              <a:ext uri="{FF2B5EF4-FFF2-40B4-BE49-F238E27FC236}">
                <a16:creationId xmlns:a16="http://schemas.microsoft.com/office/drawing/2014/main" id="{CD34C1C4-B644-4D60-9B24-ACD86DEAE085}"/>
              </a:ext>
            </a:extLst>
          </p:cNvPr>
          <p:cNvSpPr txBox="1"/>
          <p:nvPr/>
        </p:nvSpPr>
        <p:spPr>
          <a:xfrm>
            <a:off x="539327" y="5246781"/>
            <a:ext cx="2995244" cy="369332"/>
          </a:xfrm>
          <a:prstGeom prst="rect">
            <a:avLst/>
          </a:prstGeom>
          <a:noFill/>
        </p:spPr>
        <p:txBody>
          <a:bodyPr wrap="none" rtlCol="0">
            <a:spAutoFit/>
          </a:bodyPr>
          <a:lstStyle/>
          <a:p>
            <a:r>
              <a:rPr lang="en-GB" dirty="0"/>
              <a:t>Who is on the G-SII list today?</a:t>
            </a:r>
          </a:p>
        </p:txBody>
      </p:sp>
    </p:spTree>
    <p:extLst>
      <p:ext uri="{BB962C8B-B14F-4D97-AF65-F5344CB8AC3E}">
        <p14:creationId xmlns:p14="http://schemas.microsoft.com/office/powerpoint/2010/main" val="55332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55CB70C9-5FE0-428E-939B-1548AD4934C2}"/>
              </a:ext>
            </a:extLst>
          </p:cNvPr>
          <p:cNvSpPr>
            <a:spLocks noGrp="1" noChangeArrowheads="1"/>
          </p:cNvSpPr>
          <p:nvPr>
            <p:ph type="title"/>
          </p:nvPr>
        </p:nvSpPr>
        <p:spPr>
          <a:xfrm>
            <a:off x="457200" y="274638"/>
            <a:ext cx="8229600" cy="596900"/>
          </a:xfrm>
        </p:spPr>
        <p:txBody>
          <a:bodyPr/>
          <a:lstStyle/>
          <a:p>
            <a:pPr eaLnBrk="1" hangingPunct="1"/>
            <a:r>
              <a:rPr lang="en-US" altLang="en-US" sz="3600"/>
              <a:t>Basel</a:t>
            </a:r>
          </a:p>
        </p:txBody>
      </p:sp>
      <p:sp>
        <p:nvSpPr>
          <p:cNvPr id="5126" name="Rectangle 3">
            <a:extLst>
              <a:ext uri="{FF2B5EF4-FFF2-40B4-BE49-F238E27FC236}">
                <a16:creationId xmlns:a16="http://schemas.microsoft.com/office/drawing/2014/main" id="{C6E32C27-B556-4903-821B-4093FFEA9887}"/>
              </a:ext>
            </a:extLst>
          </p:cNvPr>
          <p:cNvSpPr>
            <a:spLocks noGrp="1" noChangeArrowheads="1"/>
          </p:cNvSpPr>
          <p:nvPr>
            <p:ph idx="1"/>
          </p:nvPr>
        </p:nvSpPr>
        <p:spPr>
          <a:xfrm>
            <a:off x="417513" y="906463"/>
            <a:ext cx="8229600" cy="5254625"/>
          </a:xfrm>
        </p:spPr>
        <p:txBody>
          <a:bodyPr>
            <a:normAutofit fontScale="92500" lnSpcReduction="10000"/>
          </a:bodyPr>
          <a:lstStyle/>
          <a:p>
            <a:pPr eaLnBrk="1" hangingPunct="1">
              <a:lnSpc>
                <a:spcPct val="80000"/>
              </a:lnSpc>
              <a:defRPr/>
            </a:pPr>
            <a:r>
              <a:rPr lang="en-US" sz="2000" dirty="0"/>
              <a:t>Expected (average) Loss (EL) is part of the product price</a:t>
            </a:r>
          </a:p>
          <a:p>
            <a:pPr eaLnBrk="1" hangingPunct="1">
              <a:lnSpc>
                <a:spcPct val="80000"/>
              </a:lnSpc>
              <a:defRPr/>
            </a:pPr>
            <a:r>
              <a:rPr lang="en-US" sz="2000" dirty="0"/>
              <a:t>Capital is for Unexpected Loss (UL)</a:t>
            </a:r>
          </a:p>
          <a:p>
            <a:pPr eaLnBrk="1" hangingPunct="1">
              <a:lnSpc>
                <a:spcPct val="80000"/>
              </a:lnSpc>
              <a:defRPr/>
            </a:pPr>
            <a:r>
              <a:rPr lang="en-US" sz="2000" dirty="0"/>
              <a:t>Hold capital for unexpected credit losses at 99.9% confidence</a:t>
            </a:r>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endParaRPr lang="en-US" sz="2000" dirty="0"/>
          </a:p>
          <a:p>
            <a:pPr eaLnBrk="1" hangingPunct="1">
              <a:lnSpc>
                <a:spcPct val="80000"/>
              </a:lnSpc>
              <a:defRPr/>
            </a:pPr>
            <a:r>
              <a:rPr lang="en-US" sz="2000" dirty="0"/>
              <a:t>This is a function of the </a:t>
            </a:r>
            <a:r>
              <a:rPr lang="en-US" sz="2000" b="1" dirty="0"/>
              <a:t>quantum</a:t>
            </a:r>
            <a:r>
              <a:rPr lang="en-US" sz="2000" dirty="0"/>
              <a:t> and </a:t>
            </a:r>
            <a:r>
              <a:rPr lang="en-US" sz="2000" b="1" dirty="0"/>
              <a:t>riskiness</a:t>
            </a:r>
            <a:r>
              <a:rPr lang="en-US" sz="2000" dirty="0"/>
              <a:t> of assets</a:t>
            </a:r>
          </a:p>
          <a:p>
            <a:pPr marL="0" indent="0" eaLnBrk="1" hangingPunct="1">
              <a:lnSpc>
                <a:spcPct val="80000"/>
              </a:lnSpc>
              <a:buFontTx/>
              <a:buNone/>
              <a:defRPr/>
            </a:pPr>
            <a:endParaRPr lang="en-US" sz="2000" dirty="0"/>
          </a:p>
          <a:p>
            <a:pPr marL="0" indent="0" eaLnBrk="1" hangingPunct="1">
              <a:lnSpc>
                <a:spcPct val="80000"/>
              </a:lnSpc>
              <a:buFontTx/>
              <a:buNone/>
              <a:defRPr/>
            </a:pPr>
            <a:endParaRPr lang="en-US" sz="2000" dirty="0"/>
          </a:p>
        </p:txBody>
      </p:sp>
      <p:sp>
        <p:nvSpPr>
          <p:cNvPr id="5122" name="Date Placeholder 3">
            <a:extLst>
              <a:ext uri="{FF2B5EF4-FFF2-40B4-BE49-F238E27FC236}">
                <a16:creationId xmlns:a16="http://schemas.microsoft.com/office/drawing/2014/main" id="{A41A6672-6FE0-439F-9CF8-62C00373515C}"/>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5123" name="Slide Number Placeholder 5">
            <a:extLst>
              <a:ext uri="{FF2B5EF4-FFF2-40B4-BE49-F238E27FC236}">
                <a16:creationId xmlns:a16="http://schemas.microsoft.com/office/drawing/2014/main" id="{1A0F658C-3B7F-48BF-9EC3-399BFDFB8DD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C7EEEEB-B0A6-43DF-B2B1-BBF150E5865E}" type="slidenum">
              <a:rPr lang="en-US" altLang="en-US" sz="1400"/>
              <a:pPr>
                <a:spcBef>
                  <a:spcPct val="0"/>
                </a:spcBef>
                <a:buFontTx/>
                <a:buNone/>
              </a:pPr>
              <a:t>3</a:t>
            </a:fld>
            <a:endParaRPr lang="en-US" altLang="en-US" sz="1400"/>
          </a:p>
        </p:txBody>
      </p:sp>
      <p:grpSp>
        <p:nvGrpSpPr>
          <p:cNvPr id="2" name="Group 6">
            <a:extLst>
              <a:ext uri="{FF2B5EF4-FFF2-40B4-BE49-F238E27FC236}">
                <a16:creationId xmlns:a16="http://schemas.microsoft.com/office/drawing/2014/main" id="{1AC2B73D-41C9-45F1-8D8A-B7695C666698}"/>
              </a:ext>
            </a:extLst>
          </p:cNvPr>
          <p:cNvGrpSpPr>
            <a:grpSpLocks noChangeAspect="1"/>
          </p:cNvGrpSpPr>
          <p:nvPr/>
        </p:nvGrpSpPr>
        <p:grpSpPr bwMode="auto">
          <a:xfrm>
            <a:off x="417513" y="1752600"/>
            <a:ext cx="7777162" cy="3822700"/>
            <a:chOff x="336" y="249"/>
            <a:chExt cx="5364" cy="3638"/>
          </a:xfrm>
        </p:grpSpPr>
        <p:sp>
          <p:nvSpPr>
            <p:cNvPr id="5127" name="AutoShape 5">
              <a:extLst>
                <a:ext uri="{FF2B5EF4-FFF2-40B4-BE49-F238E27FC236}">
                  <a16:creationId xmlns:a16="http://schemas.microsoft.com/office/drawing/2014/main" id="{D8D026FF-CBC9-416D-96B8-F800AD8F85B2}"/>
                </a:ext>
              </a:extLst>
            </p:cNvPr>
            <p:cNvSpPr>
              <a:spLocks noChangeAspect="1" noChangeArrowheads="1" noTextEdit="1"/>
            </p:cNvSpPr>
            <p:nvPr/>
          </p:nvSpPr>
          <p:spPr bwMode="auto">
            <a:xfrm>
              <a:off x="336" y="249"/>
              <a:ext cx="5264" cy="3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5128" name="Rectangle 7">
              <a:extLst>
                <a:ext uri="{FF2B5EF4-FFF2-40B4-BE49-F238E27FC236}">
                  <a16:creationId xmlns:a16="http://schemas.microsoft.com/office/drawing/2014/main" id="{68447088-AD84-4E3B-9F85-E414371DEBED}"/>
                </a:ext>
              </a:extLst>
            </p:cNvPr>
            <p:cNvSpPr>
              <a:spLocks noChangeArrowheads="1"/>
            </p:cNvSpPr>
            <p:nvPr/>
          </p:nvSpPr>
          <p:spPr bwMode="auto">
            <a:xfrm>
              <a:off x="2579" y="3644"/>
              <a:ext cx="64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29" name="Line 9">
              <a:extLst>
                <a:ext uri="{FF2B5EF4-FFF2-40B4-BE49-F238E27FC236}">
                  <a16:creationId xmlns:a16="http://schemas.microsoft.com/office/drawing/2014/main" id="{54EB1943-599C-4555-9B48-F908082A2DEC}"/>
                </a:ext>
              </a:extLst>
            </p:cNvPr>
            <p:cNvSpPr>
              <a:spLocks noChangeShapeType="1"/>
            </p:cNvSpPr>
            <p:nvPr/>
          </p:nvSpPr>
          <p:spPr bwMode="auto">
            <a:xfrm>
              <a:off x="708" y="910"/>
              <a:ext cx="1" cy="184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30" name="Freeform 10">
              <a:extLst>
                <a:ext uri="{FF2B5EF4-FFF2-40B4-BE49-F238E27FC236}">
                  <a16:creationId xmlns:a16="http://schemas.microsoft.com/office/drawing/2014/main" id="{110C797C-B3C9-4BB7-A254-E8321B1281F2}"/>
                </a:ext>
              </a:extLst>
            </p:cNvPr>
            <p:cNvSpPr>
              <a:spLocks/>
            </p:cNvSpPr>
            <p:nvPr/>
          </p:nvSpPr>
          <p:spPr bwMode="auto">
            <a:xfrm>
              <a:off x="708" y="1062"/>
              <a:ext cx="256" cy="861"/>
            </a:xfrm>
            <a:custGeom>
              <a:avLst/>
              <a:gdLst>
                <a:gd name="T0" fmla="*/ 0 w 511"/>
                <a:gd name="T1" fmla="*/ 1 h 1722"/>
                <a:gd name="T2" fmla="*/ 1 w 511"/>
                <a:gd name="T3" fmla="*/ 1 h 1722"/>
                <a:gd name="T4" fmla="*/ 1 w 511"/>
                <a:gd name="T5" fmla="*/ 1 h 1722"/>
                <a:gd name="T6" fmla="*/ 1 w 511"/>
                <a:gd name="T7" fmla="*/ 1 h 1722"/>
                <a:gd name="T8" fmla="*/ 1 w 511"/>
                <a:gd name="T9" fmla="*/ 1 h 1722"/>
                <a:gd name="T10" fmla="*/ 1 w 511"/>
                <a:gd name="T11" fmla="*/ 1 h 1722"/>
                <a:gd name="T12" fmla="*/ 1 w 511"/>
                <a:gd name="T13" fmla="*/ 0 h 1722"/>
                <a:gd name="T14" fmla="*/ 0 60000 65536"/>
                <a:gd name="T15" fmla="*/ 0 60000 65536"/>
                <a:gd name="T16" fmla="*/ 0 60000 65536"/>
                <a:gd name="T17" fmla="*/ 0 60000 65536"/>
                <a:gd name="T18" fmla="*/ 0 60000 65536"/>
                <a:gd name="T19" fmla="*/ 0 60000 65536"/>
                <a:gd name="T20" fmla="*/ 0 60000 65536"/>
                <a:gd name="T21" fmla="*/ 0 w 511"/>
                <a:gd name="T22" fmla="*/ 0 h 1722"/>
                <a:gd name="T23" fmla="*/ 511 w 511"/>
                <a:gd name="T24" fmla="*/ 1722 h 17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1" h="1722">
                  <a:moveTo>
                    <a:pt x="0" y="1722"/>
                  </a:moveTo>
                  <a:lnTo>
                    <a:pt x="127" y="1254"/>
                  </a:lnTo>
                  <a:lnTo>
                    <a:pt x="210" y="732"/>
                  </a:lnTo>
                  <a:lnTo>
                    <a:pt x="298" y="471"/>
                  </a:lnTo>
                  <a:lnTo>
                    <a:pt x="339" y="262"/>
                  </a:lnTo>
                  <a:lnTo>
                    <a:pt x="425" y="106"/>
                  </a:lnTo>
                  <a:lnTo>
                    <a:pt x="511" y="0"/>
                  </a:lnTo>
                </a:path>
              </a:pathLst>
            </a:custGeom>
            <a:noFill/>
            <a:ln w="460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31" name="Freeform 11">
              <a:extLst>
                <a:ext uri="{FF2B5EF4-FFF2-40B4-BE49-F238E27FC236}">
                  <a16:creationId xmlns:a16="http://schemas.microsoft.com/office/drawing/2014/main" id="{74921921-114A-4A78-B213-495974756E74}"/>
                </a:ext>
              </a:extLst>
            </p:cNvPr>
            <p:cNvSpPr>
              <a:spLocks/>
            </p:cNvSpPr>
            <p:nvPr/>
          </p:nvSpPr>
          <p:spPr bwMode="auto">
            <a:xfrm>
              <a:off x="964" y="1012"/>
              <a:ext cx="533" cy="234"/>
            </a:xfrm>
            <a:custGeom>
              <a:avLst/>
              <a:gdLst>
                <a:gd name="T0" fmla="*/ 0 w 1066"/>
                <a:gd name="T1" fmla="*/ 1 h 468"/>
                <a:gd name="T2" fmla="*/ 1 w 1066"/>
                <a:gd name="T3" fmla="*/ 0 h 468"/>
                <a:gd name="T4" fmla="*/ 1 w 1066"/>
                <a:gd name="T5" fmla="*/ 1 h 468"/>
                <a:gd name="T6" fmla="*/ 1 w 1066"/>
                <a:gd name="T7" fmla="*/ 1 h 468"/>
                <a:gd name="T8" fmla="*/ 1 w 1066"/>
                <a:gd name="T9" fmla="*/ 1 h 468"/>
                <a:gd name="T10" fmla="*/ 0 60000 65536"/>
                <a:gd name="T11" fmla="*/ 0 60000 65536"/>
                <a:gd name="T12" fmla="*/ 0 60000 65536"/>
                <a:gd name="T13" fmla="*/ 0 60000 65536"/>
                <a:gd name="T14" fmla="*/ 0 60000 65536"/>
                <a:gd name="T15" fmla="*/ 0 w 1066"/>
                <a:gd name="T16" fmla="*/ 0 h 468"/>
                <a:gd name="T17" fmla="*/ 1066 w 1066"/>
                <a:gd name="T18" fmla="*/ 468 h 468"/>
              </a:gdLst>
              <a:ahLst/>
              <a:cxnLst>
                <a:cxn ang="T10">
                  <a:pos x="T0" y="T1"/>
                </a:cxn>
                <a:cxn ang="T11">
                  <a:pos x="T2" y="T3"/>
                </a:cxn>
                <a:cxn ang="T12">
                  <a:pos x="T4" y="T5"/>
                </a:cxn>
                <a:cxn ang="T13">
                  <a:pos x="T6" y="T7"/>
                </a:cxn>
                <a:cxn ang="T14">
                  <a:pos x="T8" y="T9"/>
                </a:cxn>
              </a:cxnLst>
              <a:rect l="T15" t="T16" r="T17" b="T18"/>
              <a:pathLst>
                <a:path w="1066" h="468">
                  <a:moveTo>
                    <a:pt x="0" y="103"/>
                  </a:moveTo>
                  <a:lnTo>
                    <a:pt x="214" y="0"/>
                  </a:lnTo>
                  <a:lnTo>
                    <a:pt x="512" y="52"/>
                  </a:lnTo>
                  <a:lnTo>
                    <a:pt x="810" y="207"/>
                  </a:lnTo>
                  <a:lnTo>
                    <a:pt x="1066" y="468"/>
                  </a:lnTo>
                </a:path>
              </a:pathLst>
            </a:custGeom>
            <a:noFill/>
            <a:ln w="460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32" name="Freeform 12">
              <a:extLst>
                <a:ext uri="{FF2B5EF4-FFF2-40B4-BE49-F238E27FC236}">
                  <a16:creationId xmlns:a16="http://schemas.microsoft.com/office/drawing/2014/main" id="{F892D1D1-C173-4348-9561-3ECD7086EA34}"/>
                </a:ext>
              </a:extLst>
            </p:cNvPr>
            <p:cNvSpPr>
              <a:spLocks/>
            </p:cNvSpPr>
            <p:nvPr/>
          </p:nvSpPr>
          <p:spPr bwMode="auto">
            <a:xfrm>
              <a:off x="1497" y="1246"/>
              <a:ext cx="511" cy="1094"/>
            </a:xfrm>
            <a:custGeom>
              <a:avLst/>
              <a:gdLst>
                <a:gd name="T0" fmla="*/ 0 w 1021"/>
                <a:gd name="T1" fmla="*/ 0 h 2189"/>
                <a:gd name="T2" fmla="*/ 1 w 1021"/>
                <a:gd name="T3" fmla="*/ 0 h 2189"/>
                <a:gd name="T4" fmla="*/ 1 w 1021"/>
                <a:gd name="T5" fmla="*/ 0 h 2189"/>
                <a:gd name="T6" fmla="*/ 1 w 1021"/>
                <a:gd name="T7" fmla="*/ 0 h 2189"/>
                <a:gd name="T8" fmla="*/ 1 w 1021"/>
                <a:gd name="T9" fmla="*/ 0 h 2189"/>
                <a:gd name="T10" fmla="*/ 1 w 1021"/>
                <a:gd name="T11" fmla="*/ 0 h 2189"/>
                <a:gd name="T12" fmla="*/ 1 w 1021"/>
                <a:gd name="T13" fmla="*/ 0 h 2189"/>
                <a:gd name="T14" fmla="*/ 1 w 1021"/>
                <a:gd name="T15" fmla="*/ 0 h 2189"/>
                <a:gd name="T16" fmla="*/ 1 w 1021"/>
                <a:gd name="T17" fmla="*/ 0 h 21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1"/>
                <a:gd name="T28" fmla="*/ 0 h 2189"/>
                <a:gd name="T29" fmla="*/ 1021 w 1021"/>
                <a:gd name="T30" fmla="*/ 2189 h 21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1" h="2189">
                  <a:moveTo>
                    <a:pt x="0" y="0"/>
                  </a:moveTo>
                  <a:lnTo>
                    <a:pt x="128" y="209"/>
                  </a:lnTo>
                  <a:lnTo>
                    <a:pt x="255" y="471"/>
                  </a:lnTo>
                  <a:lnTo>
                    <a:pt x="384" y="782"/>
                  </a:lnTo>
                  <a:lnTo>
                    <a:pt x="511" y="1096"/>
                  </a:lnTo>
                  <a:lnTo>
                    <a:pt x="639" y="1407"/>
                  </a:lnTo>
                  <a:lnTo>
                    <a:pt x="766" y="1721"/>
                  </a:lnTo>
                  <a:lnTo>
                    <a:pt x="895" y="1980"/>
                  </a:lnTo>
                  <a:lnTo>
                    <a:pt x="1021" y="2189"/>
                  </a:lnTo>
                </a:path>
              </a:pathLst>
            </a:custGeom>
            <a:noFill/>
            <a:ln w="460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33" name="Freeform 13">
              <a:extLst>
                <a:ext uri="{FF2B5EF4-FFF2-40B4-BE49-F238E27FC236}">
                  <a16:creationId xmlns:a16="http://schemas.microsoft.com/office/drawing/2014/main" id="{82A29875-4B0D-42AC-81BE-9877C16EF488}"/>
                </a:ext>
              </a:extLst>
            </p:cNvPr>
            <p:cNvSpPr>
              <a:spLocks/>
            </p:cNvSpPr>
            <p:nvPr/>
          </p:nvSpPr>
          <p:spPr bwMode="auto">
            <a:xfrm>
              <a:off x="2008" y="2340"/>
              <a:ext cx="532" cy="261"/>
            </a:xfrm>
            <a:custGeom>
              <a:avLst/>
              <a:gdLst>
                <a:gd name="T0" fmla="*/ 0 w 1065"/>
                <a:gd name="T1" fmla="*/ 0 h 522"/>
                <a:gd name="T2" fmla="*/ 0 w 1065"/>
                <a:gd name="T3" fmla="*/ 1 h 522"/>
                <a:gd name="T4" fmla="*/ 0 w 1065"/>
                <a:gd name="T5" fmla="*/ 1 h 522"/>
                <a:gd name="T6" fmla="*/ 0 w 1065"/>
                <a:gd name="T7" fmla="*/ 1 h 522"/>
                <a:gd name="T8" fmla="*/ 0 w 1065"/>
                <a:gd name="T9" fmla="*/ 1 h 522"/>
                <a:gd name="T10" fmla="*/ 0 w 1065"/>
                <a:gd name="T11" fmla="*/ 1 h 522"/>
                <a:gd name="T12" fmla="*/ 0 60000 65536"/>
                <a:gd name="T13" fmla="*/ 0 60000 65536"/>
                <a:gd name="T14" fmla="*/ 0 60000 65536"/>
                <a:gd name="T15" fmla="*/ 0 60000 65536"/>
                <a:gd name="T16" fmla="*/ 0 60000 65536"/>
                <a:gd name="T17" fmla="*/ 0 60000 65536"/>
                <a:gd name="T18" fmla="*/ 0 w 1065"/>
                <a:gd name="T19" fmla="*/ 0 h 522"/>
                <a:gd name="T20" fmla="*/ 1065 w 1065"/>
                <a:gd name="T21" fmla="*/ 522 h 522"/>
              </a:gdLst>
              <a:ahLst/>
              <a:cxnLst>
                <a:cxn ang="T12">
                  <a:pos x="T0" y="T1"/>
                </a:cxn>
                <a:cxn ang="T13">
                  <a:pos x="T2" y="T3"/>
                </a:cxn>
                <a:cxn ang="T14">
                  <a:pos x="T4" y="T5"/>
                </a:cxn>
                <a:cxn ang="T15">
                  <a:pos x="T6" y="T7"/>
                </a:cxn>
                <a:cxn ang="T16">
                  <a:pos x="T8" y="T9"/>
                </a:cxn>
                <a:cxn ang="T17">
                  <a:pos x="T10" y="T11"/>
                </a:cxn>
              </a:cxnLst>
              <a:rect l="T18" t="T19" r="T20" b="T21"/>
              <a:pathLst>
                <a:path w="1065" h="522">
                  <a:moveTo>
                    <a:pt x="0" y="0"/>
                  </a:moveTo>
                  <a:lnTo>
                    <a:pt x="129" y="157"/>
                  </a:lnTo>
                  <a:lnTo>
                    <a:pt x="256" y="262"/>
                  </a:lnTo>
                  <a:lnTo>
                    <a:pt x="513" y="416"/>
                  </a:lnTo>
                  <a:lnTo>
                    <a:pt x="809" y="470"/>
                  </a:lnTo>
                  <a:lnTo>
                    <a:pt x="1065" y="522"/>
                  </a:lnTo>
                </a:path>
              </a:pathLst>
            </a:custGeom>
            <a:noFill/>
            <a:ln w="460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34" name="Freeform 14">
              <a:extLst>
                <a:ext uri="{FF2B5EF4-FFF2-40B4-BE49-F238E27FC236}">
                  <a16:creationId xmlns:a16="http://schemas.microsoft.com/office/drawing/2014/main" id="{19232BFB-F567-4FEC-BB06-4D873C2631B3}"/>
                </a:ext>
              </a:extLst>
            </p:cNvPr>
            <p:cNvSpPr>
              <a:spLocks/>
            </p:cNvSpPr>
            <p:nvPr/>
          </p:nvSpPr>
          <p:spPr bwMode="auto">
            <a:xfrm>
              <a:off x="2540" y="2601"/>
              <a:ext cx="512" cy="26"/>
            </a:xfrm>
            <a:custGeom>
              <a:avLst/>
              <a:gdLst>
                <a:gd name="T0" fmla="*/ 0 w 1025"/>
                <a:gd name="T1" fmla="*/ 0 h 51"/>
                <a:gd name="T2" fmla="*/ 0 w 1025"/>
                <a:gd name="T3" fmla="*/ 1 h 51"/>
                <a:gd name="T4" fmla="*/ 0 w 1025"/>
                <a:gd name="T5" fmla="*/ 1 h 51"/>
                <a:gd name="T6" fmla="*/ 0 w 1025"/>
                <a:gd name="T7" fmla="*/ 1 h 51"/>
                <a:gd name="T8" fmla="*/ 0 60000 65536"/>
                <a:gd name="T9" fmla="*/ 0 60000 65536"/>
                <a:gd name="T10" fmla="*/ 0 60000 65536"/>
                <a:gd name="T11" fmla="*/ 0 60000 65536"/>
                <a:gd name="T12" fmla="*/ 0 w 1025"/>
                <a:gd name="T13" fmla="*/ 0 h 51"/>
                <a:gd name="T14" fmla="*/ 1025 w 1025"/>
                <a:gd name="T15" fmla="*/ 51 h 51"/>
              </a:gdLst>
              <a:ahLst/>
              <a:cxnLst>
                <a:cxn ang="T8">
                  <a:pos x="T0" y="T1"/>
                </a:cxn>
                <a:cxn ang="T9">
                  <a:pos x="T2" y="T3"/>
                </a:cxn>
                <a:cxn ang="T10">
                  <a:pos x="T4" y="T5"/>
                </a:cxn>
                <a:cxn ang="T11">
                  <a:pos x="T6" y="T7"/>
                </a:cxn>
              </a:cxnLst>
              <a:rect l="T12" t="T13" r="T14" b="T15"/>
              <a:pathLst>
                <a:path w="1025" h="51">
                  <a:moveTo>
                    <a:pt x="0" y="0"/>
                  </a:moveTo>
                  <a:lnTo>
                    <a:pt x="257" y="51"/>
                  </a:lnTo>
                  <a:lnTo>
                    <a:pt x="512" y="51"/>
                  </a:lnTo>
                  <a:lnTo>
                    <a:pt x="1025" y="51"/>
                  </a:lnTo>
                </a:path>
              </a:pathLst>
            </a:custGeom>
            <a:noFill/>
            <a:ln w="460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35" name="Freeform 15">
              <a:extLst>
                <a:ext uri="{FF2B5EF4-FFF2-40B4-BE49-F238E27FC236}">
                  <a16:creationId xmlns:a16="http://schemas.microsoft.com/office/drawing/2014/main" id="{593D8849-8FB0-4269-B4EB-24463CF38B7A}"/>
                </a:ext>
              </a:extLst>
            </p:cNvPr>
            <p:cNvSpPr>
              <a:spLocks/>
            </p:cNvSpPr>
            <p:nvPr/>
          </p:nvSpPr>
          <p:spPr bwMode="auto">
            <a:xfrm>
              <a:off x="3052" y="2627"/>
              <a:ext cx="533" cy="26"/>
            </a:xfrm>
            <a:custGeom>
              <a:avLst/>
              <a:gdLst>
                <a:gd name="T0" fmla="*/ 0 w 1064"/>
                <a:gd name="T1" fmla="*/ 0 h 54"/>
                <a:gd name="T2" fmla="*/ 1 w 1064"/>
                <a:gd name="T3" fmla="*/ 0 h 54"/>
                <a:gd name="T4" fmla="*/ 1 w 1064"/>
                <a:gd name="T5" fmla="*/ 0 h 54"/>
                <a:gd name="T6" fmla="*/ 0 60000 65536"/>
                <a:gd name="T7" fmla="*/ 0 60000 65536"/>
                <a:gd name="T8" fmla="*/ 0 60000 65536"/>
                <a:gd name="T9" fmla="*/ 0 w 1064"/>
                <a:gd name="T10" fmla="*/ 0 h 54"/>
                <a:gd name="T11" fmla="*/ 1064 w 1064"/>
                <a:gd name="T12" fmla="*/ 54 h 54"/>
              </a:gdLst>
              <a:ahLst/>
              <a:cxnLst>
                <a:cxn ang="T6">
                  <a:pos x="T0" y="T1"/>
                </a:cxn>
                <a:cxn ang="T7">
                  <a:pos x="T2" y="T3"/>
                </a:cxn>
                <a:cxn ang="T8">
                  <a:pos x="T4" y="T5"/>
                </a:cxn>
              </a:cxnLst>
              <a:rect l="T9" t="T10" r="T11" b="T12"/>
              <a:pathLst>
                <a:path w="1064" h="54">
                  <a:moveTo>
                    <a:pt x="0" y="0"/>
                  </a:moveTo>
                  <a:lnTo>
                    <a:pt x="511" y="54"/>
                  </a:lnTo>
                  <a:lnTo>
                    <a:pt x="1064" y="54"/>
                  </a:lnTo>
                </a:path>
              </a:pathLst>
            </a:custGeom>
            <a:noFill/>
            <a:ln w="460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36" name="Freeform 16">
              <a:extLst>
                <a:ext uri="{FF2B5EF4-FFF2-40B4-BE49-F238E27FC236}">
                  <a16:creationId xmlns:a16="http://schemas.microsoft.com/office/drawing/2014/main" id="{886922EE-49F9-4E32-B5CB-B9642BEE680D}"/>
                </a:ext>
              </a:extLst>
            </p:cNvPr>
            <p:cNvSpPr>
              <a:spLocks/>
            </p:cNvSpPr>
            <p:nvPr/>
          </p:nvSpPr>
          <p:spPr bwMode="auto">
            <a:xfrm>
              <a:off x="3585" y="2653"/>
              <a:ext cx="510" cy="1"/>
            </a:xfrm>
            <a:custGeom>
              <a:avLst/>
              <a:gdLst>
                <a:gd name="T0" fmla="*/ 0 w 1022"/>
                <a:gd name="T1" fmla="*/ 0 h 1"/>
                <a:gd name="T2" fmla="*/ 0 w 1022"/>
                <a:gd name="T3" fmla="*/ 0 h 1"/>
                <a:gd name="T4" fmla="*/ 0 w 1022"/>
                <a:gd name="T5" fmla="*/ 0 h 1"/>
                <a:gd name="T6" fmla="*/ 0 60000 65536"/>
                <a:gd name="T7" fmla="*/ 0 60000 65536"/>
                <a:gd name="T8" fmla="*/ 0 60000 65536"/>
                <a:gd name="T9" fmla="*/ 0 w 1022"/>
                <a:gd name="T10" fmla="*/ 0 h 1"/>
                <a:gd name="T11" fmla="*/ 1022 w 1022"/>
                <a:gd name="T12" fmla="*/ 1 h 1"/>
              </a:gdLst>
              <a:ahLst/>
              <a:cxnLst>
                <a:cxn ang="T6">
                  <a:pos x="T0" y="T1"/>
                </a:cxn>
                <a:cxn ang="T7">
                  <a:pos x="T2" y="T3"/>
                </a:cxn>
                <a:cxn ang="T8">
                  <a:pos x="T4" y="T5"/>
                </a:cxn>
              </a:cxnLst>
              <a:rect l="T9" t="T10" r="T11" b="T12"/>
              <a:pathLst>
                <a:path w="1022" h="1">
                  <a:moveTo>
                    <a:pt x="0" y="0"/>
                  </a:moveTo>
                  <a:lnTo>
                    <a:pt x="511" y="0"/>
                  </a:lnTo>
                  <a:lnTo>
                    <a:pt x="1022" y="0"/>
                  </a:lnTo>
                </a:path>
              </a:pathLst>
            </a:custGeom>
            <a:noFill/>
            <a:ln w="460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37" name="Freeform 17">
              <a:extLst>
                <a:ext uri="{FF2B5EF4-FFF2-40B4-BE49-F238E27FC236}">
                  <a16:creationId xmlns:a16="http://schemas.microsoft.com/office/drawing/2014/main" id="{83FFD98D-4641-4D32-8420-791152C3EF97}"/>
                </a:ext>
              </a:extLst>
            </p:cNvPr>
            <p:cNvSpPr>
              <a:spLocks/>
            </p:cNvSpPr>
            <p:nvPr/>
          </p:nvSpPr>
          <p:spPr bwMode="auto">
            <a:xfrm>
              <a:off x="4095" y="2653"/>
              <a:ext cx="534" cy="53"/>
            </a:xfrm>
            <a:custGeom>
              <a:avLst/>
              <a:gdLst>
                <a:gd name="T0" fmla="*/ 0 w 1066"/>
                <a:gd name="T1" fmla="*/ 0 h 105"/>
                <a:gd name="T2" fmla="*/ 1 w 1066"/>
                <a:gd name="T3" fmla="*/ 1 h 105"/>
                <a:gd name="T4" fmla="*/ 1 w 1066"/>
                <a:gd name="T5" fmla="*/ 1 h 105"/>
                <a:gd name="T6" fmla="*/ 0 60000 65536"/>
                <a:gd name="T7" fmla="*/ 0 60000 65536"/>
                <a:gd name="T8" fmla="*/ 0 60000 65536"/>
                <a:gd name="T9" fmla="*/ 0 w 1066"/>
                <a:gd name="T10" fmla="*/ 0 h 105"/>
                <a:gd name="T11" fmla="*/ 1066 w 1066"/>
                <a:gd name="T12" fmla="*/ 105 h 105"/>
              </a:gdLst>
              <a:ahLst/>
              <a:cxnLst>
                <a:cxn ang="T6">
                  <a:pos x="T0" y="T1"/>
                </a:cxn>
                <a:cxn ang="T7">
                  <a:pos x="T2" y="T3"/>
                </a:cxn>
                <a:cxn ang="T8">
                  <a:pos x="T4" y="T5"/>
                </a:cxn>
              </a:cxnLst>
              <a:rect l="T9" t="T10" r="T11" b="T12"/>
              <a:pathLst>
                <a:path w="1066" h="105">
                  <a:moveTo>
                    <a:pt x="0" y="0"/>
                  </a:moveTo>
                  <a:lnTo>
                    <a:pt x="512" y="53"/>
                  </a:lnTo>
                  <a:lnTo>
                    <a:pt x="1066" y="105"/>
                  </a:lnTo>
                </a:path>
              </a:pathLst>
            </a:custGeom>
            <a:noFill/>
            <a:ln w="460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38" name="Rectangle 18">
              <a:extLst>
                <a:ext uri="{FF2B5EF4-FFF2-40B4-BE49-F238E27FC236}">
                  <a16:creationId xmlns:a16="http://schemas.microsoft.com/office/drawing/2014/main" id="{565830A2-48FB-4DC8-B40C-5E60E787A8B2}"/>
                </a:ext>
              </a:extLst>
            </p:cNvPr>
            <p:cNvSpPr>
              <a:spLocks noChangeArrowheads="1"/>
            </p:cNvSpPr>
            <p:nvPr/>
          </p:nvSpPr>
          <p:spPr bwMode="auto">
            <a:xfrm rot="-5400000">
              <a:off x="31" y="1759"/>
              <a:ext cx="90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300" b="1">
                  <a:solidFill>
                    <a:srgbClr val="000000"/>
                  </a:solidFill>
                  <a:latin typeface="Times New Roman" panose="02020603050405020304" pitchFamily="18" charset="0"/>
                </a:rPr>
                <a:t>Probability</a:t>
              </a:r>
              <a:endParaRPr lang="en-US" altLang="en-US" sz="2400">
                <a:latin typeface="Times New Roman" panose="02020603050405020304" pitchFamily="18" charset="0"/>
              </a:endParaRPr>
            </a:p>
          </p:txBody>
        </p:sp>
        <p:sp>
          <p:nvSpPr>
            <p:cNvPr id="5139" name="Rectangle 19">
              <a:extLst>
                <a:ext uri="{FF2B5EF4-FFF2-40B4-BE49-F238E27FC236}">
                  <a16:creationId xmlns:a16="http://schemas.microsoft.com/office/drawing/2014/main" id="{A0C2BD9D-D6F2-48EE-BC68-37C4A766D2BC}"/>
                </a:ext>
              </a:extLst>
            </p:cNvPr>
            <p:cNvSpPr>
              <a:spLocks noChangeArrowheads="1"/>
            </p:cNvSpPr>
            <p:nvPr/>
          </p:nvSpPr>
          <p:spPr bwMode="auto">
            <a:xfrm>
              <a:off x="3411" y="1455"/>
              <a:ext cx="1668"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40" name="Rectangle 20">
              <a:extLst>
                <a:ext uri="{FF2B5EF4-FFF2-40B4-BE49-F238E27FC236}">
                  <a16:creationId xmlns:a16="http://schemas.microsoft.com/office/drawing/2014/main" id="{F4660780-C8BE-4F5A-8113-313FC34AF3C7}"/>
                </a:ext>
              </a:extLst>
            </p:cNvPr>
            <p:cNvSpPr>
              <a:spLocks noChangeArrowheads="1"/>
            </p:cNvSpPr>
            <p:nvPr/>
          </p:nvSpPr>
          <p:spPr bwMode="auto">
            <a:xfrm>
              <a:off x="3529" y="1492"/>
              <a:ext cx="156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900" b="1" i="1">
                  <a:solidFill>
                    <a:srgbClr val="000000"/>
                  </a:solidFill>
                </a:rPr>
                <a:t>Loss Coverage Level</a:t>
              </a:r>
              <a:endParaRPr lang="en-US" altLang="en-US" sz="2400">
                <a:latin typeface="Times New Roman" panose="02020603050405020304" pitchFamily="18" charset="0"/>
              </a:endParaRPr>
            </a:p>
          </p:txBody>
        </p:sp>
        <p:sp>
          <p:nvSpPr>
            <p:cNvPr id="5141" name="Rectangle 21">
              <a:extLst>
                <a:ext uri="{FF2B5EF4-FFF2-40B4-BE49-F238E27FC236}">
                  <a16:creationId xmlns:a16="http://schemas.microsoft.com/office/drawing/2014/main" id="{FEF6615F-0D23-491B-8B05-1579A73D7EFF}"/>
                </a:ext>
              </a:extLst>
            </p:cNvPr>
            <p:cNvSpPr>
              <a:spLocks noChangeArrowheads="1"/>
            </p:cNvSpPr>
            <p:nvPr/>
          </p:nvSpPr>
          <p:spPr bwMode="auto">
            <a:xfrm>
              <a:off x="3465" y="1780"/>
              <a:ext cx="223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900" b="1" i="1">
                  <a:solidFill>
                    <a:srgbClr val="000000"/>
                  </a:solidFill>
                </a:rPr>
                <a:t>e.g. 99.90% confidence</a:t>
              </a:r>
              <a:endParaRPr lang="en-US" altLang="en-US" sz="2400">
                <a:latin typeface="Times New Roman" panose="02020603050405020304" pitchFamily="18" charset="0"/>
              </a:endParaRPr>
            </a:p>
          </p:txBody>
        </p:sp>
        <p:sp>
          <p:nvSpPr>
            <p:cNvPr id="5142" name="Line 22">
              <a:extLst>
                <a:ext uri="{FF2B5EF4-FFF2-40B4-BE49-F238E27FC236}">
                  <a16:creationId xmlns:a16="http://schemas.microsoft.com/office/drawing/2014/main" id="{693ED419-3EA5-4872-82C7-C5E48D07DC0D}"/>
                </a:ext>
              </a:extLst>
            </p:cNvPr>
            <p:cNvSpPr>
              <a:spLocks noChangeShapeType="1"/>
            </p:cNvSpPr>
            <p:nvPr/>
          </p:nvSpPr>
          <p:spPr bwMode="auto">
            <a:xfrm>
              <a:off x="1458" y="868"/>
              <a:ext cx="1" cy="1892"/>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43" name="Rectangle 23">
              <a:extLst>
                <a:ext uri="{FF2B5EF4-FFF2-40B4-BE49-F238E27FC236}">
                  <a16:creationId xmlns:a16="http://schemas.microsoft.com/office/drawing/2014/main" id="{4E52152B-CF8F-497C-98BB-28FFF94DFA04}"/>
                </a:ext>
              </a:extLst>
            </p:cNvPr>
            <p:cNvSpPr>
              <a:spLocks noChangeArrowheads="1"/>
            </p:cNvSpPr>
            <p:nvPr/>
          </p:nvSpPr>
          <p:spPr bwMode="auto">
            <a:xfrm>
              <a:off x="490" y="3088"/>
              <a:ext cx="44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44" name="Rectangle 24">
              <a:extLst>
                <a:ext uri="{FF2B5EF4-FFF2-40B4-BE49-F238E27FC236}">
                  <a16:creationId xmlns:a16="http://schemas.microsoft.com/office/drawing/2014/main" id="{C4AD9A10-586F-4306-9898-B61EECB98B6B}"/>
                </a:ext>
              </a:extLst>
            </p:cNvPr>
            <p:cNvSpPr>
              <a:spLocks noChangeArrowheads="1"/>
            </p:cNvSpPr>
            <p:nvPr/>
          </p:nvSpPr>
          <p:spPr bwMode="auto">
            <a:xfrm>
              <a:off x="611" y="3123"/>
              <a:ext cx="26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300">
                  <a:solidFill>
                    <a:srgbClr val="000000"/>
                  </a:solidFill>
                </a:rPr>
                <a:t>Zero</a:t>
              </a:r>
              <a:endParaRPr lang="en-US" altLang="en-US" sz="2400">
                <a:latin typeface="Times New Roman" panose="02020603050405020304" pitchFamily="18" charset="0"/>
              </a:endParaRPr>
            </a:p>
          </p:txBody>
        </p:sp>
        <p:sp>
          <p:nvSpPr>
            <p:cNvPr id="5145" name="Rectangle 25">
              <a:extLst>
                <a:ext uri="{FF2B5EF4-FFF2-40B4-BE49-F238E27FC236}">
                  <a16:creationId xmlns:a16="http://schemas.microsoft.com/office/drawing/2014/main" id="{F9227B5E-405F-4226-B7EA-5A00DA9E36FD}"/>
                </a:ext>
              </a:extLst>
            </p:cNvPr>
            <p:cNvSpPr>
              <a:spLocks noChangeArrowheads="1"/>
            </p:cNvSpPr>
            <p:nvPr/>
          </p:nvSpPr>
          <p:spPr bwMode="auto">
            <a:xfrm>
              <a:off x="541" y="3251"/>
              <a:ext cx="40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300">
                  <a:solidFill>
                    <a:srgbClr val="000000"/>
                  </a:solidFill>
                </a:rPr>
                <a:t> Losses</a:t>
              </a:r>
              <a:endParaRPr lang="en-US" altLang="en-US" sz="2400">
                <a:latin typeface="Times New Roman" panose="02020603050405020304" pitchFamily="18" charset="0"/>
              </a:endParaRPr>
            </a:p>
          </p:txBody>
        </p:sp>
        <p:sp>
          <p:nvSpPr>
            <p:cNvPr id="5146" name="Line 26">
              <a:extLst>
                <a:ext uri="{FF2B5EF4-FFF2-40B4-BE49-F238E27FC236}">
                  <a16:creationId xmlns:a16="http://schemas.microsoft.com/office/drawing/2014/main" id="{FED1E8BE-14E0-47A5-9D27-D1E159F9094E}"/>
                </a:ext>
              </a:extLst>
            </p:cNvPr>
            <p:cNvSpPr>
              <a:spLocks noChangeShapeType="1"/>
            </p:cNvSpPr>
            <p:nvPr/>
          </p:nvSpPr>
          <p:spPr bwMode="auto">
            <a:xfrm>
              <a:off x="707" y="2760"/>
              <a:ext cx="4062"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47" name="Rectangle 27">
              <a:extLst>
                <a:ext uri="{FF2B5EF4-FFF2-40B4-BE49-F238E27FC236}">
                  <a16:creationId xmlns:a16="http://schemas.microsoft.com/office/drawing/2014/main" id="{6623EEF1-E5F5-4B62-86F2-D6A1DA0677B2}"/>
                </a:ext>
              </a:extLst>
            </p:cNvPr>
            <p:cNvSpPr>
              <a:spLocks noChangeArrowheads="1"/>
            </p:cNvSpPr>
            <p:nvPr/>
          </p:nvSpPr>
          <p:spPr bwMode="auto">
            <a:xfrm>
              <a:off x="1916" y="914"/>
              <a:ext cx="75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48" name="Rectangle 28">
              <a:extLst>
                <a:ext uri="{FF2B5EF4-FFF2-40B4-BE49-F238E27FC236}">
                  <a16:creationId xmlns:a16="http://schemas.microsoft.com/office/drawing/2014/main" id="{24447D0B-140C-4CEE-A9C8-90A4AEFA71F3}"/>
                </a:ext>
              </a:extLst>
            </p:cNvPr>
            <p:cNvSpPr>
              <a:spLocks noChangeArrowheads="1"/>
            </p:cNvSpPr>
            <p:nvPr/>
          </p:nvSpPr>
          <p:spPr bwMode="auto">
            <a:xfrm>
              <a:off x="1967" y="949"/>
              <a:ext cx="73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300">
                  <a:solidFill>
                    <a:srgbClr val="000000"/>
                  </a:solidFill>
                </a:rPr>
                <a:t>Expected Loss</a:t>
              </a:r>
              <a:endParaRPr lang="en-US" altLang="en-US" sz="2400">
                <a:latin typeface="Times New Roman" panose="02020603050405020304" pitchFamily="18" charset="0"/>
              </a:endParaRPr>
            </a:p>
          </p:txBody>
        </p:sp>
        <p:grpSp>
          <p:nvGrpSpPr>
            <p:cNvPr id="5149" name="Group 31">
              <a:extLst>
                <a:ext uri="{FF2B5EF4-FFF2-40B4-BE49-F238E27FC236}">
                  <a16:creationId xmlns:a16="http://schemas.microsoft.com/office/drawing/2014/main" id="{734AD711-4B73-4ADC-8119-DBF978C87E27}"/>
                </a:ext>
              </a:extLst>
            </p:cNvPr>
            <p:cNvGrpSpPr>
              <a:grpSpLocks/>
            </p:cNvGrpSpPr>
            <p:nvPr/>
          </p:nvGrpSpPr>
          <p:grpSpPr bwMode="auto">
            <a:xfrm>
              <a:off x="673" y="2778"/>
              <a:ext cx="59" cy="332"/>
              <a:chOff x="673" y="2778"/>
              <a:chExt cx="59" cy="332"/>
            </a:xfrm>
          </p:grpSpPr>
          <p:sp>
            <p:nvSpPr>
              <p:cNvPr id="5183" name="Line 29">
                <a:extLst>
                  <a:ext uri="{FF2B5EF4-FFF2-40B4-BE49-F238E27FC236}">
                    <a16:creationId xmlns:a16="http://schemas.microsoft.com/office/drawing/2014/main" id="{B2E3D51D-6392-409A-A7CD-4224E4643A35}"/>
                  </a:ext>
                </a:extLst>
              </p:cNvPr>
              <p:cNvSpPr>
                <a:spLocks noChangeShapeType="1"/>
              </p:cNvSpPr>
              <p:nvPr/>
            </p:nvSpPr>
            <p:spPr bwMode="auto">
              <a:xfrm flipV="1">
                <a:off x="702" y="2840"/>
                <a:ext cx="1" cy="27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84" name="Freeform 30">
                <a:extLst>
                  <a:ext uri="{FF2B5EF4-FFF2-40B4-BE49-F238E27FC236}">
                    <a16:creationId xmlns:a16="http://schemas.microsoft.com/office/drawing/2014/main" id="{C9B44230-44CE-4676-8239-740FCE36F917}"/>
                  </a:ext>
                </a:extLst>
              </p:cNvPr>
              <p:cNvSpPr>
                <a:spLocks/>
              </p:cNvSpPr>
              <p:nvPr/>
            </p:nvSpPr>
            <p:spPr bwMode="auto">
              <a:xfrm>
                <a:off x="673" y="2778"/>
                <a:ext cx="59" cy="64"/>
              </a:xfrm>
              <a:custGeom>
                <a:avLst/>
                <a:gdLst>
                  <a:gd name="T0" fmla="*/ 0 w 120"/>
                  <a:gd name="T1" fmla="*/ 1 h 128"/>
                  <a:gd name="T2" fmla="*/ 0 w 120"/>
                  <a:gd name="T3" fmla="*/ 0 h 128"/>
                  <a:gd name="T4" fmla="*/ 0 w 120"/>
                  <a:gd name="T5" fmla="*/ 1 h 128"/>
                  <a:gd name="T6" fmla="*/ 0 w 120"/>
                  <a:gd name="T7" fmla="*/ 1 h 128"/>
                  <a:gd name="T8" fmla="*/ 0 60000 65536"/>
                  <a:gd name="T9" fmla="*/ 0 60000 65536"/>
                  <a:gd name="T10" fmla="*/ 0 60000 65536"/>
                  <a:gd name="T11" fmla="*/ 0 60000 65536"/>
                  <a:gd name="T12" fmla="*/ 0 w 120"/>
                  <a:gd name="T13" fmla="*/ 0 h 128"/>
                  <a:gd name="T14" fmla="*/ 120 w 120"/>
                  <a:gd name="T15" fmla="*/ 128 h 128"/>
                </a:gdLst>
                <a:ahLst/>
                <a:cxnLst>
                  <a:cxn ang="T8">
                    <a:pos x="T0" y="T1"/>
                  </a:cxn>
                  <a:cxn ang="T9">
                    <a:pos x="T2" y="T3"/>
                  </a:cxn>
                  <a:cxn ang="T10">
                    <a:pos x="T4" y="T5"/>
                  </a:cxn>
                  <a:cxn ang="T11">
                    <a:pos x="T6" y="T7"/>
                  </a:cxn>
                </a:cxnLst>
                <a:rect l="T12" t="T13" r="T14" b="T15"/>
                <a:pathLst>
                  <a:path w="120" h="128">
                    <a:moveTo>
                      <a:pt x="120" y="128"/>
                    </a:moveTo>
                    <a:lnTo>
                      <a:pt x="59" y="0"/>
                    </a:lnTo>
                    <a:lnTo>
                      <a:pt x="0" y="128"/>
                    </a:lnTo>
                    <a:lnTo>
                      <a:pt x="120"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5150" name="Group 34">
              <a:extLst>
                <a:ext uri="{FF2B5EF4-FFF2-40B4-BE49-F238E27FC236}">
                  <a16:creationId xmlns:a16="http://schemas.microsoft.com/office/drawing/2014/main" id="{625DA3C1-DF50-4E63-9946-C4E40E598F5D}"/>
                </a:ext>
              </a:extLst>
            </p:cNvPr>
            <p:cNvGrpSpPr>
              <a:grpSpLocks/>
            </p:cNvGrpSpPr>
            <p:nvPr/>
          </p:nvGrpSpPr>
          <p:grpSpPr bwMode="auto">
            <a:xfrm>
              <a:off x="1520" y="1086"/>
              <a:ext cx="386" cy="119"/>
              <a:chOff x="1520" y="1086"/>
              <a:chExt cx="386" cy="119"/>
            </a:xfrm>
          </p:grpSpPr>
          <p:sp>
            <p:nvSpPr>
              <p:cNvPr id="5181" name="Line 32">
                <a:extLst>
                  <a:ext uri="{FF2B5EF4-FFF2-40B4-BE49-F238E27FC236}">
                    <a16:creationId xmlns:a16="http://schemas.microsoft.com/office/drawing/2014/main" id="{AF147703-8713-479B-B236-060FB73529E9}"/>
                  </a:ext>
                </a:extLst>
              </p:cNvPr>
              <p:cNvSpPr>
                <a:spLocks noChangeShapeType="1"/>
              </p:cNvSpPr>
              <p:nvPr/>
            </p:nvSpPr>
            <p:spPr bwMode="auto">
              <a:xfrm flipH="1">
                <a:off x="1576" y="1086"/>
                <a:ext cx="330" cy="88"/>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82" name="Freeform 33">
                <a:extLst>
                  <a:ext uri="{FF2B5EF4-FFF2-40B4-BE49-F238E27FC236}">
                    <a16:creationId xmlns:a16="http://schemas.microsoft.com/office/drawing/2014/main" id="{B49AAC4A-3F1A-41B5-B4B3-A8037E78A190}"/>
                  </a:ext>
                </a:extLst>
              </p:cNvPr>
              <p:cNvSpPr>
                <a:spLocks/>
              </p:cNvSpPr>
              <p:nvPr/>
            </p:nvSpPr>
            <p:spPr bwMode="auto">
              <a:xfrm>
                <a:off x="1520" y="1143"/>
                <a:ext cx="65" cy="62"/>
              </a:xfrm>
              <a:custGeom>
                <a:avLst/>
                <a:gdLst>
                  <a:gd name="T0" fmla="*/ 0 w 131"/>
                  <a:gd name="T1" fmla="*/ 0 h 124"/>
                  <a:gd name="T2" fmla="*/ 0 w 131"/>
                  <a:gd name="T3" fmla="*/ 1 h 124"/>
                  <a:gd name="T4" fmla="*/ 0 w 131"/>
                  <a:gd name="T5" fmla="*/ 1 h 124"/>
                  <a:gd name="T6" fmla="*/ 0 w 131"/>
                  <a:gd name="T7" fmla="*/ 0 h 124"/>
                  <a:gd name="T8" fmla="*/ 0 60000 65536"/>
                  <a:gd name="T9" fmla="*/ 0 60000 65536"/>
                  <a:gd name="T10" fmla="*/ 0 60000 65536"/>
                  <a:gd name="T11" fmla="*/ 0 60000 65536"/>
                  <a:gd name="T12" fmla="*/ 0 w 131"/>
                  <a:gd name="T13" fmla="*/ 0 h 124"/>
                  <a:gd name="T14" fmla="*/ 131 w 131"/>
                  <a:gd name="T15" fmla="*/ 124 h 124"/>
                </a:gdLst>
                <a:ahLst/>
                <a:cxnLst>
                  <a:cxn ang="T8">
                    <a:pos x="T0" y="T1"/>
                  </a:cxn>
                  <a:cxn ang="T9">
                    <a:pos x="T2" y="T3"/>
                  </a:cxn>
                  <a:cxn ang="T10">
                    <a:pos x="T4" y="T5"/>
                  </a:cxn>
                  <a:cxn ang="T11">
                    <a:pos x="T6" y="T7"/>
                  </a:cxn>
                </a:cxnLst>
                <a:rect l="T12" t="T13" r="T14" b="T15"/>
                <a:pathLst>
                  <a:path w="131" h="124">
                    <a:moveTo>
                      <a:pt x="102" y="0"/>
                    </a:moveTo>
                    <a:lnTo>
                      <a:pt x="0" y="94"/>
                    </a:lnTo>
                    <a:lnTo>
                      <a:pt x="131" y="124"/>
                    </a:lnTo>
                    <a:lnTo>
                      <a:pt x="10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grpSp>
          <p:nvGrpSpPr>
            <p:cNvPr id="5151" name="Group 37">
              <a:extLst>
                <a:ext uri="{FF2B5EF4-FFF2-40B4-BE49-F238E27FC236}">
                  <a16:creationId xmlns:a16="http://schemas.microsoft.com/office/drawing/2014/main" id="{2E99117E-689E-410E-A93F-9000C89513B0}"/>
                </a:ext>
              </a:extLst>
            </p:cNvPr>
            <p:cNvGrpSpPr>
              <a:grpSpLocks/>
            </p:cNvGrpSpPr>
            <p:nvPr/>
          </p:nvGrpSpPr>
          <p:grpSpPr bwMode="auto">
            <a:xfrm>
              <a:off x="4203" y="2130"/>
              <a:ext cx="59" cy="447"/>
              <a:chOff x="4203" y="2130"/>
              <a:chExt cx="59" cy="447"/>
            </a:xfrm>
          </p:grpSpPr>
          <p:sp>
            <p:nvSpPr>
              <p:cNvPr id="5179" name="Line 35">
                <a:extLst>
                  <a:ext uri="{FF2B5EF4-FFF2-40B4-BE49-F238E27FC236}">
                    <a16:creationId xmlns:a16="http://schemas.microsoft.com/office/drawing/2014/main" id="{7516507F-7F09-44F0-A96D-9B2435DDBA45}"/>
                  </a:ext>
                </a:extLst>
              </p:cNvPr>
              <p:cNvSpPr>
                <a:spLocks noChangeShapeType="1"/>
              </p:cNvSpPr>
              <p:nvPr/>
            </p:nvSpPr>
            <p:spPr bwMode="auto">
              <a:xfrm>
                <a:off x="4233" y="2130"/>
                <a:ext cx="1" cy="385"/>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180" name="Freeform 36">
                <a:extLst>
                  <a:ext uri="{FF2B5EF4-FFF2-40B4-BE49-F238E27FC236}">
                    <a16:creationId xmlns:a16="http://schemas.microsoft.com/office/drawing/2014/main" id="{223B01B9-912A-4330-859E-79AFA21F4ADB}"/>
                  </a:ext>
                </a:extLst>
              </p:cNvPr>
              <p:cNvSpPr>
                <a:spLocks/>
              </p:cNvSpPr>
              <p:nvPr/>
            </p:nvSpPr>
            <p:spPr bwMode="auto">
              <a:xfrm>
                <a:off x="4203" y="2513"/>
                <a:ext cx="59" cy="64"/>
              </a:xfrm>
              <a:custGeom>
                <a:avLst/>
                <a:gdLst>
                  <a:gd name="T0" fmla="*/ 0 w 120"/>
                  <a:gd name="T1" fmla="*/ 0 h 128"/>
                  <a:gd name="T2" fmla="*/ 0 w 120"/>
                  <a:gd name="T3" fmla="*/ 1 h 128"/>
                  <a:gd name="T4" fmla="*/ 0 w 120"/>
                  <a:gd name="T5" fmla="*/ 0 h 128"/>
                  <a:gd name="T6" fmla="*/ 0 w 120"/>
                  <a:gd name="T7" fmla="*/ 0 h 128"/>
                  <a:gd name="T8" fmla="*/ 0 60000 65536"/>
                  <a:gd name="T9" fmla="*/ 0 60000 65536"/>
                  <a:gd name="T10" fmla="*/ 0 60000 65536"/>
                  <a:gd name="T11" fmla="*/ 0 60000 65536"/>
                  <a:gd name="T12" fmla="*/ 0 w 120"/>
                  <a:gd name="T13" fmla="*/ 0 h 128"/>
                  <a:gd name="T14" fmla="*/ 120 w 120"/>
                  <a:gd name="T15" fmla="*/ 128 h 128"/>
                </a:gdLst>
                <a:ahLst/>
                <a:cxnLst>
                  <a:cxn ang="T8">
                    <a:pos x="T0" y="T1"/>
                  </a:cxn>
                  <a:cxn ang="T9">
                    <a:pos x="T2" y="T3"/>
                  </a:cxn>
                  <a:cxn ang="T10">
                    <a:pos x="T4" y="T5"/>
                  </a:cxn>
                  <a:cxn ang="T11">
                    <a:pos x="T6" y="T7"/>
                  </a:cxn>
                </a:cxnLst>
                <a:rect l="T12" t="T13" r="T14" b="T15"/>
                <a:pathLst>
                  <a:path w="120" h="128">
                    <a:moveTo>
                      <a:pt x="0" y="0"/>
                    </a:moveTo>
                    <a:lnTo>
                      <a:pt x="61" y="128"/>
                    </a:lnTo>
                    <a:lnTo>
                      <a:pt x="12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5152" name="Line 38">
              <a:extLst>
                <a:ext uri="{FF2B5EF4-FFF2-40B4-BE49-F238E27FC236}">
                  <a16:creationId xmlns:a16="http://schemas.microsoft.com/office/drawing/2014/main" id="{FCB177DC-B08C-4609-8C17-4D499B510862}"/>
                </a:ext>
              </a:extLst>
            </p:cNvPr>
            <p:cNvSpPr>
              <a:spLocks noChangeShapeType="1"/>
            </p:cNvSpPr>
            <p:nvPr/>
          </p:nvSpPr>
          <p:spPr bwMode="auto">
            <a:xfrm flipV="1">
              <a:off x="4233" y="2617"/>
              <a:ext cx="1" cy="189"/>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nvGrpSpPr>
            <p:cNvPr id="5153" name="Group 42">
              <a:extLst>
                <a:ext uri="{FF2B5EF4-FFF2-40B4-BE49-F238E27FC236}">
                  <a16:creationId xmlns:a16="http://schemas.microsoft.com/office/drawing/2014/main" id="{45ECA53A-21D0-44F7-8C82-00D6432F0B92}"/>
                </a:ext>
              </a:extLst>
            </p:cNvPr>
            <p:cNvGrpSpPr>
              <a:grpSpLocks/>
            </p:cNvGrpSpPr>
            <p:nvPr/>
          </p:nvGrpSpPr>
          <p:grpSpPr bwMode="auto">
            <a:xfrm>
              <a:off x="1472" y="2738"/>
              <a:ext cx="2772" cy="292"/>
              <a:chOff x="1472" y="2738"/>
              <a:chExt cx="2772" cy="292"/>
            </a:xfrm>
          </p:grpSpPr>
          <p:sp>
            <p:nvSpPr>
              <p:cNvPr id="5176" name="Freeform 39">
                <a:extLst>
                  <a:ext uri="{FF2B5EF4-FFF2-40B4-BE49-F238E27FC236}">
                    <a16:creationId xmlns:a16="http://schemas.microsoft.com/office/drawing/2014/main" id="{6E926046-B713-4303-A91D-6A16C62BF034}"/>
                  </a:ext>
                </a:extLst>
              </p:cNvPr>
              <p:cNvSpPr>
                <a:spLocks/>
              </p:cNvSpPr>
              <p:nvPr/>
            </p:nvSpPr>
            <p:spPr bwMode="auto">
              <a:xfrm>
                <a:off x="1499" y="2799"/>
                <a:ext cx="2716" cy="231"/>
              </a:xfrm>
              <a:custGeom>
                <a:avLst/>
                <a:gdLst>
                  <a:gd name="T0" fmla="*/ 0 w 5433"/>
                  <a:gd name="T1" fmla="*/ 0 h 463"/>
                  <a:gd name="T2" fmla="*/ 0 w 5433"/>
                  <a:gd name="T3" fmla="*/ 0 h 463"/>
                  <a:gd name="T4" fmla="*/ 0 w 5433"/>
                  <a:gd name="T5" fmla="*/ 0 h 463"/>
                  <a:gd name="T6" fmla="*/ 0 w 5433"/>
                  <a:gd name="T7" fmla="*/ 0 h 463"/>
                  <a:gd name="T8" fmla="*/ 0 w 5433"/>
                  <a:gd name="T9" fmla="*/ 0 h 463"/>
                  <a:gd name="T10" fmla="*/ 0 w 5433"/>
                  <a:gd name="T11" fmla="*/ 0 h 463"/>
                  <a:gd name="T12" fmla="*/ 0 w 5433"/>
                  <a:gd name="T13" fmla="*/ 0 h 463"/>
                  <a:gd name="T14" fmla="*/ 0 w 5433"/>
                  <a:gd name="T15" fmla="*/ 0 h 463"/>
                  <a:gd name="T16" fmla="*/ 0 w 5433"/>
                  <a:gd name="T17" fmla="*/ 0 h 463"/>
                  <a:gd name="T18" fmla="*/ 0 w 5433"/>
                  <a:gd name="T19" fmla="*/ 0 h 463"/>
                  <a:gd name="T20" fmla="*/ 0 w 5433"/>
                  <a:gd name="T21" fmla="*/ 0 h 463"/>
                  <a:gd name="T22" fmla="*/ 0 w 5433"/>
                  <a:gd name="T23" fmla="*/ 0 h 463"/>
                  <a:gd name="T24" fmla="*/ 0 w 5433"/>
                  <a:gd name="T25" fmla="*/ 0 h 463"/>
                  <a:gd name="T26" fmla="*/ 0 w 5433"/>
                  <a:gd name="T27" fmla="*/ 0 h 463"/>
                  <a:gd name="T28" fmla="*/ 0 w 5433"/>
                  <a:gd name="T29" fmla="*/ 0 h 463"/>
                  <a:gd name="T30" fmla="*/ 0 w 5433"/>
                  <a:gd name="T31" fmla="*/ 0 h 463"/>
                  <a:gd name="T32" fmla="*/ 0 w 5433"/>
                  <a:gd name="T33" fmla="*/ 0 h 463"/>
                  <a:gd name="T34" fmla="*/ 0 w 5433"/>
                  <a:gd name="T35" fmla="*/ 0 h 463"/>
                  <a:gd name="T36" fmla="*/ 0 w 5433"/>
                  <a:gd name="T37" fmla="*/ 0 h 463"/>
                  <a:gd name="T38" fmla="*/ 0 w 5433"/>
                  <a:gd name="T39" fmla="*/ 0 h 463"/>
                  <a:gd name="T40" fmla="*/ 0 w 5433"/>
                  <a:gd name="T41" fmla="*/ 0 h 463"/>
                  <a:gd name="T42" fmla="*/ 0 w 5433"/>
                  <a:gd name="T43" fmla="*/ 0 h 463"/>
                  <a:gd name="T44" fmla="*/ 0 w 5433"/>
                  <a:gd name="T45" fmla="*/ 0 h 463"/>
                  <a:gd name="T46" fmla="*/ 0 w 5433"/>
                  <a:gd name="T47" fmla="*/ 0 h 463"/>
                  <a:gd name="T48" fmla="*/ 0 w 5433"/>
                  <a:gd name="T49" fmla="*/ 0 h 463"/>
                  <a:gd name="T50" fmla="*/ 0 w 5433"/>
                  <a:gd name="T51" fmla="*/ 0 h 463"/>
                  <a:gd name="T52" fmla="*/ 0 w 5433"/>
                  <a:gd name="T53" fmla="*/ 0 h 463"/>
                  <a:gd name="T54" fmla="*/ 0 w 5433"/>
                  <a:gd name="T55" fmla="*/ 0 h 463"/>
                  <a:gd name="T56" fmla="*/ 0 w 5433"/>
                  <a:gd name="T57" fmla="*/ 0 h 463"/>
                  <a:gd name="T58" fmla="*/ 0 w 5433"/>
                  <a:gd name="T59" fmla="*/ 0 h 463"/>
                  <a:gd name="T60" fmla="*/ 0 w 5433"/>
                  <a:gd name="T61" fmla="*/ 0 h 463"/>
                  <a:gd name="T62" fmla="*/ 0 w 5433"/>
                  <a:gd name="T63" fmla="*/ 0 h 463"/>
                  <a:gd name="T64" fmla="*/ 0 w 5433"/>
                  <a:gd name="T65" fmla="*/ 0 h 463"/>
                  <a:gd name="T66" fmla="*/ 0 w 5433"/>
                  <a:gd name="T67" fmla="*/ 0 h 463"/>
                  <a:gd name="T68" fmla="*/ 0 w 5433"/>
                  <a:gd name="T69" fmla="*/ 0 h 463"/>
                  <a:gd name="T70" fmla="*/ 0 w 5433"/>
                  <a:gd name="T71" fmla="*/ 0 h 463"/>
                  <a:gd name="T72" fmla="*/ 0 w 5433"/>
                  <a:gd name="T73" fmla="*/ 0 h 463"/>
                  <a:gd name="T74" fmla="*/ 0 w 5433"/>
                  <a:gd name="T75" fmla="*/ 0 h 463"/>
                  <a:gd name="T76" fmla="*/ 0 w 5433"/>
                  <a:gd name="T77" fmla="*/ 0 h 463"/>
                  <a:gd name="T78" fmla="*/ 0 w 5433"/>
                  <a:gd name="T79" fmla="*/ 0 h 463"/>
                  <a:gd name="T80" fmla="*/ 0 w 5433"/>
                  <a:gd name="T81" fmla="*/ 0 h 463"/>
                  <a:gd name="T82" fmla="*/ 0 w 5433"/>
                  <a:gd name="T83" fmla="*/ 0 h 463"/>
                  <a:gd name="T84" fmla="*/ 0 w 5433"/>
                  <a:gd name="T85" fmla="*/ 0 h 463"/>
                  <a:gd name="T86" fmla="*/ 0 w 5433"/>
                  <a:gd name="T87" fmla="*/ 0 h 463"/>
                  <a:gd name="T88" fmla="*/ 0 w 5433"/>
                  <a:gd name="T89" fmla="*/ 0 h 463"/>
                  <a:gd name="T90" fmla="*/ 0 w 5433"/>
                  <a:gd name="T91" fmla="*/ 0 h 463"/>
                  <a:gd name="T92" fmla="*/ 0 w 5433"/>
                  <a:gd name="T93" fmla="*/ 0 h 463"/>
                  <a:gd name="T94" fmla="*/ 0 w 5433"/>
                  <a:gd name="T95" fmla="*/ 0 h 463"/>
                  <a:gd name="T96" fmla="*/ 0 w 5433"/>
                  <a:gd name="T97" fmla="*/ 0 h 463"/>
                  <a:gd name="T98" fmla="*/ 0 w 5433"/>
                  <a:gd name="T99" fmla="*/ 0 h 463"/>
                  <a:gd name="T100" fmla="*/ 0 w 5433"/>
                  <a:gd name="T101" fmla="*/ 0 h 463"/>
                  <a:gd name="T102" fmla="*/ 0 w 5433"/>
                  <a:gd name="T103" fmla="*/ 0 h 463"/>
                  <a:gd name="T104" fmla="*/ 0 w 5433"/>
                  <a:gd name="T105" fmla="*/ 0 h 463"/>
                  <a:gd name="T106" fmla="*/ 0 w 5433"/>
                  <a:gd name="T107" fmla="*/ 0 h 463"/>
                  <a:gd name="T108" fmla="*/ 0 w 5433"/>
                  <a:gd name="T109" fmla="*/ 0 h 46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433"/>
                  <a:gd name="T166" fmla="*/ 0 h 463"/>
                  <a:gd name="T167" fmla="*/ 5433 w 5433"/>
                  <a:gd name="T168" fmla="*/ 463 h 46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433" h="463">
                    <a:moveTo>
                      <a:pt x="0" y="59"/>
                    </a:moveTo>
                    <a:lnTo>
                      <a:pt x="15" y="77"/>
                    </a:lnTo>
                    <a:lnTo>
                      <a:pt x="32" y="92"/>
                    </a:lnTo>
                    <a:lnTo>
                      <a:pt x="50" y="107"/>
                    </a:lnTo>
                    <a:lnTo>
                      <a:pt x="72" y="123"/>
                    </a:lnTo>
                    <a:lnTo>
                      <a:pt x="116" y="147"/>
                    </a:lnTo>
                    <a:lnTo>
                      <a:pt x="168" y="170"/>
                    </a:lnTo>
                    <a:lnTo>
                      <a:pt x="225" y="187"/>
                    </a:lnTo>
                    <a:lnTo>
                      <a:pt x="286" y="201"/>
                    </a:lnTo>
                    <a:lnTo>
                      <a:pt x="350" y="210"/>
                    </a:lnTo>
                    <a:lnTo>
                      <a:pt x="418" y="212"/>
                    </a:lnTo>
                    <a:lnTo>
                      <a:pt x="2260" y="191"/>
                    </a:lnTo>
                    <a:lnTo>
                      <a:pt x="2306" y="193"/>
                    </a:lnTo>
                    <a:lnTo>
                      <a:pt x="2352" y="197"/>
                    </a:lnTo>
                    <a:lnTo>
                      <a:pt x="2397" y="203"/>
                    </a:lnTo>
                    <a:lnTo>
                      <a:pt x="2438" y="212"/>
                    </a:lnTo>
                    <a:lnTo>
                      <a:pt x="2479" y="222"/>
                    </a:lnTo>
                    <a:lnTo>
                      <a:pt x="2517" y="235"/>
                    </a:lnTo>
                    <a:lnTo>
                      <a:pt x="2552" y="252"/>
                    </a:lnTo>
                    <a:lnTo>
                      <a:pt x="2585" y="270"/>
                    </a:lnTo>
                    <a:lnTo>
                      <a:pt x="2615" y="289"/>
                    </a:lnTo>
                    <a:lnTo>
                      <a:pt x="2642" y="310"/>
                    </a:lnTo>
                    <a:lnTo>
                      <a:pt x="2665" y="331"/>
                    </a:lnTo>
                    <a:lnTo>
                      <a:pt x="2685" y="356"/>
                    </a:lnTo>
                    <a:lnTo>
                      <a:pt x="2701" y="381"/>
                    </a:lnTo>
                    <a:lnTo>
                      <a:pt x="2711" y="407"/>
                    </a:lnTo>
                    <a:lnTo>
                      <a:pt x="2720" y="434"/>
                    </a:lnTo>
                    <a:lnTo>
                      <a:pt x="2722" y="463"/>
                    </a:lnTo>
                    <a:lnTo>
                      <a:pt x="2724" y="434"/>
                    </a:lnTo>
                    <a:lnTo>
                      <a:pt x="2731" y="407"/>
                    </a:lnTo>
                    <a:lnTo>
                      <a:pt x="2742" y="381"/>
                    </a:lnTo>
                    <a:lnTo>
                      <a:pt x="2758" y="354"/>
                    </a:lnTo>
                    <a:lnTo>
                      <a:pt x="2776" y="331"/>
                    </a:lnTo>
                    <a:lnTo>
                      <a:pt x="2799" y="308"/>
                    </a:lnTo>
                    <a:lnTo>
                      <a:pt x="2826" y="285"/>
                    </a:lnTo>
                    <a:lnTo>
                      <a:pt x="2854" y="266"/>
                    </a:lnTo>
                    <a:lnTo>
                      <a:pt x="2888" y="247"/>
                    </a:lnTo>
                    <a:lnTo>
                      <a:pt x="2922" y="231"/>
                    </a:lnTo>
                    <a:lnTo>
                      <a:pt x="2961" y="216"/>
                    </a:lnTo>
                    <a:lnTo>
                      <a:pt x="3001" y="205"/>
                    </a:lnTo>
                    <a:lnTo>
                      <a:pt x="3044" y="195"/>
                    </a:lnTo>
                    <a:lnTo>
                      <a:pt x="3086" y="187"/>
                    </a:lnTo>
                    <a:lnTo>
                      <a:pt x="3133" y="184"/>
                    </a:lnTo>
                    <a:lnTo>
                      <a:pt x="3179" y="182"/>
                    </a:lnTo>
                    <a:lnTo>
                      <a:pt x="5021" y="161"/>
                    </a:lnTo>
                    <a:lnTo>
                      <a:pt x="5089" y="157"/>
                    </a:lnTo>
                    <a:lnTo>
                      <a:pt x="5151" y="147"/>
                    </a:lnTo>
                    <a:lnTo>
                      <a:pt x="5212" y="134"/>
                    </a:lnTo>
                    <a:lnTo>
                      <a:pt x="5267" y="115"/>
                    </a:lnTo>
                    <a:lnTo>
                      <a:pt x="5319" y="90"/>
                    </a:lnTo>
                    <a:lnTo>
                      <a:pt x="5364" y="63"/>
                    </a:lnTo>
                    <a:lnTo>
                      <a:pt x="5383" y="50"/>
                    </a:lnTo>
                    <a:lnTo>
                      <a:pt x="5403" y="33"/>
                    </a:lnTo>
                    <a:lnTo>
                      <a:pt x="5419" y="17"/>
                    </a:lnTo>
                    <a:lnTo>
                      <a:pt x="5433"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77" name="Freeform 40">
                <a:extLst>
                  <a:ext uri="{FF2B5EF4-FFF2-40B4-BE49-F238E27FC236}">
                    <a16:creationId xmlns:a16="http://schemas.microsoft.com/office/drawing/2014/main" id="{AA31D5F9-C61C-4067-8697-5C1BD06FEC46}"/>
                  </a:ext>
                </a:extLst>
              </p:cNvPr>
              <p:cNvSpPr>
                <a:spLocks/>
              </p:cNvSpPr>
              <p:nvPr/>
            </p:nvSpPr>
            <p:spPr bwMode="auto">
              <a:xfrm>
                <a:off x="1472" y="2769"/>
                <a:ext cx="55" cy="72"/>
              </a:xfrm>
              <a:custGeom>
                <a:avLst/>
                <a:gdLst>
                  <a:gd name="T0" fmla="*/ 1 w 110"/>
                  <a:gd name="T1" fmla="*/ 1 h 143"/>
                  <a:gd name="T2" fmla="*/ 1 w 110"/>
                  <a:gd name="T3" fmla="*/ 0 h 143"/>
                  <a:gd name="T4" fmla="*/ 0 w 110"/>
                  <a:gd name="T5" fmla="*/ 1 h 143"/>
                  <a:gd name="T6" fmla="*/ 1 w 110"/>
                  <a:gd name="T7" fmla="*/ 1 h 143"/>
                  <a:gd name="T8" fmla="*/ 0 60000 65536"/>
                  <a:gd name="T9" fmla="*/ 0 60000 65536"/>
                  <a:gd name="T10" fmla="*/ 0 60000 65536"/>
                  <a:gd name="T11" fmla="*/ 0 60000 65536"/>
                  <a:gd name="T12" fmla="*/ 0 w 110"/>
                  <a:gd name="T13" fmla="*/ 0 h 143"/>
                  <a:gd name="T14" fmla="*/ 110 w 110"/>
                  <a:gd name="T15" fmla="*/ 143 h 143"/>
                </a:gdLst>
                <a:ahLst/>
                <a:cxnLst>
                  <a:cxn ang="T8">
                    <a:pos x="T0" y="T1"/>
                  </a:cxn>
                  <a:cxn ang="T9">
                    <a:pos x="T2" y="T3"/>
                  </a:cxn>
                  <a:cxn ang="T10">
                    <a:pos x="T4" y="T5"/>
                  </a:cxn>
                  <a:cxn ang="T11">
                    <a:pos x="T6" y="T7"/>
                  </a:cxn>
                </a:cxnLst>
                <a:rect l="T12" t="T13" r="T14" b="T15"/>
                <a:pathLst>
                  <a:path w="110" h="143">
                    <a:moveTo>
                      <a:pt x="110" y="94"/>
                    </a:moveTo>
                    <a:lnTo>
                      <a:pt x="9" y="0"/>
                    </a:lnTo>
                    <a:lnTo>
                      <a:pt x="0" y="143"/>
                    </a:lnTo>
                    <a:lnTo>
                      <a:pt x="11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178" name="Freeform 41">
                <a:extLst>
                  <a:ext uri="{FF2B5EF4-FFF2-40B4-BE49-F238E27FC236}">
                    <a16:creationId xmlns:a16="http://schemas.microsoft.com/office/drawing/2014/main" id="{B018BCEA-2BFB-4134-901A-C57726468AF4}"/>
                  </a:ext>
                </a:extLst>
              </p:cNvPr>
              <p:cNvSpPr>
                <a:spLocks/>
              </p:cNvSpPr>
              <p:nvPr/>
            </p:nvSpPr>
            <p:spPr bwMode="auto">
              <a:xfrm>
                <a:off x="4188" y="2738"/>
                <a:ext cx="56" cy="72"/>
              </a:xfrm>
              <a:custGeom>
                <a:avLst/>
                <a:gdLst>
                  <a:gd name="T0" fmla="*/ 1 w 110"/>
                  <a:gd name="T1" fmla="*/ 1 h 143"/>
                  <a:gd name="T2" fmla="*/ 1 w 110"/>
                  <a:gd name="T3" fmla="*/ 0 h 143"/>
                  <a:gd name="T4" fmla="*/ 0 w 110"/>
                  <a:gd name="T5" fmla="*/ 1 h 143"/>
                  <a:gd name="T6" fmla="*/ 1 w 110"/>
                  <a:gd name="T7" fmla="*/ 1 h 143"/>
                  <a:gd name="T8" fmla="*/ 0 60000 65536"/>
                  <a:gd name="T9" fmla="*/ 0 60000 65536"/>
                  <a:gd name="T10" fmla="*/ 0 60000 65536"/>
                  <a:gd name="T11" fmla="*/ 0 60000 65536"/>
                  <a:gd name="T12" fmla="*/ 0 w 110"/>
                  <a:gd name="T13" fmla="*/ 0 h 143"/>
                  <a:gd name="T14" fmla="*/ 110 w 110"/>
                  <a:gd name="T15" fmla="*/ 143 h 143"/>
                </a:gdLst>
                <a:ahLst/>
                <a:cxnLst>
                  <a:cxn ang="T8">
                    <a:pos x="T0" y="T1"/>
                  </a:cxn>
                  <a:cxn ang="T9">
                    <a:pos x="T2" y="T3"/>
                  </a:cxn>
                  <a:cxn ang="T10">
                    <a:pos x="T4" y="T5"/>
                  </a:cxn>
                  <a:cxn ang="T11">
                    <a:pos x="T6" y="T7"/>
                  </a:cxn>
                </a:cxnLst>
                <a:rect l="T12" t="T13" r="T14" b="T15"/>
                <a:pathLst>
                  <a:path w="110" h="143">
                    <a:moveTo>
                      <a:pt x="110" y="143"/>
                    </a:moveTo>
                    <a:lnTo>
                      <a:pt x="98" y="0"/>
                    </a:lnTo>
                    <a:lnTo>
                      <a:pt x="0" y="95"/>
                    </a:lnTo>
                    <a:lnTo>
                      <a:pt x="110" y="1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5154" name="Rectangle 43">
              <a:extLst>
                <a:ext uri="{FF2B5EF4-FFF2-40B4-BE49-F238E27FC236}">
                  <a16:creationId xmlns:a16="http://schemas.microsoft.com/office/drawing/2014/main" id="{CF771584-72ED-462B-96F0-8580AD60A83F}"/>
                </a:ext>
              </a:extLst>
            </p:cNvPr>
            <p:cNvSpPr>
              <a:spLocks noChangeArrowheads="1"/>
            </p:cNvSpPr>
            <p:nvPr/>
          </p:nvSpPr>
          <p:spPr bwMode="auto">
            <a:xfrm>
              <a:off x="2192" y="3071"/>
              <a:ext cx="151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55" name="Rectangle 44">
              <a:extLst>
                <a:ext uri="{FF2B5EF4-FFF2-40B4-BE49-F238E27FC236}">
                  <a16:creationId xmlns:a16="http://schemas.microsoft.com/office/drawing/2014/main" id="{A80AEB4A-5DAB-4051-A8A4-32804143B9F9}"/>
                </a:ext>
              </a:extLst>
            </p:cNvPr>
            <p:cNvSpPr>
              <a:spLocks noChangeArrowheads="1"/>
            </p:cNvSpPr>
            <p:nvPr/>
          </p:nvSpPr>
          <p:spPr bwMode="auto">
            <a:xfrm>
              <a:off x="1826" y="3020"/>
              <a:ext cx="1471"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300">
                  <a:solidFill>
                    <a:srgbClr val="000000"/>
                  </a:solidFill>
                </a:rPr>
                <a:t>Potential “Unexpected Losses”</a:t>
              </a:r>
              <a:endParaRPr lang="en-US" altLang="en-US" sz="2400">
                <a:latin typeface="Times New Roman" panose="02020603050405020304" pitchFamily="18" charset="0"/>
              </a:endParaRPr>
            </a:p>
          </p:txBody>
        </p:sp>
        <p:sp>
          <p:nvSpPr>
            <p:cNvPr id="5156" name="Rectangle 45">
              <a:extLst>
                <a:ext uri="{FF2B5EF4-FFF2-40B4-BE49-F238E27FC236}">
                  <a16:creationId xmlns:a16="http://schemas.microsoft.com/office/drawing/2014/main" id="{8C465C1D-FCD1-47A0-8CFE-4CE7C26BAFED}"/>
                </a:ext>
              </a:extLst>
            </p:cNvPr>
            <p:cNvSpPr>
              <a:spLocks noChangeArrowheads="1"/>
            </p:cNvSpPr>
            <p:nvPr/>
          </p:nvSpPr>
          <p:spPr bwMode="auto">
            <a:xfrm>
              <a:off x="1776" y="3234"/>
              <a:ext cx="199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300">
                  <a:solidFill>
                    <a:srgbClr val="000000"/>
                  </a:solidFill>
                </a:rPr>
                <a:t>for which Capital should be held</a:t>
              </a:r>
              <a:endParaRPr lang="en-US" altLang="en-US" sz="2400">
                <a:latin typeface="Times New Roman" panose="02020603050405020304" pitchFamily="18" charset="0"/>
              </a:endParaRPr>
            </a:p>
          </p:txBody>
        </p:sp>
        <p:grpSp>
          <p:nvGrpSpPr>
            <p:cNvPr id="5157" name="Group 49">
              <a:extLst>
                <a:ext uri="{FF2B5EF4-FFF2-40B4-BE49-F238E27FC236}">
                  <a16:creationId xmlns:a16="http://schemas.microsoft.com/office/drawing/2014/main" id="{4571E5DF-6AF4-4EC3-87A2-A65DE03D5506}"/>
                </a:ext>
              </a:extLst>
            </p:cNvPr>
            <p:cNvGrpSpPr>
              <a:grpSpLocks/>
            </p:cNvGrpSpPr>
            <p:nvPr/>
          </p:nvGrpSpPr>
          <p:grpSpPr bwMode="auto">
            <a:xfrm>
              <a:off x="4248" y="2789"/>
              <a:ext cx="532" cy="251"/>
              <a:chOff x="4248" y="2789"/>
              <a:chExt cx="532" cy="251"/>
            </a:xfrm>
          </p:grpSpPr>
          <p:sp>
            <p:nvSpPr>
              <p:cNvPr id="5173" name="Freeform 46">
                <a:extLst>
                  <a:ext uri="{FF2B5EF4-FFF2-40B4-BE49-F238E27FC236}">
                    <a16:creationId xmlns:a16="http://schemas.microsoft.com/office/drawing/2014/main" id="{EB4F06D1-2919-4CCA-B73C-B2FB1A2E9C64}"/>
                  </a:ext>
                </a:extLst>
              </p:cNvPr>
              <p:cNvSpPr>
                <a:spLocks/>
              </p:cNvSpPr>
              <p:nvPr/>
            </p:nvSpPr>
            <p:spPr bwMode="auto">
              <a:xfrm>
                <a:off x="4277" y="2852"/>
                <a:ext cx="473" cy="188"/>
              </a:xfrm>
              <a:custGeom>
                <a:avLst/>
                <a:gdLst>
                  <a:gd name="T0" fmla="*/ 0 w 947"/>
                  <a:gd name="T1" fmla="*/ 0 h 377"/>
                  <a:gd name="T2" fmla="*/ 0 w 947"/>
                  <a:gd name="T3" fmla="*/ 0 h 377"/>
                  <a:gd name="T4" fmla="*/ 0 w 947"/>
                  <a:gd name="T5" fmla="*/ 0 h 377"/>
                  <a:gd name="T6" fmla="*/ 0 w 947"/>
                  <a:gd name="T7" fmla="*/ 0 h 377"/>
                  <a:gd name="T8" fmla="*/ 0 w 947"/>
                  <a:gd name="T9" fmla="*/ 0 h 377"/>
                  <a:gd name="T10" fmla="*/ 0 w 947"/>
                  <a:gd name="T11" fmla="*/ 0 h 377"/>
                  <a:gd name="T12" fmla="*/ 0 w 947"/>
                  <a:gd name="T13" fmla="*/ 0 h 377"/>
                  <a:gd name="T14" fmla="*/ 0 w 947"/>
                  <a:gd name="T15" fmla="*/ 0 h 377"/>
                  <a:gd name="T16" fmla="*/ 0 w 947"/>
                  <a:gd name="T17" fmla="*/ 0 h 377"/>
                  <a:gd name="T18" fmla="*/ 0 w 947"/>
                  <a:gd name="T19" fmla="*/ 0 h 377"/>
                  <a:gd name="T20" fmla="*/ 0 w 947"/>
                  <a:gd name="T21" fmla="*/ 0 h 377"/>
                  <a:gd name="T22" fmla="*/ 0 w 947"/>
                  <a:gd name="T23" fmla="*/ 0 h 377"/>
                  <a:gd name="T24" fmla="*/ 0 w 947"/>
                  <a:gd name="T25" fmla="*/ 0 h 377"/>
                  <a:gd name="T26" fmla="*/ 0 w 947"/>
                  <a:gd name="T27" fmla="*/ 0 h 377"/>
                  <a:gd name="T28" fmla="*/ 0 w 947"/>
                  <a:gd name="T29" fmla="*/ 0 h 377"/>
                  <a:gd name="T30" fmla="*/ 0 w 947"/>
                  <a:gd name="T31" fmla="*/ 0 h 377"/>
                  <a:gd name="T32" fmla="*/ 0 w 947"/>
                  <a:gd name="T33" fmla="*/ 0 h 377"/>
                  <a:gd name="T34" fmla="*/ 0 w 947"/>
                  <a:gd name="T35" fmla="*/ 0 h 377"/>
                  <a:gd name="T36" fmla="*/ 0 w 947"/>
                  <a:gd name="T37" fmla="*/ 0 h 377"/>
                  <a:gd name="T38" fmla="*/ 0 w 947"/>
                  <a:gd name="T39" fmla="*/ 0 h 377"/>
                  <a:gd name="T40" fmla="*/ 0 w 947"/>
                  <a:gd name="T41" fmla="*/ 0 h 377"/>
                  <a:gd name="T42" fmla="*/ 0 w 947"/>
                  <a:gd name="T43" fmla="*/ 0 h 377"/>
                  <a:gd name="T44" fmla="*/ 0 w 947"/>
                  <a:gd name="T45" fmla="*/ 0 h 377"/>
                  <a:gd name="T46" fmla="*/ 0 w 947"/>
                  <a:gd name="T47" fmla="*/ 0 h 377"/>
                  <a:gd name="T48" fmla="*/ 0 w 947"/>
                  <a:gd name="T49" fmla="*/ 0 h 377"/>
                  <a:gd name="T50" fmla="*/ 0 w 947"/>
                  <a:gd name="T51" fmla="*/ 0 h 377"/>
                  <a:gd name="T52" fmla="*/ 0 w 947"/>
                  <a:gd name="T53" fmla="*/ 0 h 377"/>
                  <a:gd name="T54" fmla="*/ 0 w 947"/>
                  <a:gd name="T55" fmla="*/ 0 h 377"/>
                  <a:gd name="T56" fmla="*/ 0 w 947"/>
                  <a:gd name="T57" fmla="*/ 0 h 377"/>
                  <a:gd name="T58" fmla="*/ 0 w 947"/>
                  <a:gd name="T59" fmla="*/ 0 h 377"/>
                  <a:gd name="T60" fmla="*/ 0 w 947"/>
                  <a:gd name="T61" fmla="*/ 0 h 377"/>
                  <a:gd name="T62" fmla="*/ 0 w 947"/>
                  <a:gd name="T63" fmla="*/ 0 h 377"/>
                  <a:gd name="T64" fmla="*/ 0 w 947"/>
                  <a:gd name="T65" fmla="*/ 0 h 377"/>
                  <a:gd name="T66" fmla="*/ 0 w 947"/>
                  <a:gd name="T67" fmla="*/ 0 h 377"/>
                  <a:gd name="T68" fmla="*/ 0 w 947"/>
                  <a:gd name="T69" fmla="*/ 0 h 377"/>
                  <a:gd name="T70" fmla="*/ 0 w 947"/>
                  <a:gd name="T71" fmla="*/ 0 h 377"/>
                  <a:gd name="T72" fmla="*/ 0 w 947"/>
                  <a:gd name="T73" fmla="*/ 0 h 377"/>
                  <a:gd name="T74" fmla="*/ 0 w 947"/>
                  <a:gd name="T75" fmla="*/ 0 h 377"/>
                  <a:gd name="T76" fmla="*/ 0 w 947"/>
                  <a:gd name="T77" fmla="*/ 0 h 377"/>
                  <a:gd name="T78" fmla="*/ 0 w 947"/>
                  <a:gd name="T79" fmla="*/ 0 h 377"/>
                  <a:gd name="T80" fmla="*/ 0 w 947"/>
                  <a:gd name="T81" fmla="*/ 0 h 3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47"/>
                  <a:gd name="T124" fmla="*/ 0 h 377"/>
                  <a:gd name="T125" fmla="*/ 947 w 947"/>
                  <a:gd name="T126" fmla="*/ 377 h 37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47" h="377">
                    <a:moveTo>
                      <a:pt x="0" y="14"/>
                    </a:moveTo>
                    <a:lnTo>
                      <a:pt x="6" y="38"/>
                    </a:lnTo>
                    <a:lnTo>
                      <a:pt x="13" y="61"/>
                    </a:lnTo>
                    <a:lnTo>
                      <a:pt x="22" y="82"/>
                    </a:lnTo>
                    <a:lnTo>
                      <a:pt x="31" y="100"/>
                    </a:lnTo>
                    <a:lnTo>
                      <a:pt x="40" y="113"/>
                    </a:lnTo>
                    <a:lnTo>
                      <a:pt x="50" y="124"/>
                    </a:lnTo>
                    <a:lnTo>
                      <a:pt x="61" y="130"/>
                    </a:lnTo>
                    <a:lnTo>
                      <a:pt x="72" y="132"/>
                    </a:lnTo>
                    <a:lnTo>
                      <a:pt x="395" y="128"/>
                    </a:lnTo>
                    <a:lnTo>
                      <a:pt x="404" y="130"/>
                    </a:lnTo>
                    <a:lnTo>
                      <a:pt x="411" y="134"/>
                    </a:lnTo>
                    <a:lnTo>
                      <a:pt x="420" y="140"/>
                    </a:lnTo>
                    <a:lnTo>
                      <a:pt x="427" y="147"/>
                    </a:lnTo>
                    <a:lnTo>
                      <a:pt x="434" y="159"/>
                    </a:lnTo>
                    <a:lnTo>
                      <a:pt x="442" y="170"/>
                    </a:lnTo>
                    <a:lnTo>
                      <a:pt x="452" y="201"/>
                    </a:lnTo>
                    <a:lnTo>
                      <a:pt x="463" y="237"/>
                    </a:lnTo>
                    <a:lnTo>
                      <a:pt x="470" y="279"/>
                    </a:lnTo>
                    <a:lnTo>
                      <a:pt x="476" y="327"/>
                    </a:lnTo>
                    <a:lnTo>
                      <a:pt x="477" y="377"/>
                    </a:lnTo>
                    <a:lnTo>
                      <a:pt x="479" y="327"/>
                    </a:lnTo>
                    <a:lnTo>
                      <a:pt x="483" y="279"/>
                    </a:lnTo>
                    <a:lnTo>
                      <a:pt x="490" y="237"/>
                    </a:lnTo>
                    <a:lnTo>
                      <a:pt x="501" y="201"/>
                    </a:lnTo>
                    <a:lnTo>
                      <a:pt x="511" y="170"/>
                    </a:lnTo>
                    <a:lnTo>
                      <a:pt x="518" y="159"/>
                    </a:lnTo>
                    <a:lnTo>
                      <a:pt x="526" y="147"/>
                    </a:lnTo>
                    <a:lnTo>
                      <a:pt x="533" y="140"/>
                    </a:lnTo>
                    <a:lnTo>
                      <a:pt x="540" y="134"/>
                    </a:lnTo>
                    <a:lnTo>
                      <a:pt x="547" y="130"/>
                    </a:lnTo>
                    <a:lnTo>
                      <a:pt x="556" y="128"/>
                    </a:lnTo>
                    <a:lnTo>
                      <a:pt x="879" y="124"/>
                    </a:lnTo>
                    <a:lnTo>
                      <a:pt x="890" y="123"/>
                    </a:lnTo>
                    <a:lnTo>
                      <a:pt x="901" y="115"/>
                    </a:lnTo>
                    <a:lnTo>
                      <a:pt x="910" y="103"/>
                    </a:lnTo>
                    <a:lnTo>
                      <a:pt x="918" y="88"/>
                    </a:lnTo>
                    <a:lnTo>
                      <a:pt x="927" y="71"/>
                    </a:lnTo>
                    <a:lnTo>
                      <a:pt x="935" y="50"/>
                    </a:lnTo>
                    <a:lnTo>
                      <a:pt x="942" y="27"/>
                    </a:lnTo>
                    <a:lnTo>
                      <a:pt x="947"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5174" name="Freeform 47">
                <a:extLst>
                  <a:ext uri="{FF2B5EF4-FFF2-40B4-BE49-F238E27FC236}">
                    <a16:creationId xmlns:a16="http://schemas.microsoft.com/office/drawing/2014/main" id="{752CB321-26E1-4E2A-9786-9801D0465D71}"/>
                  </a:ext>
                </a:extLst>
              </p:cNvPr>
              <p:cNvSpPr>
                <a:spLocks/>
              </p:cNvSpPr>
              <p:nvPr/>
            </p:nvSpPr>
            <p:spPr bwMode="auto">
              <a:xfrm>
                <a:off x="4248" y="2795"/>
                <a:ext cx="60" cy="67"/>
              </a:xfrm>
              <a:custGeom>
                <a:avLst/>
                <a:gdLst>
                  <a:gd name="T0" fmla="*/ 1 w 120"/>
                  <a:gd name="T1" fmla="*/ 1 h 133"/>
                  <a:gd name="T2" fmla="*/ 1 w 120"/>
                  <a:gd name="T3" fmla="*/ 0 h 133"/>
                  <a:gd name="T4" fmla="*/ 0 w 120"/>
                  <a:gd name="T5" fmla="*/ 1 h 133"/>
                  <a:gd name="T6" fmla="*/ 1 w 120"/>
                  <a:gd name="T7" fmla="*/ 1 h 133"/>
                  <a:gd name="T8" fmla="*/ 0 60000 65536"/>
                  <a:gd name="T9" fmla="*/ 0 60000 65536"/>
                  <a:gd name="T10" fmla="*/ 0 60000 65536"/>
                  <a:gd name="T11" fmla="*/ 0 60000 65536"/>
                  <a:gd name="T12" fmla="*/ 0 w 120"/>
                  <a:gd name="T13" fmla="*/ 0 h 133"/>
                  <a:gd name="T14" fmla="*/ 120 w 120"/>
                  <a:gd name="T15" fmla="*/ 133 h 133"/>
                </a:gdLst>
                <a:ahLst/>
                <a:cxnLst>
                  <a:cxn ang="T8">
                    <a:pos x="T0" y="T1"/>
                  </a:cxn>
                  <a:cxn ang="T9">
                    <a:pos x="T2" y="T3"/>
                  </a:cxn>
                  <a:cxn ang="T10">
                    <a:pos x="T4" y="T5"/>
                  </a:cxn>
                  <a:cxn ang="T11">
                    <a:pos x="T6" y="T7"/>
                  </a:cxn>
                </a:cxnLst>
                <a:rect l="T12" t="T13" r="T14" b="T15"/>
                <a:pathLst>
                  <a:path w="120" h="133">
                    <a:moveTo>
                      <a:pt x="120" y="120"/>
                    </a:moveTo>
                    <a:lnTo>
                      <a:pt x="47" y="0"/>
                    </a:lnTo>
                    <a:lnTo>
                      <a:pt x="0" y="133"/>
                    </a:lnTo>
                    <a:lnTo>
                      <a:pt x="120"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5175" name="Freeform 48">
                <a:extLst>
                  <a:ext uri="{FF2B5EF4-FFF2-40B4-BE49-F238E27FC236}">
                    <a16:creationId xmlns:a16="http://schemas.microsoft.com/office/drawing/2014/main" id="{4622E006-774C-4E60-A7E0-9BE1244E9257}"/>
                  </a:ext>
                </a:extLst>
              </p:cNvPr>
              <p:cNvSpPr>
                <a:spLocks/>
              </p:cNvSpPr>
              <p:nvPr/>
            </p:nvSpPr>
            <p:spPr bwMode="auto">
              <a:xfrm>
                <a:off x="4721" y="2789"/>
                <a:ext cx="59" cy="67"/>
              </a:xfrm>
              <a:custGeom>
                <a:avLst/>
                <a:gdLst>
                  <a:gd name="T0" fmla="*/ 0 w 120"/>
                  <a:gd name="T1" fmla="*/ 1 h 134"/>
                  <a:gd name="T2" fmla="*/ 0 w 120"/>
                  <a:gd name="T3" fmla="*/ 0 h 134"/>
                  <a:gd name="T4" fmla="*/ 0 w 120"/>
                  <a:gd name="T5" fmla="*/ 1 h 134"/>
                  <a:gd name="T6" fmla="*/ 0 w 120"/>
                  <a:gd name="T7" fmla="*/ 1 h 134"/>
                  <a:gd name="T8" fmla="*/ 0 60000 65536"/>
                  <a:gd name="T9" fmla="*/ 0 60000 65536"/>
                  <a:gd name="T10" fmla="*/ 0 60000 65536"/>
                  <a:gd name="T11" fmla="*/ 0 60000 65536"/>
                  <a:gd name="T12" fmla="*/ 0 w 120"/>
                  <a:gd name="T13" fmla="*/ 0 h 134"/>
                  <a:gd name="T14" fmla="*/ 120 w 120"/>
                  <a:gd name="T15" fmla="*/ 134 h 134"/>
                </a:gdLst>
                <a:ahLst/>
                <a:cxnLst>
                  <a:cxn ang="T8">
                    <a:pos x="T0" y="T1"/>
                  </a:cxn>
                  <a:cxn ang="T9">
                    <a:pos x="T2" y="T3"/>
                  </a:cxn>
                  <a:cxn ang="T10">
                    <a:pos x="T4" y="T5"/>
                  </a:cxn>
                  <a:cxn ang="T11">
                    <a:pos x="T6" y="T7"/>
                  </a:cxn>
                </a:cxnLst>
                <a:rect l="T12" t="T13" r="T14" b="T15"/>
                <a:pathLst>
                  <a:path w="120" h="134">
                    <a:moveTo>
                      <a:pt x="120" y="134"/>
                    </a:moveTo>
                    <a:lnTo>
                      <a:pt x="70" y="0"/>
                    </a:lnTo>
                    <a:lnTo>
                      <a:pt x="0" y="122"/>
                    </a:lnTo>
                    <a:lnTo>
                      <a:pt x="120" y="1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sp>
          <p:nvSpPr>
            <p:cNvPr id="5158" name="Rectangle 50">
              <a:extLst>
                <a:ext uri="{FF2B5EF4-FFF2-40B4-BE49-F238E27FC236}">
                  <a16:creationId xmlns:a16="http://schemas.microsoft.com/office/drawing/2014/main" id="{7B9B289A-3A6D-4669-9442-A4F3443A0EA0}"/>
                </a:ext>
              </a:extLst>
            </p:cNvPr>
            <p:cNvSpPr>
              <a:spLocks noChangeArrowheads="1"/>
            </p:cNvSpPr>
            <p:nvPr/>
          </p:nvSpPr>
          <p:spPr bwMode="auto">
            <a:xfrm>
              <a:off x="3795" y="3077"/>
              <a:ext cx="1480"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59" name="Rectangle 51">
              <a:extLst>
                <a:ext uri="{FF2B5EF4-FFF2-40B4-BE49-F238E27FC236}">
                  <a16:creationId xmlns:a16="http://schemas.microsoft.com/office/drawing/2014/main" id="{BD524977-5DA8-4168-AD64-19F300C32185}"/>
                </a:ext>
              </a:extLst>
            </p:cNvPr>
            <p:cNvSpPr>
              <a:spLocks noChangeArrowheads="1"/>
            </p:cNvSpPr>
            <p:nvPr/>
          </p:nvSpPr>
          <p:spPr bwMode="auto">
            <a:xfrm>
              <a:off x="3962" y="3093"/>
              <a:ext cx="163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300">
                  <a:solidFill>
                    <a:srgbClr val="000000"/>
                  </a:solidFill>
                </a:rPr>
                <a:t>Potential “Unexpected Losses”</a:t>
              </a:r>
              <a:endParaRPr lang="en-US" altLang="en-US" sz="2400">
                <a:latin typeface="Times New Roman" panose="02020603050405020304" pitchFamily="18" charset="0"/>
              </a:endParaRPr>
            </a:p>
          </p:txBody>
        </p:sp>
        <p:sp>
          <p:nvSpPr>
            <p:cNvPr id="5160" name="Rectangle 52">
              <a:extLst>
                <a:ext uri="{FF2B5EF4-FFF2-40B4-BE49-F238E27FC236}">
                  <a16:creationId xmlns:a16="http://schemas.microsoft.com/office/drawing/2014/main" id="{F2AD7B87-9758-45A9-A70E-E3B00E39813C}"/>
                </a:ext>
              </a:extLst>
            </p:cNvPr>
            <p:cNvSpPr>
              <a:spLocks noChangeArrowheads="1"/>
            </p:cNvSpPr>
            <p:nvPr/>
          </p:nvSpPr>
          <p:spPr bwMode="auto">
            <a:xfrm>
              <a:off x="4011" y="3312"/>
              <a:ext cx="1383"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300">
                  <a:solidFill>
                    <a:srgbClr val="000000"/>
                  </a:solidFill>
                </a:rPr>
                <a:t>against which it would be too</a:t>
              </a:r>
              <a:endParaRPr lang="en-US" altLang="en-US" sz="2400">
                <a:latin typeface="Times New Roman" panose="02020603050405020304" pitchFamily="18" charset="0"/>
              </a:endParaRPr>
            </a:p>
          </p:txBody>
        </p:sp>
        <p:sp>
          <p:nvSpPr>
            <p:cNvPr id="5161" name="Rectangle 53">
              <a:extLst>
                <a:ext uri="{FF2B5EF4-FFF2-40B4-BE49-F238E27FC236}">
                  <a16:creationId xmlns:a16="http://schemas.microsoft.com/office/drawing/2014/main" id="{034C2CD4-0464-452B-8122-53E37C94D2FD}"/>
                </a:ext>
              </a:extLst>
            </p:cNvPr>
            <p:cNvSpPr>
              <a:spLocks noChangeArrowheads="1"/>
            </p:cNvSpPr>
            <p:nvPr/>
          </p:nvSpPr>
          <p:spPr bwMode="auto">
            <a:xfrm>
              <a:off x="4011" y="3531"/>
              <a:ext cx="148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300">
                  <a:solidFill>
                    <a:srgbClr val="000000"/>
                  </a:solidFill>
                </a:rPr>
                <a:t>expensive to cover with Capital</a:t>
              </a:r>
              <a:endParaRPr lang="en-US" altLang="en-US" sz="2400">
                <a:latin typeface="Times New Roman" panose="02020603050405020304" pitchFamily="18" charset="0"/>
              </a:endParaRPr>
            </a:p>
          </p:txBody>
        </p:sp>
        <p:sp>
          <p:nvSpPr>
            <p:cNvPr id="5162" name="Rectangle 63">
              <a:extLst>
                <a:ext uri="{FF2B5EF4-FFF2-40B4-BE49-F238E27FC236}">
                  <a16:creationId xmlns:a16="http://schemas.microsoft.com/office/drawing/2014/main" id="{06BD204C-5E74-4110-BC7F-D784957F7C0D}"/>
                </a:ext>
              </a:extLst>
            </p:cNvPr>
            <p:cNvSpPr>
              <a:spLocks noChangeArrowheads="1"/>
            </p:cNvSpPr>
            <p:nvPr/>
          </p:nvSpPr>
          <p:spPr bwMode="auto">
            <a:xfrm>
              <a:off x="4942" y="3665"/>
              <a:ext cx="433"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63" name="Rectangle 65">
              <a:extLst>
                <a:ext uri="{FF2B5EF4-FFF2-40B4-BE49-F238E27FC236}">
                  <a16:creationId xmlns:a16="http://schemas.microsoft.com/office/drawing/2014/main" id="{30BAA43A-277A-489F-9C15-ABFBD0FE9502}"/>
                </a:ext>
              </a:extLst>
            </p:cNvPr>
            <p:cNvSpPr>
              <a:spLocks noChangeArrowheads="1"/>
            </p:cNvSpPr>
            <p:nvPr/>
          </p:nvSpPr>
          <p:spPr bwMode="auto">
            <a:xfrm>
              <a:off x="474" y="3660"/>
              <a:ext cx="29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3" name="Freeform 67">
              <a:extLst>
                <a:ext uri="{FF2B5EF4-FFF2-40B4-BE49-F238E27FC236}">
                  <a16:creationId xmlns:a16="http://schemas.microsoft.com/office/drawing/2014/main" id="{360366D2-8D83-4D80-BC3C-8DEF489BF8FC}"/>
                </a:ext>
              </a:extLst>
            </p:cNvPr>
            <p:cNvSpPr>
              <a:spLocks/>
            </p:cNvSpPr>
            <p:nvPr/>
          </p:nvSpPr>
          <p:spPr bwMode="auto">
            <a:xfrm>
              <a:off x="1458" y="1207"/>
              <a:ext cx="2779" cy="1558"/>
            </a:xfrm>
            <a:custGeom>
              <a:avLst/>
              <a:gdLst>
                <a:gd name="T0" fmla="*/ 27 w 5558"/>
                <a:gd name="T1" fmla="*/ 27 h 3119"/>
                <a:gd name="T2" fmla="*/ 59 w 5558"/>
                <a:gd name="T3" fmla="*/ 90 h 3119"/>
                <a:gd name="T4" fmla="*/ 86 w 5558"/>
                <a:gd name="T5" fmla="*/ 149 h 3119"/>
                <a:gd name="T6" fmla="*/ 132 w 5558"/>
                <a:gd name="T7" fmla="*/ 231 h 3119"/>
                <a:gd name="T8" fmla="*/ 186 w 5558"/>
                <a:gd name="T9" fmla="*/ 306 h 3119"/>
                <a:gd name="T10" fmla="*/ 261 w 5558"/>
                <a:gd name="T11" fmla="*/ 463 h 3119"/>
                <a:gd name="T12" fmla="*/ 341 w 5558"/>
                <a:gd name="T13" fmla="*/ 614 h 3119"/>
                <a:gd name="T14" fmla="*/ 363 w 5558"/>
                <a:gd name="T15" fmla="*/ 680 h 3119"/>
                <a:gd name="T16" fmla="*/ 386 w 5558"/>
                <a:gd name="T17" fmla="*/ 768 h 3119"/>
                <a:gd name="T18" fmla="*/ 434 w 5558"/>
                <a:gd name="T19" fmla="*/ 872 h 3119"/>
                <a:gd name="T20" fmla="*/ 465 w 5558"/>
                <a:gd name="T21" fmla="*/ 958 h 3119"/>
                <a:gd name="T22" fmla="*/ 482 w 5558"/>
                <a:gd name="T23" fmla="*/ 1009 h 3119"/>
                <a:gd name="T24" fmla="*/ 550 w 5558"/>
                <a:gd name="T25" fmla="*/ 1137 h 3119"/>
                <a:gd name="T26" fmla="*/ 620 w 5558"/>
                <a:gd name="T27" fmla="*/ 1309 h 3119"/>
                <a:gd name="T28" fmla="*/ 636 w 5558"/>
                <a:gd name="T29" fmla="*/ 1376 h 3119"/>
                <a:gd name="T30" fmla="*/ 672 w 5558"/>
                <a:gd name="T31" fmla="*/ 1437 h 3119"/>
                <a:gd name="T32" fmla="*/ 702 w 5558"/>
                <a:gd name="T33" fmla="*/ 1508 h 3119"/>
                <a:gd name="T34" fmla="*/ 718 w 5558"/>
                <a:gd name="T35" fmla="*/ 1560 h 3119"/>
                <a:gd name="T36" fmla="*/ 804 w 5558"/>
                <a:gd name="T37" fmla="*/ 1737 h 3119"/>
                <a:gd name="T38" fmla="*/ 834 w 5558"/>
                <a:gd name="T39" fmla="*/ 1835 h 3119"/>
                <a:gd name="T40" fmla="*/ 861 w 5558"/>
                <a:gd name="T41" fmla="*/ 1925 h 3119"/>
                <a:gd name="T42" fmla="*/ 881 w 5558"/>
                <a:gd name="T43" fmla="*/ 1957 h 3119"/>
                <a:gd name="T44" fmla="*/ 916 w 5558"/>
                <a:gd name="T45" fmla="*/ 2016 h 3119"/>
                <a:gd name="T46" fmla="*/ 940 w 5558"/>
                <a:gd name="T47" fmla="*/ 2053 h 3119"/>
                <a:gd name="T48" fmla="*/ 981 w 5558"/>
                <a:gd name="T49" fmla="*/ 2095 h 3119"/>
                <a:gd name="T50" fmla="*/ 997 w 5558"/>
                <a:gd name="T51" fmla="*/ 2110 h 3119"/>
                <a:gd name="T52" fmla="*/ 1066 w 5558"/>
                <a:gd name="T53" fmla="*/ 2261 h 3119"/>
                <a:gd name="T54" fmla="*/ 1170 w 5558"/>
                <a:gd name="T55" fmla="*/ 2385 h 3119"/>
                <a:gd name="T56" fmla="*/ 1268 w 5558"/>
                <a:gd name="T57" fmla="*/ 2475 h 3119"/>
                <a:gd name="T58" fmla="*/ 1363 w 5558"/>
                <a:gd name="T59" fmla="*/ 2563 h 3119"/>
                <a:gd name="T60" fmla="*/ 1477 w 5558"/>
                <a:gd name="T61" fmla="*/ 2641 h 3119"/>
                <a:gd name="T62" fmla="*/ 1581 w 5558"/>
                <a:gd name="T63" fmla="*/ 2699 h 3119"/>
                <a:gd name="T64" fmla="*/ 1750 w 5558"/>
                <a:gd name="T65" fmla="*/ 2756 h 3119"/>
                <a:gd name="T66" fmla="*/ 1904 w 5558"/>
                <a:gd name="T67" fmla="*/ 2779 h 3119"/>
                <a:gd name="T68" fmla="*/ 2079 w 5558"/>
                <a:gd name="T69" fmla="*/ 2804 h 3119"/>
                <a:gd name="T70" fmla="*/ 2340 w 5558"/>
                <a:gd name="T71" fmla="*/ 2840 h 3119"/>
                <a:gd name="T72" fmla="*/ 2731 w 5558"/>
                <a:gd name="T73" fmla="*/ 2875 h 3119"/>
                <a:gd name="T74" fmla="*/ 2838 w 5558"/>
                <a:gd name="T75" fmla="*/ 2880 h 3119"/>
                <a:gd name="T76" fmla="*/ 2947 w 5558"/>
                <a:gd name="T77" fmla="*/ 2873 h 3119"/>
                <a:gd name="T78" fmla="*/ 3254 w 5558"/>
                <a:gd name="T79" fmla="*/ 2875 h 3119"/>
                <a:gd name="T80" fmla="*/ 4040 w 5558"/>
                <a:gd name="T81" fmla="*/ 2901 h 3119"/>
                <a:gd name="T82" fmla="*/ 4215 w 5558"/>
                <a:gd name="T83" fmla="*/ 2924 h 3119"/>
                <a:gd name="T84" fmla="*/ 4513 w 5558"/>
                <a:gd name="T85" fmla="*/ 2924 h 3119"/>
                <a:gd name="T86" fmla="*/ 4874 w 5558"/>
                <a:gd name="T87" fmla="*/ 2911 h 3119"/>
                <a:gd name="T88" fmla="*/ 5063 w 5558"/>
                <a:gd name="T89" fmla="*/ 2922 h 3119"/>
                <a:gd name="T90" fmla="*/ 5272 w 5558"/>
                <a:gd name="T91" fmla="*/ 2936 h 3119"/>
                <a:gd name="T92" fmla="*/ 5551 w 5558"/>
                <a:gd name="T93" fmla="*/ 2947 h 3119"/>
                <a:gd name="T94" fmla="*/ 5558 w 5558"/>
                <a:gd name="T95" fmla="*/ 3010 h 3119"/>
                <a:gd name="T96" fmla="*/ 5553 w 5558"/>
                <a:gd name="T97" fmla="*/ 3070 h 3119"/>
                <a:gd name="T98" fmla="*/ 5551 w 5558"/>
                <a:gd name="T99" fmla="*/ 3085 h 31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558"/>
                <a:gd name="T151" fmla="*/ 0 h 3119"/>
                <a:gd name="T152" fmla="*/ 5558 w 5558"/>
                <a:gd name="T153" fmla="*/ 3119 h 311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558" h="3119">
                  <a:moveTo>
                    <a:pt x="0" y="0"/>
                  </a:moveTo>
                  <a:lnTo>
                    <a:pt x="14" y="13"/>
                  </a:lnTo>
                  <a:lnTo>
                    <a:pt x="27" y="27"/>
                  </a:lnTo>
                  <a:lnTo>
                    <a:pt x="38" y="42"/>
                  </a:lnTo>
                  <a:lnTo>
                    <a:pt x="45" y="57"/>
                  </a:lnTo>
                  <a:lnTo>
                    <a:pt x="59" y="90"/>
                  </a:lnTo>
                  <a:lnTo>
                    <a:pt x="66" y="107"/>
                  </a:lnTo>
                  <a:lnTo>
                    <a:pt x="75" y="126"/>
                  </a:lnTo>
                  <a:lnTo>
                    <a:pt x="86" y="149"/>
                  </a:lnTo>
                  <a:lnTo>
                    <a:pt x="100" y="174"/>
                  </a:lnTo>
                  <a:lnTo>
                    <a:pt x="116" y="203"/>
                  </a:lnTo>
                  <a:lnTo>
                    <a:pt x="132" y="231"/>
                  </a:lnTo>
                  <a:lnTo>
                    <a:pt x="150" y="258"/>
                  </a:lnTo>
                  <a:lnTo>
                    <a:pt x="168" y="283"/>
                  </a:lnTo>
                  <a:lnTo>
                    <a:pt x="186" y="306"/>
                  </a:lnTo>
                  <a:lnTo>
                    <a:pt x="204" y="321"/>
                  </a:lnTo>
                  <a:lnTo>
                    <a:pt x="229" y="392"/>
                  </a:lnTo>
                  <a:lnTo>
                    <a:pt x="261" y="463"/>
                  </a:lnTo>
                  <a:lnTo>
                    <a:pt x="295" y="531"/>
                  </a:lnTo>
                  <a:lnTo>
                    <a:pt x="332" y="596"/>
                  </a:lnTo>
                  <a:lnTo>
                    <a:pt x="341" y="614"/>
                  </a:lnTo>
                  <a:lnTo>
                    <a:pt x="350" y="635"/>
                  </a:lnTo>
                  <a:lnTo>
                    <a:pt x="357" y="656"/>
                  </a:lnTo>
                  <a:lnTo>
                    <a:pt x="363" y="680"/>
                  </a:lnTo>
                  <a:lnTo>
                    <a:pt x="375" y="726"/>
                  </a:lnTo>
                  <a:lnTo>
                    <a:pt x="381" y="749"/>
                  </a:lnTo>
                  <a:lnTo>
                    <a:pt x="386" y="768"/>
                  </a:lnTo>
                  <a:lnTo>
                    <a:pt x="398" y="803"/>
                  </a:lnTo>
                  <a:lnTo>
                    <a:pt x="416" y="837"/>
                  </a:lnTo>
                  <a:lnTo>
                    <a:pt x="434" y="872"/>
                  </a:lnTo>
                  <a:lnTo>
                    <a:pt x="450" y="906"/>
                  </a:lnTo>
                  <a:lnTo>
                    <a:pt x="459" y="931"/>
                  </a:lnTo>
                  <a:lnTo>
                    <a:pt x="465" y="958"/>
                  </a:lnTo>
                  <a:lnTo>
                    <a:pt x="472" y="984"/>
                  </a:lnTo>
                  <a:lnTo>
                    <a:pt x="475" y="998"/>
                  </a:lnTo>
                  <a:lnTo>
                    <a:pt x="482" y="1009"/>
                  </a:lnTo>
                  <a:lnTo>
                    <a:pt x="506" y="1049"/>
                  </a:lnTo>
                  <a:lnTo>
                    <a:pt x="529" y="1093"/>
                  </a:lnTo>
                  <a:lnTo>
                    <a:pt x="550" y="1137"/>
                  </a:lnTo>
                  <a:lnTo>
                    <a:pt x="568" y="1181"/>
                  </a:lnTo>
                  <a:lnTo>
                    <a:pt x="611" y="1284"/>
                  </a:lnTo>
                  <a:lnTo>
                    <a:pt x="620" y="1309"/>
                  </a:lnTo>
                  <a:lnTo>
                    <a:pt x="625" y="1336"/>
                  </a:lnTo>
                  <a:lnTo>
                    <a:pt x="632" y="1363"/>
                  </a:lnTo>
                  <a:lnTo>
                    <a:pt x="636" y="1376"/>
                  </a:lnTo>
                  <a:lnTo>
                    <a:pt x="643" y="1388"/>
                  </a:lnTo>
                  <a:lnTo>
                    <a:pt x="657" y="1412"/>
                  </a:lnTo>
                  <a:lnTo>
                    <a:pt x="672" y="1437"/>
                  </a:lnTo>
                  <a:lnTo>
                    <a:pt x="686" y="1464"/>
                  </a:lnTo>
                  <a:lnTo>
                    <a:pt x="697" y="1491"/>
                  </a:lnTo>
                  <a:lnTo>
                    <a:pt x="702" y="1508"/>
                  </a:lnTo>
                  <a:lnTo>
                    <a:pt x="706" y="1525"/>
                  </a:lnTo>
                  <a:lnTo>
                    <a:pt x="711" y="1542"/>
                  </a:lnTo>
                  <a:lnTo>
                    <a:pt x="718" y="1560"/>
                  </a:lnTo>
                  <a:lnTo>
                    <a:pt x="750" y="1615"/>
                  </a:lnTo>
                  <a:lnTo>
                    <a:pt x="779" y="1676"/>
                  </a:lnTo>
                  <a:lnTo>
                    <a:pt x="804" y="1737"/>
                  </a:lnTo>
                  <a:lnTo>
                    <a:pt x="825" y="1800"/>
                  </a:lnTo>
                  <a:lnTo>
                    <a:pt x="831" y="1816"/>
                  </a:lnTo>
                  <a:lnTo>
                    <a:pt x="834" y="1835"/>
                  </a:lnTo>
                  <a:lnTo>
                    <a:pt x="843" y="1871"/>
                  </a:lnTo>
                  <a:lnTo>
                    <a:pt x="854" y="1907"/>
                  </a:lnTo>
                  <a:lnTo>
                    <a:pt x="861" y="1925"/>
                  </a:lnTo>
                  <a:lnTo>
                    <a:pt x="868" y="1938"/>
                  </a:lnTo>
                  <a:lnTo>
                    <a:pt x="874" y="1946"/>
                  </a:lnTo>
                  <a:lnTo>
                    <a:pt x="881" y="1957"/>
                  </a:lnTo>
                  <a:lnTo>
                    <a:pt x="890" y="1971"/>
                  </a:lnTo>
                  <a:lnTo>
                    <a:pt x="899" y="1986"/>
                  </a:lnTo>
                  <a:lnTo>
                    <a:pt x="916" y="2016"/>
                  </a:lnTo>
                  <a:lnTo>
                    <a:pt x="925" y="2030"/>
                  </a:lnTo>
                  <a:lnTo>
                    <a:pt x="932" y="2041"/>
                  </a:lnTo>
                  <a:lnTo>
                    <a:pt x="940" y="2053"/>
                  </a:lnTo>
                  <a:lnTo>
                    <a:pt x="949" y="2064"/>
                  </a:lnTo>
                  <a:lnTo>
                    <a:pt x="970" y="2085"/>
                  </a:lnTo>
                  <a:lnTo>
                    <a:pt x="981" y="2095"/>
                  </a:lnTo>
                  <a:lnTo>
                    <a:pt x="990" y="2102"/>
                  </a:lnTo>
                  <a:lnTo>
                    <a:pt x="995" y="2108"/>
                  </a:lnTo>
                  <a:lnTo>
                    <a:pt x="997" y="2110"/>
                  </a:lnTo>
                  <a:lnTo>
                    <a:pt x="1016" y="2164"/>
                  </a:lnTo>
                  <a:lnTo>
                    <a:pt x="1040" y="2215"/>
                  </a:lnTo>
                  <a:lnTo>
                    <a:pt x="1066" y="2261"/>
                  </a:lnTo>
                  <a:lnTo>
                    <a:pt x="1099" y="2305"/>
                  </a:lnTo>
                  <a:lnTo>
                    <a:pt x="1132" y="2347"/>
                  </a:lnTo>
                  <a:lnTo>
                    <a:pt x="1170" y="2385"/>
                  </a:lnTo>
                  <a:lnTo>
                    <a:pt x="1211" y="2422"/>
                  </a:lnTo>
                  <a:lnTo>
                    <a:pt x="1254" y="2454"/>
                  </a:lnTo>
                  <a:lnTo>
                    <a:pt x="1268" y="2475"/>
                  </a:lnTo>
                  <a:lnTo>
                    <a:pt x="1284" y="2494"/>
                  </a:lnTo>
                  <a:lnTo>
                    <a:pt x="1322" y="2531"/>
                  </a:lnTo>
                  <a:lnTo>
                    <a:pt x="1363" y="2563"/>
                  </a:lnTo>
                  <a:lnTo>
                    <a:pt x="1404" y="2592"/>
                  </a:lnTo>
                  <a:lnTo>
                    <a:pt x="1441" y="2618"/>
                  </a:lnTo>
                  <a:lnTo>
                    <a:pt x="1477" y="2641"/>
                  </a:lnTo>
                  <a:lnTo>
                    <a:pt x="1513" y="2662"/>
                  </a:lnTo>
                  <a:lnTo>
                    <a:pt x="1547" y="2682"/>
                  </a:lnTo>
                  <a:lnTo>
                    <a:pt x="1581" y="2699"/>
                  </a:lnTo>
                  <a:lnTo>
                    <a:pt x="1615" y="2714"/>
                  </a:lnTo>
                  <a:lnTo>
                    <a:pt x="1683" y="2737"/>
                  </a:lnTo>
                  <a:lnTo>
                    <a:pt x="1750" y="2756"/>
                  </a:lnTo>
                  <a:lnTo>
                    <a:pt x="1825" y="2769"/>
                  </a:lnTo>
                  <a:lnTo>
                    <a:pt x="1863" y="2775"/>
                  </a:lnTo>
                  <a:lnTo>
                    <a:pt x="1904" y="2779"/>
                  </a:lnTo>
                  <a:lnTo>
                    <a:pt x="1949" y="2783"/>
                  </a:lnTo>
                  <a:lnTo>
                    <a:pt x="1993" y="2787"/>
                  </a:lnTo>
                  <a:lnTo>
                    <a:pt x="2079" y="2804"/>
                  </a:lnTo>
                  <a:lnTo>
                    <a:pt x="2167" y="2817"/>
                  </a:lnTo>
                  <a:lnTo>
                    <a:pt x="2252" y="2831"/>
                  </a:lnTo>
                  <a:lnTo>
                    <a:pt x="2340" y="2840"/>
                  </a:lnTo>
                  <a:lnTo>
                    <a:pt x="2515" y="2855"/>
                  </a:lnTo>
                  <a:lnTo>
                    <a:pt x="2690" y="2867"/>
                  </a:lnTo>
                  <a:lnTo>
                    <a:pt x="2731" y="2875"/>
                  </a:lnTo>
                  <a:lnTo>
                    <a:pt x="2768" y="2878"/>
                  </a:lnTo>
                  <a:lnTo>
                    <a:pt x="2804" y="2880"/>
                  </a:lnTo>
                  <a:lnTo>
                    <a:pt x="2838" y="2880"/>
                  </a:lnTo>
                  <a:lnTo>
                    <a:pt x="2872" y="2878"/>
                  </a:lnTo>
                  <a:lnTo>
                    <a:pt x="2908" y="2876"/>
                  </a:lnTo>
                  <a:lnTo>
                    <a:pt x="2947" y="2873"/>
                  </a:lnTo>
                  <a:lnTo>
                    <a:pt x="2990" y="2867"/>
                  </a:lnTo>
                  <a:lnTo>
                    <a:pt x="3124" y="2871"/>
                  </a:lnTo>
                  <a:lnTo>
                    <a:pt x="3254" y="2875"/>
                  </a:lnTo>
                  <a:lnTo>
                    <a:pt x="3515" y="2884"/>
                  </a:lnTo>
                  <a:lnTo>
                    <a:pt x="3776" y="2894"/>
                  </a:lnTo>
                  <a:lnTo>
                    <a:pt x="4040" y="2901"/>
                  </a:lnTo>
                  <a:lnTo>
                    <a:pt x="4097" y="2913"/>
                  </a:lnTo>
                  <a:lnTo>
                    <a:pt x="4156" y="2920"/>
                  </a:lnTo>
                  <a:lnTo>
                    <a:pt x="4215" y="2924"/>
                  </a:lnTo>
                  <a:lnTo>
                    <a:pt x="4274" y="2928"/>
                  </a:lnTo>
                  <a:lnTo>
                    <a:pt x="4394" y="2928"/>
                  </a:lnTo>
                  <a:lnTo>
                    <a:pt x="4513" y="2924"/>
                  </a:lnTo>
                  <a:lnTo>
                    <a:pt x="4635" y="2919"/>
                  </a:lnTo>
                  <a:lnTo>
                    <a:pt x="4754" y="2913"/>
                  </a:lnTo>
                  <a:lnTo>
                    <a:pt x="4874" y="2911"/>
                  </a:lnTo>
                  <a:lnTo>
                    <a:pt x="4935" y="2911"/>
                  </a:lnTo>
                  <a:lnTo>
                    <a:pt x="4994" y="2913"/>
                  </a:lnTo>
                  <a:lnTo>
                    <a:pt x="5063" y="2922"/>
                  </a:lnTo>
                  <a:lnTo>
                    <a:pt x="5133" y="2928"/>
                  </a:lnTo>
                  <a:lnTo>
                    <a:pt x="5203" y="2932"/>
                  </a:lnTo>
                  <a:lnTo>
                    <a:pt x="5272" y="2936"/>
                  </a:lnTo>
                  <a:lnTo>
                    <a:pt x="5412" y="2940"/>
                  </a:lnTo>
                  <a:lnTo>
                    <a:pt x="5481" y="2943"/>
                  </a:lnTo>
                  <a:lnTo>
                    <a:pt x="5551" y="2947"/>
                  </a:lnTo>
                  <a:lnTo>
                    <a:pt x="5555" y="2966"/>
                  </a:lnTo>
                  <a:lnTo>
                    <a:pt x="5556" y="2987"/>
                  </a:lnTo>
                  <a:lnTo>
                    <a:pt x="5558" y="3010"/>
                  </a:lnTo>
                  <a:lnTo>
                    <a:pt x="5556" y="3033"/>
                  </a:lnTo>
                  <a:lnTo>
                    <a:pt x="5555" y="3052"/>
                  </a:lnTo>
                  <a:lnTo>
                    <a:pt x="5553" y="3070"/>
                  </a:lnTo>
                  <a:lnTo>
                    <a:pt x="5551" y="3081"/>
                  </a:lnTo>
                  <a:lnTo>
                    <a:pt x="5551" y="3083"/>
                  </a:lnTo>
                  <a:lnTo>
                    <a:pt x="5551" y="3085"/>
                  </a:lnTo>
                  <a:lnTo>
                    <a:pt x="0" y="3119"/>
                  </a:lnTo>
                  <a:lnTo>
                    <a:pt x="0" y="0"/>
                  </a:lnTo>
                  <a:close/>
                </a:path>
              </a:pathLst>
            </a:custGeom>
            <a:solidFill>
              <a:schemeClr val="accent6">
                <a:lumMod val="60000"/>
                <a:lumOff val="40000"/>
              </a:schemeClr>
            </a:solidFill>
            <a:ln w="11113">
              <a:solidFill>
                <a:srgbClr val="000000"/>
              </a:solidFill>
              <a:prstDash val="solid"/>
              <a:round/>
              <a:headEnd/>
              <a:tailEnd/>
            </a:ln>
          </p:spPr>
          <p:txBody>
            <a:bodyPr/>
            <a:lstStyle/>
            <a:p>
              <a:pPr>
                <a:defRPr/>
              </a:pPr>
              <a:endParaRPr lang="en-IE"/>
            </a:p>
          </p:txBody>
        </p:sp>
        <p:sp>
          <p:nvSpPr>
            <p:cNvPr id="5165" name="Rectangle 68">
              <a:extLst>
                <a:ext uri="{FF2B5EF4-FFF2-40B4-BE49-F238E27FC236}">
                  <a16:creationId xmlns:a16="http://schemas.microsoft.com/office/drawing/2014/main" id="{D6030EC1-B779-4A1E-A630-40B60C2C2425}"/>
                </a:ext>
              </a:extLst>
            </p:cNvPr>
            <p:cNvSpPr>
              <a:spLocks noChangeArrowheads="1"/>
            </p:cNvSpPr>
            <p:nvPr/>
          </p:nvSpPr>
          <p:spPr bwMode="auto">
            <a:xfrm>
              <a:off x="738" y="2335"/>
              <a:ext cx="64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66" name="Rectangle 69">
              <a:extLst>
                <a:ext uri="{FF2B5EF4-FFF2-40B4-BE49-F238E27FC236}">
                  <a16:creationId xmlns:a16="http://schemas.microsoft.com/office/drawing/2014/main" id="{7D3C5D2B-9517-4B33-BCD2-C2A5FEF6370A}"/>
                </a:ext>
              </a:extLst>
            </p:cNvPr>
            <p:cNvSpPr>
              <a:spLocks noChangeArrowheads="1"/>
            </p:cNvSpPr>
            <p:nvPr/>
          </p:nvSpPr>
          <p:spPr bwMode="auto">
            <a:xfrm>
              <a:off x="790" y="2374"/>
              <a:ext cx="62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a:solidFill>
                    <a:srgbClr val="000000"/>
                  </a:solidFill>
                </a:rPr>
                <a:t>Expected</a:t>
              </a:r>
              <a:endParaRPr lang="en-US" altLang="en-US" sz="2400">
                <a:latin typeface="Times New Roman" panose="02020603050405020304" pitchFamily="18" charset="0"/>
              </a:endParaRPr>
            </a:p>
          </p:txBody>
        </p:sp>
        <p:sp>
          <p:nvSpPr>
            <p:cNvPr id="5167" name="Rectangle 70">
              <a:extLst>
                <a:ext uri="{FF2B5EF4-FFF2-40B4-BE49-F238E27FC236}">
                  <a16:creationId xmlns:a16="http://schemas.microsoft.com/office/drawing/2014/main" id="{F907DF1D-C603-429C-B97D-077C68C09436}"/>
                </a:ext>
              </a:extLst>
            </p:cNvPr>
            <p:cNvSpPr>
              <a:spLocks noChangeArrowheads="1"/>
            </p:cNvSpPr>
            <p:nvPr/>
          </p:nvSpPr>
          <p:spPr bwMode="auto">
            <a:xfrm>
              <a:off x="904" y="2539"/>
              <a:ext cx="38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a:solidFill>
                    <a:srgbClr val="000000"/>
                  </a:solidFill>
                </a:rPr>
                <a:t> Loss</a:t>
              </a:r>
              <a:endParaRPr lang="en-US" altLang="en-US" sz="2400">
                <a:latin typeface="Times New Roman" panose="02020603050405020304" pitchFamily="18" charset="0"/>
              </a:endParaRPr>
            </a:p>
          </p:txBody>
        </p:sp>
        <p:sp>
          <p:nvSpPr>
            <p:cNvPr id="5168" name="Rectangle 71">
              <a:extLst>
                <a:ext uri="{FF2B5EF4-FFF2-40B4-BE49-F238E27FC236}">
                  <a16:creationId xmlns:a16="http://schemas.microsoft.com/office/drawing/2014/main" id="{796A759E-B3CB-49D7-BB39-3A240B8D257A}"/>
                </a:ext>
              </a:extLst>
            </p:cNvPr>
            <p:cNvSpPr>
              <a:spLocks noChangeArrowheads="1"/>
            </p:cNvSpPr>
            <p:nvPr/>
          </p:nvSpPr>
          <p:spPr bwMode="auto">
            <a:xfrm>
              <a:off x="1451" y="2346"/>
              <a:ext cx="705"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69" name="Rectangle 72">
              <a:extLst>
                <a:ext uri="{FF2B5EF4-FFF2-40B4-BE49-F238E27FC236}">
                  <a16:creationId xmlns:a16="http://schemas.microsoft.com/office/drawing/2014/main" id="{219C824A-FE87-4A86-AEC2-62F2A95FFF30}"/>
                </a:ext>
              </a:extLst>
            </p:cNvPr>
            <p:cNvSpPr>
              <a:spLocks noChangeArrowheads="1"/>
            </p:cNvSpPr>
            <p:nvPr/>
          </p:nvSpPr>
          <p:spPr bwMode="auto">
            <a:xfrm>
              <a:off x="1503" y="2384"/>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5170" name="Rectangle 73">
              <a:extLst>
                <a:ext uri="{FF2B5EF4-FFF2-40B4-BE49-F238E27FC236}">
                  <a16:creationId xmlns:a16="http://schemas.microsoft.com/office/drawing/2014/main" id="{61C8C6FE-FC53-43A0-B94F-6079049784B0}"/>
                </a:ext>
              </a:extLst>
            </p:cNvPr>
            <p:cNvSpPr>
              <a:spLocks noChangeArrowheads="1"/>
            </p:cNvSpPr>
            <p:nvPr/>
          </p:nvSpPr>
          <p:spPr bwMode="auto">
            <a:xfrm>
              <a:off x="1603" y="2549"/>
              <a:ext cx="48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700">
                  <a:solidFill>
                    <a:srgbClr val="000000"/>
                  </a:solidFill>
                </a:rPr>
                <a:t>Capital</a:t>
              </a:r>
              <a:endParaRPr lang="en-US" altLang="en-US" sz="2400">
                <a:latin typeface="Times New Roman" panose="02020603050405020304" pitchFamily="18" charset="0"/>
              </a:endParaRPr>
            </a:p>
          </p:txBody>
        </p:sp>
        <p:sp>
          <p:nvSpPr>
            <p:cNvPr id="5171" name="Rectangle 74">
              <a:extLst>
                <a:ext uri="{FF2B5EF4-FFF2-40B4-BE49-F238E27FC236}">
                  <a16:creationId xmlns:a16="http://schemas.microsoft.com/office/drawing/2014/main" id="{0792438C-82BB-43E1-A529-22CB6BE3A103}"/>
                </a:ext>
              </a:extLst>
            </p:cNvPr>
            <p:cNvSpPr>
              <a:spLocks noChangeArrowheads="1"/>
            </p:cNvSpPr>
            <p:nvPr/>
          </p:nvSpPr>
          <p:spPr bwMode="auto">
            <a:xfrm>
              <a:off x="1275" y="251"/>
              <a:ext cx="304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sp>
          <p:nvSpPr>
            <p:cNvPr id="5172" name="Rectangle 75">
              <a:extLst>
                <a:ext uri="{FF2B5EF4-FFF2-40B4-BE49-F238E27FC236}">
                  <a16:creationId xmlns:a16="http://schemas.microsoft.com/office/drawing/2014/main" id="{39AD799A-5104-430E-8E1E-93BB3256FF91}"/>
                </a:ext>
              </a:extLst>
            </p:cNvPr>
            <p:cNvSpPr>
              <a:spLocks noChangeArrowheads="1"/>
            </p:cNvSpPr>
            <p:nvPr/>
          </p:nvSpPr>
          <p:spPr bwMode="auto">
            <a:xfrm>
              <a:off x="1327" y="287"/>
              <a:ext cx="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1721581-73B7-4090-BC7F-F853B55BE917}"/>
              </a:ext>
            </a:extLst>
          </p:cNvPr>
          <p:cNvSpPr>
            <a:spLocks noGrp="1" noChangeArrowheads="1"/>
          </p:cNvSpPr>
          <p:nvPr>
            <p:ph type="title"/>
          </p:nvPr>
        </p:nvSpPr>
        <p:spPr>
          <a:xfrm>
            <a:off x="457200" y="152400"/>
            <a:ext cx="8229600" cy="539750"/>
          </a:xfrm>
        </p:spPr>
        <p:txBody>
          <a:bodyPr>
            <a:normAutofit fontScale="90000"/>
          </a:bodyPr>
          <a:lstStyle/>
          <a:p>
            <a:r>
              <a:rPr lang="en-GB" altLang="en-US" sz="3600"/>
              <a:t>Credit risk – IRB Minimum Standards</a:t>
            </a:r>
          </a:p>
        </p:txBody>
      </p:sp>
      <p:sp>
        <p:nvSpPr>
          <p:cNvPr id="40965" name="Rectangle 4">
            <a:extLst>
              <a:ext uri="{FF2B5EF4-FFF2-40B4-BE49-F238E27FC236}">
                <a16:creationId xmlns:a16="http://schemas.microsoft.com/office/drawing/2014/main" id="{05E53044-41F2-4DE5-8482-15A58E8406BD}"/>
              </a:ext>
            </a:extLst>
          </p:cNvPr>
          <p:cNvSpPr>
            <a:spLocks noGrp="1" noChangeArrowheads="1"/>
          </p:cNvSpPr>
          <p:nvPr>
            <p:ph idx="1"/>
          </p:nvPr>
        </p:nvSpPr>
        <p:spPr>
          <a:xfrm>
            <a:off x="323850" y="914400"/>
            <a:ext cx="8437563" cy="5410200"/>
          </a:xfrm>
        </p:spPr>
        <p:txBody>
          <a:bodyPr lIns="63064" tIns="46759" bIns="46759"/>
          <a:lstStyle/>
          <a:p>
            <a:pPr marL="287338" lvl="1">
              <a:lnSpc>
                <a:spcPct val="110000"/>
              </a:lnSpc>
              <a:spcAft>
                <a:spcPct val="10000"/>
              </a:spcAft>
              <a:buClr>
                <a:schemeClr val="accent6"/>
              </a:buClr>
              <a:buFont typeface="Arial" panose="020B0604020202020204" pitchFamily="34" charset="0"/>
              <a:buChar char="•"/>
              <a:defRPr/>
            </a:pPr>
            <a:r>
              <a:rPr lang="en-GB" sz="1600" dirty="0">
                <a:solidFill>
                  <a:srgbClr val="000000"/>
                </a:solidFill>
                <a:latin typeface="+mj-lt"/>
              </a:rPr>
              <a:t>Compliance with the use test (evidence that the IRB framework is used to manage the business)</a:t>
            </a:r>
          </a:p>
          <a:p>
            <a:pPr marL="287338" lvl="1">
              <a:lnSpc>
                <a:spcPct val="110000"/>
              </a:lnSpc>
              <a:spcAft>
                <a:spcPct val="10000"/>
              </a:spcAft>
              <a:buClr>
                <a:schemeClr val="accent6"/>
              </a:buClr>
              <a:buFont typeface="Arial" panose="020B0604020202020204" pitchFamily="34" charset="0"/>
              <a:buChar char="•"/>
              <a:defRPr/>
            </a:pPr>
            <a:endParaRPr lang="en-GB" sz="1600" dirty="0">
              <a:solidFill>
                <a:srgbClr val="000000"/>
              </a:solidFill>
              <a:latin typeface="+mj-lt"/>
            </a:endParaRPr>
          </a:p>
          <a:p>
            <a:pPr marL="287338" lvl="1">
              <a:lnSpc>
                <a:spcPct val="110000"/>
              </a:lnSpc>
              <a:spcAft>
                <a:spcPct val="10000"/>
              </a:spcAft>
              <a:buClr>
                <a:schemeClr val="accent6"/>
              </a:buClr>
              <a:buFont typeface="Arial" panose="020B0604020202020204" pitchFamily="34" charset="0"/>
              <a:buChar char="•"/>
              <a:defRPr/>
            </a:pPr>
            <a:r>
              <a:rPr lang="en-GB" sz="1600" dirty="0">
                <a:solidFill>
                  <a:srgbClr val="000000"/>
                </a:solidFill>
                <a:latin typeface="+mj-lt"/>
              </a:rPr>
              <a:t>Robust rating systems and risk estimates</a:t>
            </a:r>
          </a:p>
          <a:p>
            <a:pPr marL="287338" lvl="1">
              <a:lnSpc>
                <a:spcPct val="110000"/>
              </a:lnSpc>
              <a:spcAft>
                <a:spcPct val="10000"/>
              </a:spcAft>
              <a:buClr>
                <a:schemeClr val="accent6"/>
              </a:buClr>
              <a:buFont typeface="Arial" panose="020B0604020202020204" pitchFamily="34" charset="0"/>
              <a:buChar char="•"/>
              <a:defRPr/>
            </a:pPr>
            <a:endParaRPr lang="en-GB" sz="1600" dirty="0">
              <a:solidFill>
                <a:srgbClr val="000000"/>
              </a:solidFill>
              <a:latin typeface="+mj-lt"/>
            </a:endParaRPr>
          </a:p>
          <a:p>
            <a:pPr marL="287338" lvl="1">
              <a:lnSpc>
                <a:spcPct val="110000"/>
              </a:lnSpc>
              <a:spcAft>
                <a:spcPct val="10000"/>
              </a:spcAft>
              <a:buClr>
                <a:schemeClr val="accent6"/>
              </a:buClr>
              <a:buFont typeface="Arial" panose="020B0604020202020204" pitchFamily="34" charset="0"/>
              <a:buChar char="•"/>
              <a:defRPr/>
            </a:pPr>
            <a:r>
              <a:rPr lang="en-GB" sz="1600" dirty="0">
                <a:solidFill>
                  <a:srgbClr val="000000"/>
                </a:solidFill>
                <a:latin typeface="+mj-lt"/>
              </a:rPr>
              <a:t>Use of internal ratings and loss estimates</a:t>
            </a:r>
          </a:p>
          <a:p>
            <a:pPr marL="287338" lvl="1">
              <a:lnSpc>
                <a:spcPct val="110000"/>
              </a:lnSpc>
              <a:spcAft>
                <a:spcPct val="10000"/>
              </a:spcAft>
              <a:buClr>
                <a:schemeClr val="accent6"/>
              </a:buClr>
              <a:buFont typeface="Arial" panose="020B0604020202020204" pitchFamily="34" charset="0"/>
              <a:buChar char="•"/>
              <a:defRPr/>
            </a:pPr>
            <a:endParaRPr lang="en-GB" sz="1600" dirty="0">
              <a:solidFill>
                <a:srgbClr val="000000"/>
              </a:solidFill>
              <a:latin typeface="+mj-lt"/>
            </a:endParaRPr>
          </a:p>
          <a:p>
            <a:pPr marL="287338" lvl="1">
              <a:lnSpc>
                <a:spcPct val="110000"/>
              </a:lnSpc>
              <a:spcAft>
                <a:spcPct val="10000"/>
              </a:spcAft>
              <a:buClr>
                <a:schemeClr val="accent6"/>
              </a:buClr>
              <a:buFont typeface="Arial" panose="020B0604020202020204" pitchFamily="34" charset="0"/>
              <a:buChar char="•"/>
              <a:defRPr/>
            </a:pPr>
            <a:r>
              <a:rPr lang="en-GB" sz="1600" dirty="0">
                <a:solidFill>
                  <a:srgbClr val="000000"/>
                </a:solidFill>
                <a:latin typeface="+mj-lt"/>
              </a:rPr>
              <a:t>Independent credit risk control unit</a:t>
            </a:r>
          </a:p>
          <a:p>
            <a:pPr marL="287338" lvl="1">
              <a:lnSpc>
                <a:spcPct val="110000"/>
              </a:lnSpc>
              <a:spcAft>
                <a:spcPct val="10000"/>
              </a:spcAft>
              <a:buClr>
                <a:schemeClr val="accent6"/>
              </a:buClr>
              <a:buFont typeface="Arial" panose="020B0604020202020204" pitchFamily="34" charset="0"/>
              <a:buChar char="•"/>
              <a:defRPr/>
            </a:pPr>
            <a:endParaRPr lang="en-GB" sz="1600" dirty="0">
              <a:solidFill>
                <a:srgbClr val="000000"/>
              </a:solidFill>
              <a:latin typeface="+mj-lt"/>
            </a:endParaRPr>
          </a:p>
          <a:p>
            <a:pPr marL="287338" lvl="1">
              <a:lnSpc>
                <a:spcPct val="110000"/>
              </a:lnSpc>
              <a:spcAft>
                <a:spcPct val="10000"/>
              </a:spcAft>
              <a:buClr>
                <a:schemeClr val="accent6"/>
              </a:buClr>
              <a:buFont typeface="Arial" panose="020B0604020202020204" pitchFamily="34" charset="0"/>
              <a:buChar char="•"/>
              <a:defRPr/>
            </a:pPr>
            <a:r>
              <a:rPr lang="en-GB" sz="1600" dirty="0">
                <a:solidFill>
                  <a:srgbClr val="000000"/>
                </a:solidFill>
                <a:latin typeface="+mj-lt"/>
              </a:rPr>
              <a:t>Accurate, complete and appropriate data controls</a:t>
            </a:r>
          </a:p>
          <a:p>
            <a:pPr marL="1588" lvl="1" indent="0">
              <a:lnSpc>
                <a:spcPct val="110000"/>
              </a:lnSpc>
              <a:spcAft>
                <a:spcPct val="10000"/>
              </a:spcAft>
              <a:buClr>
                <a:schemeClr val="accent6"/>
              </a:buClr>
              <a:buFontTx/>
              <a:buNone/>
              <a:defRPr/>
            </a:pPr>
            <a:endParaRPr lang="en-GB" sz="1600" dirty="0">
              <a:solidFill>
                <a:srgbClr val="000000"/>
              </a:solidFill>
              <a:latin typeface="+mj-lt"/>
            </a:endParaRPr>
          </a:p>
          <a:p>
            <a:pPr marL="287338" lvl="1">
              <a:lnSpc>
                <a:spcPct val="110000"/>
              </a:lnSpc>
              <a:spcAft>
                <a:spcPct val="10000"/>
              </a:spcAft>
              <a:buClr>
                <a:schemeClr val="accent6"/>
              </a:buClr>
              <a:buFont typeface="Arial" panose="020B0604020202020204" pitchFamily="34" charset="0"/>
              <a:buChar char="•"/>
              <a:defRPr/>
            </a:pPr>
            <a:r>
              <a:rPr lang="en-GB" sz="1600" dirty="0">
                <a:solidFill>
                  <a:srgbClr val="000000"/>
                </a:solidFill>
                <a:latin typeface="+mj-lt"/>
              </a:rPr>
              <a:t>Comprehensive documentation</a:t>
            </a:r>
          </a:p>
          <a:p>
            <a:pPr marL="287338" lvl="1">
              <a:lnSpc>
                <a:spcPct val="110000"/>
              </a:lnSpc>
              <a:spcAft>
                <a:spcPct val="10000"/>
              </a:spcAft>
              <a:buClr>
                <a:schemeClr val="accent6"/>
              </a:buClr>
              <a:buFont typeface="Arial" panose="020B0604020202020204" pitchFamily="34" charset="0"/>
              <a:buChar char="•"/>
              <a:defRPr/>
            </a:pPr>
            <a:endParaRPr lang="en-GB" sz="1600" dirty="0">
              <a:solidFill>
                <a:srgbClr val="000000"/>
              </a:solidFill>
              <a:latin typeface="+mj-lt"/>
            </a:endParaRPr>
          </a:p>
          <a:p>
            <a:pPr marL="287338" lvl="1">
              <a:lnSpc>
                <a:spcPct val="110000"/>
              </a:lnSpc>
              <a:spcAft>
                <a:spcPct val="10000"/>
              </a:spcAft>
              <a:buClr>
                <a:schemeClr val="accent6"/>
              </a:buClr>
              <a:buFont typeface="Arial" panose="020B0604020202020204" pitchFamily="34" charset="0"/>
              <a:buChar char="•"/>
              <a:defRPr/>
            </a:pPr>
            <a:r>
              <a:rPr lang="en-GB" sz="1600" dirty="0">
                <a:solidFill>
                  <a:srgbClr val="000000"/>
                </a:solidFill>
                <a:latin typeface="+mj-lt"/>
              </a:rPr>
              <a:t>Corporate governance and oversight</a:t>
            </a:r>
          </a:p>
          <a:p>
            <a:pPr marL="287338" lvl="1">
              <a:lnSpc>
                <a:spcPct val="110000"/>
              </a:lnSpc>
              <a:spcAft>
                <a:spcPct val="10000"/>
              </a:spcAft>
              <a:buClr>
                <a:schemeClr val="accent6"/>
              </a:buClr>
              <a:buFont typeface="Arial" panose="020B0604020202020204" pitchFamily="34" charset="0"/>
              <a:buChar char="•"/>
              <a:defRPr/>
            </a:pPr>
            <a:endParaRPr lang="en-GB" sz="1600" dirty="0">
              <a:solidFill>
                <a:srgbClr val="000000"/>
              </a:solidFill>
              <a:latin typeface="+mj-lt"/>
            </a:endParaRPr>
          </a:p>
          <a:p>
            <a:pPr marL="287338" lvl="1">
              <a:lnSpc>
                <a:spcPct val="110000"/>
              </a:lnSpc>
              <a:spcAft>
                <a:spcPct val="10000"/>
              </a:spcAft>
              <a:buClr>
                <a:schemeClr val="accent6"/>
              </a:buClr>
              <a:buFont typeface="Arial" panose="020B0604020202020204" pitchFamily="34" charset="0"/>
              <a:buChar char="•"/>
              <a:defRPr/>
            </a:pPr>
            <a:r>
              <a:rPr lang="en-GB" sz="1600" dirty="0">
                <a:solidFill>
                  <a:srgbClr val="000000"/>
                </a:solidFill>
                <a:latin typeface="+mj-lt"/>
              </a:rPr>
              <a:t>Appropriate adjustments for medium term volatility through the economic cycle</a:t>
            </a:r>
          </a:p>
        </p:txBody>
      </p:sp>
      <p:sp>
        <p:nvSpPr>
          <p:cNvPr id="36870" name="Slide Number Placeholder 17">
            <a:extLst>
              <a:ext uri="{FF2B5EF4-FFF2-40B4-BE49-F238E27FC236}">
                <a16:creationId xmlns:a16="http://schemas.microsoft.com/office/drawing/2014/main" id="{2B32E64A-DF1A-4B72-B450-623E77C5C448}"/>
              </a:ext>
            </a:extLst>
          </p:cNvPr>
          <p:cNvSpPr>
            <a:spLocks noGrp="1" noChangeArrowheads="1"/>
          </p:cNvSpPr>
          <p:nvPr>
            <p:ph type="sldNum" sz="quarter" idx="12"/>
          </p:nvPr>
        </p:nvSpPr>
        <p:spPr>
          <a:xfrm>
            <a:off x="7086600" y="6477000"/>
            <a:ext cx="1527175" cy="15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36C859F-A614-4B88-8862-88123368FF49}" type="slidenum">
              <a:rPr lang="en-IE" altLang="en-US" sz="1400">
                <a:solidFill>
                  <a:srgbClr val="004E7D"/>
                </a:solidFill>
              </a:rPr>
              <a:pPr>
                <a:spcBef>
                  <a:spcPct val="0"/>
                </a:spcBef>
                <a:buFontTx/>
                <a:buNone/>
              </a:pPr>
              <a:t>30</a:t>
            </a:fld>
            <a:endParaRPr lang="en-IE" altLang="en-US" sz="1400">
              <a:solidFill>
                <a:srgbClr val="004E7D"/>
              </a:solidFill>
            </a:endParaRPr>
          </a:p>
        </p:txBody>
      </p:sp>
      <p:sp>
        <p:nvSpPr>
          <p:cNvPr id="36867" name="Text Box 3">
            <a:extLst>
              <a:ext uri="{FF2B5EF4-FFF2-40B4-BE49-F238E27FC236}">
                <a16:creationId xmlns:a16="http://schemas.microsoft.com/office/drawing/2014/main" id="{1A9D585A-649D-49D9-A526-105385B63010}"/>
              </a:ext>
            </a:extLst>
          </p:cNvPr>
          <p:cNvSpPr txBox="1">
            <a:spLocks noChangeArrowheads="1"/>
          </p:cNvSpPr>
          <p:nvPr>
            <p:custDataLst>
              <p:tags r:id="rId1"/>
            </p:custDataLst>
          </p:nvPr>
        </p:nvSpPr>
        <p:spPr bwMode="auto">
          <a:xfrm>
            <a:off x="11113" y="11113"/>
            <a:ext cx="1079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0046" rIns="0" bIns="40046">
            <a:spAutoFit/>
          </a:bodyPr>
          <a:lstStyle>
            <a:lvl1pPr defTabSz="912813">
              <a:spcBef>
                <a:spcPct val="20000"/>
              </a:spcBef>
              <a:buChar char="•"/>
              <a:defRPr sz="3200">
                <a:solidFill>
                  <a:schemeClr val="tx1"/>
                </a:solidFill>
                <a:latin typeface="Arial" panose="020B0604020202020204" pitchFamily="34" charset="0"/>
              </a:defRPr>
            </a:lvl1pPr>
            <a:lvl2pPr marL="742950" indent="-285750" defTabSz="912813">
              <a:spcBef>
                <a:spcPct val="20000"/>
              </a:spcBef>
              <a:buChar char="–"/>
              <a:defRPr sz="2800">
                <a:solidFill>
                  <a:schemeClr val="tx1"/>
                </a:solidFill>
                <a:latin typeface="Arial" panose="020B0604020202020204" pitchFamily="34" charset="0"/>
              </a:defRPr>
            </a:lvl2pPr>
            <a:lvl3pPr marL="1143000" indent="-228600" defTabSz="912813">
              <a:spcBef>
                <a:spcPct val="20000"/>
              </a:spcBef>
              <a:buChar char="•"/>
              <a:defRPr sz="2400">
                <a:solidFill>
                  <a:schemeClr val="tx1"/>
                </a:solidFill>
                <a:latin typeface="Arial" panose="020B0604020202020204" pitchFamily="34" charset="0"/>
              </a:defRPr>
            </a:lvl3pPr>
            <a:lvl4pPr marL="1600200" indent="-228600" defTabSz="912813">
              <a:spcBef>
                <a:spcPct val="20000"/>
              </a:spcBef>
              <a:buChar char="–"/>
              <a:defRPr sz="2000">
                <a:solidFill>
                  <a:schemeClr val="tx1"/>
                </a:solidFill>
                <a:latin typeface="Arial" panose="020B0604020202020204" pitchFamily="34" charset="0"/>
              </a:defRPr>
            </a:lvl4pPr>
            <a:lvl5pPr marL="2057400" indent="-228600" defTabSz="912813">
              <a:spcBef>
                <a:spcPct val="20000"/>
              </a:spcBef>
              <a:buChar char="»"/>
              <a:defRPr sz="2000">
                <a:solidFill>
                  <a:schemeClr val="tx1"/>
                </a:solidFill>
                <a:latin typeface="Arial" panose="020B0604020202020204" pitchFamily="34" charset="0"/>
              </a:defRPr>
            </a:lvl5pPr>
            <a:lvl6pPr marL="25146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912813"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600">
              <a:solidFill>
                <a:srgbClr val="000000"/>
              </a:solidFill>
              <a:latin typeface="Verdana" panose="020B0604030504040204" pitchFamily="34" charset="0"/>
              <a:cs typeface="Times New Roman" panose="02020603050405020304" pitchFamily="18" charset="0"/>
            </a:endParaRPr>
          </a:p>
        </p:txBody>
      </p:sp>
      <p:sp>
        <p:nvSpPr>
          <p:cNvPr id="36869" name="Rectangle 3">
            <a:extLst>
              <a:ext uri="{FF2B5EF4-FFF2-40B4-BE49-F238E27FC236}">
                <a16:creationId xmlns:a16="http://schemas.microsoft.com/office/drawing/2014/main" id="{B8BA175F-C1C3-4A36-B152-FB12AE008916}"/>
              </a:ext>
            </a:extLst>
          </p:cNvPr>
          <p:cNvSpPr txBox="1">
            <a:spLocks noChangeArrowheads="1"/>
          </p:cNvSpPr>
          <p:nvPr/>
        </p:nvSpPr>
        <p:spPr bwMode="auto">
          <a:xfrm>
            <a:off x="685800" y="6477000"/>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1" dirty="0">
                <a:latin typeface="Georgia" panose="02040502050405020303" pitchFamily="18" charset="0"/>
              </a:rPr>
              <a:t>22nd April 2021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02104CC-6AC7-40DD-BB80-9D40DDE9E85C}"/>
              </a:ext>
            </a:extLst>
          </p:cNvPr>
          <p:cNvSpPr>
            <a:spLocks noGrp="1" noChangeArrowheads="1"/>
          </p:cNvSpPr>
          <p:nvPr>
            <p:ph type="title"/>
          </p:nvPr>
        </p:nvSpPr>
        <p:spPr>
          <a:xfrm>
            <a:off x="457200" y="274638"/>
            <a:ext cx="8229600" cy="457200"/>
          </a:xfrm>
        </p:spPr>
        <p:txBody>
          <a:bodyPr>
            <a:normAutofit fontScale="90000"/>
          </a:bodyPr>
          <a:lstStyle/>
          <a:p>
            <a:r>
              <a:rPr lang="en-GB" altLang="en-US" sz="3600"/>
              <a:t>Is it Working?</a:t>
            </a:r>
          </a:p>
        </p:txBody>
      </p:sp>
      <p:sp>
        <p:nvSpPr>
          <p:cNvPr id="43011" name="Content Placeholder 2">
            <a:extLst>
              <a:ext uri="{FF2B5EF4-FFF2-40B4-BE49-F238E27FC236}">
                <a16:creationId xmlns:a16="http://schemas.microsoft.com/office/drawing/2014/main" id="{743E5312-3238-4607-BE7D-8391FF845373}"/>
              </a:ext>
            </a:extLst>
          </p:cNvPr>
          <p:cNvSpPr>
            <a:spLocks noGrp="1" noChangeArrowheads="1"/>
          </p:cNvSpPr>
          <p:nvPr>
            <p:ph idx="1"/>
          </p:nvPr>
        </p:nvSpPr>
        <p:spPr>
          <a:xfrm>
            <a:off x="457200" y="914400"/>
            <a:ext cx="8229600" cy="5211763"/>
          </a:xfrm>
        </p:spPr>
        <p:txBody>
          <a:bodyPr/>
          <a:lstStyle/>
          <a:p>
            <a:pPr marL="0" indent="0">
              <a:buFontTx/>
              <a:buNone/>
            </a:pPr>
            <a:r>
              <a:rPr lang="en-GB" altLang="en-US" sz="2000">
                <a:hlinkClick r:id="rId2"/>
              </a:rPr>
              <a:t>https://assets.gov.ie/6836/664f5174ebd34f7e938aea654bed6757.pdf</a:t>
            </a:r>
            <a:endParaRPr lang="en-GB" altLang="en-US" sz="2000"/>
          </a:p>
          <a:p>
            <a:pPr marL="0" indent="0">
              <a:buFontTx/>
              <a:buNone/>
            </a:pPr>
            <a:endParaRPr lang="en-GB" altLang="en-US" sz="2000"/>
          </a:p>
          <a:p>
            <a:pPr marL="0" indent="0">
              <a:buFontTx/>
              <a:buNone/>
            </a:pPr>
            <a:r>
              <a:rPr lang="en-GB" altLang="en-US" sz="2000"/>
              <a:t>Risk Weighted Assets in Ireland The Link to Mortgage Interest Rates</a:t>
            </a:r>
          </a:p>
          <a:p>
            <a:pPr marL="0" indent="0">
              <a:buFontTx/>
              <a:buNone/>
            </a:pPr>
            <a:endParaRPr lang="en-GB" altLang="en-US" sz="2000"/>
          </a:p>
          <a:p>
            <a:pPr marL="0" indent="0">
              <a:buFontTx/>
              <a:buNone/>
            </a:pPr>
            <a:r>
              <a:rPr lang="en-GB" altLang="en-US" sz="2000"/>
              <a:t>Consider graph on Page 16</a:t>
            </a:r>
          </a:p>
          <a:p>
            <a:pPr marL="0" indent="0">
              <a:buFontTx/>
              <a:buNone/>
            </a:pPr>
            <a:endParaRPr lang="en-GB" altLang="en-US" sz="2000"/>
          </a:p>
          <a:p>
            <a:pPr marL="0" indent="0">
              <a:buFontTx/>
              <a:buNone/>
            </a:pPr>
            <a:r>
              <a:rPr lang="en-GB" altLang="en-US" sz="2000"/>
              <a:t>What is going wrong?</a:t>
            </a:r>
          </a:p>
        </p:txBody>
      </p:sp>
      <p:sp>
        <p:nvSpPr>
          <p:cNvPr id="43012" name="Date Placeholder 3">
            <a:extLst>
              <a:ext uri="{FF2B5EF4-FFF2-40B4-BE49-F238E27FC236}">
                <a16:creationId xmlns:a16="http://schemas.microsoft.com/office/drawing/2014/main" id="{0A22D73F-35F6-424E-92F1-1BA353F93E6B}"/>
              </a:ext>
            </a:extLst>
          </p:cNvPr>
          <p:cNvSpPr>
            <a:spLocks noGrp="1" noChangeArrowheads="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43013" name="Slide Number Placeholder 5">
            <a:extLst>
              <a:ext uri="{FF2B5EF4-FFF2-40B4-BE49-F238E27FC236}">
                <a16:creationId xmlns:a16="http://schemas.microsoft.com/office/drawing/2014/main" id="{6B3DED6C-D7FD-4A64-9FBD-5FDD0C102D0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B97FBBF-60AF-4C7E-A96B-5E5F9BABCA51}" type="slidenum">
              <a:rPr lang="en-US" altLang="en-US" sz="1400"/>
              <a:pPr>
                <a:spcBef>
                  <a:spcPct val="0"/>
                </a:spcBef>
                <a:buFontTx/>
                <a:buNone/>
              </a:pPr>
              <a:t>31</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7C52F225-EEB6-457E-AF70-68F7EBF52267}"/>
              </a:ext>
            </a:extLst>
          </p:cNvPr>
          <p:cNvSpPr>
            <a:spLocks noGrp="1" noChangeArrowheads="1"/>
          </p:cNvSpPr>
          <p:nvPr>
            <p:ph type="title"/>
          </p:nvPr>
        </p:nvSpPr>
        <p:spPr>
          <a:xfrm>
            <a:off x="457200" y="274638"/>
            <a:ext cx="8229600" cy="563562"/>
          </a:xfrm>
        </p:spPr>
        <p:txBody>
          <a:bodyPr/>
          <a:lstStyle/>
          <a:p>
            <a:r>
              <a:rPr lang="en-GB" altLang="en-US" sz="2800" b="1"/>
              <a:t>EBA TRIM</a:t>
            </a:r>
          </a:p>
        </p:txBody>
      </p:sp>
      <p:sp>
        <p:nvSpPr>
          <p:cNvPr id="44035" name="Content Placeholder 2">
            <a:extLst>
              <a:ext uri="{FF2B5EF4-FFF2-40B4-BE49-F238E27FC236}">
                <a16:creationId xmlns:a16="http://schemas.microsoft.com/office/drawing/2014/main" id="{A58FDFB3-742E-4DA7-9C24-580646081C07}"/>
              </a:ext>
            </a:extLst>
          </p:cNvPr>
          <p:cNvSpPr>
            <a:spLocks noGrp="1" noChangeArrowheads="1"/>
          </p:cNvSpPr>
          <p:nvPr>
            <p:ph idx="1"/>
          </p:nvPr>
        </p:nvSpPr>
        <p:spPr>
          <a:xfrm>
            <a:off x="457200" y="838200"/>
            <a:ext cx="8229600" cy="5287963"/>
          </a:xfrm>
        </p:spPr>
        <p:txBody>
          <a:bodyPr/>
          <a:lstStyle/>
          <a:p>
            <a:pPr marL="0" indent="0">
              <a:buFontTx/>
              <a:buNone/>
            </a:pPr>
            <a:r>
              <a:rPr lang="en-GB" altLang="en-US" sz="2400"/>
              <a:t>The Targeted Review of Internal Models (TRIM) is aimed at enhancing the credibility and confirming the adequacy and appropriateness of approved Pillar I internal models permitted for use by significant institutions when calculating own funds requirements. As a major objective, TRIM focuses on the </a:t>
            </a:r>
            <a:r>
              <a:rPr lang="en-GB" altLang="en-US" sz="2400" b="1"/>
              <a:t>reduction of unwarranted variability in risk-weighted assets (RWA) </a:t>
            </a:r>
            <a:r>
              <a:rPr lang="en-GB" altLang="en-US" sz="2400"/>
              <a:t>driven by inappropriate modelling which takes advantage of the freedom granted by the current regulation.</a:t>
            </a:r>
          </a:p>
          <a:p>
            <a:pPr marL="0" indent="0">
              <a:buFontTx/>
              <a:buNone/>
            </a:pPr>
            <a:endParaRPr lang="en-GB" altLang="en-US" sz="2400"/>
          </a:p>
          <a:p>
            <a:pPr marL="0" indent="0">
              <a:buFontTx/>
              <a:buNone/>
            </a:pPr>
            <a:r>
              <a:rPr lang="en-GB" altLang="en-US" sz="2400"/>
              <a:t>Inspections 2017:  Mortgages</a:t>
            </a:r>
          </a:p>
          <a:p>
            <a:pPr marL="0" indent="0">
              <a:buFontTx/>
              <a:buNone/>
            </a:pPr>
            <a:endParaRPr lang="en-GB" altLang="en-US" sz="2400"/>
          </a:p>
          <a:p>
            <a:pPr marL="0" indent="0">
              <a:buFontTx/>
              <a:buNone/>
            </a:pPr>
            <a:r>
              <a:rPr lang="en-GB" altLang="en-US" sz="2400"/>
              <a:t>Inspections 2019:  Large Corporates</a:t>
            </a:r>
          </a:p>
        </p:txBody>
      </p:sp>
      <p:sp>
        <p:nvSpPr>
          <p:cNvPr id="44036" name="Date Placeholder 3">
            <a:extLst>
              <a:ext uri="{FF2B5EF4-FFF2-40B4-BE49-F238E27FC236}">
                <a16:creationId xmlns:a16="http://schemas.microsoft.com/office/drawing/2014/main" id="{D77C0E4D-5CE4-424D-BE7E-7CAEFBCE916A}"/>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44037" name="Slide Number Placeholder 5">
            <a:extLst>
              <a:ext uri="{FF2B5EF4-FFF2-40B4-BE49-F238E27FC236}">
                <a16:creationId xmlns:a16="http://schemas.microsoft.com/office/drawing/2014/main" id="{BFCD1454-A2F6-4FEB-BF0C-451AA8C144A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7770050-C428-47BA-89CB-68BB77B7E071}" type="slidenum">
              <a:rPr lang="en-US" altLang="en-US" sz="1400"/>
              <a:pPr>
                <a:spcBef>
                  <a:spcPct val="0"/>
                </a:spcBef>
                <a:buFontTx/>
                <a:buNone/>
              </a:pPr>
              <a:t>32</a:t>
            </a:fld>
            <a:endParaRPr lang="en-US" altLang="en-US" sz="1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2C898D10-E97B-40B7-96D8-C6D1DBA4C0F7}"/>
              </a:ext>
            </a:extLst>
          </p:cNvPr>
          <p:cNvSpPr>
            <a:spLocks noGrp="1" noChangeArrowheads="1"/>
          </p:cNvSpPr>
          <p:nvPr>
            <p:ph type="title"/>
          </p:nvPr>
        </p:nvSpPr>
        <p:spPr>
          <a:xfrm>
            <a:off x="457200" y="274638"/>
            <a:ext cx="8229600" cy="457200"/>
          </a:xfrm>
        </p:spPr>
        <p:txBody>
          <a:bodyPr>
            <a:normAutofit fontScale="90000"/>
          </a:bodyPr>
          <a:lstStyle/>
          <a:p>
            <a:r>
              <a:rPr lang="en-GB" altLang="en-US" sz="3600" dirty="0"/>
              <a:t>Example:  Article 178 - Default (Bold is me!) </a:t>
            </a:r>
          </a:p>
        </p:txBody>
      </p:sp>
      <p:sp>
        <p:nvSpPr>
          <p:cNvPr id="37891" name="Content Placeholder 2">
            <a:extLst>
              <a:ext uri="{FF2B5EF4-FFF2-40B4-BE49-F238E27FC236}">
                <a16:creationId xmlns:a16="http://schemas.microsoft.com/office/drawing/2014/main" id="{07DCCC30-147C-47DD-BCE8-0763C341557F}"/>
              </a:ext>
            </a:extLst>
          </p:cNvPr>
          <p:cNvSpPr>
            <a:spLocks noGrp="1" noChangeArrowheads="1"/>
          </p:cNvSpPr>
          <p:nvPr>
            <p:ph idx="1"/>
          </p:nvPr>
        </p:nvSpPr>
        <p:spPr>
          <a:xfrm>
            <a:off x="457200" y="838200"/>
            <a:ext cx="8382000" cy="5562600"/>
          </a:xfrm>
        </p:spPr>
        <p:txBody>
          <a:bodyPr/>
          <a:lstStyle/>
          <a:p>
            <a:pPr marL="0" indent="0">
              <a:buFontTx/>
              <a:buNone/>
              <a:defRPr/>
            </a:pPr>
            <a:r>
              <a:rPr lang="en-GB" sz="1800" dirty="0"/>
              <a:t>Article 178 Default of an obligor: </a:t>
            </a:r>
          </a:p>
          <a:p>
            <a:pPr marL="0" indent="0">
              <a:buFontTx/>
              <a:buNone/>
              <a:defRPr/>
            </a:pPr>
            <a:r>
              <a:rPr lang="en-GB" sz="1800" dirty="0"/>
              <a:t>A default shall be considered to have occurred with regard to a particular obligor when either or both of the following have taken place:</a:t>
            </a:r>
          </a:p>
          <a:p>
            <a:pPr marL="0" indent="0">
              <a:buFontTx/>
              <a:buNone/>
              <a:defRPr/>
            </a:pPr>
            <a:endParaRPr lang="en-GB" sz="1800" dirty="0"/>
          </a:p>
          <a:p>
            <a:pPr>
              <a:buFontTx/>
              <a:buAutoNum type="alphaLcParenBoth"/>
              <a:defRPr/>
            </a:pPr>
            <a:r>
              <a:rPr lang="en-GB" sz="1800" dirty="0"/>
              <a:t>the institution considers that the obligor is </a:t>
            </a:r>
            <a:r>
              <a:rPr lang="en-GB" sz="1800" b="1" dirty="0"/>
              <a:t>unlikely to pay </a:t>
            </a:r>
            <a:r>
              <a:rPr lang="en-GB" sz="1800" dirty="0"/>
              <a:t>its credit obligations to the institution, the parent undertaking or any of its subsidiaries in full, without recourse by the institution to actions such as realising security;</a:t>
            </a:r>
          </a:p>
          <a:p>
            <a:pPr marL="0" indent="0">
              <a:buFontTx/>
              <a:buNone/>
              <a:defRPr/>
            </a:pPr>
            <a:endParaRPr lang="en-GB" sz="1800" dirty="0"/>
          </a:p>
          <a:p>
            <a:pPr>
              <a:buFontTx/>
              <a:buAutoNum type="alphaLcParenBoth"/>
              <a:defRPr/>
            </a:pPr>
            <a:r>
              <a:rPr lang="en-GB" sz="1800" dirty="0"/>
              <a:t>the obligor is past due </a:t>
            </a:r>
            <a:r>
              <a:rPr lang="en-GB" sz="1800" b="1" dirty="0"/>
              <a:t>more than 90 days </a:t>
            </a:r>
            <a:r>
              <a:rPr lang="en-GB" sz="1800" dirty="0"/>
              <a:t>on any </a:t>
            </a:r>
            <a:r>
              <a:rPr lang="en-GB" sz="1800" b="1" dirty="0"/>
              <a:t>material credit obligation </a:t>
            </a:r>
            <a:r>
              <a:rPr lang="en-GB" sz="1800" dirty="0"/>
              <a:t>to the institution, the parent undertaking or any of its subsidiaries. Competent authorities may replace the 90 days with 180 days for exposures secured by residential or SME commercial real estate in the retail exposure class, as well as exposures to public sector entities). </a:t>
            </a:r>
          </a:p>
          <a:p>
            <a:pPr marL="0" indent="0">
              <a:buFontTx/>
              <a:buNone/>
              <a:defRPr/>
            </a:pPr>
            <a:endParaRPr lang="en-GB" sz="1800" dirty="0"/>
          </a:p>
          <a:p>
            <a:pPr marL="0" indent="0">
              <a:buFontTx/>
              <a:buNone/>
              <a:defRPr/>
            </a:pPr>
            <a:r>
              <a:rPr lang="en-GB" sz="1800" dirty="0"/>
              <a:t>In the case of retail exposures, institutions may apply the definition of default laid down in points (a) and (b) of the first subparagraph at the level of an individual credit facility rather than in relation to the total obligations of a borrower:</a:t>
            </a:r>
            <a:endParaRPr lang="en-GB" altLang="en-US" sz="1800" dirty="0"/>
          </a:p>
        </p:txBody>
      </p:sp>
      <p:sp>
        <p:nvSpPr>
          <p:cNvPr id="39940" name="Date Placeholder 3">
            <a:extLst>
              <a:ext uri="{FF2B5EF4-FFF2-40B4-BE49-F238E27FC236}">
                <a16:creationId xmlns:a16="http://schemas.microsoft.com/office/drawing/2014/main" id="{6FC427BD-BC29-4610-8558-F40C55FCD098}"/>
              </a:ext>
            </a:extLst>
          </p:cNvPr>
          <p:cNvSpPr>
            <a:spLocks noGrp="1" noChangeArrowheads="1"/>
          </p:cNvSpPr>
          <p:nvPr>
            <p:ph type="dt" sz="half" idx="10"/>
          </p:nvPr>
        </p:nvSpPr>
        <p:spPr>
          <a:xfrm>
            <a:off x="457200" y="6400800"/>
            <a:ext cx="2133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39941" name="Slide Number Placeholder 5">
            <a:extLst>
              <a:ext uri="{FF2B5EF4-FFF2-40B4-BE49-F238E27FC236}">
                <a16:creationId xmlns:a16="http://schemas.microsoft.com/office/drawing/2014/main" id="{DE9D191B-F07B-4BCE-BC24-36E169B5834B}"/>
              </a:ext>
            </a:extLst>
          </p:cNvPr>
          <p:cNvSpPr>
            <a:spLocks noGrp="1" noChangeArrowheads="1"/>
          </p:cNvSpPr>
          <p:nvPr>
            <p:ph type="sldNum" sz="quarter" idx="12"/>
          </p:nvPr>
        </p:nvSpPr>
        <p:spPr>
          <a:xfrm>
            <a:off x="8153400" y="6400800"/>
            <a:ext cx="5334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DC1F7F-829A-4A3A-9BDF-B487DE17C8BE}" type="slidenum">
              <a:rPr lang="en-US" altLang="en-US" sz="1400"/>
              <a:pPr>
                <a:spcBef>
                  <a:spcPct val="0"/>
                </a:spcBef>
                <a:buFontTx/>
                <a:buNone/>
              </a:pPr>
              <a:t>33</a:t>
            </a:fld>
            <a:endParaRPr lang="en-US" alt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37626AC-B2BF-40B4-92F6-074E08962067}"/>
              </a:ext>
            </a:extLst>
          </p:cNvPr>
          <p:cNvSpPr>
            <a:spLocks noGrp="1" noChangeArrowheads="1"/>
          </p:cNvSpPr>
          <p:nvPr>
            <p:ph type="title"/>
          </p:nvPr>
        </p:nvSpPr>
        <p:spPr>
          <a:xfrm>
            <a:off x="457200" y="136525"/>
            <a:ext cx="8229600" cy="473075"/>
          </a:xfrm>
        </p:spPr>
        <p:txBody>
          <a:bodyPr>
            <a:normAutofit fontScale="90000"/>
          </a:bodyPr>
          <a:lstStyle/>
          <a:p>
            <a:r>
              <a:rPr lang="en-GB" altLang="en-US" sz="3600"/>
              <a:t>Continued</a:t>
            </a:r>
          </a:p>
        </p:txBody>
      </p:sp>
      <p:sp>
        <p:nvSpPr>
          <p:cNvPr id="40963" name="Content Placeholder 2">
            <a:extLst>
              <a:ext uri="{FF2B5EF4-FFF2-40B4-BE49-F238E27FC236}">
                <a16:creationId xmlns:a16="http://schemas.microsoft.com/office/drawing/2014/main" id="{1530231D-85C4-467A-A853-55DEF0B8DBB0}"/>
              </a:ext>
            </a:extLst>
          </p:cNvPr>
          <p:cNvSpPr>
            <a:spLocks noGrp="1" noChangeArrowheads="1"/>
          </p:cNvSpPr>
          <p:nvPr>
            <p:ph idx="1"/>
          </p:nvPr>
        </p:nvSpPr>
        <p:spPr>
          <a:xfrm>
            <a:off x="457200" y="762000"/>
            <a:ext cx="8229600" cy="5364163"/>
          </a:xfrm>
        </p:spPr>
        <p:txBody>
          <a:bodyPr/>
          <a:lstStyle/>
          <a:p>
            <a:pPr marL="0" indent="0">
              <a:buFontTx/>
              <a:buNone/>
            </a:pPr>
            <a:r>
              <a:rPr lang="en-GB" altLang="en-US" sz="1800" dirty="0"/>
              <a:t>The following shall apply for the purposes of point (b) of paragraph 1:</a:t>
            </a:r>
          </a:p>
          <a:p>
            <a:pPr marL="0" indent="0">
              <a:buFontTx/>
              <a:buNone/>
            </a:pPr>
            <a:endParaRPr lang="en-GB" altLang="en-US" sz="1800" dirty="0"/>
          </a:p>
          <a:p>
            <a:pPr marL="0" indent="0">
              <a:buFontTx/>
              <a:buNone/>
            </a:pPr>
            <a:r>
              <a:rPr lang="en-GB" altLang="en-US" sz="1800" dirty="0"/>
              <a:t>For overdrafts, days past due commence once an obligor has breached an advised limit, has been advised a limit smaller than current outstanding, or has drawn credit without authorisation and the underlying amount is material;</a:t>
            </a:r>
          </a:p>
          <a:p>
            <a:pPr marL="0" indent="0">
              <a:buFontTx/>
              <a:buNone/>
            </a:pPr>
            <a:endParaRPr lang="en-GB" altLang="en-US" sz="1800" dirty="0"/>
          </a:p>
          <a:p>
            <a:pPr marL="0" indent="0">
              <a:buFontTx/>
              <a:buNone/>
            </a:pPr>
            <a:r>
              <a:rPr lang="en-GB" altLang="en-US" sz="1800" dirty="0"/>
              <a:t>An advised limit comprises any credit limit determined by the institution and about which the obligor has been informed by the institution;</a:t>
            </a:r>
          </a:p>
          <a:p>
            <a:pPr marL="0" indent="0">
              <a:buFontTx/>
              <a:buNone/>
            </a:pPr>
            <a:endParaRPr lang="en-GB" altLang="en-US" sz="1800" dirty="0"/>
          </a:p>
          <a:p>
            <a:pPr marL="0" indent="0">
              <a:buFontTx/>
              <a:buNone/>
            </a:pPr>
            <a:r>
              <a:rPr lang="en-GB" altLang="en-US" sz="1800" dirty="0"/>
              <a:t>Days past due for credit cards commence on the minimum payment due date</a:t>
            </a:r>
          </a:p>
          <a:p>
            <a:pPr marL="0" indent="0">
              <a:buFontTx/>
              <a:buNone/>
            </a:pPr>
            <a:endParaRPr lang="en-GB" altLang="en-US" sz="1800" dirty="0"/>
          </a:p>
          <a:p>
            <a:pPr marL="0" indent="0">
              <a:buFontTx/>
              <a:buNone/>
            </a:pPr>
            <a:r>
              <a:rPr lang="en-GB" altLang="en-US" sz="1800" dirty="0"/>
              <a:t>Materiality of a credit obligation past due shall be assessed against </a:t>
            </a:r>
            <a:r>
              <a:rPr lang="en-GB" altLang="en-US" sz="1800" b="1" dirty="0"/>
              <a:t>a threshold, defined by the competent authorities</a:t>
            </a:r>
            <a:r>
              <a:rPr lang="en-GB" altLang="en-US" sz="1800" dirty="0"/>
              <a:t>. This threshold shall reflect a level of risk that the competent authority considers to be reasonable;</a:t>
            </a:r>
          </a:p>
          <a:p>
            <a:pPr marL="0" indent="0">
              <a:buFontTx/>
              <a:buNone/>
            </a:pPr>
            <a:r>
              <a:rPr lang="en-GB" altLang="en-US" sz="1800" dirty="0">
                <a:hlinkClick r:id="rId2"/>
              </a:rPr>
              <a:t>https://eur-lex.europa.eu/legal-content/EN/TXT/PDF/?uri=CELEX:32013R0575&amp;from=EN</a:t>
            </a:r>
            <a:endParaRPr lang="en-GB" altLang="en-US" sz="1800" dirty="0"/>
          </a:p>
          <a:p>
            <a:pPr marL="0" indent="0">
              <a:buFontTx/>
              <a:buNone/>
            </a:pPr>
            <a:r>
              <a:rPr lang="en-GB" altLang="en-US" sz="1800" dirty="0"/>
              <a:t>(There are 521 articles in CRR)</a:t>
            </a:r>
          </a:p>
        </p:txBody>
      </p:sp>
      <p:sp>
        <p:nvSpPr>
          <p:cNvPr id="40964" name="Date Placeholder 3">
            <a:extLst>
              <a:ext uri="{FF2B5EF4-FFF2-40B4-BE49-F238E27FC236}">
                <a16:creationId xmlns:a16="http://schemas.microsoft.com/office/drawing/2014/main" id="{E3F0C930-F7EF-487D-9FF4-15FBB7E813C6}"/>
              </a:ext>
            </a:extLst>
          </p:cNvPr>
          <p:cNvSpPr>
            <a:spLocks noGrp="1" noChangeArrowheads="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40965" name="Slide Number Placeholder 5">
            <a:extLst>
              <a:ext uri="{FF2B5EF4-FFF2-40B4-BE49-F238E27FC236}">
                <a16:creationId xmlns:a16="http://schemas.microsoft.com/office/drawing/2014/main" id="{A346DD9D-0254-43C5-9B1B-40FE7DB5BE5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72EA9F-09EE-424A-BCDC-FD75210F7567}" type="slidenum">
              <a:rPr lang="en-US" altLang="en-US" sz="1400"/>
              <a:pPr>
                <a:spcBef>
                  <a:spcPct val="0"/>
                </a:spcBef>
                <a:buFontTx/>
                <a:buNone/>
              </a:pPr>
              <a:t>34</a:t>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37626AC-B2BF-40B4-92F6-074E08962067}"/>
              </a:ext>
            </a:extLst>
          </p:cNvPr>
          <p:cNvSpPr>
            <a:spLocks noGrp="1" noChangeArrowheads="1"/>
          </p:cNvSpPr>
          <p:nvPr>
            <p:ph type="title"/>
          </p:nvPr>
        </p:nvSpPr>
        <p:spPr>
          <a:xfrm>
            <a:off x="457200" y="136525"/>
            <a:ext cx="8229600" cy="473075"/>
          </a:xfrm>
        </p:spPr>
        <p:txBody>
          <a:bodyPr>
            <a:normAutofit fontScale="90000"/>
          </a:bodyPr>
          <a:lstStyle/>
          <a:p>
            <a:r>
              <a:rPr lang="en-GB" altLang="en-US" sz="3600" dirty="0"/>
              <a:t>Reading: EBA Guidelines on IRB Risk Parameters </a:t>
            </a:r>
          </a:p>
        </p:txBody>
      </p:sp>
      <p:sp>
        <p:nvSpPr>
          <p:cNvPr id="40963" name="Content Placeholder 2">
            <a:extLst>
              <a:ext uri="{FF2B5EF4-FFF2-40B4-BE49-F238E27FC236}">
                <a16:creationId xmlns:a16="http://schemas.microsoft.com/office/drawing/2014/main" id="{1530231D-85C4-467A-A853-55DEF0B8DBB0}"/>
              </a:ext>
            </a:extLst>
          </p:cNvPr>
          <p:cNvSpPr>
            <a:spLocks noGrp="1" noChangeArrowheads="1"/>
          </p:cNvSpPr>
          <p:nvPr>
            <p:ph idx="1"/>
          </p:nvPr>
        </p:nvSpPr>
        <p:spPr>
          <a:xfrm>
            <a:off x="457200" y="762000"/>
            <a:ext cx="8229600" cy="5364163"/>
          </a:xfrm>
        </p:spPr>
        <p:txBody>
          <a:bodyPr/>
          <a:lstStyle/>
          <a:p>
            <a:pPr marL="0" indent="0">
              <a:buFontTx/>
              <a:buNone/>
            </a:pPr>
            <a:r>
              <a:rPr lang="en-GB" altLang="en-US" sz="1800" dirty="0">
                <a:hlinkClick r:id="rId2"/>
              </a:rPr>
              <a:t>https://www.eba.europa.eu/sites/default/documents/files/documents/10180/2033363/6b062012-45d6-4655-af04-801d26493ed0/Guidelines%20on%20PD%20and%20LGD%20estimation%20%28EBA-GL-2017-16%29.pdf?retry=1</a:t>
            </a:r>
            <a:endParaRPr lang="en-GB" altLang="en-US" sz="1800" dirty="0"/>
          </a:p>
          <a:p>
            <a:pPr marL="0" indent="0">
              <a:buFontTx/>
              <a:buNone/>
            </a:pPr>
            <a:endParaRPr lang="en-GB" altLang="en-US" sz="1800" dirty="0"/>
          </a:p>
          <a:p>
            <a:r>
              <a:rPr lang="en-GB" altLang="en-US" sz="1800" dirty="0"/>
              <a:t>These guidelines are focused on the definitions and modelling techniques used in the estimation of risk parameters for both non-defaulted and defaulted exposures, whereas other regulatory products developed in the review process will clarify other aspects related to the application of the IRB Approach.</a:t>
            </a:r>
          </a:p>
          <a:p>
            <a:r>
              <a:rPr lang="en-GB" altLang="en-US" sz="1800" dirty="0"/>
              <a:t>The EBA considers these clarifications and harmonisation necessary to achieve comparability of risk parameters estimated on the basis of internal models, and to restore trust in these models by market participants while at the same time preserving risk sensitivity of capital requirements.</a:t>
            </a:r>
          </a:p>
          <a:p>
            <a:r>
              <a:rPr lang="en-GB" altLang="en-US" sz="1800" dirty="0"/>
              <a:t>Over 100 pages of guidelines</a:t>
            </a:r>
          </a:p>
          <a:p>
            <a:endParaRPr lang="en-GB" altLang="en-US" sz="1800" dirty="0"/>
          </a:p>
          <a:p>
            <a:r>
              <a:rPr lang="en-GB" altLang="en-US" sz="1800" dirty="0"/>
              <a:t>Reading – </a:t>
            </a:r>
            <a:r>
              <a:rPr lang="en-GB" altLang="en-US" sz="1800" b="1" dirty="0"/>
              <a:t>Summary EBA Guidelines on IRB Risk Parameters </a:t>
            </a:r>
            <a:r>
              <a:rPr lang="en-GB" altLang="en-US" sz="1800" dirty="0"/>
              <a:t>is the shortest comprehensive outline I can find.</a:t>
            </a:r>
          </a:p>
        </p:txBody>
      </p:sp>
      <p:sp>
        <p:nvSpPr>
          <p:cNvPr id="40964" name="Date Placeholder 3">
            <a:extLst>
              <a:ext uri="{FF2B5EF4-FFF2-40B4-BE49-F238E27FC236}">
                <a16:creationId xmlns:a16="http://schemas.microsoft.com/office/drawing/2014/main" id="{E3F0C930-F7EF-487D-9FF4-15FBB7E813C6}"/>
              </a:ext>
            </a:extLst>
          </p:cNvPr>
          <p:cNvSpPr>
            <a:spLocks noGrp="1" noChangeArrowheads="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40965" name="Slide Number Placeholder 5">
            <a:extLst>
              <a:ext uri="{FF2B5EF4-FFF2-40B4-BE49-F238E27FC236}">
                <a16:creationId xmlns:a16="http://schemas.microsoft.com/office/drawing/2014/main" id="{A346DD9D-0254-43C5-9B1B-40FE7DB5BE5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72EA9F-09EE-424A-BCDC-FD75210F7567}" type="slidenum">
              <a:rPr lang="en-US" altLang="en-US" sz="1400"/>
              <a:pPr>
                <a:spcBef>
                  <a:spcPct val="0"/>
                </a:spcBef>
                <a:buFontTx/>
                <a:buNone/>
              </a:pPr>
              <a:t>35</a:t>
            </a:fld>
            <a:endParaRPr lang="en-US" altLang="en-US" sz="1400"/>
          </a:p>
        </p:txBody>
      </p:sp>
    </p:spTree>
    <p:extLst>
      <p:ext uri="{BB962C8B-B14F-4D97-AF65-F5344CB8AC3E}">
        <p14:creationId xmlns:p14="http://schemas.microsoft.com/office/powerpoint/2010/main" val="2539516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37626AC-B2BF-40B4-92F6-074E08962067}"/>
              </a:ext>
            </a:extLst>
          </p:cNvPr>
          <p:cNvSpPr>
            <a:spLocks noGrp="1" noChangeArrowheads="1"/>
          </p:cNvSpPr>
          <p:nvPr>
            <p:ph type="title"/>
          </p:nvPr>
        </p:nvSpPr>
        <p:spPr>
          <a:xfrm>
            <a:off x="457200" y="136525"/>
            <a:ext cx="8229600" cy="473075"/>
          </a:xfrm>
        </p:spPr>
        <p:txBody>
          <a:bodyPr>
            <a:normAutofit fontScale="90000"/>
          </a:bodyPr>
          <a:lstStyle/>
          <a:p>
            <a:r>
              <a:rPr lang="en-GB" altLang="en-US" sz="3600" dirty="0"/>
              <a:t>Reading: Basel III Reforms Summary</a:t>
            </a:r>
          </a:p>
        </p:txBody>
      </p:sp>
      <p:sp>
        <p:nvSpPr>
          <p:cNvPr id="40963" name="Content Placeholder 2">
            <a:extLst>
              <a:ext uri="{FF2B5EF4-FFF2-40B4-BE49-F238E27FC236}">
                <a16:creationId xmlns:a16="http://schemas.microsoft.com/office/drawing/2014/main" id="{1530231D-85C4-467A-A853-55DEF0B8DBB0}"/>
              </a:ext>
            </a:extLst>
          </p:cNvPr>
          <p:cNvSpPr>
            <a:spLocks noGrp="1" noChangeArrowheads="1"/>
          </p:cNvSpPr>
          <p:nvPr>
            <p:ph idx="1"/>
          </p:nvPr>
        </p:nvSpPr>
        <p:spPr>
          <a:xfrm>
            <a:off x="457200" y="762000"/>
            <a:ext cx="8229600" cy="5364163"/>
          </a:xfrm>
        </p:spPr>
        <p:txBody>
          <a:bodyPr>
            <a:normAutofit/>
          </a:bodyPr>
          <a:lstStyle/>
          <a:p>
            <a:pPr marL="0" indent="0">
              <a:buNone/>
            </a:pPr>
            <a:r>
              <a:rPr lang="en-GB" sz="2000" dirty="0"/>
              <a:t>The revisions seek to restore credibility in the calculation of risk-weighted assets (RWAs) and improve the comparability of banks’ capital ratios by:</a:t>
            </a:r>
          </a:p>
          <a:p>
            <a:r>
              <a:rPr lang="en-GB" sz="2000" dirty="0"/>
              <a:t>Enhancing the robustness and risk sensitivity of the standardised approaches for credit risk, credit valuation adjustment (CVA) risk and operational risk</a:t>
            </a:r>
          </a:p>
          <a:p>
            <a:endParaRPr lang="en-GB" sz="2000" dirty="0"/>
          </a:p>
          <a:p>
            <a:r>
              <a:rPr lang="en-GB" sz="2000" dirty="0"/>
              <a:t>Constraining the use of the internal model approaches, by placing limits on certain inputs used to calculate capital requirements under the internal ratings-based (IRB) approach for credit risk and by removing the use of the internal model approaches for CVA risk and for operational risk</a:t>
            </a:r>
          </a:p>
          <a:p>
            <a:endParaRPr lang="en-GB" sz="2000" dirty="0"/>
          </a:p>
          <a:p>
            <a:r>
              <a:rPr lang="en-GB" sz="2000" dirty="0"/>
              <a:t>Introducing a leverage ratio buffer to further limit the leverage of global systemically important banks (G-SIBs)</a:t>
            </a:r>
          </a:p>
          <a:p>
            <a:pPr marL="0" indent="0">
              <a:buNone/>
            </a:pPr>
            <a:endParaRPr lang="en-GB" sz="2000" dirty="0"/>
          </a:p>
          <a:p>
            <a:r>
              <a:rPr lang="en-GB" sz="2000" dirty="0"/>
              <a:t>Replacing the existing Basel II output floor with a more robust risk-sensitive floor based on the Committee’s revised Basel III standardised approaches</a:t>
            </a:r>
            <a:endParaRPr lang="en-GB" altLang="en-US" sz="1800" dirty="0"/>
          </a:p>
        </p:txBody>
      </p:sp>
      <p:sp>
        <p:nvSpPr>
          <p:cNvPr id="40964" name="Date Placeholder 3">
            <a:extLst>
              <a:ext uri="{FF2B5EF4-FFF2-40B4-BE49-F238E27FC236}">
                <a16:creationId xmlns:a16="http://schemas.microsoft.com/office/drawing/2014/main" id="{E3F0C930-F7EF-487D-9FF4-15FBB7E813C6}"/>
              </a:ext>
            </a:extLst>
          </p:cNvPr>
          <p:cNvSpPr>
            <a:spLocks noGrp="1" noChangeArrowheads="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40965" name="Slide Number Placeholder 5">
            <a:extLst>
              <a:ext uri="{FF2B5EF4-FFF2-40B4-BE49-F238E27FC236}">
                <a16:creationId xmlns:a16="http://schemas.microsoft.com/office/drawing/2014/main" id="{A346DD9D-0254-43C5-9B1B-40FE7DB5BE5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72EA9F-09EE-424A-BCDC-FD75210F7567}" type="slidenum">
              <a:rPr lang="en-US" altLang="en-US" sz="1400"/>
              <a:pPr>
                <a:spcBef>
                  <a:spcPct val="0"/>
                </a:spcBef>
                <a:buFontTx/>
                <a:buNone/>
              </a:pPr>
              <a:t>36</a:t>
            </a:fld>
            <a:endParaRPr lang="en-US" altLang="en-US" sz="1400"/>
          </a:p>
        </p:txBody>
      </p:sp>
    </p:spTree>
    <p:extLst>
      <p:ext uri="{BB962C8B-B14F-4D97-AF65-F5344CB8AC3E}">
        <p14:creationId xmlns:p14="http://schemas.microsoft.com/office/powerpoint/2010/main" val="1605471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3365B-280D-4AF1-9F2D-E5728D98B0EB}"/>
              </a:ext>
            </a:extLst>
          </p:cNvPr>
          <p:cNvSpPr>
            <a:spLocks noGrp="1"/>
          </p:cNvSpPr>
          <p:nvPr>
            <p:ph type="title"/>
          </p:nvPr>
        </p:nvSpPr>
        <p:spPr>
          <a:xfrm>
            <a:off x="628650" y="365127"/>
            <a:ext cx="7886700" cy="625474"/>
          </a:xfrm>
        </p:spPr>
        <p:txBody>
          <a:bodyPr/>
          <a:lstStyle/>
          <a:p>
            <a:r>
              <a:rPr lang="en-GB" dirty="0"/>
              <a:t>Basel III Reforms Introduction</a:t>
            </a:r>
          </a:p>
        </p:txBody>
      </p:sp>
      <p:sp>
        <p:nvSpPr>
          <p:cNvPr id="3" name="Content Placeholder 2">
            <a:extLst>
              <a:ext uri="{FF2B5EF4-FFF2-40B4-BE49-F238E27FC236}">
                <a16:creationId xmlns:a16="http://schemas.microsoft.com/office/drawing/2014/main" id="{D2FC6B01-D479-48A1-82B4-C2B03FB3AABC}"/>
              </a:ext>
            </a:extLst>
          </p:cNvPr>
          <p:cNvSpPr>
            <a:spLocks noGrp="1"/>
          </p:cNvSpPr>
          <p:nvPr>
            <p:ph idx="1"/>
          </p:nvPr>
        </p:nvSpPr>
        <p:spPr>
          <a:xfrm>
            <a:off x="628650" y="990602"/>
            <a:ext cx="8286750" cy="5186362"/>
          </a:xfrm>
        </p:spPr>
        <p:txBody>
          <a:bodyPr>
            <a:normAutofit/>
          </a:bodyPr>
          <a:lstStyle/>
          <a:p>
            <a:pPr marL="0" indent="0">
              <a:buNone/>
            </a:pPr>
            <a:r>
              <a:rPr lang="en-GB" b="1" dirty="0"/>
              <a:t>RWA Changes</a:t>
            </a:r>
          </a:p>
          <a:p>
            <a:r>
              <a:rPr lang="en-GB" dirty="0"/>
              <a:t>Revisions to standardised approach for credit risk	1 January 2022</a:t>
            </a:r>
          </a:p>
          <a:p>
            <a:r>
              <a:rPr lang="en-GB" dirty="0"/>
              <a:t>Revisions to IRB framework					1 January 2022</a:t>
            </a:r>
          </a:p>
          <a:p>
            <a:r>
              <a:rPr lang="en-GB" dirty="0"/>
              <a:t>Revisions to operational risk framework			1 January 2022</a:t>
            </a:r>
          </a:p>
          <a:p>
            <a:pPr marL="0" indent="0">
              <a:buNone/>
            </a:pPr>
            <a:endParaRPr lang="en-GB" dirty="0"/>
          </a:p>
          <a:p>
            <a:pPr marL="0" indent="0">
              <a:buNone/>
            </a:pPr>
            <a:endParaRPr lang="en-GB" dirty="0"/>
          </a:p>
          <a:p>
            <a:pPr marL="0" indent="0">
              <a:buNone/>
            </a:pPr>
            <a:r>
              <a:rPr lang="en-GB" b="1" dirty="0"/>
              <a:t>Output Floor – Original Deadlines</a:t>
            </a:r>
          </a:p>
          <a:p>
            <a:r>
              <a:rPr lang="en-GB" dirty="0"/>
              <a:t>1 January 2022:		50%</a:t>
            </a:r>
          </a:p>
          <a:p>
            <a:r>
              <a:rPr lang="en-GB" dirty="0"/>
              <a:t>1 January 2023:		55%</a:t>
            </a:r>
          </a:p>
          <a:p>
            <a:r>
              <a:rPr lang="en-GB" dirty="0"/>
              <a:t>1 January 2024:		60%</a:t>
            </a:r>
          </a:p>
          <a:p>
            <a:r>
              <a:rPr lang="en-GB" dirty="0"/>
              <a:t>1 January 2025:		65%</a:t>
            </a:r>
          </a:p>
          <a:p>
            <a:r>
              <a:rPr lang="en-GB" dirty="0"/>
              <a:t>1 January 2026:		70%</a:t>
            </a:r>
          </a:p>
          <a:p>
            <a:r>
              <a:rPr lang="en-GB" dirty="0"/>
              <a:t>1 January 2027:		72.5%		(Pushed out one year I believe!)</a:t>
            </a:r>
          </a:p>
          <a:p>
            <a:endParaRPr lang="en-GB" dirty="0"/>
          </a:p>
        </p:txBody>
      </p:sp>
      <p:sp>
        <p:nvSpPr>
          <p:cNvPr id="4" name="Date Placeholder 3">
            <a:extLst>
              <a:ext uri="{FF2B5EF4-FFF2-40B4-BE49-F238E27FC236}">
                <a16:creationId xmlns:a16="http://schemas.microsoft.com/office/drawing/2014/main" id="{D3FB2492-E075-4F5B-9215-EE2E610DD1A3}"/>
              </a:ext>
            </a:extLst>
          </p:cNvPr>
          <p:cNvSpPr>
            <a:spLocks noGrp="1"/>
          </p:cNvSpPr>
          <p:nvPr>
            <p:ph type="dt" sz="half" idx="10"/>
          </p:nvPr>
        </p:nvSpPr>
        <p:spPr/>
        <p:txBody>
          <a:bodyPr/>
          <a:lstStyle/>
          <a:p>
            <a:pPr>
              <a:defRPr/>
            </a:pPr>
            <a:r>
              <a:rPr lang="en-US" dirty="0"/>
              <a:t>22nd April 2021</a:t>
            </a:r>
          </a:p>
        </p:txBody>
      </p:sp>
      <p:sp>
        <p:nvSpPr>
          <p:cNvPr id="6" name="Slide Number Placeholder 5">
            <a:extLst>
              <a:ext uri="{FF2B5EF4-FFF2-40B4-BE49-F238E27FC236}">
                <a16:creationId xmlns:a16="http://schemas.microsoft.com/office/drawing/2014/main" id="{52092B1B-6C6D-4F43-9371-7641860D6B8B}"/>
              </a:ext>
            </a:extLst>
          </p:cNvPr>
          <p:cNvSpPr>
            <a:spLocks noGrp="1"/>
          </p:cNvSpPr>
          <p:nvPr>
            <p:ph type="sldNum" sz="quarter" idx="12"/>
          </p:nvPr>
        </p:nvSpPr>
        <p:spPr/>
        <p:txBody>
          <a:bodyPr/>
          <a:lstStyle/>
          <a:p>
            <a:fld id="{BA564B90-37C1-4321-9C6F-EADC4B6BE8DC}" type="slidenum">
              <a:rPr lang="en-US" altLang="en-US" smtClean="0"/>
              <a:pPr/>
              <a:t>37</a:t>
            </a:fld>
            <a:endParaRPr lang="en-US" altLang="en-US"/>
          </a:p>
        </p:txBody>
      </p:sp>
    </p:spTree>
    <p:extLst>
      <p:ext uri="{BB962C8B-B14F-4D97-AF65-F5344CB8AC3E}">
        <p14:creationId xmlns:p14="http://schemas.microsoft.com/office/powerpoint/2010/main" val="1445367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37626AC-B2BF-40B4-92F6-074E08962067}"/>
              </a:ext>
            </a:extLst>
          </p:cNvPr>
          <p:cNvSpPr>
            <a:spLocks noGrp="1" noChangeArrowheads="1"/>
          </p:cNvSpPr>
          <p:nvPr>
            <p:ph type="title"/>
          </p:nvPr>
        </p:nvSpPr>
        <p:spPr>
          <a:xfrm>
            <a:off x="228600" y="136525"/>
            <a:ext cx="8686800" cy="473075"/>
          </a:xfrm>
        </p:spPr>
        <p:txBody>
          <a:bodyPr>
            <a:normAutofit fontScale="90000"/>
          </a:bodyPr>
          <a:lstStyle/>
          <a:p>
            <a:r>
              <a:rPr lang="en-GB" altLang="en-US" sz="3600" dirty="0"/>
              <a:t>Next Reading: EBA Opinion on DNB Article 458</a:t>
            </a:r>
          </a:p>
        </p:txBody>
      </p:sp>
      <p:sp>
        <p:nvSpPr>
          <p:cNvPr id="40963" name="Content Placeholder 2">
            <a:extLst>
              <a:ext uri="{FF2B5EF4-FFF2-40B4-BE49-F238E27FC236}">
                <a16:creationId xmlns:a16="http://schemas.microsoft.com/office/drawing/2014/main" id="{1530231D-85C4-467A-A853-55DEF0B8DBB0}"/>
              </a:ext>
            </a:extLst>
          </p:cNvPr>
          <p:cNvSpPr>
            <a:spLocks noGrp="1" noChangeArrowheads="1"/>
          </p:cNvSpPr>
          <p:nvPr>
            <p:ph idx="1"/>
          </p:nvPr>
        </p:nvSpPr>
        <p:spPr>
          <a:xfrm>
            <a:off x="457200" y="762000"/>
            <a:ext cx="8229600" cy="5364163"/>
          </a:xfrm>
        </p:spPr>
        <p:txBody>
          <a:bodyPr>
            <a:normAutofit lnSpcReduction="10000"/>
          </a:bodyPr>
          <a:lstStyle/>
          <a:p>
            <a:pPr marL="0" indent="0">
              <a:buNone/>
            </a:pPr>
            <a:r>
              <a:rPr lang="en-GB" sz="2000" dirty="0"/>
              <a:t>On 8 January 2020, the EBA received notification from the Central Bank of the Netherlands (De </a:t>
            </a:r>
            <a:r>
              <a:rPr lang="en-GB" sz="2000" dirty="0" err="1"/>
              <a:t>Nederlandsche</a:t>
            </a:r>
            <a:r>
              <a:rPr lang="en-GB" sz="2000" dirty="0"/>
              <a:t> Bank – DNB) of its </a:t>
            </a:r>
            <a:r>
              <a:rPr lang="en-GB" sz="2000" dirty="0" err="1"/>
              <a:t>inntention</a:t>
            </a:r>
            <a:r>
              <a:rPr lang="en-GB" sz="2000" dirty="0"/>
              <a:t> to apply measures referred to in Article 458(2)(d)(vi) of the CRR ….(EBA-Op-2020-03) as follows for mortgages:</a:t>
            </a:r>
          </a:p>
          <a:p>
            <a:pPr marL="0" indent="0">
              <a:buNone/>
            </a:pPr>
            <a:endParaRPr lang="en-GB" sz="2000" dirty="0"/>
          </a:p>
          <a:p>
            <a:r>
              <a:rPr lang="en-GB" sz="2000" dirty="0"/>
              <a:t>Minimum 12% risk weight for LTV component below 55%</a:t>
            </a:r>
          </a:p>
          <a:p>
            <a:r>
              <a:rPr lang="en-GB" sz="2000" dirty="0"/>
              <a:t>45% risk weight on the remainder of the exposure</a:t>
            </a:r>
          </a:p>
          <a:p>
            <a:r>
              <a:rPr lang="en-GB" sz="2000" dirty="0"/>
              <a:t>Applied at account level</a:t>
            </a:r>
          </a:p>
          <a:p>
            <a:pPr marL="0" indent="0">
              <a:buNone/>
            </a:pPr>
            <a:endParaRPr lang="en-GB" sz="2000" dirty="0"/>
          </a:p>
          <a:p>
            <a:pPr marL="0" indent="0">
              <a:buNone/>
            </a:pPr>
            <a:r>
              <a:rPr lang="en-GB" sz="2000" dirty="0">
                <a:hlinkClick r:id="rId2"/>
              </a:rPr>
              <a:t>https://www.eba.europa.eu/sites/default/documents/files/document_library/Publications/Opinions/2020/872842/EBA-2020-Op-04%20-%20EBA%20Opinion%20on%20measures%20taken%20by%20Belgium%20in%20accordance%20with%20Art%20458.pdf</a:t>
            </a:r>
            <a:endParaRPr lang="en-GB" sz="2000" dirty="0"/>
          </a:p>
          <a:p>
            <a:pPr marL="0" indent="0">
              <a:buNone/>
            </a:pPr>
            <a:endParaRPr lang="en-GB" sz="2000" dirty="0"/>
          </a:p>
          <a:p>
            <a:r>
              <a:rPr lang="en-GB" sz="2000" dirty="0"/>
              <a:t>Belgians concur (link above) and using a different methodology</a:t>
            </a:r>
          </a:p>
          <a:p>
            <a:r>
              <a:rPr lang="en-GB" sz="2000" dirty="0"/>
              <a:t>Add 5% and multiply new answer by 1.33</a:t>
            </a:r>
          </a:p>
          <a:p>
            <a:pPr marL="0" indent="0">
              <a:buNone/>
            </a:pPr>
            <a:r>
              <a:rPr lang="en-GB" sz="2000" b="1" i="1" dirty="0"/>
              <a:t>Example: RW = 10%: add 5% = 15% x 1.33 = 20% or double original!</a:t>
            </a:r>
          </a:p>
        </p:txBody>
      </p:sp>
      <p:sp>
        <p:nvSpPr>
          <p:cNvPr id="40964" name="Date Placeholder 3">
            <a:extLst>
              <a:ext uri="{FF2B5EF4-FFF2-40B4-BE49-F238E27FC236}">
                <a16:creationId xmlns:a16="http://schemas.microsoft.com/office/drawing/2014/main" id="{E3F0C930-F7EF-487D-9FF4-15FBB7E813C6}"/>
              </a:ext>
            </a:extLst>
          </p:cNvPr>
          <p:cNvSpPr>
            <a:spLocks noGrp="1" noChangeArrowheads="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40965" name="Slide Number Placeholder 5">
            <a:extLst>
              <a:ext uri="{FF2B5EF4-FFF2-40B4-BE49-F238E27FC236}">
                <a16:creationId xmlns:a16="http://schemas.microsoft.com/office/drawing/2014/main" id="{A346DD9D-0254-43C5-9B1B-40FE7DB5BE5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772EA9F-09EE-424A-BCDC-FD75210F7567}" type="slidenum">
              <a:rPr lang="en-US" altLang="en-US" sz="1400"/>
              <a:pPr>
                <a:spcBef>
                  <a:spcPct val="0"/>
                </a:spcBef>
                <a:buFontTx/>
                <a:buNone/>
              </a:pPr>
              <a:t>38</a:t>
            </a:fld>
            <a:endParaRPr lang="en-US" altLang="en-US" sz="1400"/>
          </a:p>
        </p:txBody>
      </p:sp>
    </p:spTree>
    <p:extLst>
      <p:ext uri="{BB962C8B-B14F-4D97-AF65-F5344CB8AC3E}">
        <p14:creationId xmlns:p14="http://schemas.microsoft.com/office/powerpoint/2010/main" val="29854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C9D830C-6F11-4FB4-946F-97C5CC87DE91}"/>
              </a:ext>
            </a:extLst>
          </p:cNvPr>
          <p:cNvSpPr>
            <a:spLocks noGrp="1" noChangeArrowheads="1"/>
          </p:cNvSpPr>
          <p:nvPr>
            <p:ph type="title"/>
          </p:nvPr>
        </p:nvSpPr>
        <p:spPr>
          <a:xfrm>
            <a:off x="457200" y="136525"/>
            <a:ext cx="8229600" cy="595313"/>
          </a:xfrm>
        </p:spPr>
        <p:txBody>
          <a:bodyPr/>
          <a:lstStyle/>
          <a:p>
            <a:r>
              <a:rPr lang="en-GB" altLang="en-US" sz="3600"/>
              <a:t>Biggest Influences</a:t>
            </a:r>
          </a:p>
        </p:txBody>
      </p:sp>
      <p:sp>
        <p:nvSpPr>
          <p:cNvPr id="41987" name="Content Placeholder 2">
            <a:extLst>
              <a:ext uri="{FF2B5EF4-FFF2-40B4-BE49-F238E27FC236}">
                <a16:creationId xmlns:a16="http://schemas.microsoft.com/office/drawing/2014/main" id="{1412CD96-9CC9-44D1-B81A-85CD90C2B410}"/>
              </a:ext>
            </a:extLst>
          </p:cNvPr>
          <p:cNvSpPr>
            <a:spLocks noGrp="1" noChangeArrowheads="1"/>
          </p:cNvSpPr>
          <p:nvPr>
            <p:ph idx="1"/>
          </p:nvPr>
        </p:nvSpPr>
        <p:spPr>
          <a:xfrm>
            <a:off x="457200" y="731838"/>
            <a:ext cx="8229600" cy="5394325"/>
          </a:xfrm>
        </p:spPr>
        <p:txBody>
          <a:bodyPr/>
          <a:lstStyle/>
          <a:p>
            <a:r>
              <a:rPr lang="en-GB" altLang="en-US" sz="2400"/>
              <a:t>Include conservatism for data, modelling, etc</a:t>
            </a:r>
          </a:p>
          <a:p>
            <a:endParaRPr lang="en-GB" altLang="en-US" sz="2400"/>
          </a:p>
          <a:p>
            <a:r>
              <a:rPr lang="en-GB" altLang="en-US" sz="2400"/>
              <a:t>Calibrate PD to long run average</a:t>
            </a:r>
          </a:p>
          <a:p>
            <a:endParaRPr lang="en-GB" altLang="en-US" sz="2400"/>
          </a:p>
          <a:p>
            <a:r>
              <a:rPr lang="en-GB" altLang="en-US" sz="2400"/>
              <a:t>Calibrate LGD to long run average</a:t>
            </a:r>
          </a:p>
          <a:p>
            <a:endParaRPr lang="en-GB" altLang="en-US" sz="2400"/>
          </a:p>
          <a:p>
            <a:r>
              <a:rPr lang="en-GB" altLang="en-US" sz="2400"/>
              <a:t>Each of above is done at pool or grade level</a:t>
            </a:r>
          </a:p>
          <a:p>
            <a:endParaRPr lang="en-GB" altLang="en-US" sz="2400"/>
          </a:p>
          <a:p>
            <a:r>
              <a:rPr lang="en-GB" altLang="en-US" sz="2400"/>
              <a:t>Use Downturn LGD for estimating loss</a:t>
            </a:r>
          </a:p>
          <a:p>
            <a:endParaRPr lang="en-GB" altLang="en-US" sz="2400"/>
          </a:p>
          <a:p>
            <a:r>
              <a:rPr lang="en-GB" altLang="en-US" sz="2400"/>
              <a:t>Models must pass Use Test</a:t>
            </a:r>
          </a:p>
        </p:txBody>
      </p:sp>
      <p:sp>
        <p:nvSpPr>
          <p:cNvPr id="41988" name="Date Placeholder 3">
            <a:extLst>
              <a:ext uri="{FF2B5EF4-FFF2-40B4-BE49-F238E27FC236}">
                <a16:creationId xmlns:a16="http://schemas.microsoft.com/office/drawing/2014/main" id="{01EFA67E-5366-4157-B9B8-5C14ED9D3CEF}"/>
              </a:ext>
            </a:extLst>
          </p:cNvPr>
          <p:cNvSpPr>
            <a:spLocks noGrp="1" noChangeArrowheads="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41989" name="Slide Number Placeholder 5">
            <a:extLst>
              <a:ext uri="{FF2B5EF4-FFF2-40B4-BE49-F238E27FC236}">
                <a16:creationId xmlns:a16="http://schemas.microsoft.com/office/drawing/2014/main" id="{534CCC9F-E257-4EC3-970A-D13B717990D1}"/>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5AB33A2-35EE-45E7-B5C9-61171B795D72}" type="slidenum">
              <a:rPr lang="en-US" altLang="en-US" sz="1400"/>
              <a:pPr>
                <a:spcBef>
                  <a:spcPct val="0"/>
                </a:spcBef>
                <a:buFontTx/>
                <a:buNone/>
              </a:pPr>
              <a:t>39</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a:extLst>
              <a:ext uri="{FF2B5EF4-FFF2-40B4-BE49-F238E27FC236}">
                <a16:creationId xmlns:a16="http://schemas.microsoft.com/office/drawing/2014/main" id="{41A5379C-B54C-47B5-8DDA-7D395284D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263" y="990600"/>
            <a:ext cx="4416425" cy="332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9682" name="Rectangle 2">
            <a:extLst>
              <a:ext uri="{FF2B5EF4-FFF2-40B4-BE49-F238E27FC236}">
                <a16:creationId xmlns:a16="http://schemas.microsoft.com/office/drawing/2014/main" id="{033C2A9D-EB9E-4EF0-89CF-21CC5710A2DF}"/>
              </a:ext>
            </a:extLst>
          </p:cNvPr>
          <p:cNvSpPr>
            <a:spLocks noGrp="1" noChangeArrowheads="1"/>
          </p:cNvSpPr>
          <p:nvPr>
            <p:ph type="title"/>
          </p:nvPr>
        </p:nvSpPr>
        <p:spPr>
          <a:xfrm>
            <a:off x="457200" y="173038"/>
            <a:ext cx="8229600" cy="592137"/>
          </a:xfrm>
        </p:spPr>
        <p:txBody>
          <a:bodyPr>
            <a:normAutofit/>
          </a:bodyPr>
          <a:lstStyle/>
          <a:p>
            <a:pPr>
              <a:defRPr/>
            </a:pPr>
            <a:r>
              <a:rPr lang="en-IE" dirty="0"/>
              <a:t>Expected Loss</a:t>
            </a:r>
            <a:endParaRPr lang="en-GB" dirty="0"/>
          </a:p>
        </p:txBody>
      </p:sp>
      <p:sp>
        <p:nvSpPr>
          <p:cNvPr id="199683" name="Rectangle 3">
            <a:extLst>
              <a:ext uri="{FF2B5EF4-FFF2-40B4-BE49-F238E27FC236}">
                <a16:creationId xmlns:a16="http://schemas.microsoft.com/office/drawing/2014/main" id="{44943422-86AF-48BE-B9FF-DE5F40877D3C}"/>
              </a:ext>
            </a:extLst>
          </p:cNvPr>
          <p:cNvSpPr>
            <a:spLocks noGrp="1" noChangeArrowheads="1"/>
          </p:cNvSpPr>
          <p:nvPr>
            <p:ph idx="1"/>
          </p:nvPr>
        </p:nvSpPr>
        <p:spPr>
          <a:xfrm>
            <a:off x="179388" y="765175"/>
            <a:ext cx="4176712" cy="5818188"/>
          </a:xfrm>
        </p:spPr>
        <p:txBody>
          <a:bodyPr>
            <a:normAutofit lnSpcReduction="10000"/>
          </a:bodyPr>
          <a:lstStyle/>
          <a:p>
            <a:pPr marL="0" indent="0" algn="just">
              <a:buFontTx/>
              <a:buNone/>
              <a:defRPr/>
            </a:pPr>
            <a:r>
              <a:rPr lang="en-GB" sz="1600" dirty="0">
                <a:cs typeface="Times New Roman" pitchFamily="18" charset="0"/>
              </a:rPr>
              <a:t>Two concepts underpin a bank’s approach to quantifying credit risk.  These are expected loss and unexpected loss.</a:t>
            </a:r>
          </a:p>
          <a:p>
            <a:pPr marL="0" indent="0" algn="just">
              <a:buFontTx/>
              <a:buNone/>
              <a:defRPr/>
            </a:pPr>
            <a:endParaRPr lang="en-GB" sz="1600" dirty="0">
              <a:cs typeface="Times New Roman" pitchFamily="18" charset="0"/>
            </a:endParaRPr>
          </a:p>
          <a:p>
            <a:pPr marL="0" indent="0" algn="just">
              <a:buFontTx/>
              <a:buNone/>
              <a:defRPr/>
            </a:pPr>
            <a:r>
              <a:rPr lang="en-GB" sz="1600" dirty="0"/>
              <a:t>Expected loss is the statistical average level of credit loss (a cost of doing business) through the economic cycle. The expected loss on an individual loan can be estimated by examining the loan as part of a portfolio of similar risks.  </a:t>
            </a:r>
          </a:p>
          <a:p>
            <a:pPr marL="0" indent="0" algn="just">
              <a:buFontTx/>
              <a:buNone/>
              <a:defRPr/>
            </a:pPr>
            <a:endParaRPr lang="en-GB" sz="1600" dirty="0"/>
          </a:p>
          <a:p>
            <a:pPr marL="0" indent="0" algn="just">
              <a:buFontTx/>
              <a:buNone/>
              <a:defRPr/>
            </a:pPr>
            <a:r>
              <a:rPr lang="en-GB" sz="1600" dirty="0"/>
              <a:t>Expected loss recognises that lending necessarily involves bad debts.  It is a foreseeable cost of being  in the lending business and should be treated as any other cost.  It is not a notional cost.</a:t>
            </a:r>
          </a:p>
          <a:p>
            <a:pPr marL="0" indent="0" algn="just">
              <a:buFontTx/>
              <a:buNone/>
              <a:defRPr/>
            </a:pPr>
            <a:endParaRPr lang="en-GB" sz="1600" dirty="0">
              <a:cs typeface="Times New Roman" pitchFamily="18" charset="0"/>
            </a:endParaRPr>
          </a:p>
          <a:p>
            <a:pPr marL="0" indent="0" algn="just">
              <a:buFontTx/>
              <a:buNone/>
              <a:defRPr/>
            </a:pPr>
            <a:r>
              <a:rPr lang="en-GB" sz="1600" dirty="0">
                <a:cs typeface="Times New Roman" pitchFamily="18" charset="0"/>
              </a:rPr>
              <a:t>As such, expected losses are  not a measure of risk.  When measuring risk, it is uncertainty that is being measured.  Thus, a measure of uncertainty is needed to measure credit risk.</a:t>
            </a:r>
          </a:p>
          <a:p>
            <a:pPr marL="0" indent="0" algn="just">
              <a:buFontTx/>
              <a:buNone/>
              <a:defRPr/>
            </a:pPr>
            <a:r>
              <a:rPr lang="en-GB" sz="1600" dirty="0"/>
              <a:t>This chart shows the typical loss experience of a bank over time and the consequential expected loss of the bank.</a:t>
            </a:r>
          </a:p>
          <a:p>
            <a:pPr>
              <a:defRPr/>
            </a:pPr>
            <a:endParaRPr lang="en-GB" sz="1600" dirty="0"/>
          </a:p>
        </p:txBody>
      </p:sp>
      <p:sp>
        <p:nvSpPr>
          <p:cNvPr id="6151" name="Date Placeholder 1">
            <a:extLst>
              <a:ext uri="{FF2B5EF4-FFF2-40B4-BE49-F238E27FC236}">
                <a16:creationId xmlns:a16="http://schemas.microsoft.com/office/drawing/2014/main" id="{2BC661D8-EE5B-4FC6-B4F4-083F29B79B3A}"/>
              </a:ext>
            </a:extLst>
          </p:cNvPr>
          <p:cNvSpPr>
            <a:spLocks noGrp="1"/>
          </p:cNvSpPr>
          <p:nvPr>
            <p:ph type="dt" sz="half" idx="10"/>
          </p:nvPr>
        </p:nvSpPr>
        <p:spPr>
          <a:xfrm>
            <a:off x="457200" y="6477000"/>
            <a:ext cx="2133600" cy="2444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endParaRPr lang="en-GB" altLang="en-US" sz="1400" dirty="0"/>
          </a:p>
        </p:txBody>
      </p:sp>
      <p:sp>
        <p:nvSpPr>
          <p:cNvPr id="6147" name="Slide Number Placeholder 5">
            <a:extLst>
              <a:ext uri="{FF2B5EF4-FFF2-40B4-BE49-F238E27FC236}">
                <a16:creationId xmlns:a16="http://schemas.microsoft.com/office/drawing/2014/main" id="{FD1820B2-5155-49B3-9B18-DDD8B3806E9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3DBE736-8FC0-454E-86DB-DF3DF8757ED6}" type="slidenum">
              <a:rPr lang="en-GB" altLang="en-US" sz="1400"/>
              <a:pPr>
                <a:spcBef>
                  <a:spcPct val="0"/>
                </a:spcBef>
                <a:buFontTx/>
                <a:buNone/>
              </a:pPr>
              <a:t>4</a:t>
            </a:fld>
            <a:endParaRPr lang="en-GB" altLang="en-US" sz="1400"/>
          </a:p>
        </p:txBody>
      </p:sp>
      <p:sp>
        <p:nvSpPr>
          <p:cNvPr id="3" name="Right Arrow 2">
            <a:extLst>
              <a:ext uri="{FF2B5EF4-FFF2-40B4-BE49-F238E27FC236}">
                <a16:creationId xmlns:a16="http://schemas.microsoft.com/office/drawing/2014/main" id="{5B8B504F-2412-437C-9EA2-81A3F14CCAB3}"/>
              </a:ext>
            </a:extLst>
          </p:cNvPr>
          <p:cNvSpPr/>
          <p:nvPr/>
        </p:nvSpPr>
        <p:spPr>
          <a:xfrm>
            <a:off x="4427538" y="2076450"/>
            <a:ext cx="720725" cy="574675"/>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dirty="0">
                <a:solidFill>
                  <a:srgbClr val="FF0000"/>
                </a:solidFill>
              </a:rPr>
              <a:t>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9E05D511-0DCC-446F-B5E2-4E75AE0C3B70}"/>
              </a:ext>
            </a:extLst>
          </p:cNvPr>
          <p:cNvSpPr>
            <a:spLocks noGrp="1" noChangeArrowheads="1"/>
          </p:cNvSpPr>
          <p:nvPr>
            <p:ph type="title"/>
          </p:nvPr>
        </p:nvSpPr>
        <p:spPr>
          <a:xfrm>
            <a:off x="457200" y="17463"/>
            <a:ext cx="8229600" cy="706437"/>
          </a:xfrm>
        </p:spPr>
        <p:txBody>
          <a:bodyPr>
            <a:normAutofit/>
          </a:bodyPr>
          <a:lstStyle/>
          <a:p>
            <a:pPr>
              <a:defRPr/>
            </a:pPr>
            <a:r>
              <a:rPr lang="en-IE" dirty="0"/>
              <a:t>Unexpected Loss</a:t>
            </a:r>
            <a:endParaRPr lang="en-GB" dirty="0"/>
          </a:p>
        </p:txBody>
      </p:sp>
      <p:sp>
        <p:nvSpPr>
          <p:cNvPr id="201731" name="Rectangle 3">
            <a:extLst>
              <a:ext uri="{FF2B5EF4-FFF2-40B4-BE49-F238E27FC236}">
                <a16:creationId xmlns:a16="http://schemas.microsoft.com/office/drawing/2014/main" id="{C4A3A30C-3F2F-4AA4-B97C-AD485556D8B8}"/>
              </a:ext>
            </a:extLst>
          </p:cNvPr>
          <p:cNvSpPr>
            <a:spLocks noGrp="1" noChangeArrowheads="1"/>
          </p:cNvSpPr>
          <p:nvPr>
            <p:ph idx="1"/>
          </p:nvPr>
        </p:nvSpPr>
        <p:spPr>
          <a:xfrm>
            <a:off x="395288" y="723900"/>
            <a:ext cx="8229600" cy="5554663"/>
          </a:xfrm>
        </p:spPr>
        <p:txBody>
          <a:bodyPr>
            <a:normAutofit/>
          </a:bodyPr>
          <a:lstStyle/>
          <a:p>
            <a:pPr marL="0" indent="0" algn="just">
              <a:buFontTx/>
              <a:buNone/>
              <a:defRPr/>
            </a:pPr>
            <a:r>
              <a:rPr lang="en-GB" sz="1400" dirty="0">
                <a:cs typeface="Times New Roman" pitchFamily="18" charset="0"/>
              </a:rPr>
              <a:t>While the expected loss is a foreseeable cost of doing business, the unexpected loss is the true risk in lending (as investors view risk).  Unexpected loss is the volatility around the expected loss and is measured by the standard deviation of the expected loss.  The standard deviation is a symmetric measure of dispersion around the mean.  The greater the dispersion around the mean, the greater the standard deviation and the greater the risk.  </a:t>
            </a:r>
          </a:p>
          <a:p>
            <a:pPr marL="0" indent="0" algn="just">
              <a:lnSpc>
                <a:spcPct val="90000"/>
              </a:lnSpc>
              <a:buFontTx/>
              <a:buNone/>
              <a:defRPr/>
            </a:pPr>
            <a:endParaRPr lang="en-GB" sz="1400" dirty="0">
              <a:cs typeface="Times New Roman" pitchFamily="18" charset="0"/>
            </a:endParaRPr>
          </a:p>
          <a:p>
            <a:pPr marL="0" indent="0" algn="just">
              <a:lnSpc>
                <a:spcPct val="90000"/>
              </a:lnSpc>
              <a:buFontTx/>
              <a:buNone/>
              <a:defRPr/>
            </a:pPr>
            <a:r>
              <a:rPr lang="en-GB" sz="1400" dirty="0">
                <a:cs typeface="Times New Roman" pitchFamily="18" charset="0"/>
              </a:rPr>
              <a:t>While the standard deviation gives an indication of the degree of dispersion around the mean, it does not suffice in terms of measuring credit risk.  This is due to the asymmetric nature of credit losses.  Put another way, the length of the “downside” tail in credit is much larger than the potential for upside.  This is because with credit, the upside is “capped” at zero loss but there is much larger downside potential. Unexpected loss creates the requirement to hold capital.</a:t>
            </a:r>
          </a:p>
          <a:p>
            <a:pPr marL="0" indent="0" algn="just">
              <a:lnSpc>
                <a:spcPct val="90000"/>
              </a:lnSpc>
              <a:buFontTx/>
              <a:buNone/>
              <a:defRPr/>
            </a:pPr>
            <a:endParaRPr lang="en-GB" sz="1400" dirty="0">
              <a:cs typeface="Times New Roman" pitchFamily="18" charset="0"/>
            </a:endParaRPr>
          </a:p>
          <a:p>
            <a:pPr algn="just">
              <a:lnSpc>
                <a:spcPct val="90000"/>
              </a:lnSpc>
              <a:buFontTx/>
              <a:buNone/>
              <a:defRPr/>
            </a:pPr>
            <a:r>
              <a:rPr lang="en-GB" sz="1400" dirty="0">
                <a:cs typeface="Times New Roman" pitchFamily="18" charset="0"/>
              </a:rPr>
              <a:t> </a:t>
            </a:r>
          </a:p>
          <a:p>
            <a:pPr algn="just">
              <a:lnSpc>
                <a:spcPct val="90000"/>
              </a:lnSpc>
              <a:buFontTx/>
              <a:buNone/>
              <a:defRPr/>
            </a:pPr>
            <a:r>
              <a:rPr lang="en-GB" sz="1600" dirty="0">
                <a:cs typeface="Times New Roman" pitchFamily="18" charset="0"/>
              </a:rPr>
              <a:t> </a:t>
            </a:r>
          </a:p>
          <a:p>
            <a:pPr marL="0" indent="0" algn="just">
              <a:buFontTx/>
              <a:buNone/>
              <a:defRPr/>
            </a:pPr>
            <a:endParaRPr lang="en-GB" sz="1600" dirty="0">
              <a:cs typeface="Times New Roman" pitchFamily="18" charset="0"/>
            </a:endParaRPr>
          </a:p>
          <a:p>
            <a:pPr marL="0" indent="0" algn="just">
              <a:buFontTx/>
              <a:buNone/>
              <a:defRPr/>
            </a:pPr>
            <a:endParaRPr lang="en-GB" sz="1600" dirty="0">
              <a:cs typeface="Times New Roman" pitchFamily="18" charset="0"/>
            </a:endParaRPr>
          </a:p>
          <a:p>
            <a:pPr marL="0" indent="0" algn="just">
              <a:buFontTx/>
              <a:buNone/>
              <a:defRPr/>
            </a:pPr>
            <a:endParaRPr lang="en-GB" sz="1600" dirty="0">
              <a:cs typeface="Times New Roman" pitchFamily="18" charset="0"/>
            </a:endParaRPr>
          </a:p>
          <a:p>
            <a:pPr marL="0" indent="0" algn="just">
              <a:buFontTx/>
              <a:buNone/>
              <a:defRPr/>
            </a:pPr>
            <a:endParaRPr lang="en-GB" sz="1600" dirty="0">
              <a:cs typeface="Times New Roman" pitchFamily="18" charset="0"/>
            </a:endParaRPr>
          </a:p>
          <a:p>
            <a:pPr algn="just">
              <a:buFontTx/>
              <a:buNone/>
              <a:defRPr/>
            </a:pPr>
            <a:endParaRPr lang="en-GB" sz="1600" dirty="0">
              <a:cs typeface="Times New Roman" pitchFamily="18" charset="0"/>
            </a:endParaRPr>
          </a:p>
          <a:p>
            <a:pPr algn="just">
              <a:defRPr/>
            </a:pPr>
            <a:endParaRPr lang="en-GB" sz="1600" dirty="0">
              <a:cs typeface="Times New Roman" pitchFamily="18" charset="0"/>
            </a:endParaRPr>
          </a:p>
          <a:p>
            <a:pPr>
              <a:defRPr/>
            </a:pPr>
            <a:endParaRPr lang="en-GB" sz="1600" dirty="0"/>
          </a:p>
        </p:txBody>
      </p:sp>
      <p:sp>
        <p:nvSpPr>
          <p:cNvPr id="7177" name="Date Placeholder 2">
            <a:extLst>
              <a:ext uri="{FF2B5EF4-FFF2-40B4-BE49-F238E27FC236}">
                <a16:creationId xmlns:a16="http://schemas.microsoft.com/office/drawing/2014/main" id="{91DF4183-A677-45C1-ADCA-B1D36703FE29}"/>
              </a:ext>
            </a:extLst>
          </p:cNvPr>
          <p:cNvSpPr>
            <a:spLocks noGrp="1"/>
          </p:cNvSpPr>
          <p:nvPr>
            <p:ph type="dt" sz="half" idx="10"/>
          </p:nvPr>
        </p:nvSpPr>
        <p:spPr>
          <a:xfrm>
            <a:off x="457200" y="6400800"/>
            <a:ext cx="2133600" cy="3206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endParaRPr lang="en-GB" altLang="en-US" sz="1400" dirty="0"/>
          </a:p>
        </p:txBody>
      </p:sp>
      <p:sp>
        <p:nvSpPr>
          <p:cNvPr id="7170" name="Slide Number Placeholder 5">
            <a:extLst>
              <a:ext uri="{FF2B5EF4-FFF2-40B4-BE49-F238E27FC236}">
                <a16:creationId xmlns:a16="http://schemas.microsoft.com/office/drawing/2014/main" id="{93A259DF-60E7-4F5C-90B1-A8BB49362D4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0BF3EE7-09B7-49C0-95B1-29C803026CDE}" type="slidenum">
              <a:rPr lang="en-GB" altLang="en-US" sz="1400"/>
              <a:pPr>
                <a:spcBef>
                  <a:spcPct val="0"/>
                </a:spcBef>
                <a:buFontTx/>
                <a:buNone/>
              </a:pPr>
              <a:t>5</a:t>
            </a:fld>
            <a:endParaRPr lang="en-GB" altLang="en-US" sz="1400"/>
          </a:p>
        </p:txBody>
      </p:sp>
      <p:sp>
        <p:nvSpPr>
          <p:cNvPr id="7173" name="Rectangle 4">
            <a:extLst>
              <a:ext uri="{FF2B5EF4-FFF2-40B4-BE49-F238E27FC236}">
                <a16:creationId xmlns:a16="http://schemas.microsoft.com/office/drawing/2014/main" id="{CA6BB15E-3B8D-439F-B4D4-947682BBD73B}"/>
              </a:ext>
            </a:extLst>
          </p:cNvPr>
          <p:cNvSpPr>
            <a:spLocks noChangeArrowheads="1"/>
          </p:cNvSpPr>
          <p:nvPr/>
        </p:nvSpPr>
        <p:spPr bwMode="auto">
          <a:xfrm>
            <a:off x="2690813" y="201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p>
        </p:txBody>
      </p:sp>
      <p:graphicFrame>
        <p:nvGraphicFramePr>
          <p:cNvPr id="7174" name="Object 5">
            <a:extLst>
              <a:ext uri="{FF2B5EF4-FFF2-40B4-BE49-F238E27FC236}">
                <a16:creationId xmlns:a16="http://schemas.microsoft.com/office/drawing/2014/main" id="{9263931B-D115-4CC5-ADFF-47906C6FD7A3}"/>
              </a:ext>
            </a:extLst>
          </p:cNvPr>
          <p:cNvGraphicFramePr>
            <a:graphicFrameLocks noChangeAspect="1"/>
          </p:cNvGraphicFramePr>
          <p:nvPr/>
        </p:nvGraphicFramePr>
        <p:xfrm>
          <a:off x="3414713" y="3459163"/>
          <a:ext cx="4552950" cy="2819400"/>
        </p:xfrm>
        <a:graphic>
          <a:graphicData uri="http://schemas.openxmlformats.org/presentationml/2006/ole">
            <mc:AlternateContent xmlns:mc="http://schemas.openxmlformats.org/markup-compatibility/2006">
              <mc:Choice xmlns:v="urn:schemas-microsoft-com:vml" Requires="v">
                <p:oleObj r:id="rId2" imgW="4258056" imgH="3191256" progId="Word.Picture.8">
                  <p:embed/>
                </p:oleObj>
              </mc:Choice>
              <mc:Fallback>
                <p:oleObj r:id="rId2" imgW="4258056" imgH="3191256"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713" y="3459163"/>
                        <a:ext cx="45529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ight Arrow 6">
            <a:extLst>
              <a:ext uri="{FF2B5EF4-FFF2-40B4-BE49-F238E27FC236}">
                <a16:creationId xmlns:a16="http://schemas.microsoft.com/office/drawing/2014/main" id="{15BA8269-69BC-444E-BF05-FED4B2B9C2C3}"/>
              </a:ext>
            </a:extLst>
          </p:cNvPr>
          <p:cNvSpPr/>
          <p:nvPr/>
        </p:nvSpPr>
        <p:spPr>
          <a:xfrm>
            <a:off x="3200400" y="4351338"/>
            <a:ext cx="720725" cy="57626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E" dirty="0">
                <a:solidFill>
                  <a:srgbClr val="FF0000"/>
                </a:solidFill>
              </a:rPr>
              <a:t>EL</a:t>
            </a:r>
          </a:p>
        </p:txBody>
      </p:sp>
      <p:sp>
        <p:nvSpPr>
          <p:cNvPr id="2" name="Up-Down Arrow 1">
            <a:extLst>
              <a:ext uri="{FF2B5EF4-FFF2-40B4-BE49-F238E27FC236}">
                <a16:creationId xmlns:a16="http://schemas.microsoft.com/office/drawing/2014/main" id="{39FA4CF8-8104-4A34-AD42-2E315986420C}"/>
              </a:ext>
            </a:extLst>
          </p:cNvPr>
          <p:cNvSpPr/>
          <p:nvPr/>
        </p:nvSpPr>
        <p:spPr>
          <a:xfrm>
            <a:off x="7824025" y="4207540"/>
            <a:ext cx="472770" cy="720080"/>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r>
              <a:rPr lang="en-IE" dirty="0">
                <a:solidFill>
                  <a:srgbClr val="FF0000"/>
                </a:solidFill>
              </a:rPr>
              <a:t>UL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48677BE-AB16-4307-AAA4-8EDF30C5873F}"/>
              </a:ext>
            </a:extLst>
          </p:cNvPr>
          <p:cNvSpPr>
            <a:spLocks noGrp="1" noChangeArrowheads="1"/>
          </p:cNvSpPr>
          <p:nvPr>
            <p:ph type="title"/>
          </p:nvPr>
        </p:nvSpPr>
        <p:spPr>
          <a:xfrm>
            <a:off x="250825" y="177800"/>
            <a:ext cx="8362950" cy="460375"/>
          </a:xfrm>
        </p:spPr>
        <p:txBody>
          <a:bodyPr>
            <a:normAutofit fontScale="90000"/>
          </a:bodyPr>
          <a:lstStyle/>
          <a:p>
            <a:r>
              <a:rPr lang="en-IE" altLang="en-US" sz="3600"/>
              <a:t>Nature of Banking &amp; Need for Capital</a:t>
            </a:r>
            <a:endParaRPr lang="en-GB" altLang="en-US" sz="3600"/>
          </a:p>
        </p:txBody>
      </p:sp>
      <p:sp>
        <p:nvSpPr>
          <p:cNvPr id="8224" name="Date Placeholder 3">
            <a:extLst>
              <a:ext uri="{FF2B5EF4-FFF2-40B4-BE49-F238E27FC236}">
                <a16:creationId xmlns:a16="http://schemas.microsoft.com/office/drawing/2014/main" id="{A32D2F50-888F-4074-81BE-5949647BF65F}"/>
              </a:ext>
            </a:extLst>
          </p:cNvPr>
          <p:cNvSpPr>
            <a:spLocks noGrp="1"/>
          </p:cNvSpPr>
          <p:nvPr>
            <p:ph type="dt" sz="half" idx="10"/>
          </p:nvPr>
        </p:nvSpPr>
        <p:spPr>
          <a:xfrm>
            <a:off x="457200" y="6353175"/>
            <a:ext cx="2133600" cy="3683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8222" name="Slide Number Placeholder 17">
            <a:extLst>
              <a:ext uri="{FF2B5EF4-FFF2-40B4-BE49-F238E27FC236}">
                <a16:creationId xmlns:a16="http://schemas.microsoft.com/office/drawing/2014/main" id="{1F30B210-C0C3-4E59-A0C9-3C3EFE059463}"/>
              </a:ext>
            </a:extLst>
          </p:cNvPr>
          <p:cNvSpPr>
            <a:spLocks noGrp="1"/>
          </p:cNvSpPr>
          <p:nvPr>
            <p:ph type="sldNum" sz="quarter" idx="12"/>
          </p:nvPr>
        </p:nvSpPr>
        <p:spPr>
          <a:xfrm>
            <a:off x="7086600" y="6477000"/>
            <a:ext cx="1527175" cy="152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4979BF-71B6-4B29-B3AE-00769ECC1A2E}" type="slidenum">
              <a:rPr lang="en-IE" altLang="en-US" sz="1400">
                <a:solidFill>
                  <a:srgbClr val="004E7D"/>
                </a:solidFill>
              </a:rPr>
              <a:pPr>
                <a:spcBef>
                  <a:spcPct val="0"/>
                </a:spcBef>
                <a:buFontTx/>
                <a:buNone/>
              </a:pPr>
              <a:t>6</a:t>
            </a:fld>
            <a:endParaRPr lang="en-IE" altLang="en-US" sz="1400">
              <a:solidFill>
                <a:srgbClr val="004E7D"/>
              </a:solidFill>
            </a:endParaRPr>
          </a:p>
        </p:txBody>
      </p:sp>
      <p:graphicFrame>
        <p:nvGraphicFramePr>
          <p:cNvPr id="8195" name="Object 2">
            <a:extLst>
              <a:ext uri="{FF2B5EF4-FFF2-40B4-BE49-F238E27FC236}">
                <a16:creationId xmlns:a16="http://schemas.microsoft.com/office/drawing/2014/main" id="{ECA9830C-2AC2-4A54-92CD-C4627F8AF94B}"/>
              </a:ext>
            </a:extLst>
          </p:cNvPr>
          <p:cNvGraphicFramePr>
            <a:graphicFrameLocks noChangeAspect="1"/>
          </p:cNvGraphicFramePr>
          <p:nvPr/>
        </p:nvGraphicFramePr>
        <p:xfrm>
          <a:off x="150813" y="1533525"/>
          <a:ext cx="8839200" cy="4495800"/>
        </p:xfrm>
        <a:graphic>
          <a:graphicData uri="http://schemas.openxmlformats.org/presentationml/2006/ole">
            <mc:AlternateContent xmlns:mc="http://schemas.openxmlformats.org/markup-compatibility/2006">
              <mc:Choice xmlns:v="urn:schemas-microsoft-com:vml" Requires="v">
                <p:oleObj name="Chart" r:id="rId3" imgW="4935960" imgH="2683440" progId="">
                  <p:embed/>
                </p:oleObj>
              </mc:Choice>
              <mc:Fallback>
                <p:oleObj name="Chart" r:id="rId3" imgW="4935960" imgH="26834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813" y="1533525"/>
                        <a:ext cx="8839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6" name="Line 4">
            <a:extLst>
              <a:ext uri="{FF2B5EF4-FFF2-40B4-BE49-F238E27FC236}">
                <a16:creationId xmlns:a16="http://schemas.microsoft.com/office/drawing/2014/main" id="{EC6E4D0F-9132-4CED-B207-F902E79B3CD7}"/>
              </a:ext>
            </a:extLst>
          </p:cNvPr>
          <p:cNvSpPr>
            <a:spLocks noChangeShapeType="1"/>
          </p:cNvSpPr>
          <p:nvPr/>
        </p:nvSpPr>
        <p:spPr bwMode="auto">
          <a:xfrm flipV="1">
            <a:off x="1524000" y="4854575"/>
            <a:ext cx="5254625" cy="0"/>
          </a:xfrm>
          <a:prstGeom prst="line">
            <a:avLst/>
          </a:prstGeom>
          <a:noFill/>
          <a:ln w="31750" cap="rnd">
            <a:solidFill>
              <a:srgbClr val="FF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8197" name="Rectangle 5">
            <a:extLst>
              <a:ext uri="{FF2B5EF4-FFF2-40B4-BE49-F238E27FC236}">
                <a16:creationId xmlns:a16="http://schemas.microsoft.com/office/drawing/2014/main" id="{96DDE6EA-5251-4B34-9626-F4F0DD988EEC}"/>
              </a:ext>
            </a:extLst>
          </p:cNvPr>
          <p:cNvSpPr>
            <a:spLocks noChangeArrowheads="1"/>
          </p:cNvSpPr>
          <p:nvPr/>
        </p:nvSpPr>
        <p:spPr bwMode="auto">
          <a:xfrm>
            <a:off x="1485900" y="4953000"/>
            <a:ext cx="76200" cy="3048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198" name="Rectangle 6">
            <a:extLst>
              <a:ext uri="{FF2B5EF4-FFF2-40B4-BE49-F238E27FC236}">
                <a16:creationId xmlns:a16="http://schemas.microsoft.com/office/drawing/2014/main" id="{9C9AF487-018B-493A-9718-D24ACBF9FC9D}"/>
              </a:ext>
            </a:extLst>
          </p:cNvPr>
          <p:cNvSpPr>
            <a:spLocks noChangeArrowheads="1"/>
          </p:cNvSpPr>
          <p:nvPr/>
        </p:nvSpPr>
        <p:spPr bwMode="auto">
          <a:xfrm>
            <a:off x="1676400" y="5118100"/>
            <a:ext cx="76200" cy="1397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199" name="Rectangle 7">
            <a:extLst>
              <a:ext uri="{FF2B5EF4-FFF2-40B4-BE49-F238E27FC236}">
                <a16:creationId xmlns:a16="http://schemas.microsoft.com/office/drawing/2014/main" id="{7D172750-480F-42FF-9397-AFA46D8259B6}"/>
              </a:ext>
            </a:extLst>
          </p:cNvPr>
          <p:cNvSpPr>
            <a:spLocks noChangeArrowheads="1"/>
          </p:cNvSpPr>
          <p:nvPr/>
        </p:nvSpPr>
        <p:spPr bwMode="auto">
          <a:xfrm>
            <a:off x="1905000" y="5183188"/>
            <a:ext cx="76200" cy="74612"/>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0" name="Rectangle 8">
            <a:extLst>
              <a:ext uri="{FF2B5EF4-FFF2-40B4-BE49-F238E27FC236}">
                <a16:creationId xmlns:a16="http://schemas.microsoft.com/office/drawing/2014/main" id="{2FAF1FAE-C6EB-4434-A271-DDE3D7B4BE9E}"/>
              </a:ext>
            </a:extLst>
          </p:cNvPr>
          <p:cNvSpPr>
            <a:spLocks noChangeArrowheads="1"/>
          </p:cNvSpPr>
          <p:nvPr/>
        </p:nvSpPr>
        <p:spPr bwMode="auto">
          <a:xfrm>
            <a:off x="2133600" y="4584700"/>
            <a:ext cx="76200" cy="6731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1" name="Rectangle 9">
            <a:extLst>
              <a:ext uri="{FF2B5EF4-FFF2-40B4-BE49-F238E27FC236}">
                <a16:creationId xmlns:a16="http://schemas.microsoft.com/office/drawing/2014/main" id="{903C72C4-5FD3-412A-BD63-A7C8A1AD0073}"/>
              </a:ext>
            </a:extLst>
          </p:cNvPr>
          <p:cNvSpPr>
            <a:spLocks noChangeArrowheads="1"/>
          </p:cNvSpPr>
          <p:nvPr/>
        </p:nvSpPr>
        <p:spPr bwMode="auto">
          <a:xfrm>
            <a:off x="2362200" y="4953000"/>
            <a:ext cx="76200" cy="3048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2" name="Rectangle 10">
            <a:extLst>
              <a:ext uri="{FF2B5EF4-FFF2-40B4-BE49-F238E27FC236}">
                <a16:creationId xmlns:a16="http://schemas.microsoft.com/office/drawing/2014/main" id="{AD37A81A-A41B-4B68-B89D-C207BBCAF9F9}"/>
              </a:ext>
            </a:extLst>
          </p:cNvPr>
          <p:cNvSpPr>
            <a:spLocks noChangeArrowheads="1"/>
          </p:cNvSpPr>
          <p:nvPr/>
        </p:nvSpPr>
        <p:spPr bwMode="auto">
          <a:xfrm>
            <a:off x="2590800" y="4660900"/>
            <a:ext cx="76200" cy="5969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3" name="Rectangle 11">
            <a:extLst>
              <a:ext uri="{FF2B5EF4-FFF2-40B4-BE49-F238E27FC236}">
                <a16:creationId xmlns:a16="http://schemas.microsoft.com/office/drawing/2014/main" id="{58F994AA-24C8-4791-9B67-C4D29151F042}"/>
              </a:ext>
            </a:extLst>
          </p:cNvPr>
          <p:cNvSpPr>
            <a:spLocks noChangeArrowheads="1"/>
          </p:cNvSpPr>
          <p:nvPr/>
        </p:nvSpPr>
        <p:spPr bwMode="auto">
          <a:xfrm>
            <a:off x="2819400" y="5181600"/>
            <a:ext cx="76200" cy="762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4" name="Rectangle 12">
            <a:extLst>
              <a:ext uri="{FF2B5EF4-FFF2-40B4-BE49-F238E27FC236}">
                <a16:creationId xmlns:a16="http://schemas.microsoft.com/office/drawing/2014/main" id="{A2DE8908-0636-468A-B0F3-9D9093DD1A84}"/>
              </a:ext>
            </a:extLst>
          </p:cNvPr>
          <p:cNvSpPr>
            <a:spLocks noChangeArrowheads="1"/>
          </p:cNvSpPr>
          <p:nvPr/>
        </p:nvSpPr>
        <p:spPr bwMode="auto">
          <a:xfrm>
            <a:off x="3048000" y="4953000"/>
            <a:ext cx="76200" cy="3048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5" name="Rectangle 13">
            <a:extLst>
              <a:ext uri="{FF2B5EF4-FFF2-40B4-BE49-F238E27FC236}">
                <a16:creationId xmlns:a16="http://schemas.microsoft.com/office/drawing/2014/main" id="{23756FE5-3090-41E1-9850-70C78C017FA9}"/>
              </a:ext>
            </a:extLst>
          </p:cNvPr>
          <p:cNvSpPr>
            <a:spLocks noChangeArrowheads="1"/>
          </p:cNvSpPr>
          <p:nvPr/>
        </p:nvSpPr>
        <p:spPr bwMode="auto">
          <a:xfrm>
            <a:off x="3276600" y="2070100"/>
            <a:ext cx="76200" cy="31877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6" name="Rectangle 14">
            <a:extLst>
              <a:ext uri="{FF2B5EF4-FFF2-40B4-BE49-F238E27FC236}">
                <a16:creationId xmlns:a16="http://schemas.microsoft.com/office/drawing/2014/main" id="{3F354D57-1A0E-417D-BD0F-29A1757BAB29}"/>
              </a:ext>
            </a:extLst>
          </p:cNvPr>
          <p:cNvSpPr>
            <a:spLocks noChangeArrowheads="1"/>
          </p:cNvSpPr>
          <p:nvPr/>
        </p:nvSpPr>
        <p:spPr bwMode="auto">
          <a:xfrm>
            <a:off x="3505200" y="4737100"/>
            <a:ext cx="76200" cy="5207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7" name="Rectangle 15">
            <a:extLst>
              <a:ext uri="{FF2B5EF4-FFF2-40B4-BE49-F238E27FC236}">
                <a16:creationId xmlns:a16="http://schemas.microsoft.com/office/drawing/2014/main" id="{A08FC707-7C90-4E8C-BE29-19E41AC47F79}"/>
              </a:ext>
            </a:extLst>
          </p:cNvPr>
          <p:cNvSpPr>
            <a:spLocks noChangeArrowheads="1"/>
          </p:cNvSpPr>
          <p:nvPr/>
        </p:nvSpPr>
        <p:spPr bwMode="auto">
          <a:xfrm>
            <a:off x="3733800" y="5041900"/>
            <a:ext cx="76200" cy="2159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8" name="Rectangle 16">
            <a:extLst>
              <a:ext uri="{FF2B5EF4-FFF2-40B4-BE49-F238E27FC236}">
                <a16:creationId xmlns:a16="http://schemas.microsoft.com/office/drawing/2014/main" id="{37BA66CB-A95D-40C6-86D5-BF0CE18BA0F1}"/>
              </a:ext>
            </a:extLst>
          </p:cNvPr>
          <p:cNvSpPr>
            <a:spLocks noChangeArrowheads="1"/>
          </p:cNvSpPr>
          <p:nvPr/>
        </p:nvSpPr>
        <p:spPr bwMode="auto">
          <a:xfrm>
            <a:off x="3962400" y="3746500"/>
            <a:ext cx="76200" cy="15113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09" name="Rectangle 17">
            <a:extLst>
              <a:ext uri="{FF2B5EF4-FFF2-40B4-BE49-F238E27FC236}">
                <a16:creationId xmlns:a16="http://schemas.microsoft.com/office/drawing/2014/main" id="{A254DA5E-2882-47CF-8EFB-CEE0D4F8F75A}"/>
              </a:ext>
            </a:extLst>
          </p:cNvPr>
          <p:cNvSpPr>
            <a:spLocks noChangeArrowheads="1"/>
          </p:cNvSpPr>
          <p:nvPr/>
        </p:nvSpPr>
        <p:spPr bwMode="auto">
          <a:xfrm>
            <a:off x="4191000" y="5183188"/>
            <a:ext cx="76200" cy="74612"/>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0" name="Rectangle 18">
            <a:extLst>
              <a:ext uri="{FF2B5EF4-FFF2-40B4-BE49-F238E27FC236}">
                <a16:creationId xmlns:a16="http://schemas.microsoft.com/office/drawing/2014/main" id="{2487610A-2595-499F-B881-33B4A8E563F6}"/>
              </a:ext>
            </a:extLst>
          </p:cNvPr>
          <p:cNvSpPr>
            <a:spLocks noChangeArrowheads="1"/>
          </p:cNvSpPr>
          <p:nvPr/>
        </p:nvSpPr>
        <p:spPr bwMode="auto">
          <a:xfrm>
            <a:off x="4419600" y="5118100"/>
            <a:ext cx="76200" cy="1397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1" name="Rectangle 19">
            <a:extLst>
              <a:ext uri="{FF2B5EF4-FFF2-40B4-BE49-F238E27FC236}">
                <a16:creationId xmlns:a16="http://schemas.microsoft.com/office/drawing/2014/main" id="{38570F81-5E95-44FD-8131-6E7366838FAE}"/>
              </a:ext>
            </a:extLst>
          </p:cNvPr>
          <p:cNvSpPr>
            <a:spLocks noChangeArrowheads="1"/>
          </p:cNvSpPr>
          <p:nvPr/>
        </p:nvSpPr>
        <p:spPr bwMode="auto">
          <a:xfrm>
            <a:off x="4648200" y="4813300"/>
            <a:ext cx="76200" cy="4445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2" name="Rectangle 20">
            <a:extLst>
              <a:ext uri="{FF2B5EF4-FFF2-40B4-BE49-F238E27FC236}">
                <a16:creationId xmlns:a16="http://schemas.microsoft.com/office/drawing/2014/main" id="{4A0F0CF8-B17E-431A-96E7-BFDEF3EAD3E6}"/>
              </a:ext>
            </a:extLst>
          </p:cNvPr>
          <p:cNvSpPr>
            <a:spLocks noChangeArrowheads="1"/>
          </p:cNvSpPr>
          <p:nvPr/>
        </p:nvSpPr>
        <p:spPr bwMode="auto">
          <a:xfrm>
            <a:off x="4876800" y="4953000"/>
            <a:ext cx="76200" cy="3048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3" name="Rectangle 21">
            <a:extLst>
              <a:ext uri="{FF2B5EF4-FFF2-40B4-BE49-F238E27FC236}">
                <a16:creationId xmlns:a16="http://schemas.microsoft.com/office/drawing/2014/main" id="{FEB8C9B2-D239-462A-8996-BC345FEB2E2C}"/>
              </a:ext>
            </a:extLst>
          </p:cNvPr>
          <p:cNvSpPr>
            <a:spLocks noChangeArrowheads="1"/>
          </p:cNvSpPr>
          <p:nvPr/>
        </p:nvSpPr>
        <p:spPr bwMode="auto">
          <a:xfrm>
            <a:off x="5105400" y="4889500"/>
            <a:ext cx="76200" cy="3683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4" name="Rectangle 22">
            <a:extLst>
              <a:ext uri="{FF2B5EF4-FFF2-40B4-BE49-F238E27FC236}">
                <a16:creationId xmlns:a16="http://schemas.microsoft.com/office/drawing/2014/main" id="{39BA6776-499F-459F-9D31-E00252E66D7F}"/>
              </a:ext>
            </a:extLst>
          </p:cNvPr>
          <p:cNvSpPr>
            <a:spLocks noChangeArrowheads="1"/>
          </p:cNvSpPr>
          <p:nvPr/>
        </p:nvSpPr>
        <p:spPr bwMode="auto">
          <a:xfrm>
            <a:off x="5334000" y="4279900"/>
            <a:ext cx="76200" cy="9779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5" name="Rectangle 23">
            <a:extLst>
              <a:ext uri="{FF2B5EF4-FFF2-40B4-BE49-F238E27FC236}">
                <a16:creationId xmlns:a16="http://schemas.microsoft.com/office/drawing/2014/main" id="{44AC0AB7-8B7D-4C03-B9DF-BB8990EB20B1}"/>
              </a:ext>
            </a:extLst>
          </p:cNvPr>
          <p:cNvSpPr>
            <a:spLocks noChangeArrowheads="1"/>
          </p:cNvSpPr>
          <p:nvPr/>
        </p:nvSpPr>
        <p:spPr bwMode="auto">
          <a:xfrm>
            <a:off x="5562600" y="5118100"/>
            <a:ext cx="76200" cy="1397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6" name="Rectangle 24">
            <a:extLst>
              <a:ext uri="{FF2B5EF4-FFF2-40B4-BE49-F238E27FC236}">
                <a16:creationId xmlns:a16="http://schemas.microsoft.com/office/drawing/2014/main" id="{D669D089-5961-44CB-9347-F2E981C95401}"/>
              </a:ext>
            </a:extLst>
          </p:cNvPr>
          <p:cNvSpPr>
            <a:spLocks noChangeArrowheads="1"/>
          </p:cNvSpPr>
          <p:nvPr/>
        </p:nvSpPr>
        <p:spPr bwMode="auto">
          <a:xfrm>
            <a:off x="5791200" y="5173663"/>
            <a:ext cx="76200" cy="84137"/>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7" name="Rectangle 25">
            <a:extLst>
              <a:ext uri="{FF2B5EF4-FFF2-40B4-BE49-F238E27FC236}">
                <a16:creationId xmlns:a16="http://schemas.microsoft.com/office/drawing/2014/main" id="{D4E0E0DC-7E89-42D5-B25F-A34539964FF2}"/>
              </a:ext>
            </a:extLst>
          </p:cNvPr>
          <p:cNvSpPr>
            <a:spLocks noChangeArrowheads="1"/>
          </p:cNvSpPr>
          <p:nvPr/>
        </p:nvSpPr>
        <p:spPr bwMode="auto">
          <a:xfrm>
            <a:off x="6019800" y="4813300"/>
            <a:ext cx="76200" cy="4445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sp>
        <p:nvSpPr>
          <p:cNvPr id="8218" name="Rectangle 26">
            <a:extLst>
              <a:ext uri="{FF2B5EF4-FFF2-40B4-BE49-F238E27FC236}">
                <a16:creationId xmlns:a16="http://schemas.microsoft.com/office/drawing/2014/main" id="{217F9723-C6E3-4DC4-97B5-4F53B522229F}"/>
              </a:ext>
            </a:extLst>
          </p:cNvPr>
          <p:cNvSpPr>
            <a:spLocks noChangeArrowheads="1"/>
          </p:cNvSpPr>
          <p:nvPr/>
        </p:nvSpPr>
        <p:spPr bwMode="auto">
          <a:xfrm>
            <a:off x="6248400" y="4203700"/>
            <a:ext cx="76200" cy="1054100"/>
          </a:xfrm>
          <a:prstGeom prst="rect">
            <a:avLst/>
          </a:prstGeom>
          <a:solidFill>
            <a:schemeClr val="accent2"/>
          </a:solidFill>
          <a:ln w="12700">
            <a:solidFill>
              <a:srgbClr val="00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IE" altLang="en-US" sz="1800">
              <a:solidFill>
                <a:srgbClr val="000000"/>
              </a:solidFill>
            </a:endParaRPr>
          </a:p>
        </p:txBody>
      </p:sp>
      <p:grpSp>
        <p:nvGrpSpPr>
          <p:cNvPr id="8219" name="Group 30">
            <a:extLst>
              <a:ext uri="{FF2B5EF4-FFF2-40B4-BE49-F238E27FC236}">
                <a16:creationId xmlns:a16="http://schemas.microsoft.com/office/drawing/2014/main" id="{B374145D-2B8B-4441-8D12-37ABD125E9D6}"/>
              </a:ext>
            </a:extLst>
          </p:cNvPr>
          <p:cNvGrpSpPr>
            <a:grpSpLocks/>
          </p:cNvGrpSpPr>
          <p:nvPr/>
        </p:nvGrpSpPr>
        <p:grpSpPr bwMode="auto">
          <a:xfrm>
            <a:off x="1042988" y="4870450"/>
            <a:ext cx="4681537" cy="1158875"/>
            <a:chOff x="663" y="2775"/>
            <a:chExt cx="965" cy="1006"/>
          </a:xfrm>
        </p:grpSpPr>
        <p:sp>
          <p:nvSpPr>
            <p:cNvPr id="8227" name="Text Box 31">
              <a:extLst>
                <a:ext uri="{FF2B5EF4-FFF2-40B4-BE49-F238E27FC236}">
                  <a16:creationId xmlns:a16="http://schemas.microsoft.com/office/drawing/2014/main" id="{E5B1F5E1-CDC0-47FE-B61E-A8C0AC339108}"/>
                </a:ext>
              </a:extLst>
            </p:cNvPr>
            <p:cNvSpPr txBox="1">
              <a:spLocks noChangeArrowheads="1"/>
            </p:cNvSpPr>
            <p:nvPr/>
          </p:nvSpPr>
          <p:spPr bwMode="auto">
            <a:xfrm>
              <a:off x="663" y="3461"/>
              <a:ext cx="96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31" tIns="45716" rIns="91431" bIns="45716">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b="1">
                  <a:solidFill>
                    <a:srgbClr val="FF6600"/>
                  </a:solidFill>
                </a:rPr>
                <a:t>Expected Loss is the average loss</a:t>
              </a:r>
            </a:p>
          </p:txBody>
        </p:sp>
        <p:sp>
          <p:nvSpPr>
            <p:cNvPr id="8228" name="Line 32">
              <a:extLst>
                <a:ext uri="{FF2B5EF4-FFF2-40B4-BE49-F238E27FC236}">
                  <a16:creationId xmlns:a16="http://schemas.microsoft.com/office/drawing/2014/main" id="{D5B11B63-2F4E-49BC-9325-A20A8F7FE078}"/>
                </a:ext>
              </a:extLst>
            </p:cNvPr>
            <p:cNvSpPr>
              <a:spLocks noChangeShapeType="1"/>
            </p:cNvSpPr>
            <p:nvPr/>
          </p:nvSpPr>
          <p:spPr bwMode="auto">
            <a:xfrm flipV="1">
              <a:off x="900" y="2775"/>
              <a:ext cx="164" cy="624"/>
            </a:xfrm>
            <a:prstGeom prst="line">
              <a:avLst/>
            </a:prstGeom>
            <a:noFill/>
            <a:ln w="381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lIns="91431" tIns="45716" rIns="91431" bIns="45716">
              <a:spAutoFit/>
            </a:bodyPr>
            <a:lstStyle/>
            <a:p>
              <a:endParaRPr lang="en-GB"/>
            </a:p>
          </p:txBody>
        </p:sp>
      </p:grpSp>
      <p:sp>
        <p:nvSpPr>
          <p:cNvPr id="8220" name="TextBox 33">
            <a:extLst>
              <a:ext uri="{FF2B5EF4-FFF2-40B4-BE49-F238E27FC236}">
                <a16:creationId xmlns:a16="http://schemas.microsoft.com/office/drawing/2014/main" id="{2C41B3C8-FCC8-4D80-8ACF-1B5FFE944E17}"/>
              </a:ext>
            </a:extLst>
          </p:cNvPr>
          <p:cNvSpPr txBox="1">
            <a:spLocks noChangeArrowheads="1"/>
          </p:cNvSpPr>
          <p:nvPr/>
        </p:nvSpPr>
        <p:spPr bwMode="auto">
          <a:xfrm>
            <a:off x="6875463" y="1995488"/>
            <a:ext cx="1871662"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GB" altLang="en-US" sz="1200">
                <a:solidFill>
                  <a:srgbClr val="000000"/>
                </a:solidFill>
                <a:latin typeface="Georgia" panose="02040502050405020303" pitchFamily="18" charset="0"/>
              </a:rPr>
              <a:t>Loss rates are volatile from year to year but the </a:t>
            </a:r>
            <a:r>
              <a:rPr lang="en-GB" altLang="en-US" sz="1200" i="1">
                <a:solidFill>
                  <a:srgbClr val="FF0000"/>
                </a:solidFill>
                <a:latin typeface="Georgia" panose="02040502050405020303" pitchFamily="18" charset="0"/>
              </a:rPr>
              <a:t>expected loss can be predicted </a:t>
            </a:r>
            <a:r>
              <a:rPr lang="en-GB" altLang="en-US" sz="1200">
                <a:solidFill>
                  <a:srgbClr val="000000"/>
                </a:solidFill>
                <a:latin typeface="Georgia" panose="02040502050405020303" pitchFamily="18" charset="0"/>
              </a:rPr>
              <a:t>and is the average loss over an economic cycle</a:t>
            </a:r>
          </a:p>
          <a:p>
            <a:pPr>
              <a:spcBef>
                <a:spcPct val="0"/>
              </a:spcBef>
              <a:buFontTx/>
              <a:buNone/>
            </a:pPr>
            <a:endParaRPr lang="en-GB" altLang="en-US" sz="1200">
              <a:solidFill>
                <a:srgbClr val="000000"/>
              </a:solidFill>
              <a:latin typeface="Georgia" panose="02040502050405020303" pitchFamily="18" charset="0"/>
            </a:endParaRPr>
          </a:p>
          <a:p>
            <a:pPr>
              <a:spcBef>
                <a:spcPct val="0"/>
              </a:spcBef>
              <a:buFontTx/>
              <a:buNone/>
            </a:pPr>
            <a:r>
              <a:rPr lang="en-GB" altLang="en-US" sz="1200">
                <a:solidFill>
                  <a:srgbClr val="000000"/>
                </a:solidFill>
                <a:latin typeface="Georgia" panose="02040502050405020303" pitchFamily="18" charset="0"/>
              </a:rPr>
              <a:t>We need to take account of the variability of the loss rate over time.</a:t>
            </a:r>
          </a:p>
          <a:p>
            <a:pPr>
              <a:spcBef>
                <a:spcPct val="0"/>
              </a:spcBef>
              <a:buFontTx/>
              <a:buNone/>
            </a:pPr>
            <a:endParaRPr lang="en-GB" altLang="en-US" sz="1200">
              <a:solidFill>
                <a:srgbClr val="000000"/>
              </a:solidFill>
              <a:latin typeface="Georgia" panose="02040502050405020303" pitchFamily="18" charset="0"/>
            </a:endParaRPr>
          </a:p>
          <a:p>
            <a:pPr>
              <a:spcBef>
                <a:spcPct val="0"/>
              </a:spcBef>
              <a:buFontTx/>
              <a:buNone/>
            </a:pPr>
            <a:r>
              <a:rPr lang="en-GB" altLang="en-US" sz="1200">
                <a:solidFill>
                  <a:srgbClr val="000000"/>
                </a:solidFill>
                <a:latin typeface="Georgia" panose="02040502050405020303" pitchFamily="18" charset="0"/>
              </a:rPr>
              <a:t>Volatility  differs from bank to bank depending on  risk appetites , risk concentrations and risk practices.</a:t>
            </a:r>
            <a:endParaRPr lang="en-IE" altLang="en-US" sz="1200">
              <a:solidFill>
                <a:srgbClr val="000000"/>
              </a:solidFill>
              <a:latin typeface="Georgia" panose="02040502050405020303" pitchFamily="18" charset="0"/>
            </a:endParaRPr>
          </a:p>
        </p:txBody>
      </p:sp>
      <p:grpSp>
        <p:nvGrpSpPr>
          <p:cNvPr id="8221" name="Group 30">
            <a:extLst>
              <a:ext uri="{FF2B5EF4-FFF2-40B4-BE49-F238E27FC236}">
                <a16:creationId xmlns:a16="http://schemas.microsoft.com/office/drawing/2014/main" id="{F2CFA520-6A36-43A5-A552-16B617E2774D}"/>
              </a:ext>
            </a:extLst>
          </p:cNvPr>
          <p:cNvGrpSpPr>
            <a:grpSpLocks/>
          </p:cNvGrpSpPr>
          <p:nvPr/>
        </p:nvGrpSpPr>
        <p:grpSpPr bwMode="auto">
          <a:xfrm>
            <a:off x="3770313" y="2217738"/>
            <a:ext cx="2808287" cy="869950"/>
            <a:chOff x="734" y="3367"/>
            <a:chExt cx="965" cy="2125"/>
          </a:xfrm>
        </p:grpSpPr>
        <p:sp>
          <p:nvSpPr>
            <p:cNvPr id="8225" name="Text Box 31">
              <a:extLst>
                <a:ext uri="{FF2B5EF4-FFF2-40B4-BE49-F238E27FC236}">
                  <a16:creationId xmlns:a16="http://schemas.microsoft.com/office/drawing/2014/main" id="{FB6DB6C0-3A40-409D-8C47-349836F9B0DD}"/>
                </a:ext>
              </a:extLst>
            </p:cNvPr>
            <p:cNvSpPr txBox="1">
              <a:spLocks noChangeArrowheads="1"/>
            </p:cNvSpPr>
            <p:nvPr/>
          </p:nvSpPr>
          <p:spPr bwMode="auto">
            <a:xfrm>
              <a:off x="734" y="3367"/>
              <a:ext cx="965" cy="1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31" tIns="45716" rIns="91431" bIns="45716">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b="1">
                  <a:solidFill>
                    <a:srgbClr val="FF6600"/>
                  </a:solidFill>
                </a:rPr>
                <a:t>How do we cope with this loss?</a:t>
              </a:r>
            </a:p>
          </p:txBody>
        </p:sp>
        <p:sp>
          <p:nvSpPr>
            <p:cNvPr id="8226" name="Line 32">
              <a:extLst>
                <a:ext uri="{FF2B5EF4-FFF2-40B4-BE49-F238E27FC236}">
                  <a16:creationId xmlns:a16="http://schemas.microsoft.com/office/drawing/2014/main" id="{00E9B0CD-9288-4058-9A9D-EDACDD426A0A}"/>
                </a:ext>
              </a:extLst>
            </p:cNvPr>
            <p:cNvSpPr>
              <a:spLocks noChangeShapeType="1"/>
            </p:cNvSpPr>
            <p:nvPr/>
          </p:nvSpPr>
          <p:spPr bwMode="auto">
            <a:xfrm flipH="1">
              <a:off x="748" y="4787"/>
              <a:ext cx="335" cy="705"/>
            </a:xfrm>
            <a:prstGeom prst="line">
              <a:avLst/>
            </a:prstGeom>
            <a:noFill/>
            <a:ln w="381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lIns="91431" tIns="45716" rIns="91431" bIns="45716">
              <a:spAutoFit/>
            </a:bodyPr>
            <a:lstStyle/>
            <a:p>
              <a:endParaRPr lang="en-GB"/>
            </a:p>
          </p:txBody>
        </p:sp>
      </p:grpSp>
      <p:sp>
        <p:nvSpPr>
          <p:cNvPr id="3" name="Right Brace 2">
            <a:extLst>
              <a:ext uri="{FF2B5EF4-FFF2-40B4-BE49-F238E27FC236}">
                <a16:creationId xmlns:a16="http://schemas.microsoft.com/office/drawing/2014/main" id="{3D2A2517-4AB6-49C5-8C16-3BEC84443A67}"/>
              </a:ext>
            </a:extLst>
          </p:cNvPr>
          <p:cNvSpPr/>
          <p:nvPr/>
        </p:nvSpPr>
        <p:spPr>
          <a:xfrm>
            <a:off x="3416300" y="2005013"/>
            <a:ext cx="381000" cy="2743200"/>
          </a:xfrm>
          <a:prstGeom prst="rightBrace">
            <a:avLst/>
          </a:prstGeom>
          <a:ln>
            <a:solidFill>
              <a:srgbClr val="FF6600"/>
            </a:solidFill>
            <a:prstDash val="sysDash"/>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IE">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DF7166D-ABBB-46F9-9786-8CE6AEAB270A}"/>
              </a:ext>
            </a:extLst>
          </p:cNvPr>
          <p:cNvSpPr>
            <a:spLocks noGrp="1" noChangeArrowheads="1"/>
          </p:cNvSpPr>
          <p:nvPr>
            <p:ph type="title"/>
          </p:nvPr>
        </p:nvSpPr>
        <p:spPr>
          <a:xfrm>
            <a:off x="457200" y="136525"/>
            <a:ext cx="8229600" cy="625475"/>
          </a:xfrm>
        </p:spPr>
        <p:txBody>
          <a:bodyPr/>
          <a:lstStyle/>
          <a:p>
            <a:r>
              <a:rPr lang="en-US" altLang="en-US"/>
              <a:t>How Much Capital ?</a:t>
            </a:r>
          </a:p>
        </p:txBody>
      </p:sp>
      <p:sp>
        <p:nvSpPr>
          <p:cNvPr id="10246" name="Date Placeholder 6">
            <a:extLst>
              <a:ext uri="{FF2B5EF4-FFF2-40B4-BE49-F238E27FC236}">
                <a16:creationId xmlns:a16="http://schemas.microsoft.com/office/drawing/2014/main" id="{9F43BFAF-AED0-4B99-BC96-E19999B8FD34}"/>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10243" name="Slide Number Placeholder 3">
            <a:extLst>
              <a:ext uri="{FF2B5EF4-FFF2-40B4-BE49-F238E27FC236}">
                <a16:creationId xmlns:a16="http://schemas.microsoft.com/office/drawing/2014/main" id="{F683FC77-9B0C-4275-BA74-367EC7FB016D}"/>
              </a:ext>
            </a:extLst>
          </p:cNvPr>
          <p:cNvSpPr>
            <a:spLocks noGrp="1"/>
          </p:cNvSpPr>
          <p:nvPr>
            <p:ph type="sldNum" sz="quarter" idx="12"/>
          </p:nvPr>
        </p:nvSpPr>
        <p:spPr>
          <a:xfrm>
            <a:off x="8199438" y="6270625"/>
            <a:ext cx="7874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0C73E4F8-23BA-4863-AD57-4D1802EFFFBF}" type="slidenum">
              <a:rPr lang="en-US" altLang="en-US" sz="1400">
                <a:solidFill>
                  <a:srgbClr val="004E7D"/>
                </a:solidFill>
              </a:rPr>
              <a:pPr algn="ctr">
                <a:spcBef>
                  <a:spcPct val="0"/>
                </a:spcBef>
                <a:buFontTx/>
                <a:buNone/>
              </a:pPr>
              <a:t>7</a:t>
            </a:fld>
            <a:endParaRPr lang="en-US" altLang="en-US" sz="1400">
              <a:solidFill>
                <a:srgbClr val="004E7D"/>
              </a:solidFill>
            </a:endParaRPr>
          </a:p>
        </p:txBody>
      </p:sp>
      <p:graphicFrame>
        <p:nvGraphicFramePr>
          <p:cNvPr id="10244" name="Chart 4">
            <a:extLst>
              <a:ext uri="{FF2B5EF4-FFF2-40B4-BE49-F238E27FC236}">
                <a16:creationId xmlns:a16="http://schemas.microsoft.com/office/drawing/2014/main" id="{0180056B-379A-4F6F-A598-BD25FC153FE5}"/>
              </a:ext>
            </a:extLst>
          </p:cNvPr>
          <p:cNvGraphicFramePr>
            <a:graphicFrameLocks/>
          </p:cNvGraphicFramePr>
          <p:nvPr/>
        </p:nvGraphicFramePr>
        <p:xfrm>
          <a:off x="-150813" y="1238250"/>
          <a:ext cx="5284788" cy="4478338"/>
        </p:xfrm>
        <a:graphic>
          <a:graphicData uri="http://schemas.openxmlformats.org/presentationml/2006/ole">
            <mc:AlternateContent xmlns:mc="http://schemas.openxmlformats.org/markup-compatibility/2006">
              <mc:Choice xmlns:v="urn:schemas-microsoft-com:vml" Requires="v">
                <p:oleObj name="Chart" r:id="rId3" imgW="5291787" imgH="4480948" progId="Excel.Chart.8">
                  <p:embed/>
                </p:oleObj>
              </mc:Choice>
              <mc:Fallback>
                <p:oleObj name="Chart" r:id="rId3" imgW="5291787" imgH="4480948" progId="Excel.Chart.8">
                  <p:embed/>
                  <p:pic>
                    <p:nvPicPr>
                      <p:cNvPr id="0" name="Char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813" y="1238250"/>
                        <a:ext cx="5284788"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a:extLst>
              <a:ext uri="{FF2B5EF4-FFF2-40B4-BE49-F238E27FC236}">
                <a16:creationId xmlns:a16="http://schemas.microsoft.com/office/drawing/2014/main" id="{FFE2CD1E-8294-46D7-BFCF-FECFF5BB06B4}"/>
              </a:ext>
            </a:extLst>
          </p:cNvPr>
          <p:cNvSpPr/>
          <p:nvPr/>
        </p:nvSpPr>
        <p:spPr>
          <a:xfrm>
            <a:off x="5230813" y="838200"/>
            <a:ext cx="3756025" cy="5189113"/>
          </a:xfrm>
          <a:prstGeom prst="rect">
            <a:avLst/>
          </a:prstGeom>
        </p:spPr>
        <p:txBody>
          <a:bodyPr>
            <a:spAutoFit/>
          </a:bodyPr>
          <a:lstStyle/>
          <a:p>
            <a:pPr>
              <a:lnSpc>
                <a:spcPct val="90000"/>
              </a:lnSpc>
              <a:defRPr/>
            </a:pPr>
            <a:r>
              <a:rPr lang="en-US" sz="1600" dirty="0">
                <a:solidFill>
                  <a:srgbClr val="000000"/>
                </a:solidFill>
                <a:latin typeface="Georgia"/>
              </a:rPr>
              <a:t>The risk that banks face is not the average loss rate by itself but the variation around that loss rate.  In this example 3 banks have 3 different debtor portfolios, each with 1% EL.</a:t>
            </a:r>
          </a:p>
          <a:p>
            <a:pPr>
              <a:lnSpc>
                <a:spcPct val="90000"/>
              </a:lnSpc>
              <a:defRPr/>
            </a:pPr>
            <a:endParaRPr lang="en-US" sz="1600" dirty="0">
              <a:solidFill>
                <a:srgbClr val="000000"/>
              </a:solidFill>
              <a:latin typeface="Georgia"/>
            </a:endParaRPr>
          </a:p>
          <a:p>
            <a:pPr>
              <a:lnSpc>
                <a:spcPct val="90000"/>
              </a:lnSpc>
              <a:defRPr/>
            </a:pPr>
            <a:r>
              <a:rPr lang="en-US" sz="1600" dirty="0">
                <a:solidFill>
                  <a:srgbClr val="000000"/>
                </a:solidFill>
                <a:latin typeface="Georgia"/>
              </a:rPr>
              <a:t>However  - even though the 3 portfolios will suffer the same average losses, the greater this variation or uncertainty around the loss rate, the more capital that is required to be held – as there is a higher chance of extreme losses.  </a:t>
            </a:r>
          </a:p>
          <a:p>
            <a:pPr>
              <a:lnSpc>
                <a:spcPct val="90000"/>
              </a:lnSpc>
              <a:defRPr/>
            </a:pPr>
            <a:endParaRPr lang="en-US" sz="1600" dirty="0">
              <a:solidFill>
                <a:srgbClr val="000000"/>
              </a:solidFill>
              <a:latin typeface="Georgia"/>
            </a:endParaRPr>
          </a:p>
          <a:p>
            <a:pPr>
              <a:lnSpc>
                <a:spcPct val="90000"/>
              </a:lnSpc>
              <a:defRPr/>
            </a:pPr>
            <a:r>
              <a:rPr lang="en-US" sz="1600" i="1" dirty="0">
                <a:solidFill>
                  <a:srgbClr val="000000"/>
                </a:solidFill>
                <a:latin typeface="Georgia"/>
              </a:rPr>
              <a:t>In this example a bank with debtors in  “Portfolio C”  has the greater need for a capital buffer to weather the storm in the bad years.  </a:t>
            </a:r>
          </a:p>
          <a:p>
            <a:pPr>
              <a:lnSpc>
                <a:spcPct val="90000"/>
              </a:lnSpc>
              <a:defRPr/>
            </a:pPr>
            <a:endParaRPr lang="en-US" sz="1600" dirty="0">
              <a:solidFill>
                <a:srgbClr val="000000"/>
              </a:solidFill>
              <a:latin typeface="Georgia"/>
            </a:endParaRPr>
          </a:p>
          <a:p>
            <a:pPr>
              <a:lnSpc>
                <a:spcPct val="90000"/>
              </a:lnSpc>
              <a:defRPr/>
            </a:pPr>
            <a:r>
              <a:rPr lang="en-US" sz="1600" dirty="0">
                <a:solidFill>
                  <a:srgbClr val="000000"/>
                </a:solidFill>
                <a:latin typeface="Georgia"/>
              </a:rPr>
              <a:t>What influences the variation in losses and thus the capital levels required   : </a:t>
            </a:r>
          </a:p>
          <a:p>
            <a:pPr marL="285750" indent="-285750">
              <a:lnSpc>
                <a:spcPct val="90000"/>
              </a:lnSpc>
              <a:buFont typeface="Arial" panose="020B0604020202020204" pitchFamily="34" charset="0"/>
              <a:buChar char="•"/>
              <a:defRPr/>
            </a:pPr>
            <a:r>
              <a:rPr lang="en-US" sz="1600" dirty="0">
                <a:solidFill>
                  <a:srgbClr val="000000"/>
                </a:solidFill>
                <a:latin typeface="Georgia"/>
              </a:rPr>
              <a:t>Risk taking appetite &amp; policies </a:t>
            </a:r>
          </a:p>
          <a:p>
            <a:pPr marL="285750" indent="-285750">
              <a:lnSpc>
                <a:spcPct val="90000"/>
              </a:lnSpc>
              <a:buFont typeface="Arial" panose="020B0604020202020204" pitchFamily="34" charset="0"/>
              <a:buChar char="•"/>
              <a:defRPr/>
            </a:pPr>
            <a:r>
              <a:rPr lang="en-US" sz="1600" dirty="0">
                <a:solidFill>
                  <a:srgbClr val="000000"/>
                </a:solidFill>
                <a:latin typeface="Georgia"/>
              </a:rPr>
              <a:t>Risk management practices</a:t>
            </a:r>
          </a:p>
          <a:p>
            <a:pPr marL="285750" indent="-285750">
              <a:lnSpc>
                <a:spcPct val="90000"/>
              </a:lnSpc>
              <a:buFont typeface="Arial" panose="020B0604020202020204" pitchFamily="34" charset="0"/>
              <a:buChar char="•"/>
              <a:defRPr/>
            </a:pPr>
            <a:r>
              <a:rPr lang="en-US" sz="1600" dirty="0">
                <a:solidFill>
                  <a:srgbClr val="000000"/>
                </a:solidFill>
                <a:latin typeface="Georgia"/>
              </a:rPr>
              <a:t>Portfolio diversification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9B2F500-39C5-441D-B986-0059AC79ED2C}"/>
              </a:ext>
            </a:extLst>
          </p:cNvPr>
          <p:cNvSpPr>
            <a:spLocks noGrp="1" noChangeArrowheads="1"/>
          </p:cNvSpPr>
          <p:nvPr>
            <p:ph type="title"/>
          </p:nvPr>
        </p:nvSpPr>
        <p:spPr>
          <a:xfrm>
            <a:off x="457200" y="119063"/>
            <a:ext cx="8229600" cy="644525"/>
          </a:xfrm>
        </p:spPr>
        <p:txBody>
          <a:bodyPr/>
          <a:lstStyle/>
          <a:p>
            <a:pPr eaLnBrk="1" hangingPunct="1"/>
            <a:r>
              <a:rPr lang="en-US" altLang="en-US" sz="3600"/>
              <a:t>Simple Observations about Capital</a:t>
            </a:r>
          </a:p>
        </p:txBody>
      </p:sp>
      <p:sp>
        <p:nvSpPr>
          <p:cNvPr id="5126" name="Rectangle 3">
            <a:extLst>
              <a:ext uri="{FF2B5EF4-FFF2-40B4-BE49-F238E27FC236}">
                <a16:creationId xmlns:a16="http://schemas.microsoft.com/office/drawing/2014/main" id="{220A4D9B-9FCA-4212-AA90-CA93775CF6DE}"/>
              </a:ext>
            </a:extLst>
          </p:cNvPr>
          <p:cNvSpPr>
            <a:spLocks noGrp="1" noChangeArrowheads="1"/>
          </p:cNvSpPr>
          <p:nvPr>
            <p:ph idx="1"/>
          </p:nvPr>
        </p:nvSpPr>
        <p:spPr>
          <a:xfrm>
            <a:off x="457200" y="762000"/>
            <a:ext cx="8458200" cy="5594351"/>
          </a:xfrm>
        </p:spPr>
        <p:txBody>
          <a:bodyPr rtlCol="0">
            <a:normAutofit/>
          </a:bodyPr>
          <a:lstStyle/>
          <a:p>
            <a:pPr marL="0" indent="0" eaLnBrk="1" fontAlgn="auto" hangingPunct="1">
              <a:lnSpc>
                <a:spcPct val="150000"/>
              </a:lnSpc>
              <a:spcAft>
                <a:spcPts val="0"/>
              </a:spcAft>
              <a:buFontTx/>
              <a:buNone/>
              <a:defRPr/>
            </a:pPr>
            <a:r>
              <a:rPr lang="en-GB" sz="1600" dirty="0"/>
              <a:t>Capital  exists to provide a buffer to absorb  </a:t>
            </a:r>
            <a:r>
              <a:rPr lang="en-GB" sz="1600" b="1" dirty="0"/>
              <a:t>unexpected losses</a:t>
            </a:r>
          </a:p>
          <a:p>
            <a:pPr marL="0" indent="0" eaLnBrk="1" fontAlgn="auto" hangingPunct="1">
              <a:lnSpc>
                <a:spcPct val="150000"/>
              </a:lnSpc>
              <a:spcAft>
                <a:spcPts val="0"/>
              </a:spcAft>
              <a:buFontTx/>
              <a:buNone/>
              <a:defRPr/>
            </a:pPr>
            <a:r>
              <a:rPr lang="en-GB" sz="1600" b="1" dirty="0"/>
              <a:t>Buffer for Loss Absorption</a:t>
            </a:r>
          </a:p>
          <a:p>
            <a:pPr eaLnBrk="1" fontAlgn="auto" hangingPunct="1">
              <a:lnSpc>
                <a:spcPct val="150000"/>
              </a:lnSpc>
              <a:spcAft>
                <a:spcPts val="0"/>
              </a:spcAft>
              <a:defRPr/>
            </a:pPr>
            <a:r>
              <a:rPr lang="en-GB" sz="1600" dirty="0"/>
              <a:t>To cope with higher than average / severe (1 in 1000 year) losses - protect against insolvency</a:t>
            </a:r>
          </a:p>
          <a:p>
            <a:pPr eaLnBrk="1" fontAlgn="auto" hangingPunct="1">
              <a:lnSpc>
                <a:spcPct val="150000"/>
              </a:lnSpc>
              <a:spcAft>
                <a:spcPts val="0"/>
              </a:spcAft>
              <a:defRPr/>
            </a:pPr>
            <a:r>
              <a:rPr lang="en-GB" sz="1600" dirty="0"/>
              <a:t>Protect providers of finance to banks ( e.g. depositors) – shifting the cost of failure towards owners</a:t>
            </a:r>
          </a:p>
          <a:p>
            <a:pPr eaLnBrk="1" fontAlgn="auto" hangingPunct="1">
              <a:lnSpc>
                <a:spcPct val="150000"/>
              </a:lnSpc>
              <a:spcAft>
                <a:spcPts val="0"/>
              </a:spcAft>
              <a:defRPr/>
            </a:pPr>
            <a:r>
              <a:rPr lang="en-GB" sz="1600" dirty="0"/>
              <a:t>Protect the stability of the financial system </a:t>
            </a:r>
          </a:p>
          <a:p>
            <a:pPr eaLnBrk="1" fontAlgn="auto" hangingPunct="1">
              <a:lnSpc>
                <a:spcPct val="150000"/>
              </a:lnSpc>
              <a:spcAft>
                <a:spcPts val="0"/>
              </a:spcAft>
              <a:defRPr/>
            </a:pPr>
            <a:r>
              <a:rPr lang="en-GB" sz="1600" dirty="0"/>
              <a:t>Ensure market and public confidence in the financial system (well capitalised to cover risks)</a:t>
            </a:r>
          </a:p>
          <a:p>
            <a:pPr marL="0" indent="0" eaLnBrk="1" fontAlgn="auto" hangingPunct="1">
              <a:lnSpc>
                <a:spcPct val="150000"/>
              </a:lnSpc>
              <a:spcAft>
                <a:spcPts val="0"/>
              </a:spcAft>
              <a:buFontTx/>
              <a:buNone/>
              <a:defRPr/>
            </a:pPr>
            <a:r>
              <a:rPr lang="en-GB" sz="1600" b="1" dirty="0"/>
              <a:t>Level of potential losses and therefore required capital depends on:</a:t>
            </a:r>
          </a:p>
          <a:p>
            <a:pPr eaLnBrk="1" fontAlgn="auto" hangingPunct="1">
              <a:lnSpc>
                <a:spcPct val="150000"/>
              </a:lnSpc>
              <a:spcAft>
                <a:spcPts val="0"/>
              </a:spcAft>
              <a:defRPr/>
            </a:pPr>
            <a:r>
              <a:rPr lang="en-GB" sz="1600" dirty="0"/>
              <a:t>The level and type of risk a bank takes on</a:t>
            </a:r>
          </a:p>
          <a:p>
            <a:pPr eaLnBrk="1" fontAlgn="auto" hangingPunct="1">
              <a:lnSpc>
                <a:spcPct val="150000"/>
              </a:lnSpc>
              <a:spcAft>
                <a:spcPts val="0"/>
              </a:spcAft>
              <a:defRPr/>
            </a:pPr>
            <a:r>
              <a:rPr lang="en-GB" sz="1600" dirty="0"/>
              <a:t>The volatility  / extremes of losses the  bank might experience</a:t>
            </a:r>
          </a:p>
          <a:p>
            <a:pPr eaLnBrk="1" fontAlgn="auto" hangingPunct="1">
              <a:lnSpc>
                <a:spcPct val="150000"/>
              </a:lnSpc>
              <a:spcAft>
                <a:spcPts val="0"/>
              </a:spcAft>
              <a:defRPr/>
            </a:pPr>
            <a:r>
              <a:rPr lang="en-GB" sz="1600" dirty="0"/>
              <a:t>Bank’s risk appetite / risk policies / portfolio diversification and risk management</a:t>
            </a:r>
          </a:p>
          <a:p>
            <a:pPr eaLnBrk="1" fontAlgn="auto" hangingPunct="1">
              <a:lnSpc>
                <a:spcPct val="150000"/>
              </a:lnSpc>
              <a:spcAft>
                <a:spcPts val="0"/>
              </a:spcAft>
              <a:defRPr/>
            </a:pPr>
            <a:r>
              <a:rPr lang="en-GB" sz="1600" dirty="0"/>
              <a:t>Regulatory Rules:  Regulators impose minimum capital requirements (Capital Ratios) </a:t>
            </a:r>
          </a:p>
          <a:p>
            <a:pPr marL="0" indent="0" eaLnBrk="1" fontAlgn="auto" hangingPunct="1">
              <a:lnSpc>
                <a:spcPct val="150000"/>
              </a:lnSpc>
              <a:spcAft>
                <a:spcPts val="0"/>
              </a:spcAft>
              <a:buFontTx/>
              <a:buNone/>
              <a:defRPr/>
            </a:pPr>
            <a:endParaRPr lang="en-GB" sz="1600" dirty="0"/>
          </a:p>
          <a:p>
            <a:pPr marL="0" indent="0" eaLnBrk="1" fontAlgn="auto" hangingPunct="1">
              <a:lnSpc>
                <a:spcPct val="150000"/>
              </a:lnSpc>
              <a:spcAft>
                <a:spcPts val="0"/>
              </a:spcAft>
              <a:buFontTx/>
              <a:buNone/>
              <a:defRPr/>
            </a:pPr>
            <a:endParaRPr lang="en-US" sz="1600" dirty="0"/>
          </a:p>
        </p:txBody>
      </p:sp>
      <p:sp>
        <p:nvSpPr>
          <p:cNvPr id="12292" name="Date Placeholder 3">
            <a:extLst>
              <a:ext uri="{FF2B5EF4-FFF2-40B4-BE49-F238E27FC236}">
                <a16:creationId xmlns:a16="http://schemas.microsoft.com/office/drawing/2014/main" id="{F9F07371-155F-45AC-BF6A-0FAFF137E9E3}"/>
              </a:ext>
            </a:extLst>
          </p:cNvPr>
          <p:cNvSpPr>
            <a:spLocks noGrp="1"/>
          </p:cNvSpPr>
          <p:nvPr>
            <p:ph type="dt" sz="half"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12293" name="Slide Number Placeholder 5">
            <a:extLst>
              <a:ext uri="{FF2B5EF4-FFF2-40B4-BE49-F238E27FC236}">
                <a16:creationId xmlns:a16="http://schemas.microsoft.com/office/drawing/2014/main" id="{8357F9A6-B2D1-480B-8904-04C25A25561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C3CCD0F-5F84-49BF-B631-BAAE01158999}" type="slidenum">
              <a:rPr lang="en-US" altLang="en-US" sz="1400"/>
              <a:pPr>
                <a:spcBef>
                  <a:spcPct val="0"/>
                </a:spcBef>
                <a:buFontTx/>
                <a:buNone/>
              </a:pPr>
              <a:t>8</a:t>
            </a:fld>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5C45990-65D1-4BB9-A5F2-3032DAB0785A}"/>
              </a:ext>
            </a:extLst>
          </p:cNvPr>
          <p:cNvSpPr>
            <a:spLocks noGrp="1" noChangeArrowheads="1"/>
          </p:cNvSpPr>
          <p:nvPr>
            <p:ph type="title"/>
          </p:nvPr>
        </p:nvSpPr>
        <p:spPr>
          <a:xfrm>
            <a:off x="457200" y="119063"/>
            <a:ext cx="8229600" cy="642937"/>
          </a:xfrm>
        </p:spPr>
        <p:txBody>
          <a:bodyPr/>
          <a:lstStyle/>
          <a:p>
            <a:pPr eaLnBrk="1" hangingPunct="1"/>
            <a:r>
              <a:rPr lang="en-US" altLang="en-US" sz="3600"/>
              <a:t>How Much Capital for Credit Risk?</a:t>
            </a:r>
          </a:p>
        </p:txBody>
      </p:sp>
      <p:sp>
        <p:nvSpPr>
          <p:cNvPr id="5126" name="Rectangle 3">
            <a:extLst>
              <a:ext uri="{FF2B5EF4-FFF2-40B4-BE49-F238E27FC236}">
                <a16:creationId xmlns:a16="http://schemas.microsoft.com/office/drawing/2014/main" id="{250B3672-C4C4-41B6-97F0-0BC0D8B646AD}"/>
              </a:ext>
            </a:extLst>
          </p:cNvPr>
          <p:cNvSpPr>
            <a:spLocks noGrp="1" noChangeArrowheads="1"/>
          </p:cNvSpPr>
          <p:nvPr>
            <p:ph idx="1"/>
          </p:nvPr>
        </p:nvSpPr>
        <p:spPr>
          <a:xfrm>
            <a:off x="457200" y="762000"/>
            <a:ext cx="8229600" cy="5638800"/>
          </a:xfrm>
        </p:spPr>
        <p:txBody>
          <a:bodyPr rtlCol="0">
            <a:normAutofit/>
          </a:bodyPr>
          <a:lstStyle/>
          <a:p>
            <a:pPr eaLnBrk="1" fontAlgn="auto" hangingPunct="1">
              <a:lnSpc>
                <a:spcPct val="80000"/>
              </a:lnSpc>
              <a:spcAft>
                <a:spcPts val="0"/>
              </a:spcAft>
              <a:defRPr/>
            </a:pPr>
            <a:r>
              <a:rPr lang="en-GB" sz="1600" dirty="0"/>
              <a:t>The amount of capital to be held is determined by a measure of the riskiness of the loans / assets   - which in turn reflects the risk appetite / risk policies  / loss variation etc.  of the bank  </a:t>
            </a:r>
          </a:p>
          <a:p>
            <a:pPr eaLnBrk="1" fontAlgn="auto" hangingPunct="1">
              <a:lnSpc>
                <a:spcPct val="80000"/>
              </a:lnSpc>
              <a:spcAft>
                <a:spcPts val="0"/>
              </a:spcAft>
              <a:defRPr/>
            </a:pPr>
            <a:endParaRPr lang="en-GB" sz="1600" dirty="0"/>
          </a:p>
          <a:p>
            <a:pPr eaLnBrk="1" fontAlgn="auto" hangingPunct="1">
              <a:lnSpc>
                <a:spcPct val="80000"/>
              </a:lnSpc>
              <a:spcAft>
                <a:spcPts val="0"/>
              </a:spcAft>
              <a:defRPr/>
            </a:pPr>
            <a:r>
              <a:rPr lang="en-GB" sz="1600" dirty="0"/>
              <a:t>To facilitate this assets / loans are assigned a “risk weight” and converted to “Risk Weighted Assets” (RWAs) for capital purposes</a:t>
            </a:r>
          </a:p>
          <a:p>
            <a:pPr eaLnBrk="1" fontAlgn="auto" hangingPunct="1">
              <a:lnSpc>
                <a:spcPct val="80000"/>
              </a:lnSpc>
              <a:spcAft>
                <a:spcPts val="0"/>
              </a:spcAft>
              <a:defRPr/>
            </a:pPr>
            <a:endParaRPr lang="en-GB" sz="1600" dirty="0"/>
          </a:p>
          <a:p>
            <a:pPr eaLnBrk="1" fontAlgn="auto" hangingPunct="1">
              <a:lnSpc>
                <a:spcPct val="80000"/>
              </a:lnSpc>
              <a:spcAft>
                <a:spcPts val="0"/>
              </a:spcAft>
              <a:defRPr/>
            </a:pPr>
            <a:r>
              <a:rPr lang="en-GB" sz="1600" dirty="0"/>
              <a:t>Capital requirements are expressed in terms of capital ratios which link capital to be held to the risky assets on the balance sheet.   By risk weighting an asset this puts more ‘weight’ and , as a consequence,  requires banks hold more capital against riskier assets. </a:t>
            </a:r>
          </a:p>
          <a:p>
            <a:pPr eaLnBrk="1" fontAlgn="auto" hangingPunct="1">
              <a:lnSpc>
                <a:spcPct val="80000"/>
              </a:lnSpc>
              <a:spcAft>
                <a:spcPts val="0"/>
              </a:spcAft>
              <a:defRPr/>
            </a:pPr>
            <a:endParaRPr lang="en-GB" sz="1600" dirty="0"/>
          </a:p>
          <a:p>
            <a:pPr eaLnBrk="1" fontAlgn="auto" hangingPunct="1">
              <a:lnSpc>
                <a:spcPct val="80000"/>
              </a:lnSpc>
              <a:spcAft>
                <a:spcPts val="0"/>
              </a:spcAft>
              <a:defRPr/>
            </a:pPr>
            <a:r>
              <a:rPr lang="en-GB" sz="1600" dirty="0"/>
              <a:t>Banks are required to hold capital equal to a minimum  % of Risk Weighted Assets.  Minimum total capital ratio has historically been</a:t>
            </a:r>
            <a:r>
              <a:rPr lang="en-GB" sz="1600" b="1" dirty="0"/>
              <a:t> 8%</a:t>
            </a:r>
            <a:r>
              <a:rPr lang="en-GB" sz="1600" dirty="0"/>
              <a:t> for credit RWAs under Pillar I</a:t>
            </a:r>
          </a:p>
          <a:p>
            <a:pPr eaLnBrk="1" fontAlgn="auto" hangingPunct="1">
              <a:lnSpc>
                <a:spcPct val="80000"/>
              </a:lnSpc>
              <a:spcAft>
                <a:spcPts val="0"/>
              </a:spcAft>
              <a:defRPr/>
            </a:pPr>
            <a:endParaRPr lang="en-GB" sz="1600" dirty="0"/>
          </a:p>
          <a:p>
            <a:pPr eaLnBrk="1" fontAlgn="auto" hangingPunct="1">
              <a:lnSpc>
                <a:spcPct val="80000"/>
              </a:lnSpc>
              <a:spcAft>
                <a:spcPts val="0"/>
              </a:spcAft>
              <a:defRPr/>
            </a:pPr>
            <a:r>
              <a:rPr lang="en-GB" sz="1600" dirty="0"/>
              <a:t>RWA captures that Bank 1 below is safer than Bank 2 and needs less capital </a:t>
            </a:r>
          </a:p>
          <a:p>
            <a:pPr eaLnBrk="1" fontAlgn="auto" hangingPunct="1">
              <a:lnSpc>
                <a:spcPct val="80000"/>
              </a:lnSpc>
              <a:spcAft>
                <a:spcPts val="0"/>
              </a:spcAft>
              <a:defRPr/>
            </a:pPr>
            <a:endParaRPr lang="en-GB" sz="1600" dirty="0"/>
          </a:p>
          <a:p>
            <a:pPr marL="0" indent="0" eaLnBrk="1" fontAlgn="auto" hangingPunct="1">
              <a:lnSpc>
                <a:spcPct val="80000"/>
              </a:lnSpc>
              <a:spcAft>
                <a:spcPts val="0"/>
              </a:spcAft>
              <a:buFontTx/>
              <a:buNone/>
              <a:defRPr/>
            </a:pPr>
            <a:endParaRPr lang="en-GB" sz="1600" dirty="0"/>
          </a:p>
          <a:p>
            <a:pPr marL="0" indent="0" eaLnBrk="1" fontAlgn="auto" hangingPunct="1">
              <a:lnSpc>
                <a:spcPct val="80000"/>
              </a:lnSpc>
              <a:spcAft>
                <a:spcPts val="0"/>
              </a:spcAft>
              <a:buFontTx/>
              <a:buNone/>
              <a:defRPr/>
            </a:pPr>
            <a:endParaRPr lang="en-GB" sz="1600" dirty="0"/>
          </a:p>
          <a:p>
            <a:pPr eaLnBrk="1" fontAlgn="auto" hangingPunct="1">
              <a:lnSpc>
                <a:spcPct val="80000"/>
              </a:lnSpc>
              <a:spcAft>
                <a:spcPts val="0"/>
              </a:spcAft>
              <a:defRPr/>
            </a:pPr>
            <a:endParaRPr lang="en-US" sz="1600" dirty="0"/>
          </a:p>
        </p:txBody>
      </p:sp>
      <p:sp>
        <p:nvSpPr>
          <p:cNvPr id="13316" name="Date Placeholder 3">
            <a:extLst>
              <a:ext uri="{FF2B5EF4-FFF2-40B4-BE49-F238E27FC236}">
                <a16:creationId xmlns:a16="http://schemas.microsoft.com/office/drawing/2014/main" id="{BEE370F9-9BEA-4759-BFAB-CCFA30D7CBCF}"/>
              </a:ext>
            </a:extLst>
          </p:cNvPr>
          <p:cNvSpPr>
            <a:spLocks noGrp="1"/>
          </p:cNvSpPr>
          <p:nvPr>
            <p:ph type="dt" sz="half" idx="10"/>
          </p:nvPr>
        </p:nvSpPr>
        <p:spPr>
          <a:xfrm>
            <a:off x="457200" y="6400800"/>
            <a:ext cx="2133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t>22nd April 2021</a:t>
            </a:r>
          </a:p>
        </p:txBody>
      </p:sp>
      <p:sp>
        <p:nvSpPr>
          <p:cNvPr id="13317" name="Slide Number Placeholder 5">
            <a:extLst>
              <a:ext uri="{FF2B5EF4-FFF2-40B4-BE49-F238E27FC236}">
                <a16:creationId xmlns:a16="http://schemas.microsoft.com/office/drawing/2014/main" id="{E63ED768-93C3-4964-AD76-5CE350261AA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2B1C6ED-4E80-468C-B857-5583A8971DA1}" type="slidenum">
              <a:rPr lang="en-US" altLang="en-US" sz="1400"/>
              <a:pPr>
                <a:spcBef>
                  <a:spcPct val="0"/>
                </a:spcBef>
                <a:buFontTx/>
                <a:buNone/>
              </a:pPr>
              <a:t>9</a:t>
            </a:fld>
            <a:endParaRPr lang="en-US" altLang="en-US" sz="1400"/>
          </a:p>
        </p:txBody>
      </p:sp>
      <p:pic>
        <p:nvPicPr>
          <p:cNvPr id="13318" name="Picture 1">
            <a:extLst>
              <a:ext uri="{FF2B5EF4-FFF2-40B4-BE49-F238E27FC236}">
                <a16:creationId xmlns:a16="http://schemas.microsoft.com/office/drawing/2014/main" id="{41AF4561-FBDB-430E-8586-9991F4BE2D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368800"/>
            <a:ext cx="5695950"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Qualitative Research&amp;quot;&quot;/&gt;&lt;property id=&quot;20307&quot; value=&quot;256&quot;/&gt;&lt;/object&gt;&lt;object type=&quot;3&quot; unique_id=&quot;10023&quot;&gt;&lt;property id=&quot;20148&quot; value=&quot;5&quot;/&gt;&lt;property id=&quot;20300&quot; value=&quot;Slide 6 - &amp;quot;Qualitative Research&amp;quot;&quot;/&gt;&lt;property id=&quot;20307&quot; value=&quot;281&quot;/&gt;&lt;/object&gt;&lt;object type=&quot;3&quot; unique_id=&quot;10024&quot;&gt;&lt;property id=&quot;20148&quot; value=&quot;5&quot;/&gt;&lt;property id=&quot;20300&quot; value=&quot;Slide 7 - &amp;quot;Research methods used in qualitative research&amp;quot;&quot;/&gt;&lt;property id=&quot;20307&quot; value=&quot;282&quot;/&gt;&lt;/object&gt;&lt;object type=&quot;3&quot; unique_id=&quot;10025&quot;&gt;&lt;property id=&quot;20148&quot; value=&quot;5&quot;/&gt;&lt;property id=&quot;20300&quot; value=&quot;Slide 10 - &amp;quot;The main steps in &amp;#x0D;&amp;#x0A;qualitative research&amp;quot;&quot;/&gt;&lt;property id=&quot;20307&quot; value=&quot;283&quot;/&gt;&lt;/object&gt;&lt;object type=&quot;3&quot; unique_id=&quot;10026&quot;&gt;&lt;property id=&quot;20148&quot; value=&quot;5&quot;/&gt;&lt;property id=&quot;20300&quot; value=&quot;Slide 11 - &amp;quot;The main preoccupations of qualitative researchers&amp;quot;&quot;/&gt;&lt;property id=&quot;20307&quot; value=&quot;284&quot;/&gt;&lt;/object&gt;&lt;object type=&quot;3&quot; unique_id=&quot;10027&quot;&gt;&lt;property id=&quot;20148&quot; value=&quot;5&quot;/&gt;&lt;property id=&quot;20300&quot; value=&quot;Slide 12 - &amp;quot;The main preoccupations of qualitative researchers&amp;quot;&quot;/&gt;&lt;property id=&quot;20307&quot; value=&quot;285&quot;/&gt;&lt;/object&gt;&lt;object type=&quot;3&quot; unique_id=&quot;10028&quot;&gt;&lt;property id=&quot;20148&quot; value=&quot;5&quot;/&gt;&lt;property id=&quot;20300&quot; value=&quot;Slide 13 - &amp;quot;Qualitative Research&amp;quot;&quot;/&gt;&lt;property id=&quot;20307&quot; value=&quot;266&quot;/&gt;&lt;/object&gt;&lt;object type=&quot;3&quot; unique_id=&quot;10029&quot;&gt;&lt;property id=&quot;20148&quot; value=&quot;5&quot;/&gt;&lt;property id=&quot;20300&quot; value=&quot;Slide 14 - &amp;quot;Criticisms of qualitative research&amp;quot;&quot;/&gt;&lt;property id=&quot;20307&quot; value=&quot;286&quot;/&gt;&lt;/object&gt;&lt;object type=&quot;3&quot; unique_id=&quot;10030&quot;&gt;&lt;property id=&quot;20148&quot; value=&quot;5&quot;/&gt;&lt;property id=&quot;20300&quot; value=&quot;Slide 15 - &amp;quot;Contrasting qualitative and quantitative research&amp;quot;&quot;/&gt;&lt;property id=&quot;20307&quot; value=&quot;287&quot;/&gt;&lt;/object&gt;&lt;object type=&quot;3&quot; unique_id=&quot;10226&quot;&gt;&lt;property id=&quot;20148&quot; value=&quot;5&quot;/&gt;&lt;property id=&quot;20300&quot; value=&quot;Slide 8 - &amp;quot;Case Study&amp;quot;&quot;/&gt;&lt;property id=&quot;20307&quot; value=&quot;296&quot;/&gt;&lt;/object&gt;&lt;object type=&quot;3&quot; unique_id=&quot;10263&quot;&gt;&lt;property id=&quot;20148&quot; value=&quot;5&quot;/&gt;&lt;property id=&quot;20300&quot; value=&quot;Slide 2 - &amp;quot;Reminder&amp;quot;&quot;/&gt;&lt;property id=&quot;20307&quot; value=&quot;297&quot;/&gt;&lt;/object&gt;&lt;object type=&quot;3&quot; unique_id=&quot;10264&quot;&gt;&lt;property id=&quot;20148&quot; value=&quot;5&quot;/&gt;&lt;property id=&quot;20300&quot; value=&quot;Slide 3 - &amp;quot;Example One&amp;quot;&quot;/&gt;&lt;property id=&quot;20307&quot; value=&quot;298&quot;/&gt;&lt;/object&gt;&lt;object type=&quot;3&quot; unique_id=&quot;10265&quot;&gt;&lt;property id=&quot;20148&quot; value=&quot;5&quot;/&gt;&lt;property id=&quot;20300&quot; value=&quot;Slide 5 - &amp;quot;Example Two&amp;quot;&quot;/&gt;&lt;property id=&quot;20307&quot; value=&quot;299&quot;/&gt;&lt;/object&gt;&lt;object type=&quot;3&quot; unique_id=&quot;10326&quot;&gt;&lt;property id=&quot;20148&quot; value=&quot;5&quot;/&gt;&lt;property id=&quot;20300&quot; value=&quot;Slide 9 - &amp;quot;Questionnaire Hospital A: 2008&amp;quot;&quot;/&gt;&lt;property id=&quot;20307&quot; value=&quot;300&quot;/&gt;&lt;/object&gt;&lt;object type=&quot;3&quot; unique_id=&quot;10343&quot;&gt;&lt;property id=&quot;20148&quot; value=&quot;5&quot;/&gt;&lt;property id=&quot;20300&quot; value=&quot;Slide 4&quot;/&gt;&lt;property id=&quot;20307&quot; value=&quot;301&quot;/&gt;&lt;/object&gt;&lt;/object&gt;&lt;/object&gt;&lt;/database&gt;"/>
</p:tagLst>
</file>

<file path=ppt/tags/tag2.xml><?xml version="1.0" encoding="utf-8"?>
<p:tagLst xmlns:a="http://schemas.openxmlformats.org/drawingml/2006/main" xmlns:r="http://schemas.openxmlformats.org/officeDocument/2006/relationships" xmlns:p="http://schemas.openxmlformats.org/presentationml/2006/main">
  <p:tag name="SLIDEELEMTYPE" val="41"/>
</p:tagLst>
</file>

<file path=ppt/tags/tag3.xml><?xml version="1.0" encoding="utf-8"?>
<p:tagLst xmlns:a="http://schemas.openxmlformats.org/drawingml/2006/main" xmlns:r="http://schemas.openxmlformats.org/officeDocument/2006/relationships" xmlns:p="http://schemas.openxmlformats.org/presentationml/2006/main">
  <p:tag name="SLIDEELEMTYPE" val="41"/>
</p:tagLst>
</file>

<file path=ppt/tags/tag4.xml><?xml version="1.0" encoding="utf-8"?>
<p:tagLst xmlns:a="http://schemas.openxmlformats.org/drawingml/2006/main" xmlns:r="http://schemas.openxmlformats.org/officeDocument/2006/relationships" xmlns:p="http://schemas.openxmlformats.org/presentationml/2006/main">
  <p:tag name="SLIDEELEMTYPE" val="41"/>
</p:tagLst>
</file>

<file path=ppt/tags/tag5.xml><?xml version="1.0" encoding="utf-8"?>
<p:tagLst xmlns:a="http://schemas.openxmlformats.org/drawingml/2006/main" xmlns:r="http://schemas.openxmlformats.org/officeDocument/2006/relationships" xmlns:p="http://schemas.openxmlformats.org/presentationml/2006/main">
  <p:tag name="SLIDEELEMTYPE" val="41"/>
</p:tagLst>
</file>

<file path=ppt/tags/tag6.xml><?xml version="1.0" encoding="utf-8"?>
<p:tagLst xmlns:a="http://schemas.openxmlformats.org/drawingml/2006/main" xmlns:r="http://schemas.openxmlformats.org/officeDocument/2006/relationships" xmlns:p="http://schemas.openxmlformats.org/presentationml/2006/main">
  <p:tag name="SLIDEELEMTYPE" val="4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3323</TotalTime>
  <Words>5114</Words>
  <Application>Microsoft Office PowerPoint</Application>
  <PresentationFormat>On-screen Show (4:3)</PresentationFormat>
  <Paragraphs>993</Paragraphs>
  <Slides>39</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49" baseType="lpstr">
      <vt:lpstr>Arial</vt:lpstr>
      <vt:lpstr>Calibri</vt:lpstr>
      <vt:lpstr>Calibri Light</vt:lpstr>
      <vt:lpstr>Georgia</vt:lpstr>
      <vt:lpstr>Times New Roman</vt:lpstr>
      <vt:lpstr>Verdana</vt:lpstr>
      <vt:lpstr>Wingdings</vt:lpstr>
      <vt:lpstr>Office Theme</vt:lpstr>
      <vt:lpstr>Microsoft Word Picture</vt:lpstr>
      <vt:lpstr>Chart</vt:lpstr>
      <vt:lpstr>Institute of Bankers  Professional Diploma in Banking Risk  Economic &amp; Regulatory Capital, Stress Testing and Provisions  Topic Two  The History of Basel and Risk Weighted Assets  </vt:lpstr>
      <vt:lpstr>Consistency across Portfolios &amp; Banks</vt:lpstr>
      <vt:lpstr>Basel</vt:lpstr>
      <vt:lpstr>Expected Loss</vt:lpstr>
      <vt:lpstr>Unexpected Loss</vt:lpstr>
      <vt:lpstr>Nature of Banking &amp; Need for Capital</vt:lpstr>
      <vt:lpstr>How Much Capital ?</vt:lpstr>
      <vt:lpstr>Simple Observations about Capital</vt:lpstr>
      <vt:lpstr>How Much Capital for Credit Risk?</vt:lpstr>
      <vt:lpstr>Basel Regulation and Capital</vt:lpstr>
      <vt:lpstr>Basel One Approaches to Capital (Euro ‘88)</vt:lpstr>
      <vt:lpstr>Basel Structure</vt:lpstr>
      <vt:lpstr>Risk Weighted Assets  </vt:lpstr>
      <vt:lpstr>RWA distribution - Pillar 3 Disclosures (2017)</vt:lpstr>
      <vt:lpstr>AIB Risk Weights 2019 – Credit, Market &amp; Op.</vt:lpstr>
      <vt:lpstr>Basel II Pillar I Risk Weights</vt:lpstr>
      <vt:lpstr>Credit Risk Capital – Three Approaches</vt:lpstr>
      <vt:lpstr>Basel II Standardised Non Retail</vt:lpstr>
      <vt:lpstr>Standardised Basel II Risk Weights</vt:lpstr>
      <vt:lpstr>Retail Standardised in Basel II</vt:lpstr>
      <vt:lpstr>Basel II - IRB Approach</vt:lpstr>
      <vt:lpstr>EL and UL</vt:lpstr>
      <vt:lpstr>Main Steps to Credit RWA Calculation</vt:lpstr>
      <vt:lpstr>AIB YE 2019</vt:lpstr>
      <vt:lpstr>AIB Movements in RWA 2019</vt:lpstr>
      <vt:lpstr>Explanations to previous slide</vt:lpstr>
      <vt:lpstr>AIB Capital at YE 2019</vt:lpstr>
      <vt:lpstr>New Capital Buffers Introduced Post Crisis</vt:lpstr>
      <vt:lpstr>Other New Capital Buffers </vt:lpstr>
      <vt:lpstr>Credit risk – IRB Minimum Standards</vt:lpstr>
      <vt:lpstr>Is it Working?</vt:lpstr>
      <vt:lpstr>EBA TRIM</vt:lpstr>
      <vt:lpstr>Example:  Article 178 - Default (Bold is me!) </vt:lpstr>
      <vt:lpstr>Continued</vt:lpstr>
      <vt:lpstr>Reading: EBA Guidelines on IRB Risk Parameters </vt:lpstr>
      <vt:lpstr>Reading: Basel III Reforms Summary</vt:lpstr>
      <vt:lpstr>Basel III Reforms Introduction</vt:lpstr>
      <vt:lpstr>Next Reading: EBA Opinion on DNB Article 458</vt:lpstr>
      <vt:lpstr>Biggest Influences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Fergus Gaughran</cp:lastModifiedBy>
  <cp:revision>184</cp:revision>
  <cp:lastPrinted>1601-01-01T00:00:00Z</cp:lastPrinted>
  <dcterms:created xsi:type="dcterms:W3CDTF">1601-01-01T00:00:00Z</dcterms:created>
  <dcterms:modified xsi:type="dcterms:W3CDTF">2021-04-21T07:34:16Z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