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6" r:id="rId1"/>
  </p:sldMasterIdLst>
  <p:notesMasterIdLst>
    <p:notesMasterId r:id="rId31"/>
  </p:notesMasterIdLst>
  <p:sldIdLst>
    <p:sldId id="256" r:id="rId2"/>
    <p:sldId id="354" r:id="rId3"/>
    <p:sldId id="338" r:id="rId4"/>
    <p:sldId id="346" r:id="rId5"/>
    <p:sldId id="347" r:id="rId6"/>
    <p:sldId id="340" r:id="rId7"/>
    <p:sldId id="343" r:id="rId8"/>
    <p:sldId id="344" r:id="rId9"/>
    <p:sldId id="341" r:id="rId10"/>
    <p:sldId id="342" r:id="rId11"/>
    <p:sldId id="345" r:id="rId12"/>
    <p:sldId id="348" r:id="rId13"/>
    <p:sldId id="358" r:id="rId14"/>
    <p:sldId id="355" r:id="rId15"/>
    <p:sldId id="356" r:id="rId16"/>
    <p:sldId id="339" r:id="rId17"/>
    <p:sldId id="357" r:id="rId18"/>
    <p:sldId id="330" r:id="rId19"/>
    <p:sldId id="324" r:id="rId20"/>
    <p:sldId id="337" r:id="rId21"/>
    <p:sldId id="325" r:id="rId22"/>
    <p:sldId id="336" r:id="rId23"/>
    <p:sldId id="328" r:id="rId24"/>
    <p:sldId id="332" r:id="rId25"/>
    <p:sldId id="333" r:id="rId26"/>
    <p:sldId id="334" r:id="rId27"/>
    <p:sldId id="331" r:id="rId28"/>
    <p:sldId id="327" r:id="rId29"/>
    <p:sldId id="335" r:id="rId30"/>
  </p:sldIdLst>
  <p:sldSz cx="9144000" cy="6858000" type="screen4x3"/>
  <p:notesSz cx="6858000" cy="9144000"/>
  <p:custDataLst>
    <p:tags r:id="rId32"/>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3" d="100"/>
          <a:sy n="113" d="100"/>
        </p:scale>
        <p:origin x="1398"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424217B2-80C4-4C14-BDE8-D236F7D5957A}"/>
              </a:ext>
            </a:extLst>
          </p:cNvPr>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p>
        </p:txBody>
      </p:sp>
      <p:sp>
        <p:nvSpPr>
          <p:cNvPr id="6147" name="Rectangle 3">
            <a:extLst>
              <a:ext uri="{FF2B5EF4-FFF2-40B4-BE49-F238E27FC236}">
                <a16:creationId xmlns:a16="http://schemas.microsoft.com/office/drawing/2014/main" id="{221BDB23-0BA4-4405-910A-3285CDEC0442}"/>
              </a:ext>
            </a:extLst>
          </p:cNvPr>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p>
        </p:txBody>
      </p:sp>
      <p:sp>
        <p:nvSpPr>
          <p:cNvPr id="2052" name="Rectangle 4">
            <a:extLst>
              <a:ext uri="{FF2B5EF4-FFF2-40B4-BE49-F238E27FC236}">
                <a16:creationId xmlns:a16="http://schemas.microsoft.com/office/drawing/2014/main" id="{370F6980-0CD0-4EE5-A7E8-6FD657FD4F46}"/>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a:extLst>
              <a:ext uri="{FF2B5EF4-FFF2-40B4-BE49-F238E27FC236}">
                <a16:creationId xmlns:a16="http://schemas.microsoft.com/office/drawing/2014/main" id="{C62A8138-C563-4047-B00C-7529B81FEC95}"/>
              </a:ext>
            </a:extLst>
          </p:cNvPr>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150" name="Rectangle 6">
            <a:extLst>
              <a:ext uri="{FF2B5EF4-FFF2-40B4-BE49-F238E27FC236}">
                <a16:creationId xmlns:a16="http://schemas.microsoft.com/office/drawing/2014/main" id="{9A81A431-E6D0-4991-A4D0-145DB26C9143}"/>
              </a:ext>
            </a:extLst>
          </p:cNvPr>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p>
        </p:txBody>
      </p:sp>
      <p:sp>
        <p:nvSpPr>
          <p:cNvPr id="6151" name="Rectangle 7">
            <a:extLst>
              <a:ext uri="{FF2B5EF4-FFF2-40B4-BE49-F238E27FC236}">
                <a16:creationId xmlns:a16="http://schemas.microsoft.com/office/drawing/2014/main" id="{D7DAF9C7-968C-4237-912A-1554AFE15C18}"/>
              </a:ext>
            </a:extLst>
          </p:cNvPr>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0AC9204A-F07F-4E33-80A1-23FF874E048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C6EBC-E59F-4E8F-A26A-29D549C26E06}"/>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GB"/>
          </a:p>
        </p:txBody>
      </p:sp>
      <p:sp>
        <p:nvSpPr>
          <p:cNvPr id="3" name="Subtitle 2">
            <a:extLst>
              <a:ext uri="{FF2B5EF4-FFF2-40B4-BE49-F238E27FC236}">
                <a16:creationId xmlns:a16="http://schemas.microsoft.com/office/drawing/2014/main" id="{5FD337D3-038E-4F70-878A-1970EC7A651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314A4D3C-F1AA-4703-BB78-BA6A8BEF4160}"/>
              </a:ext>
            </a:extLst>
          </p:cNvPr>
          <p:cNvSpPr>
            <a:spLocks noGrp="1"/>
          </p:cNvSpPr>
          <p:nvPr>
            <p:ph type="dt" sz="half" idx="10"/>
          </p:nvPr>
        </p:nvSpPr>
        <p:spPr/>
        <p:txBody>
          <a:bodyPr/>
          <a:lstStyle/>
          <a:p>
            <a:pPr>
              <a:defRPr/>
            </a:pPr>
            <a:r>
              <a:rPr lang="en-US" dirty="0"/>
              <a:t>4th May 2021</a:t>
            </a:r>
          </a:p>
        </p:txBody>
      </p:sp>
      <p:sp>
        <p:nvSpPr>
          <p:cNvPr id="5" name="Footer Placeholder 4">
            <a:extLst>
              <a:ext uri="{FF2B5EF4-FFF2-40B4-BE49-F238E27FC236}">
                <a16:creationId xmlns:a16="http://schemas.microsoft.com/office/drawing/2014/main" id="{3CB10DC8-AFC3-46E9-88A4-C565CDC4BD30}"/>
              </a:ext>
            </a:extLst>
          </p:cNvPr>
          <p:cNvSpPr>
            <a:spLocks noGrp="1"/>
          </p:cNvSpPr>
          <p:nvPr>
            <p:ph type="ftr" sz="quarter" idx="11"/>
          </p:nvPr>
        </p:nvSpPr>
        <p:spPr/>
        <p:txBody>
          <a:bodyPr/>
          <a:lstStyle/>
          <a:p>
            <a:pPr>
              <a:defRPr/>
            </a:pPr>
            <a:r>
              <a:rPr lang="en-IE"/>
              <a:t>Fergus Gaughran</a:t>
            </a:r>
            <a:endParaRPr lang="en-US"/>
          </a:p>
        </p:txBody>
      </p:sp>
      <p:sp>
        <p:nvSpPr>
          <p:cNvPr id="6" name="Slide Number Placeholder 5">
            <a:extLst>
              <a:ext uri="{FF2B5EF4-FFF2-40B4-BE49-F238E27FC236}">
                <a16:creationId xmlns:a16="http://schemas.microsoft.com/office/drawing/2014/main" id="{49749070-7924-421E-B9DA-662FF9541208}"/>
              </a:ext>
            </a:extLst>
          </p:cNvPr>
          <p:cNvSpPr>
            <a:spLocks noGrp="1"/>
          </p:cNvSpPr>
          <p:nvPr>
            <p:ph type="sldNum" sz="quarter" idx="12"/>
          </p:nvPr>
        </p:nvSpPr>
        <p:spPr/>
        <p:txBody>
          <a:bodyPr/>
          <a:lstStyle/>
          <a:p>
            <a:pPr>
              <a:defRPr/>
            </a:pPr>
            <a:fld id="{B606DF8B-8264-4479-90D9-A5288EF02757}" type="slidenum">
              <a:rPr lang="en-US" altLang="en-US" smtClean="0"/>
              <a:pPr>
                <a:defRPr/>
              </a:pPr>
              <a:t>‹#›</a:t>
            </a:fld>
            <a:endParaRPr lang="en-US" altLang="en-US"/>
          </a:p>
        </p:txBody>
      </p:sp>
    </p:spTree>
    <p:extLst>
      <p:ext uri="{BB962C8B-B14F-4D97-AF65-F5344CB8AC3E}">
        <p14:creationId xmlns:p14="http://schemas.microsoft.com/office/powerpoint/2010/main" val="123776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37F8B-21FD-457C-A605-2D7815BA9D9B}"/>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8F78519-BDF1-4C42-BED3-D0D1BECE10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357AF3E-C20B-43E3-88C7-F82405E3551E}"/>
              </a:ext>
            </a:extLst>
          </p:cNvPr>
          <p:cNvSpPr>
            <a:spLocks noGrp="1"/>
          </p:cNvSpPr>
          <p:nvPr>
            <p:ph type="dt" sz="half" idx="10"/>
          </p:nvPr>
        </p:nvSpPr>
        <p:spPr/>
        <p:txBody>
          <a:bodyPr/>
          <a:lstStyle/>
          <a:p>
            <a:pPr>
              <a:defRPr/>
            </a:pPr>
            <a:r>
              <a:rPr lang="en-US" dirty="0"/>
              <a:t>4th May 2021</a:t>
            </a:r>
          </a:p>
        </p:txBody>
      </p:sp>
      <p:sp>
        <p:nvSpPr>
          <p:cNvPr id="5" name="Footer Placeholder 4">
            <a:extLst>
              <a:ext uri="{FF2B5EF4-FFF2-40B4-BE49-F238E27FC236}">
                <a16:creationId xmlns:a16="http://schemas.microsoft.com/office/drawing/2014/main" id="{7A7EE685-0A83-4AD7-B300-E62B322B5F5E}"/>
              </a:ext>
            </a:extLst>
          </p:cNvPr>
          <p:cNvSpPr>
            <a:spLocks noGrp="1"/>
          </p:cNvSpPr>
          <p:nvPr>
            <p:ph type="ftr" sz="quarter" idx="11"/>
          </p:nvPr>
        </p:nvSpPr>
        <p:spPr/>
        <p:txBody>
          <a:bodyPr/>
          <a:lstStyle/>
          <a:p>
            <a:pPr>
              <a:defRPr/>
            </a:pPr>
            <a:r>
              <a:rPr lang="en-IE"/>
              <a:t>Fergus Gaughran</a:t>
            </a:r>
            <a:endParaRPr lang="en-US"/>
          </a:p>
        </p:txBody>
      </p:sp>
      <p:sp>
        <p:nvSpPr>
          <p:cNvPr id="6" name="Slide Number Placeholder 5">
            <a:extLst>
              <a:ext uri="{FF2B5EF4-FFF2-40B4-BE49-F238E27FC236}">
                <a16:creationId xmlns:a16="http://schemas.microsoft.com/office/drawing/2014/main" id="{13353EE2-091A-404E-B178-1C0824B09F18}"/>
              </a:ext>
            </a:extLst>
          </p:cNvPr>
          <p:cNvSpPr>
            <a:spLocks noGrp="1"/>
          </p:cNvSpPr>
          <p:nvPr>
            <p:ph type="sldNum" sz="quarter" idx="12"/>
          </p:nvPr>
        </p:nvSpPr>
        <p:spPr/>
        <p:txBody>
          <a:bodyPr/>
          <a:lstStyle/>
          <a:p>
            <a:pPr>
              <a:defRPr/>
            </a:pPr>
            <a:fld id="{445171F2-D92E-48B7-8C04-669025D7035A}" type="slidenum">
              <a:rPr lang="en-US" altLang="en-US" smtClean="0"/>
              <a:pPr>
                <a:defRPr/>
              </a:pPr>
              <a:t>‹#›</a:t>
            </a:fld>
            <a:endParaRPr lang="en-US" altLang="en-US"/>
          </a:p>
        </p:txBody>
      </p:sp>
    </p:spTree>
    <p:extLst>
      <p:ext uri="{BB962C8B-B14F-4D97-AF65-F5344CB8AC3E}">
        <p14:creationId xmlns:p14="http://schemas.microsoft.com/office/powerpoint/2010/main" val="39979575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65AB18E-EC22-4745-81EC-754040567248}"/>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1ACD50F-6D9D-4584-91B7-F34B9A88D1CA}"/>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EF0F19-B9D6-4406-B1F7-BB737F06E1A9}"/>
              </a:ext>
            </a:extLst>
          </p:cNvPr>
          <p:cNvSpPr>
            <a:spLocks noGrp="1"/>
          </p:cNvSpPr>
          <p:nvPr>
            <p:ph type="dt" sz="half" idx="10"/>
          </p:nvPr>
        </p:nvSpPr>
        <p:spPr/>
        <p:txBody>
          <a:bodyPr/>
          <a:lstStyle/>
          <a:p>
            <a:pPr>
              <a:defRPr/>
            </a:pPr>
            <a:r>
              <a:rPr lang="en-US" dirty="0"/>
              <a:t>4th May 2021</a:t>
            </a:r>
          </a:p>
        </p:txBody>
      </p:sp>
      <p:sp>
        <p:nvSpPr>
          <p:cNvPr id="5" name="Footer Placeholder 4">
            <a:extLst>
              <a:ext uri="{FF2B5EF4-FFF2-40B4-BE49-F238E27FC236}">
                <a16:creationId xmlns:a16="http://schemas.microsoft.com/office/drawing/2014/main" id="{93AB0E76-45B4-4090-B88D-E6795B11EDD9}"/>
              </a:ext>
            </a:extLst>
          </p:cNvPr>
          <p:cNvSpPr>
            <a:spLocks noGrp="1"/>
          </p:cNvSpPr>
          <p:nvPr>
            <p:ph type="ftr" sz="quarter" idx="11"/>
          </p:nvPr>
        </p:nvSpPr>
        <p:spPr/>
        <p:txBody>
          <a:bodyPr/>
          <a:lstStyle/>
          <a:p>
            <a:pPr>
              <a:defRPr/>
            </a:pPr>
            <a:r>
              <a:rPr lang="en-IE"/>
              <a:t>Fergus Gaughran</a:t>
            </a:r>
            <a:endParaRPr lang="en-US"/>
          </a:p>
        </p:txBody>
      </p:sp>
      <p:sp>
        <p:nvSpPr>
          <p:cNvPr id="6" name="Slide Number Placeholder 5">
            <a:extLst>
              <a:ext uri="{FF2B5EF4-FFF2-40B4-BE49-F238E27FC236}">
                <a16:creationId xmlns:a16="http://schemas.microsoft.com/office/drawing/2014/main" id="{47710D90-1508-4A4B-9691-616BBA3B8B76}"/>
              </a:ext>
            </a:extLst>
          </p:cNvPr>
          <p:cNvSpPr>
            <a:spLocks noGrp="1"/>
          </p:cNvSpPr>
          <p:nvPr>
            <p:ph type="sldNum" sz="quarter" idx="12"/>
          </p:nvPr>
        </p:nvSpPr>
        <p:spPr/>
        <p:txBody>
          <a:bodyPr/>
          <a:lstStyle/>
          <a:p>
            <a:pPr>
              <a:defRPr/>
            </a:pPr>
            <a:fld id="{4002290D-E025-45F6-8E31-32556504085A}" type="slidenum">
              <a:rPr lang="en-US" altLang="en-US" smtClean="0"/>
              <a:pPr>
                <a:defRPr/>
              </a:pPr>
              <a:t>‹#›</a:t>
            </a:fld>
            <a:endParaRPr lang="en-US" altLang="en-US"/>
          </a:p>
        </p:txBody>
      </p:sp>
    </p:spTree>
    <p:extLst>
      <p:ext uri="{BB962C8B-B14F-4D97-AF65-F5344CB8AC3E}">
        <p14:creationId xmlns:p14="http://schemas.microsoft.com/office/powerpoint/2010/main" val="1101331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7F27A-56B5-4953-AD6C-C1CA4A43965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219EE45-7858-4EBA-A4BE-3310B17DA65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9423E90-F31C-4DE7-926C-397FF485D350}"/>
              </a:ext>
            </a:extLst>
          </p:cNvPr>
          <p:cNvSpPr>
            <a:spLocks noGrp="1"/>
          </p:cNvSpPr>
          <p:nvPr>
            <p:ph type="dt" sz="half" idx="10"/>
          </p:nvPr>
        </p:nvSpPr>
        <p:spPr/>
        <p:txBody>
          <a:bodyPr/>
          <a:lstStyle/>
          <a:p>
            <a:pPr>
              <a:defRPr/>
            </a:pPr>
            <a:r>
              <a:rPr lang="en-US" dirty="0"/>
              <a:t>4th May 2021</a:t>
            </a:r>
          </a:p>
        </p:txBody>
      </p:sp>
      <p:sp>
        <p:nvSpPr>
          <p:cNvPr id="5" name="Footer Placeholder 4">
            <a:extLst>
              <a:ext uri="{FF2B5EF4-FFF2-40B4-BE49-F238E27FC236}">
                <a16:creationId xmlns:a16="http://schemas.microsoft.com/office/drawing/2014/main" id="{A664C01A-0B7B-41CB-801D-84D566E85FA3}"/>
              </a:ext>
            </a:extLst>
          </p:cNvPr>
          <p:cNvSpPr>
            <a:spLocks noGrp="1"/>
          </p:cNvSpPr>
          <p:nvPr>
            <p:ph type="ftr" sz="quarter" idx="11"/>
          </p:nvPr>
        </p:nvSpPr>
        <p:spPr/>
        <p:txBody>
          <a:bodyPr/>
          <a:lstStyle/>
          <a:p>
            <a:pPr>
              <a:defRPr/>
            </a:pPr>
            <a:r>
              <a:rPr lang="en-IE"/>
              <a:t>Fergus Gaughran</a:t>
            </a:r>
            <a:endParaRPr lang="en-US"/>
          </a:p>
        </p:txBody>
      </p:sp>
      <p:sp>
        <p:nvSpPr>
          <p:cNvPr id="6" name="Slide Number Placeholder 5">
            <a:extLst>
              <a:ext uri="{FF2B5EF4-FFF2-40B4-BE49-F238E27FC236}">
                <a16:creationId xmlns:a16="http://schemas.microsoft.com/office/drawing/2014/main" id="{51C045CD-5C44-4951-A19F-888EBF87739B}"/>
              </a:ext>
            </a:extLst>
          </p:cNvPr>
          <p:cNvSpPr>
            <a:spLocks noGrp="1"/>
          </p:cNvSpPr>
          <p:nvPr>
            <p:ph type="sldNum" sz="quarter" idx="12"/>
          </p:nvPr>
        </p:nvSpPr>
        <p:spPr/>
        <p:txBody>
          <a:bodyPr/>
          <a:lstStyle/>
          <a:p>
            <a:pPr>
              <a:defRPr/>
            </a:pPr>
            <a:fld id="{8A047723-4CD1-48FF-899B-19F0EB61B725}" type="slidenum">
              <a:rPr lang="en-US" altLang="en-US" smtClean="0"/>
              <a:pPr>
                <a:defRPr/>
              </a:pPr>
              <a:t>‹#›</a:t>
            </a:fld>
            <a:endParaRPr lang="en-US" altLang="en-US"/>
          </a:p>
        </p:txBody>
      </p:sp>
    </p:spTree>
    <p:extLst>
      <p:ext uri="{BB962C8B-B14F-4D97-AF65-F5344CB8AC3E}">
        <p14:creationId xmlns:p14="http://schemas.microsoft.com/office/powerpoint/2010/main" val="4392074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FD876-194E-4CD3-9164-6CE594ACD981}"/>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3723D31-9FDD-4348-947A-BBEAADC8D5F4}"/>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2453C7E-5D6F-4E63-9BDA-8DE8FBCB87A8}"/>
              </a:ext>
            </a:extLst>
          </p:cNvPr>
          <p:cNvSpPr>
            <a:spLocks noGrp="1"/>
          </p:cNvSpPr>
          <p:nvPr>
            <p:ph type="dt" sz="half" idx="10"/>
          </p:nvPr>
        </p:nvSpPr>
        <p:spPr/>
        <p:txBody>
          <a:bodyPr/>
          <a:lstStyle/>
          <a:p>
            <a:pPr>
              <a:defRPr/>
            </a:pPr>
            <a:r>
              <a:rPr lang="en-US" dirty="0"/>
              <a:t>4th May 2021</a:t>
            </a:r>
          </a:p>
        </p:txBody>
      </p:sp>
      <p:sp>
        <p:nvSpPr>
          <p:cNvPr id="5" name="Footer Placeholder 4">
            <a:extLst>
              <a:ext uri="{FF2B5EF4-FFF2-40B4-BE49-F238E27FC236}">
                <a16:creationId xmlns:a16="http://schemas.microsoft.com/office/drawing/2014/main" id="{775C2233-EFCE-4721-A913-892546BC6059}"/>
              </a:ext>
            </a:extLst>
          </p:cNvPr>
          <p:cNvSpPr>
            <a:spLocks noGrp="1"/>
          </p:cNvSpPr>
          <p:nvPr>
            <p:ph type="ftr" sz="quarter" idx="11"/>
          </p:nvPr>
        </p:nvSpPr>
        <p:spPr/>
        <p:txBody>
          <a:bodyPr/>
          <a:lstStyle/>
          <a:p>
            <a:pPr>
              <a:defRPr/>
            </a:pPr>
            <a:r>
              <a:rPr lang="en-IE"/>
              <a:t>Fergus Gaughran</a:t>
            </a:r>
            <a:endParaRPr lang="en-US"/>
          </a:p>
        </p:txBody>
      </p:sp>
      <p:sp>
        <p:nvSpPr>
          <p:cNvPr id="6" name="Slide Number Placeholder 5">
            <a:extLst>
              <a:ext uri="{FF2B5EF4-FFF2-40B4-BE49-F238E27FC236}">
                <a16:creationId xmlns:a16="http://schemas.microsoft.com/office/drawing/2014/main" id="{219CEBB1-9B67-49C0-BB95-FB99AFD1B9D5}"/>
              </a:ext>
            </a:extLst>
          </p:cNvPr>
          <p:cNvSpPr>
            <a:spLocks noGrp="1"/>
          </p:cNvSpPr>
          <p:nvPr>
            <p:ph type="sldNum" sz="quarter" idx="12"/>
          </p:nvPr>
        </p:nvSpPr>
        <p:spPr/>
        <p:txBody>
          <a:bodyPr/>
          <a:lstStyle/>
          <a:p>
            <a:pPr>
              <a:defRPr/>
            </a:pPr>
            <a:fld id="{0253659A-6BB3-4B7B-8679-5B4D111BA274}" type="slidenum">
              <a:rPr lang="en-US" altLang="en-US" smtClean="0"/>
              <a:pPr>
                <a:defRPr/>
              </a:pPr>
              <a:t>‹#›</a:t>
            </a:fld>
            <a:endParaRPr lang="en-US" altLang="en-US"/>
          </a:p>
        </p:txBody>
      </p:sp>
    </p:spTree>
    <p:extLst>
      <p:ext uri="{BB962C8B-B14F-4D97-AF65-F5344CB8AC3E}">
        <p14:creationId xmlns:p14="http://schemas.microsoft.com/office/powerpoint/2010/main" val="11027607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D88DC-5700-48DD-B75A-69A9B091468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CA7950D-F17A-4BF4-A725-9751B5DD68DA}"/>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6B2CE724-289E-4795-8137-3D4144F4D289}"/>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C992684-58C6-4A78-8301-A672CAB8A04C}"/>
              </a:ext>
            </a:extLst>
          </p:cNvPr>
          <p:cNvSpPr>
            <a:spLocks noGrp="1"/>
          </p:cNvSpPr>
          <p:nvPr>
            <p:ph type="dt" sz="half" idx="10"/>
          </p:nvPr>
        </p:nvSpPr>
        <p:spPr/>
        <p:txBody>
          <a:bodyPr/>
          <a:lstStyle/>
          <a:p>
            <a:pPr>
              <a:defRPr/>
            </a:pPr>
            <a:r>
              <a:rPr lang="en-US" dirty="0"/>
              <a:t>4th May 2021</a:t>
            </a:r>
          </a:p>
        </p:txBody>
      </p:sp>
      <p:sp>
        <p:nvSpPr>
          <p:cNvPr id="6" name="Footer Placeholder 5">
            <a:extLst>
              <a:ext uri="{FF2B5EF4-FFF2-40B4-BE49-F238E27FC236}">
                <a16:creationId xmlns:a16="http://schemas.microsoft.com/office/drawing/2014/main" id="{6D591994-5C37-4343-B602-747DBDC29DEF}"/>
              </a:ext>
            </a:extLst>
          </p:cNvPr>
          <p:cNvSpPr>
            <a:spLocks noGrp="1"/>
          </p:cNvSpPr>
          <p:nvPr>
            <p:ph type="ftr" sz="quarter" idx="11"/>
          </p:nvPr>
        </p:nvSpPr>
        <p:spPr/>
        <p:txBody>
          <a:bodyPr/>
          <a:lstStyle/>
          <a:p>
            <a:pPr>
              <a:defRPr/>
            </a:pPr>
            <a:r>
              <a:rPr lang="en-IE"/>
              <a:t>Fergus Gaughran</a:t>
            </a:r>
            <a:endParaRPr lang="en-US"/>
          </a:p>
        </p:txBody>
      </p:sp>
      <p:sp>
        <p:nvSpPr>
          <p:cNvPr id="7" name="Slide Number Placeholder 6">
            <a:extLst>
              <a:ext uri="{FF2B5EF4-FFF2-40B4-BE49-F238E27FC236}">
                <a16:creationId xmlns:a16="http://schemas.microsoft.com/office/drawing/2014/main" id="{AF12C793-93E8-4180-8AB5-423D0D77FA18}"/>
              </a:ext>
            </a:extLst>
          </p:cNvPr>
          <p:cNvSpPr>
            <a:spLocks noGrp="1"/>
          </p:cNvSpPr>
          <p:nvPr>
            <p:ph type="sldNum" sz="quarter" idx="12"/>
          </p:nvPr>
        </p:nvSpPr>
        <p:spPr/>
        <p:txBody>
          <a:bodyPr/>
          <a:lstStyle/>
          <a:p>
            <a:pPr>
              <a:defRPr/>
            </a:pPr>
            <a:fld id="{1B165EAC-6C00-4032-9B59-C38060EBEC12}" type="slidenum">
              <a:rPr lang="en-US" altLang="en-US" smtClean="0"/>
              <a:pPr>
                <a:defRPr/>
              </a:pPr>
              <a:t>‹#›</a:t>
            </a:fld>
            <a:endParaRPr lang="en-US" altLang="en-US"/>
          </a:p>
        </p:txBody>
      </p:sp>
    </p:spTree>
    <p:extLst>
      <p:ext uri="{BB962C8B-B14F-4D97-AF65-F5344CB8AC3E}">
        <p14:creationId xmlns:p14="http://schemas.microsoft.com/office/powerpoint/2010/main" val="21525679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928FB-5631-4D5A-9FD8-790FA917F071}"/>
              </a:ext>
            </a:extLst>
          </p:cNvPr>
          <p:cNvSpPr>
            <a:spLocks noGrp="1"/>
          </p:cNvSpPr>
          <p:nvPr>
            <p:ph type="title"/>
          </p:nvPr>
        </p:nvSpPr>
        <p:spPr>
          <a:xfrm>
            <a:off x="629841" y="365126"/>
            <a:ext cx="78867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F8745F01-8864-4EA0-9EF4-3E3239C20BE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E09C87E4-27B9-4ED9-BB9F-E8E04471F8C5}"/>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7F77264E-50F7-4F57-9DDA-FA25191124B8}"/>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79F12177-996F-4B79-B546-1AFA9A92FDFB}"/>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75083D4-8025-4C80-BCF5-6EF1C93E4885}"/>
              </a:ext>
            </a:extLst>
          </p:cNvPr>
          <p:cNvSpPr>
            <a:spLocks noGrp="1"/>
          </p:cNvSpPr>
          <p:nvPr>
            <p:ph type="dt" sz="half" idx="10"/>
          </p:nvPr>
        </p:nvSpPr>
        <p:spPr/>
        <p:txBody>
          <a:bodyPr/>
          <a:lstStyle/>
          <a:p>
            <a:pPr>
              <a:defRPr/>
            </a:pPr>
            <a:r>
              <a:rPr lang="en-US" dirty="0"/>
              <a:t>4th May 2021</a:t>
            </a:r>
          </a:p>
        </p:txBody>
      </p:sp>
      <p:sp>
        <p:nvSpPr>
          <p:cNvPr id="8" name="Footer Placeholder 7">
            <a:extLst>
              <a:ext uri="{FF2B5EF4-FFF2-40B4-BE49-F238E27FC236}">
                <a16:creationId xmlns:a16="http://schemas.microsoft.com/office/drawing/2014/main" id="{35D20378-DCB0-43CB-856E-30BC52A2BFE2}"/>
              </a:ext>
            </a:extLst>
          </p:cNvPr>
          <p:cNvSpPr>
            <a:spLocks noGrp="1"/>
          </p:cNvSpPr>
          <p:nvPr>
            <p:ph type="ftr" sz="quarter" idx="11"/>
          </p:nvPr>
        </p:nvSpPr>
        <p:spPr/>
        <p:txBody>
          <a:bodyPr/>
          <a:lstStyle/>
          <a:p>
            <a:pPr>
              <a:defRPr/>
            </a:pPr>
            <a:r>
              <a:rPr lang="en-IE"/>
              <a:t>Fergus Gaughran</a:t>
            </a:r>
            <a:endParaRPr lang="en-US"/>
          </a:p>
        </p:txBody>
      </p:sp>
      <p:sp>
        <p:nvSpPr>
          <p:cNvPr id="9" name="Slide Number Placeholder 8">
            <a:extLst>
              <a:ext uri="{FF2B5EF4-FFF2-40B4-BE49-F238E27FC236}">
                <a16:creationId xmlns:a16="http://schemas.microsoft.com/office/drawing/2014/main" id="{F1D7E087-978E-4D01-8B04-154451BF4F7E}"/>
              </a:ext>
            </a:extLst>
          </p:cNvPr>
          <p:cNvSpPr>
            <a:spLocks noGrp="1"/>
          </p:cNvSpPr>
          <p:nvPr>
            <p:ph type="sldNum" sz="quarter" idx="12"/>
          </p:nvPr>
        </p:nvSpPr>
        <p:spPr/>
        <p:txBody>
          <a:bodyPr/>
          <a:lstStyle/>
          <a:p>
            <a:pPr>
              <a:defRPr/>
            </a:pPr>
            <a:fld id="{6014F951-B476-46C4-96B2-C0F6B5E9AB3D}" type="slidenum">
              <a:rPr lang="en-US" altLang="en-US" smtClean="0"/>
              <a:pPr>
                <a:defRPr/>
              </a:pPr>
              <a:t>‹#›</a:t>
            </a:fld>
            <a:endParaRPr lang="en-US" altLang="en-US"/>
          </a:p>
        </p:txBody>
      </p:sp>
    </p:spTree>
    <p:extLst>
      <p:ext uri="{BB962C8B-B14F-4D97-AF65-F5344CB8AC3E}">
        <p14:creationId xmlns:p14="http://schemas.microsoft.com/office/powerpoint/2010/main" val="30004319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0745A-0C84-4664-9DD6-4BA7E6BC184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397B56E-7FDD-4F52-9689-5D4C65ED26A8}"/>
              </a:ext>
            </a:extLst>
          </p:cNvPr>
          <p:cNvSpPr>
            <a:spLocks noGrp="1"/>
          </p:cNvSpPr>
          <p:nvPr>
            <p:ph type="dt" sz="half" idx="10"/>
          </p:nvPr>
        </p:nvSpPr>
        <p:spPr/>
        <p:txBody>
          <a:bodyPr/>
          <a:lstStyle/>
          <a:p>
            <a:pPr>
              <a:defRPr/>
            </a:pPr>
            <a:r>
              <a:rPr lang="en-US" dirty="0"/>
              <a:t>4th May 2021</a:t>
            </a:r>
          </a:p>
        </p:txBody>
      </p:sp>
      <p:sp>
        <p:nvSpPr>
          <p:cNvPr id="4" name="Footer Placeholder 3">
            <a:extLst>
              <a:ext uri="{FF2B5EF4-FFF2-40B4-BE49-F238E27FC236}">
                <a16:creationId xmlns:a16="http://schemas.microsoft.com/office/drawing/2014/main" id="{6B532562-6EC1-46D1-8890-B4B1CC4E9DB4}"/>
              </a:ext>
            </a:extLst>
          </p:cNvPr>
          <p:cNvSpPr>
            <a:spLocks noGrp="1"/>
          </p:cNvSpPr>
          <p:nvPr>
            <p:ph type="ftr" sz="quarter" idx="11"/>
          </p:nvPr>
        </p:nvSpPr>
        <p:spPr/>
        <p:txBody>
          <a:bodyPr/>
          <a:lstStyle/>
          <a:p>
            <a:pPr>
              <a:defRPr/>
            </a:pPr>
            <a:r>
              <a:rPr lang="en-IE"/>
              <a:t>Fergus Gaughran</a:t>
            </a:r>
            <a:endParaRPr lang="en-US"/>
          </a:p>
        </p:txBody>
      </p:sp>
      <p:sp>
        <p:nvSpPr>
          <p:cNvPr id="5" name="Slide Number Placeholder 4">
            <a:extLst>
              <a:ext uri="{FF2B5EF4-FFF2-40B4-BE49-F238E27FC236}">
                <a16:creationId xmlns:a16="http://schemas.microsoft.com/office/drawing/2014/main" id="{7E80402E-DFB8-4A5A-A8C2-7160238B0043}"/>
              </a:ext>
            </a:extLst>
          </p:cNvPr>
          <p:cNvSpPr>
            <a:spLocks noGrp="1"/>
          </p:cNvSpPr>
          <p:nvPr>
            <p:ph type="sldNum" sz="quarter" idx="12"/>
          </p:nvPr>
        </p:nvSpPr>
        <p:spPr/>
        <p:txBody>
          <a:bodyPr/>
          <a:lstStyle/>
          <a:p>
            <a:pPr>
              <a:defRPr/>
            </a:pPr>
            <a:fld id="{DE4A6ED2-8847-4FD1-A10B-787359D9D8CA}" type="slidenum">
              <a:rPr lang="en-US" altLang="en-US" smtClean="0"/>
              <a:pPr>
                <a:defRPr/>
              </a:pPr>
              <a:t>‹#›</a:t>
            </a:fld>
            <a:endParaRPr lang="en-US" altLang="en-US"/>
          </a:p>
        </p:txBody>
      </p:sp>
    </p:spTree>
    <p:extLst>
      <p:ext uri="{BB962C8B-B14F-4D97-AF65-F5344CB8AC3E}">
        <p14:creationId xmlns:p14="http://schemas.microsoft.com/office/powerpoint/2010/main" val="39600654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A01DFF8-847A-4033-A0E0-794593B85F0E}"/>
              </a:ext>
            </a:extLst>
          </p:cNvPr>
          <p:cNvSpPr>
            <a:spLocks noGrp="1"/>
          </p:cNvSpPr>
          <p:nvPr>
            <p:ph type="dt" sz="half" idx="10"/>
          </p:nvPr>
        </p:nvSpPr>
        <p:spPr/>
        <p:txBody>
          <a:bodyPr/>
          <a:lstStyle/>
          <a:p>
            <a:pPr>
              <a:defRPr/>
            </a:pPr>
            <a:r>
              <a:rPr lang="en-US" dirty="0"/>
              <a:t>4th May 2021</a:t>
            </a:r>
          </a:p>
        </p:txBody>
      </p:sp>
      <p:sp>
        <p:nvSpPr>
          <p:cNvPr id="3" name="Footer Placeholder 2">
            <a:extLst>
              <a:ext uri="{FF2B5EF4-FFF2-40B4-BE49-F238E27FC236}">
                <a16:creationId xmlns:a16="http://schemas.microsoft.com/office/drawing/2014/main" id="{6C848333-B324-4823-96A2-FBC4324B16A5}"/>
              </a:ext>
            </a:extLst>
          </p:cNvPr>
          <p:cNvSpPr>
            <a:spLocks noGrp="1"/>
          </p:cNvSpPr>
          <p:nvPr>
            <p:ph type="ftr" sz="quarter" idx="11"/>
          </p:nvPr>
        </p:nvSpPr>
        <p:spPr/>
        <p:txBody>
          <a:bodyPr/>
          <a:lstStyle/>
          <a:p>
            <a:pPr>
              <a:defRPr/>
            </a:pPr>
            <a:r>
              <a:rPr lang="en-IE"/>
              <a:t>Fergus Gaughran</a:t>
            </a:r>
            <a:endParaRPr lang="en-US"/>
          </a:p>
        </p:txBody>
      </p:sp>
      <p:sp>
        <p:nvSpPr>
          <p:cNvPr id="4" name="Slide Number Placeholder 3">
            <a:extLst>
              <a:ext uri="{FF2B5EF4-FFF2-40B4-BE49-F238E27FC236}">
                <a16:creationId xmlns:a16="http://schemas.microsoft.com/office/drawing/2014/main" id="{5AE0D153-6054-4D7B-942C-346FCD01581E}"/>
              </a:ext>
            </a:extLst>
          </p:cNvPr>
          <p:cNvSpPr>
            <a:spLocks noGrp="1"/>
          </p:cNvSpPr>
          <p:nvPr>
            <p:ph type="sldNum" sz="quarter" idx="12"/>
          </p:nvPr>
        </p:nvSpPr>
        <p:spPr/>
        <p:txBody>
          <a:bodyPr/>
          <a:lstStyle/>
          <a:p>
            <a:pPr>
              <a:defRPr/>
            </a:pPr>
            <a:fld id="{23EB99BB-3591-46BF-ACAA-63127C7641C2}" type="slidenum">
              <a:rPr lang="en-US" altLang="en-US" smtClean="0"/>
              <a:pPr>
                <a:defRPr/>
              </a:pPr>
              <a:t>‹#›</a:t>
            </a:fld>
            <a:endParaRPr lang="en-US" altLang="en-US"/>
          </a:p>
        </p:txBody>
      </p:sp>
    </p:spTree>
    <p:extLst>
      <p:ext uri="{BB962C8B-B14F-4D97-AF65-F5344CB8AC3E}">
        <p14:creationId xmlns:p14="http://schemas.microsoft.com/office/powerpoint/2010/main" val="4269094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628CF-96F4-4C79-BDAB-63EB8F7B65E0}"/>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C346FC6-9E85-46FC-88D6-C07629F3E502}"/>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85E307C-ADB8-4617-BD4D-0A3EDA46186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575E0259-96BA-4875-9033-8FC368C2FB0C}"/>
              </a:ext>
            </a:extLst>
          </p:cNvPr>
          <p:cNvSpPr>
            <a:spLocks noGrp="1"/>
          </p:cNvSpPr>
          <p:nvPr>
            <p:ph type="dt" sz="half" idx="10"/>
          </p:nvPr>
        </p:nvSpPr>
        <p:spPr/>
        <p:txBody>
          <a:bodyPr/>
          <a:lstStyle/>
          <a:p>
            <a:pPr>
              <a:defRPr/>
            </a:pPr>
            <a:r>
              <a:rPr lang="en-US" dirty="0"/>
              <a:t>4th May 2021</a:t>
            </a:r>
          </a:p>
        </p:txBody>
      </p:sp>
      <p:sp>
        <p:nvSpPr>
          <p:cNvPr id="6" name="Footer Placeholder 5">
            <a:extLst>
              <a:ext uri="{FF2B5EF4-FFF2-40B4-BE49-F238E27FC236}">
                <a16:creationId xmlns:a16="http://schemas.microsoft.com/office/drawing/2014/main" id="{D4A94BD0-3549-4EE0-83FE-E1534C2B13FC}"/>
              </a:ext>
            </a:extLst>
          </p:cNvPr>
          <p:cNvSpPr>
            <a:spLocks noGrp="1"/>
          </p:cNvSpPr>
          <p:nvPr>
            <p:ph type="ftr" sz="quarter" idx="11"/>
          </p:nvPr>
        </p:nvSpPr>
        <p:spPr/>
        <p:txBody>
          <a:bodyPr/>
          <a:lstStyle/>
          <a:p>
            <a:pPr>
              <a:defRPr/>
            </a:pPr>
            <a:r>
              <a:rPr lang="en-IE"/>
              <a:t>Fergus Gaughran</a:t>
            </a:r>
            <a:endParaRPr lang="en-US"/>
          </a:p>
        </p:txBody>
      </p:sp>
      <p:sp>
        <p:nvSpPr>
          <p:cNvPr id="7" name="Slide Number Placeholder 6">
            <a:extLst>
              <a:ext uri="{FF2B5EF4-FFF2-40B4-BE49-F238E27FC236}">
                <a16:creationId xmlns:a16="http://schemas.microsoft.com/office/drawing/2014/main" id="{78E81325-01EB-4BD2-8C65-AF7DEA5220FD}"/>
              </a:ext>
            </a:extLst>
          </p:cNvPr>
          <p:cNvSpPr>
            <a:spLocks noGrp="1"/>
          </p:cNvSpPr>
          <p:nvPr>
            <p:ph type="sldNum" sz="quarter" idx="12"/>
          </p:nvPr>
        </p:nvSpPr>
        <p:spPr/>
        <p:txBody>
          <a:bodyPr/>
          <a:lstStyle/>
          <a:p>
            <a:pPr>
              <a:defRPr/>
            </a:pPr>
            <a:fld id="{4B0D3502-C73F-4FAA-B0AE-5D2584EA48F1}" type="slidenum">
              <a:rPr lang="en-US" altLang="en-US" smtClean="0"/>
              <a:pPr>
                <a:defRPr/>
              </a:pPr>
              <a:t>‹#›</a:t>
            </a:fld>
            <a:endParaRPr lang="en-US" altLang="en-US"/>
          </a:p>
        </p:txBody>
      </p:sp>
    </p:spTree>
    <p:extLst>
      <p:ext uri="{BB962C8B-B14F-4D97-AF65-F5344CB8AC3E}">
        <p14:creationId xmlns:p14="http://schemas.microsoft.com/office/powerpoint/2010/main" val="3033980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000696-BA27-4F5E-BD7E-167FE7AD821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6856AD46-051E-4B61-A7B8-8DE37D4ABD1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GB"/>
          </a:p>
        </p:txBody>
      </p:sp>
      <p:sp>
        <p:nvSpPr>
          <p:cNvPr id="4" name="Text Placeholder 3">
            <a:extLst>
              <a:ext uri="{FF2B5EF4-FFF2-40B4-BE49-F238E27FC236}">
                <a16:creationId xmlns:a16="http://schemas.microsoft.com/office/drawing/2014/main" id="{1BA33DC0-F303-49DF-9293-776B8400756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A69FA59B-6B7D-4155-B3E0-6F7DA05E1B1F}"/>
              </a:ext>
            </a:extLst>
          </p:cNvPr>
          <p:cNvSpPr>
            <a:spLocks noGrp="1"/>
          </p:cNvSpPr>
          <p:nvPr>
            <p:ph type="dt" sz="half" idx="10"/>
          </p:nvPr>
        </p:nvSpPr>
        <p:spPr/>
        <p:txBody>
          <a:bodyPr/>
          <a:lstStyle/>
          <a:p>
            <a:pPr>
              <a:defRPr/>
            </a:pPr>
            <a:r>
              <a:rPr lang="en-US" dirty="0"/>
              <a:t>4th May 2021</a:t>
            </a:r>
          </a:p>
        </p:txBody>
      </p:sp>
      <p:sp>
        <p:nvSpPr>
          <p:cNvPr id="6" name="Footer Placeholder 5">
            <a:extLst>
              <a:ext uri="{FF2B5EF4-FFF2-40B4-BE49-F238E27FC236}">
                <a16:creationId xmlns:a16="http://schemas.microsoft.com/office/drawing/2014/main" id="{126BFEF7-2858-4AA9-A43F-A6DF19D09F8D}"/>
              </a:ext>
            </a:extLst>
          </p:cNvPr>
          <p:cNvSpPr>
            <a:spLocks noGrp="1"/>
          </p:cNvSpPr>
          <p:nvPr>
            <p:ph type="ftr" sz="quarter" idx="11"/>
          </p:nvPr>
        </p:nvSpPr>
        <p:spPr/>
        <p:txBody>
          <a:bodyPr/>
          <a:lstStyle/>
          <a:p>
            <a:pPr>
              <a:defRPr/>
            </a:pPr>
            <a:r>
              <a:rPr lang="en-IE"/>
              <a:t>Fergus Gaughran</a:t>
            </a:r>
            <a:endParaRPr lang="en-US"/>
          </a:p>
        </p:txBody>
      </p:sp>
      <p:sp>
        <p:nvSpPr>
          <p:cNvPr id="7" name="Slide Number Placeholder 6">
            <a:extLst>
              <a:ext uri="{FF2B5EF4-FFF2-40B4-BE49-F238E27FC236}">
                <a16:creationId xmlns:a16="http://schemas.microsoft.com/office/drawing/2014/main" id="{CF39374B-12DC-4978-9043-95A00A05B126}"/>
              </a:ext>
            </a:extLst>
          </p:cNvPr>
          <p:cNvSpPr>
            <a:spLocks noGrp="1"/>
          </p:cNvSpPr>
          <p:nvPr>
            <p:ph type="sldNum" sz="quarter" idx="12"/>
          </p:nvPr>
        </p:nvSpPr>
        <p:spPr/>
        <p:txBody>
          <a:bodyPr/>
          <a:lstStyle/>
          <a:p>
            <a:pPr>
              <a:defRPr/>
            </a:pPr>
            <a:fld id="{1938EFEF-BB68-4B1C-B51B-EA057ADEE05A}" type="slidenum">
              <a:rPr lang="en-US" altLang="en-US" smtClean="0"/>
              <a:pPr>
                <a:defRPr/>
              </a:pPr>
              <a:t>‹#›</a:t>
            </a:fld>
            <a:endParaRPr lang="en-US" altLang="en-US"/>
          </a:p>
        </p:txBody>
      </p:sp>
    </p:spTree>
    <p:extLst>
      <p:ext uri="{BB962C8B-B14F-4D97-AF65-F5344CB8AC3E}">
        <p14:creationId xmlns:p14="http://schemas.microsoft.com/office/powerpoint/2010/main" val="8134762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A1158D9-24F6-403C-B989-B27D75EA1E19}"/>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AC84F0E-F793-4EE0-B36B-B8CBDBD434E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EE19DBCC-F95F-46D0-8561-3C6C00415DD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r>
              <a:rPr lang="en-US" dirty="0"/>
              <a:t>4th May 2021</a:t>
            </a:r>
          </a:p>
        </p:txBody>
      </p:sp>
      <p:sp>
        <p:nvSpPr>
          <p:cNvPr id="5" name="Footer Placeholder 4">
            <a:extLst>
              <a:ext uri="{FF2B5EF4-FFF2-40B4-BE49-F238E27FC236}">
                <a16:creationId xmlns:a16="http://schemas.microsoft.com/office/drawing/2014/main" id="{08F75600-FDC0-4358-B988-F18936DE5B8B}"/>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r>
              <a:rPr lang="en-IE"/>
              <a:t>Fergus Gaughran</a:t>
            </a:r>
            <a:endParaRPr lang="en-US"/>
          </a:p>
        </p:txBody>
      </p:sp>
      <p:sp>
        <p:nvSpPr>
          <p:cNvPr id="6" name="Slide Number Placeholder 5">
            <a:extLst>
              <a:ext uri="{FF2B5EF4-FFF2-40B4-BE49-F238E27FC236}">
                <a16:creationId xmlns:a16="http://schemas.microsoft.com/office/drawing/2014/main" id="{FCE498C0-11F4-453C-A437-32A04CF06A04}"/>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9BF76FA6-40E2-4D4F-A3F2-24890C4656DF}" type="slidenum">
              <a:rPr lang="en-US" altLang="en-US" smtClean="0"/>
              <a:pPr>
                <a:defRPr/>
              </a:pPr>
              <a:t>‹#›</a:t>
            </a:fld>
            <a:endParaRPr lang="en-US" altLang="en-US"/>
          </a:p>
        </p:txBody>
      </p:sp>
    </p:spTree>
    <p:extLst>
      <p:ext uri="{BB962C8B-B14F-4D97-AF65-F5344CB8AC3E}">
        <p14:creationId xmlns:p14="http://schemas.microsoft.com/office/powerpoint/2010/main" val="124781073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www.centralbank.ie/regulation/industry-sectors/credit-institutions/supervisory-disclosures/Documents/Review%20and%20Evaluation%20of%20ICAAP%20-%20Dialogue%20with%20Institutions.pdf"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hyperlink" Target="http://www.bankinginquiry.gov.ie/Documents/Misjuding%20Risk%20-%20Causes%20of%20the%20Systemic%20Banking%20Crisis%20in%20Ireland.pdf"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www.bis.org/bcbs/publ/d309.pdf"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hyperlink" Target="https://aib.ie/investorrelations/financial-information/results-centre/pillar3-report-2020"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www.eba.europa.eu/-/eba-announces-details-of-2016-eu-wide-stress-test"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B9FE230-5CBC-4EBB-A52D-4F8B7BA59B9A}"/>
              </a:ext>
            </a:extLst>
          </p:cNvPr>
          <p:cNvSpPr>
            <a:spLocks noGrp="1"/>
          </p:cNvSpPr>
          <p:nvPr>
            <p:ph type="ctrTitle"/>
          </p:nvPr>
        </p:nvSpPr>
        <p:spPr>
          <a:xfrm>
            <a:off x="685800" y="685800"/>
            <a:ext cx="7772400" cy="5410200"/>
          </a:xfrm>
        </p:spPr>
        <p:txBody>
          <a:bodyPr/>
          <a:lstStyle/>
          <a:p>
            <a:pPr eaLnBrk="1" hangingPunct="1"/>
            <a:r>
              <a:rPr lang="en-IE" altLang="en-US" sz="2800" dirty="0"/>
              <a:t>Economic &amp; Regulatory Capital, Provisioning and Stress testing</a:t>
            </a:r>
            <a:br>
              <a:rPr lang="en-IE" altLang="en-US" sz="2800" dirty="0"/>
            </a:br>
            <a:br>
              <a:rPr lang="en-IE" altLang="en-US" sz="2800" dirty="0"/>
            </a:br>
            <a:r>
              <a:rPr lang="en-US" altLang="en-US" sz="2800" dirty="0"/>
              <a:t>Basel: Pillars II and III</a:t>
            </a:r>
            <a:br>
              <a:rPr lang="en-IE" altLang="en-US" sz="2800" dirty="0"/>
            </a:br>
            <a:br>
              <a:rPr lang="en-IE" altLang="en-US" sz="2800" dirty="0"/>
            </a:br>
            <a:br>
              <a:rPr lang="en-US" altLang="en-US" sz="2800" dirty="0"/>
            </a:br>
            <a:endParaRPr lang="en-US" altLang="en-US" sz="2800" dirty="0"/>
          </a:p>
        </p:txBody>
      </p:sp>
      <p:sp>
        <p:nvSpPr>
          <p:cNvPr id="3077" name="Slide Number Placeholder 5">
            <a:extLst>
              <a:ext uri="{FF2B5EF4-FFF2-40B4-BE49-F238E27FC236}">
                <a16:creationId xmlns:a16="http://schemas.microsoft.com/office/drawing/2014/main" id="{4D06C2EC-D9F9-4149-B0F8-86D2CA70E7A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EEB9B88-3188-4B3F-80F6-8C200D51BC4F}" type="slidenum">
              <a:rPr lang="en-US" altLang="en-US" sz="1400" smtClean="0"/>
              <a:pPr/>
              <a:t>1</a:t>
            </a:fld>
            <a:endParaRPr lang="en-US" altLang="en-US" sz="1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2FEB84C4-B7C2-4F1C-B5CD-1F8CD943666A}"/>
              </a:ext>
            </a:extLst>
          </p:cNvPr>
          <p:cNvSpPr>
            <a:spLocks noGrp="1"/>
          </p:cNvSpPr>
          <p:nvPr>
            <p:ph type="title"/>
          </p:nvPr>
        </p:nvSpPr>
        <p:spPr>
          <a:xfrm>
            <a:off x="457200" y="152400"/>
            <a:ext cx="8229600" cy="533400"/>
          </a:xfrm>
        </p:spPr>
        <p:txBody>
          <a:bodyPr>
            <a:normAutofit fontScale="90000"/>
          </a:bodyPr>
          <a:lstStyle/>
          <a:p>
            <a:pPr eaLnBrk="1" hangingPunct="1"/>
            <a:r>
              <a:rPr lang="en-US" altLang="en-US" sz="3600"/>
              <a:t>EBA Stress Test 2016</a:t>
            </a:r>
          </a:p>
        </p:txBody>
      </p:sp>
      <p:sp>
        <p:nvSpPr>
          <p:cNvPr id="15363" name="Rectangle 3">
            <a:extLst>
              <a:ext uri="{FF2B5EF4-FFF2-40B4-BE49-F238E27FC236}">
                <a16:creationId xmlns:a16="http://schemas.microsoft.com/office/drawing/2014/main" id="{BCBEE494-A0F7-4D51-B215-2912C629BBA6}"/>
              </a:ext>
            </a:extLst>
          </p:cNvPr>
          <p:cNvSpPr>
            <a:spLocks noGrp="1"/>
          </p:cNvSpPr>
          <p:nvPr>
            <p:ph idx="1"/>
          </p:nvPr>
        </p:nvSpPr>
        <p:spPr>
          <a:xfrm>
            <a:off x="457200" y="685800"/>
            <a:ext cx="8382000" cy="5670550"/>
          </a:xfrm>
        </p:spPr>
        <p:txBody>
          <a:bodyPr/>
          <a:lstStyle/>
          <a:p>
            <a:pPr marL="0" indent="0">
              <a:buFont typeface="Arial" panose="020B0604020202020204" pitchFamily="34" charset="0"/>
              <a:buNone/>
            </a:pPr>
            <a:r>
              <a:rPr lang="en-GB" altLang="en-US" sz="2000"/>
              <a:t>Let’s review the inputs at a country level.</a:t>
            </a:r>
          </a:p>
          <a:p>
            <a:pPr marL="0" indent="0">
              <a:buFont typeface="Arial" panose="020B0604020202020204" pitchFamily="34" charset="0"/>
              <a:buNone/>
            </a:pPr>
            <a:endParaRPr lang="en-GB" altLang="en-US" sz="2000"/>
          </a:p>
          <a:p>
            <a:pPr marL="0" indent="0">
              <a:buFont typeface="Arial" panose="020B0604020202020204" pitchFamily="34" charset="0"/>
              <a:buNone/>
            </a:pPr>
            <a:r>
              <a:rPr lang="en-GB" altLang="en-US" sz="2000"/>
              <a:t>Document is </a:t>
            </a:r>
            <a:r>
              <a:rPr lang="en-GB" altLang="en-US" sz="2000" b="1" i="1"/>
              <a:t>2016 EU-wide stress test scenario</a:t>
            </a:r>
          </a:p>
          <a:p>
            <a:pPr marL="0" indent="0">
              <a:buFont typeface="Arial" panose="020B0604020202020204" pitchFamily="34" charset="0"/>
              <a:buNone/>
            </a:pPr>
            <a:endParaRPr lang="en-GB" altLang="en-US" sz="2000"/>
          </a:p>
          <a:p>
            <a:pPr marL="0" indent="0">
              <a:buFont typeface="Arial" panose="020B0604020202020204" pitchFamily="34" charset="0"/>
              <a:buNone/>
            </a:pPr>
            <a:endParaRPr lang="en-GB" altLang="en-US" sz="2000"/>
          </a:p>
          <a:p>
            <a:pPr marL="0" indent="0">
              <a:buFont typeface="Arial" panose="020B0604020202020204" pitchFamily="34" charset="0"/>
              <a:buNone/>
            </a:pPr>
            <a:r>
              <a:rPr lang="en-GB" altLang="en-US" sz="2000"/>
              <a:t>And here’s how they did:</a:t>
            </a:r>
          </a:p>
          <a:p>
            <a:pPr marL="0" indent="0">
              <a:buFont typeface="Arial" panose="020B0604020202020204" pitchFamily="34" charset="0"/>
              <a:buNone/>
            </a:pPr>
            <a:endParaRPr lang="en-GB" altLang="en-US" sz="2000"/>
          </a:p>
          <a:p>
            <a:pPr marL="0" indent="0">
              <a:buFont typeface="Arial" panose="020B0604020202020204" pitchFamily="34" charset="0"/>
              <a:buNone/>
            </a:pPr>
            <a:r>
              <a:rPr lang="en-GB" altLang="en-US" sz="2000"/>
              <a:t>Document is </a:t>
            </a:r>
            <a:r>
              <a:rPr lang="en-GB" altLang="en-US" sz="2000" b="1" i="1"/>
              <a:t>2016 EU-wide stress test results</a:t>
            </a:r>
          </a:p>
          <a:p>
            <a:pPr marL="0" indent="0">
              <a:buFont typeface="Arial" panose="020B0604020202020204" pitchFamily="34" charset="0"/>
              <a:buNone/>
            </a:pPr>
            <a:endParaRPr lang="en-GB" altLang="en-US" sz="2000"/>
          </a:p>
          <a:p>
            <a:pPr marL="0" indent="0">
              <a:buFont typeface="Arial" panose="020B0604020202020204" pitchFamily="34" charset="0"/>
              <a:buNone/>
            </a:pPr>
            <a:r>
              <a:rPr lang="en-GB" altLang="en-US" sz="2000"/>
              <a:t>Examine Table 3, Page 35</a:t>
            </a:r>
          </a:p>
          <a:p>
            <a:pPr marL="0" indent="0">
              <a:buFont typeface="Arial" panose="020B0604020202020204" pitchFamily="34" charset="0"/>
              <a:buNone/>
            </a:pPr>
            <a:endParaRPr lang="en-GB" altLang="en-US" sz="2000"/>
          </a:p>
          <a:p>
            <a:pPr marL="0" indent="0">
              <a:buFont typeface="Arial" panose="020B0604020202020204" pitchFamily="34" charset="0"/>
              <a:buNone/>
            </a:pPr>
            <a:r>
              <a:rPr lang="en-GB" altLang="en-US" sz="2000"/>
              <a:t> </a:t>
            </a:r>
          </a:p>
        </p:txBody>
      </p:sp>
      <p:sp>
        <p:nvSpPr>
          <p:cNvPr id="15366" name="Slide Number Placeholder 5">
            <a:extLst>
              <a:ext uri="{FF2B5EF4-FFF2-40B4-BE49-F238E27FC236}">
                <a16:creationId xmlns:a16="http://schemas.microsoft.com/office/drawing/2014/main" id="{9185669A-63E8-4583-A6A0-F755DAD128C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AB842A5-CDB8-480F-B7F5-DC89D6BB14FF}" type="slidenum">
              <a:rPr lang="en-US" altLang="en-US" sz="1400" smtClean="0"/>
              <a:pPr/>
              <a:t>10</a:t>
            </a:fld>
            <a:endParaRPr lang="en-US" altLang="en-US" sz="14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130F4068-99AB-4392-AA9B-636E565A32E9}"/>
              </a:ext>
            </a:extLst>
          </p:cNvPr>
          <p:cNvSpPr>
            <a:spLocks noGrp="1"/>
          </p:cNvSpPr>
          <p:nvPr>
            <p:ph type="title"/>
          </p:nvPr>
        </p:nvSpPr>
        <p:spPr>
          <a:xfrm>
            <a:off x="304800" y="152400"/>
            <a:ext cx="8686800" cy="533400"/>
          </a:xfrm>
        </p:spPr>
        <p:txBody>
          <a:bodyPr>
            <a:normAutofit fontScale="90000"/>
          </a:bodyPr>
          <a:lstStyle/>
          <a:p>
            <a:pPr eaLnBrk="1" hangingPunct="1"/>
            <a:r>
              <a:rPr lang="en-US" altLang="en-US" sz="3600"/>
              <a:t>Banco Monte dei Paschi: Irish Times 04/07/17</a:t>
            </a:r>
          </a:p>
        </p:txBody>
      </p:sp>
      <p:sp>
        <p:nvSpPr>
          <p:cNvPr id="14339" name="Rectangle 3">
            <a:extLst>
              <a:ext uri="{FF2B5EF4-FFF2-40B4-BE49-F238E27FC236}">
                <a16:creationId xmlns:a16="http://schemas.microsoft.com/office/drawing/2014/main" id="{F8A6AFCB-15B3-4C9B-A46D-917EE1A4F8B9}"/>
              </a:ext>
            </a:extLst>
          </p:cNvPr>
          <p:cNvSpPr>
            <a:spLocks noGrp="1" noChangeArrowheads="1"/>
          </p:cNvSpPr>
          <p:nvPr>
            <p:ph idx="1"/>
          </p:nvPr>
        </p:nvSpPr>
        <p:spPr>
          <a:xfrm>
            <a:off x="457200" y="685800"/>
            <a:ext cx="8382000" cy="5670550"/>
          </a:xfrm>
        </p:spPr>
        <p:txBody>
          <a:bodyPr>
            <a:normAutofit fontScale="92500"/>
          </a:bodyPr>
          <a:lstStyle/>
          <a:p>
            <a:pPr>
              <a:defRPr/>
            </a:pPr>
            <a:r>
              <a:rPr lang="en-GB" dirty="0"/>
              <a:t>The European Commission gave its blessing to a state bailout of Italy’s Banca Monte </a:t>
            </a:r>
            <a:r>
              <a:rPr lang="en-GB" dirty="0" err="1"/>
              <a:t>dei</a:t>
            </a:r>
            <a:r>
              <a:rPr lang="en-GB" dirty="0"/>
              <a:t> </a:t>
            </a:r>
            <a:r>
              <a:rPr lang="en-GB" dirty="0" err="1"/>
              <a:t>Paschi</a:t>
            </a:r>
            <a:r>
              <a:rPr lang="en-GB" dirty="0"/>
              <a:t> di Siena.  EU state aid regulators said Rome could inject €5.4 billion after Monte </a:t>
            </a:r>
            <a:r>
              <a:rPr lang="en-GB" dirty="0" err="1"/>
              <a:t>dei</a:t>
            </a:r>
            <a:r>
              <a:rPr lang="en-GB" dirty="0"/>
              <a:t> </a:t>
            </a:r>
            <a:r>
              <a:rPr lang="en-GB" dirty="0" err="1"/>
              <a:t>Paschi</a:t>
            </a:r>
            <a:r>
              <a:rPr lang="en-GB" dirty="0"/>
              <a:t> agreed to a drastic overhaul, including the transfer of bad loans to a special vehicle and a salary cap.</a:t>
            </a:r>
          </a:p>
          <a:p>
            <a:pPr>
              <a:defRPr/>
            </a:pPr>
            <a:r>
              <a:rPr lang="en-GB" dirty="0"/>
              <a:t>The world’s oldest bank and Italy’s fourth biggest lender has been embroiled in a prolonged state rescue after failing to raise €5 billion on the market to shore up its capital.  The commission, which last month gave its preliminary approval to the bank’s state bailout, said the five-year restructuring would ensure the bank’s long-term viability.</a:t>
            </a:r>
          </a:p>
          <a:p>
            <a:pPr>
              <a:defRPr/>
            </a:pPr>
            <a:r>
              <a:rPr lang="en-GB" dirty="0"/>
              <a:t>As part of the overhaul, Monte </a:t>
            </a:r>
            <a:r>
              <a:rPr lang="en-GB" dirty="0" err="1"/>
              <a:t>Paschi</a:t>
            </a:r>
            <a:r>
              <a:rPr lang="en-GB" dirty="0"/>
              <a:t> will transfer €26.1 billion to a privately funded special vehicle on market terms, with the operation partially funded by Italian bank rescue fund </a:t>
            </a:r>
            <a:r>
              <a:rPr lang="en-GB" dirty="0" err="1"/>
              <a:t>Atlante</a:t>
            </a:r>
            <a:r>
              <a:rPr lang="en-GB" dirty="0"/>
              <a:t> II.  It will also change its business model to focus on retail customers, and small- and medium-sized companies.</a:t>
            </a:r>
          </a:p>
          <a:p>
            <a:pPr>
              <a:defRPr/>
            </a:pPr>
            <a:r>
              <a:rPr lang="en-GB" dirty="0"/>
              <a:t>This capital injection could only be approved after junior bondholders and shareholders have contributed (€4.3bn) to the costs of restructuring, in line with “burden-sharing” requirements under EU state aid rules,” said EU competition commissioner Margrethe Vestager.</a:t>
            </a:r>
          </a:p>
          <a:p>
            <a:pPr marL="0" indent="0">
              <a:buFont typeface="Arial" panose="020B0604020202020204" pitchFamily="34" charset="0"/>
              <a:buNone/>
              <a:defRPr/>
            </a:pPr>
            <a:endParaRPr lang="en-GB" altLang="en-US" sz="2000" dirty="0"/>
          </a:p>
          <a:p>
            <a:pPr marL="0" indent="0">
              <a:buFont typeface="Arial" panose="020B0604020202020204" pitchFamily="34" charset="0"/>
              <a:buNone/>
              <a:defRPr/>
            </a:pPr>
            <a:r>
              <a:rPr lang="en-GB" altLang="en-US" sz="2000" dirty="0"/>
              <a:t> </a:t>
            </a:r>
          </a:p>
        </p:txBody>
      </p:sp>
      <p:sp>
        <p:nvSpPr>
          <p:cNvPr id="16390" name="Slide Number Placeholder 5">
            <a:extLst>
              <a:ext uri="{FF2B5EF4-FFF2-40B4-BE49-F238E27FC236}">
                <a16:creationId xmlns:a16="http://schemas.microsoft.com/office/drawing/2014/main" id="{1FDEF35D-D903-4BEB-8CEF-1C7C27B21FC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554CD75-C85F-4986-9698-208E9678550B}" type="slidenum">
              <a:rPr lang="en-US" altLang="en-US" sz="1400" smtClean="0"/>
              <a:pPr/>
              <a:t>11</a:t>
            </a:fld>
            <a:endParaRPr lang="en-US" altLang="en-US" sz="14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DF04BDE-582F-4F62-AB25-B97052E9A0EA}"/>
              </a:ext>
            </a:extLst>
          </p:cNvPr>
          <p:cNvSpPr>
            <a:spLocks noGrp="1"/>
          </p:cNvSpPr>
          <p:nvPr>
            <p:ph type="title"/>
          </p:nvPr>
        </p:nvSpPr>
        <p:spPr>
          <a:xfrm>
            <a:off x="457200" y="152400"/>
            <a:ext cx="8229600" cy="533400"/>
          </a:xfrm>
        </p:spPr>
        <p:txBody>
          <a:bodyPr>
            <a:normAutofit fontScale="90000"/>
          </a:bodyPr>
          <a:lstStyle/>
          <a:p>
            <a:pPr eaLnBrk="1" hangingPunct="1"/>
            <a:r>
              <a:rPr lang="en-US" altLang="en-US" sz="3600"/>
              <a:t>EBA Stress Test 2020</a:t>
            </a:r>
          </a:p>
        </p:txBody>
      </p:sp>
      <p:sp>
        <p:nvSpPr>
          <p:cNvPr id="14339" name="Rectangle 3">
            <a:extLst>
              <a:ext uri="{FF2B5EF4-FFF2-40B4-BE49-F238E27FC236}">
                <a16:creationId xmlns:a16="http://schemas.microsoft.com/office/drawing/2014/main" id="{808D2A8D-7095-4FB6-81B5-F51294B58CEF}"/>
              </a:ext>
            </a:extLst>
          </p:cNvPr>
          <p:cNvSpPr>
            <a:spLocks noGrp="1" noChangeArrowheads="1"/>
          </p:cNvSpPr>
          <p:nvPr>
            <p:ph idx="1"/>
          </p:nvPr>
        </p:nvSpPr>
        <p:spPr>
          <a:xfrm>
            <a:off x="457200" y="685800"/>
            <a:ext cx="8382000" cy="5670550"/>
          </a:xfrm>
        </p:spPr>
        <p:txBody>
          <a:bodyPr>
            <a:normAutofit lnSpcReduction="10000"/>
          </a:bodyPr>
          <a:lstStyle/>
          <a:p>
            <a:pPr marL="0" indent="0">
              <a:buNone/>
              <a:defRPr/>
            </a:pPr>
            <a:r>
              <a:rPr lang="en-GB" dirty="0"/>
              <a:t>The narrative depicts an adverse scenario related to a prolonged period of historically low interest rates coupled with a strong drop in confidence leading to a significant weakening of economic growth in EU countries. This is amplified by trade tensions at the global level. Slowing growth momentum and/or rising risk premia could further challenge debt sustainability in the public and private sectors across the EU.</a:t>
            </a:r>
          </a:p>
          <a:p>
            <a:pPr marL="0" indent="0">
              <a:buNone/>
              <a:defRPr/>
            </a:pPr>
            <a:r>
              <a:rPr lang="en-GB" dirty="0"/>
              <a:t>The possible prolongation of negative growth and the low interest rate environment could further exacerbate the search for yield behaviour by investors, leading to under-pricing of risks and asset price misalignments, which could reverse as market sentiment changes and risks materialise.</a:t>
            </a:r>
          </a:p>
          <a:p>
            <a:pPr>
              <a:defRPr/>
            </a:pPr>
            <a:endParaRPr lang="en-GB" dirty="0"/>
          </a:p>
          <a:p>
            <a:pPr marL="0" indent="0">
              <a:buNone/>
              <a:defRPr/>
            </a:pPr>
            <a:r>
              <a:rPr lang="en-GB" dirty="0"/>
              <a:t>The adverse scenario ensures an adequate level of severity.  By 2022: </a:t>
            </a:r>
          </a:p>
          <a:p>
            <a:pPr>
              <a:defRPr/>
            </a:pPr>
            <a:r>
              <a:rPr lang="en-GB" dirty="0"/>
              <a:t>EU real GDP would decline by 4.3% cumulatively</a:t>
            </a:r>
          </a:p>
          <a:p>
            <a:pPr>
              <a:defRPr/>
            </a:pPr>
            <a:r>
              <a:rPr lang="en-GB" dirty="0"/>
              <a:t>Unemployment rate would rise by 3.5 percentage points</a:t>
            </a:r>
          </a:p>
          <a:p>
            <a:pPr>
              <a:defRPr/>
            </a:pPr>
            <a:r>
              <a:rPr lang="en-GB" dirty="0"/>
              <a:t>Equity prices in global financial markets would fall by 25% in advanced economies and by 40% in emerging economies</a:t>
            </a:r>
          </a:p>
          <a:p>
            <a:pPr>
              <a:defRPr/>
            </a:pPr>
            <a:r>
              <a:rPr lang="en-GB" dirty="0"/>
              <a:t>residential real estate prices would decline by 16%</a:t>
            </a:r>
          </a:p>
          <a:p>
            <a:pPr>
              <a:defRPr/>
            </a:pPr>
            <a:r>
              <a:rPr lang="en-GB" dirty="0"/>
              <a:t>commercial real estate prices would decline by 20%.</a:t>
            </a:r>
            <a:r>
              <a:rPr lang="en-GB" altLang="en-US" sz="2000" dirty="0"/>
              <a:t> </a:t>
            </a:r>
          </a:p>
        </p:txBody>
      </p:sp>
      <p:sp>
        <p:nvSpPr>
          <p:cNvPr id="17414" name="Slide Number Placeholder 5">
            <a:extLst>
              <a:ext uri="{FF2B5EF4-FFF2-40B4-BE49-F238E27FC236}">
                <a16:creationId xmlns:a16="http://schemas.microsoft.com/office/drawing/2014/main" id="{B709DE3D-2123-4720-B91F-BD81A3E9A59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0711F72-6052-4A67-BE2B-5130E6DE29F6}" type="slidenum">
              <a:rPr lang="en-US" altLang="en-US" sz="1400" smtClean="0"/>
              <a:pPr/>
              <a:t>12</a:t>
            </a:fld>
            <a:endParaRPr lang="en-US" altLang="en-US" sz="14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ADF04BDE-582F-4F62-AB25-B97052E9A0EA}"/>
              </a:ext>
            </a:extLst>
          </p:cNvPr>
          <p:cNvSpPr>
            <a:spLocks noGrp="1"/>
          </p:cNvSpPr>
          <p:nvPr>
            <p:ph type="title"/>
          </p:nvPr>
        </p:nvSpPr>
        <p:spPr>
          <a:xfrm>
            <a:off x="457200" y="152400"/>
            <a:ext cx="8229600" cy="533400"/>
          </a:xfrm>
        </p:spPr>
        <p:txBody>
          <a:bodyPr>
            <a:normAutofit fontScale="90000"/>
          </a:bodyPr>
          <a:lstStyle/>
          <a:p>
            <a:pPr eaLnBrk="1" hangingPunct="1"/>
            <a:r>
              <a:rPr lang="en-US" altLang="en-US" sz="3600" dirty="0"/>
              <a:t>EBA Stress Test 2021</a:t>
            </a:r>
          </a:p>
        </p:txBody>
      </p:sp>
      <p:sp>
        <p:nvSpPr>
          <p:cNvPr id="14339" name="Rectangle 3">
            <a:extLst>
              <a:ext uri="{FF2B5EF4-FFF2-40B4-BE49-F238E27FC236}">
                <a16:creationId xmlns:a16="http://schemas.microsoft.com/office/drawing/2014/main" id="{808D2A8D-7095-4FB6-81B5-F51294B58CEF}"/>
              </a:ext>
            </a:extLst>
          </p:cNvPr>
          <p:cNvSpPr>
            <a:spLocks noGrp="1" noChangeArrowheads="1"/>
          </p:cNvSpPr>
          <p:nvPr>
            <p:ph idx="1"/>
          </p:nvPr>
        </p:nvSpPr>
        <p:spPr>
          <a:xfrm>
            <a:off x="457200" y="685800"/>
            <a:ext cx="8382000" cy="5670550"/>
          </a:xfrm>
        </p:spPr>
        <p:txBody>
          <a:bodyPr>
            <a:normAutofit/>
          </a:bodyPr>
          <a:lstStyle/>
          <a:p>
            <a:pPr marL="0" indent="0">
              <a:buNone/>
              <a:defRPr/>
            </a:pPr>
            <a:r>
              <a:rPr lang="en-GB" dirty="0"/>
              <a:t>Let’s examine the narrative and see how thought processes have evolved:</a:t>
            </a:r>
          </a:p>
          <a:p>
            <a:pPr marL="0" indent="0">
              <a:buNone/>
              <a:defRPr/>
            </a:pPr>
            <a:endParaRPr lang="en-GB" dirty="0"/>
          </a:p>
          <a:p>
            <a:pPr>
              <a:defRPr/>
            </a:pPr>
            <a:r>
              <a:rPr lang="en-GB" dirty="0"/>
              <a:t>Ongoing concerns about the possible evolution of the COVID-19 pandemic and its economic ramifications trigger adverse confidence effects worldwide and prolong the economic contraction</a:t>
            </a:r>
          </a:p>
          <a:p>
            <a:pPr>
              <a:defRPr/>
            </a:pPr>
            <a:r>
              <a:rPr lang="en-GB" dirty="0"/>
              <a:t>Reassessment of expectations amid declining corporate earnings leads to an abrupt and sizeable adjustment of financial asset valuations</a:t>
            </a:r>
          </a:p>
          <a:p>
            <a:pPr>
              <a:defRPr/>
            </a:pPr>
            <a:r>
              <a:rPr lang="en-GB" dirty="0"/>
              <a:t>Corporate sector indebtedness, already at a high level, paired with the sharp decline in profits, exerts pressure on corporate balance sheets</a:t>
            </a:r>
          </a:p>
          <a:p>
            <a:pPr>
              <a:defRPr/>
            </a:pPr>
            <a:r>
              <a:rPr lang="en-GB" dirty="0"/>
              <a:t>Over the scenario horizon, GDP contracts by 3.6% in the EU and euro area</a:t>
            </a:r>
          </a:p>
          <a:p>
            <a:pPr>
              <a:defRPr/>
            </a:pPr>
            <a:r>
              <a:rPr lang="en-GB" dirty="0"/>
              <a:t>As a consequence of material business downsizing and a large number of corporate defaults, unemployment rises sharply across all EU economies</a:t>
            </a:r>
          </a:p>
          <a:p>
            <a:pPr>
              <a:defRPr/>
            </a:pPr>
            <a:endParaRPr lang="en-GB" dirty="0"/>
          </a:p>
          <a:p>
            <a:pPr>
              <a:defRPr/>
            </a:pPr>
            <a:endParaRPr lang="en-GB" dirty="0"/>
          </a:p>
          <a:p>
            <a:pPr>
              <a:defRPr/>
            </a:pPr>
            <a:r>
              <a:rPr lang="en-GB" dirty="0"/>
              <a:t>Let’s examine the scenario:</a:t>
            </a:r>
            <a:endParaRPr lang="en-GB" altLang="en-US" sz="2000" dirty="0"/>
          </a:p>
        </p:txBody>
      </p:sp>
      <p:sp>
        <p:nvSpPr>
          <p:cNvPr id="17414" name="Slide Number Placeholder 5">
            <a:extLst>
              <a:ext uri="{FF2B5EF4-FFF2-40B4-BE49-F238E27FC236}">
                <a16:creationId xmlns:a16="http://schemas.microsoft.com/office/drawing/2014/main" id="{B709DE3D-2123-4720-B91F-BD81A3E9A59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0711F72-6052-4A67-BE2B-5130E6DE29F6}" type="slidenum">
              <a:rPr lang="en-US" altLang="en-US" sz="1400" smtClean="0"/>
              <a:pPr/>
              <a:t>13</a:t>
            </a:fld>
            <a:endParaRPr lang="en-US" altLang="en-US" sz="1400"/>
          </a:p>
        </p:txBody>
      </p:sp>
    </p:spTree>
    <p:extLst>
      <p:ext uri="{BB962C8B-B14F-4D97-AF65-F5344CB8AC3E}">
        <p14:creationId xmlns:p14="http://schemas.microsoft.com/office/powerpoint/2010/main" val="930357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C67A0D11-D78D-4F03-872E-A3E807E45B4D}"/>
              </a:ext>
            </a:extLst>
          </p:cNvPr>
          <p:cNvSpPr>
            <a:spLocks noGrp="1"/>
          </p:cNvSpPr>
          <p:nvPr>
            <p:ph type="title"/>
          </p:nvPr>
        </p:nvSpPr>
        <p:spPr>
          <a:xfrm>
            <a:off x="457200" y="152400"/>
            <a:ext cx="8229600" cy="533400"/>
          </a:xfrm>
        </p:spPr>
        <p:txBody>
          <a:bodyPr>
            <a:normAutofit fontScale="90000"/>
          </a:bodyPr>
          <a:lstStyle/>
          <a:p>
            <a:pPr eaLnBrk="1" hangingPunct="1"/>
            <a:r>
              <a:rPr lang="en-US" altLang="en-US" sz="3600"/>
              <a:t>Credit Components of Stress Test</a:t>
            </a:r>
          </a:p>
        </p:txBody>
      </p:sp>
      <p:sp>
        <p:nvSpPr>
          <p:cNvPr id="14339" name="Rectangle 3">
            <a:extLst>
              <a:ext uri="{FF2B5EF4-FFF2-40B4-BE49-F238E27FC236}">
                <a16:creationId xmlns:a16="http://schemas.microsoft.com/office/drawing/2014/main" id="{01434D58-5628-4555-A4D0-123FC30D2779}"/>
              </a:ext>
            </a:extLst>
          </p:cNvPr>
          <p:cNvSpPr>
            <a:spLocks noGrp="1" noRot="1" noChangeAspect="1" noMove="1" noResize="1" noEditPoints="1" noAdjustHandles="1" noChangeArrowheads="1" noChangeShapeType="1" noTextEdit="1"/>
          </p:cNvSpPr>
          <p:nvPr>
            <p:ph idx="1"/>
          </p:nvPr>
        </p:nvSpPr>
        <p:spPr>
          <a:xfrm>
            <a:off x="457200" y="685800"/>
            <a:ext cx="8382000" cy="5670550"/>
          </a:xfrm>
          <a:blipFill>
            <a:blip r:embed="rId2"/>
            <a:stretch>
              <a:fillRect l="-727" t="-1183"/>
            </a:stretch>
          </a:blipFill>
        </p:spPr>
        <p:txBody>
          <a:bodyPr/>
          <a:lstStyle/>
          <a:p>
            <a:r>
              <a:rPr lang="en-GB">
                <a:noFill/>
              </a:rPr>
              <a:t> </a:t>
            </a:r>
          </a:p>
        </p:txBody>
      </p:sp>
      <p:sp>
        <p:nvSpPr>
          <p:cNvPr id="18438" name="Slide Number Placeholder 5">
            <a:extLst>
              <a:ext uri="{FF2B5EF4-FFF2-40B4-BE49-F238E27FC236}">
                <a16:creationId xmlns:a16="http://schemas.microsoft.com/office/drawing/2014/main" id="{990B2B1A-75D2-487B-8BC2-785944240776}"/>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067339D-D50C-43F5-A4A1-4294D7A33D5E}" type="slidenum">
              <a:rPr lang="en-US" altLang="en-US" sz="1400" smtClean="0"/>
              <a:pPr/>
              <a:t>14</a:t>
            </a:fld>
            <a:endParaRPr lang="en-US" altLang="en-US" sz="14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F01E7B45-F18A-45FB-BF39-D53DDDB288AE}"/>
              </a:ext>
            </a:extLst>
          </p:cNvPr>
          <p:cNvSpPr>
            <a:spLocks noGrp="1"/>
          </p:cNvSpPr>
          <p:nvPr>
            <p:ph type="title"/>
          </p:nvPr>
        </p:nvSpPr>
        <p:spPr>
          <a:xfrm>
            <a:off x="457200" y="152400"/>
            <a:ext cx="8229600" cy="533400"/>
          </a:xfrm>
        </p:spPr>
        <p:txBody>
          <a:bodyPr>
            <a:normAutofit fontScale="90000"/>
          </a:bodyPr>
          <a:lstStyle/>
          <a:p>
            <a:pPr eaLnBrk="1" hangingPunct="1"/>
            <a:r>
              <a:rPr lang="en-US" altLang="en-US" sz="3600"/>
              <a:t>Credit Components of Stress Test (Cont’d)</a:t>
            </a:r>
          </a:p>
        </p:txBody>
      </p:sp>
      <p:sp>
        <p:nvSpPr>
          <p:cNvPr id="14339" name="Rectangle 3">
            <a:extLst>
              <a:ext uri="{FF2B5EF4-FFF2-40B4-BE49-F238E27FC236}">
                <a16:creationId xmlns:a16="http://schemas.microsoft.com/office/drawing/2014/main" id="{66365950-078B-40FE-8F46-0EEA23EEAFF3}"/>
              </a:ext>
            </a:extLst>
          </p:cNvPr>
          <p:cNvSpPr>
            <a:spLocks noGrp="1"/>
          </p:cNvSpPr>
          <p:nvPr>
            <p:ph idx="1"/>
          </p:nvPr>
        </p:nvSpPr>
        <p:spPr>
          <a:xfrm>
            <a:off x="457200" y="685800"/>
            <a:ext cx="8382000" cy="5670550"/>
          </a:xfrm>
        </p:spPr>
        <p:txBody>
          <a:bodyPr>
            <a:normAutofit fontScale="77500" lnSpcReduction="20000"/>
          </a:bodyPr>
          <a:lstStyle/>
          <a:p>
            <a:pPr marL="0" indent="0">
              <a:buFont typeface="Arial" panose="020B0604020202020204" pitchFamily="34" charset="0"/>
              <a:buNone/>
              <a:defRPr/>
            </a:pPr>
            <a:r>
              <a:rPr lang="en-GB" altLang="en-US" sz="3100" dirty="0"/>
              <a:t>Calculation Engine – One Possible Design</a:t>
            </a:r>
          </a:p>
          <a:p>
            <a:pPr marL="0" indent="0">
              <a:buFont typeface="Arial" panose="020B0604020202020204" pitchFamily="34" charset="0"/>
              <a:buNone/>
              <a:defRPr/>
            </a:pPr>
            <a:endParaRPr lang="en-GB" altLang="en-US" sz="3100" dirty="0"/>
          </a:p>
          <a:p>
            <a:pPr>
              <a:defRPr/>
            </a:pPr>
            <a:r>
              <a:rPr lang="en-GB" altLang="en-US" sz="3100" dirty="0"/>
              <a:t>Gives new PD, LGD and EAD values</a:t>
            </a:r>
          </a:p>
          <a:p>
            <a:pPr>
              <a:defRPr/>
            </a:pPr>
            <a:endParaRPr lang="en-GB" altLang="en-US" sz="3100" dirty="0"/>
          </a:p>
          <a:p>
            <a:pPr>
              <a:defRPr/>
            </a:pPr>
            <a:r>
              <a:rPr lang="en-GB" altLang="en-US" sz="3100" dirty="0"/>
              <a:t>Allocates exposures to Stage 2 based on PD increase</a:t>
            </a:r>
          </a:p>
          <a:p>
            <a:pPr>
              <a:defRPr/>
            </a:pPr>
            <a:endParaRPr lang="en-GB" altLang="en-US" sz="3100" dirty="0"/>
          </a:p>
          <a:p>
            <a:pPr>
              <a:defRPr/>
            </a:pPr>
            <a:r>
              <a:rPr lang="en-GB" altLang="en-US" sz="3100" dirty="0"/>
              <a:t>Allocates exposures to Stage 3 based very high PD or maybe a randomisation algorithm attached to portfolio prediction (predicted defaulted rate)</a:t>
            </a:r>
          </a:p>
          <a:p>
            <a:pPr>
              <a:defRPr/>
            </a:pPr>
            <a:endParaRPr lang="en-GB" altLang="en-US" sz="3100" dirty="0"/>
          </a:p>
          <a:p>
            <a:pPr>
              <a:defRPr/>
            </a:pPr>
            <a:r>
              <a:rPr lang="en-GB" altLang="en-US" sz="3100" dirty="0"/>
              <a:t>Similar exercise for capital parameters</a:t>
            </a:r>
          </a:p>
          <a:p>
            <a:pPr>
              <a:defRPr/>
            </a:pPr>
            <a:endParaRPr lang="en-GB" altLang="en-US" sz="3100" dirty="0"/>
          </a:p>
          <a:p>
            <a:pPr>
              <a:defRPr/>
            </a:pPr>
            <a:r>
              <a:rPr lang="en-GB" altLang="en-US" sz="3100" dirty="0"/>
              <a:t>New capital for performing and defaulted exposures</a:t>
            </a:r>
          </a:p>
          <a:p>
            <a:pPr>
              <a:defRPr/>
            </a:pPr>
            <a:endParaRPr lang="en-GB" altLang="en-US" sz="3100" dirty="0"/>
          </a:p>
          <a:p>
            <a:pPr>
              <a:defRPr/>
            </a:pPr>
            <a:r>
              <a:rPr lang="en-GB" altLang="en-US" sz="3100" dirty="0"/>
              <a:t>New business performance for dynamic balance sheet stress tests – what grade is new business written at and how much?</a:t>
            </a:r>
            <a:endParaRPr lang="en-GB" altLang="en-US" sz="2000" dirty="0"/>
          </a:p>
        </p:txBody>
      </p:sp>
      <p:sp>
        <p:nvSpPr>
          <p:cNvPr id="19462" name="Slide Number Placeholder 5">
            <a:extLst>
              <a:ext uri="{FF2B5EF4-FFF2-40B4-BE49-F238E27FC236}">
                <a16:creationId xmlns:a16="http://schemas.microsoft.com/office/drawing/2014/main" id="{8B8CCA07-BB93-448A-8AFF-85F51AD11D2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FA4E30B-2439-4930-841E-C52FDCF60693}" type="slidenum">
              <a:rPr lang="en-US" altLang="en-US" sz="1400" smtClean="0"/>
              <a:pPr/>
              <a:t>15</a:t>
            </a:fld>
            <a:endParaRPr lang="en-US" altLang="en-US" sz="140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5B819F16-8016-4AF7-BF17-ED8234BB47E0}"/>
              </a:ext>
            </a:extLst>
          </p:cNvPr>
          <p:cNvSpPr>
            <a:spLocks noGrp="1"/>
          </p:cNvSpPr>
          <p:nvPr>
            <p:ph type="title"/>
          </p:nvPr>
        </p:nvSpPr>
        <p:spPr>
          <a:xfrm>
            <a:off x="457200" y="274638"/>
            <a:ext cx="8229600" cy="596900"/>
          </a:xfrm>
        </p:spPr>
        <p:txBody>
          <a:bodyPr/>
          <a:lstStyle/>
          <a:p>
            <a:pPr eaLnBrk="1" hangingPunct="1"/>
            <a:r>
              <a:rPr lang="en-US" altLang="en-US" sz="3600"/>
              <a:t>Reverse Stress Test</a:t>
            </a:r>
          </a:p>
        </p:txBody>
      </p:sp>
      <p:sp>
        <p:nvSpPr>
          <p:cNvPr id="5126" name="Rectangle 3">
            <a:extLst>
              <a:ext uri="{FF2B5EF4-FFF2-40B4-BE49-F238E27FC236}">
                <a16:creationId xmlns:a16="http://schemas.microsoft.com/office/drawing/2014/main" id="{9381D152-F0FA-41EA-ADFF-48A905DC668E}"/>
              </a:ext>
            </a:extLst>
          </p:cNvPr>
          <p:cNvSpPr>
            <a:spLocks noGrp="1" noChangeArrowheads="1"/>
          </p:cNvSpPr>
          <p:nvPr>
            <p:ph idx="1"/>
          </p:nvPr>
        </p:nvSpPr>
        <p:spPr>
          <a:xfrm>
            <a:off x="457200" y="871538"/>
            <a:ext cx="8382000" cy="5484812"/>
          </a:xfrm>
        </p:spPr>
        <p:txBody>
          <a:bodyPr rtlCol="0">
            <a:normAutofit fontScale="77500" lnSpcReduction="20000"/>
          </a:bodyPr>
          <a:lstStyle/>
          <a:p>
            <a:pPr eaLnBrk="1" fontAlgn="auto" hangingPunct="1">
              <a:lnSpc>
                <a:spcPct val="150000"/>
              </a:lnSpc>
              <a:spcAft>
                <a:spcPts val="0"/>
              </a:spcAft>
              <a:defRPr/>
            </a:pPr>
            <a:r>
              <a:rPr lang="en-GB" sz="2000" dirty="0"/>
              <a:t> Reverse stress testing is conducted as a complementary stress test along with other general stress tests. The key difference is that with a reverse stress test, the financial institution identifies the kind of scenarios that threaten the sheer survival of the firm. These are the scenarios under which the business model becomes unviable and the firm fails.</a:t>
            </a:r>
          </a:p>
          <a:p>
            <a:pPr eaLnBrk="1" fontAlgn="auto" hangingPunct="1">
              <a:lnSpc>
                <a:spcPct val="150000"/>
              </a:lnSpc>
              <a:spcAft>
                <a:spcPts val="0"/>
              </a:spcAft>
              <a:defRPr/>
            </a:pPr>
            <a:r>
              <a:rPr lang="en-GB" sz="2000" dirty="0"/>
              <a:t>The key objective of the reverse stress testing is to overcome disaster myopia and the possibility that a false sense of security might arise from regular stress testing in which institutions identify manageable impacts.</a:t>
            </a:r>
          </a:p>
          <a:p>
            <a:pPr eaLnBrk="1" fontAlgn="auto" hangingPunct="1">
              <a:lnSpc>
                <a:spcPct val="150000"/>
              </a:lnSpc>
              <a:spcAft>
                <a:spcPts val="0"/>
              </a:spcAft>
              <a:defRPr/>
            </a:pPr>
            <a:r>
              <a:rPr lang="en-GB" sz="2000" dirty="0"/>
              <a:t>Reverse stress testing is done by starting with a business failure outcome, and then analysing different scenarios that might lead to such a failure.  It is naturally a combination of quantitative modelling and qualitative judgment.</a:t>
            </a:r>
          </a:p>
          <a:p>
            <a:pPr eaLnBrk="1" fontAlgn="auto" hangingPunct="1">
              <a:lnSpc>
                <a:spcPct val="150000"/>
              </a:lnSpc>
              <a:spcAft>
                <a:spcPts val="0"/>
              </a:spcAft>
              <a:defRPr/>
            </a:pPr>
            <a:r>
              <a:rPr lang="en-GB" sz="2000" dirty="0"/>
              <a:t>A firm’s business model is described as being unviable at the point when crystallising risks cause the market to lose confidence in the firm. A consequence of this would be that counterparties and other stakeholders would be unwilling to transact with or provide capital to the firm and, where relevant, that existing counterparties may seek to terminate their contracts. Thus, a bank might become unviable well before regulatory capital is exhausted.</a:t>
            </a:r>
          </a:p>
        </p:txBody>
      </p:sp>
      <p:sp>
        <p:nvSpPr>
          <p:cNvPr id="20486" name="Slide Number Placeholder 5">
            <a:extLst>
              <a:ext uri="{FF2B5EF4-FFF2-40B4-BE49-F238E27FC236}">
                <a16:creationId xmlns:a16="http://schemas.microsoft.com/office/drawing/2014/main" id="{DE82B5F5-2007-4962-8553-2DAAE67B601B}"/>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E8A4994-E140-4339-94D1-C6D6C35FB13B}" type="slidenum">
              <a:rPr lang="en-US" altLang="en-US" sz="1400" smtClean="0"/>
              <a:pPr/>
              <a:t>16</a:t>
            </a:fld>
            <a:endParaRPr lang="en-US" altLang="en-US" sz="14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1851733E-ACE6-42C5-89BD-A0AD2B85EAF9}"/>
              </a:ext>
            </a:extLst>
          </p:cNvPr>
          <p:cNvSpPr>
            <a:spLocks noGrp="1"/>
          </p:cNvSpPr>
          <p:nvPr>
            <p:ph type="title"/>
          </p:nvPr>
        </p:nvSpPr>
        <p:spPr>
          <a:xfrm>
            <a:off x="457200" y="152400"/>
            <a:ext cx="8229600" cy="533400"/>
          </a:xfrm>
        </p:spPr>
        <p:txBody>
          <a:bodyPr>
            <a:normAutofit fontScale="90000"/>
          </a:bodyPr>
          <a:lstStyle/>
          <a:p>
            <a:pPr eaLnBrk="1" hangingPunct="1"/>
            <a:r>
              <a:rPr lang="en-US" altLang="en-US" sz="3600"/>
              <a:t>Global Warming and Stress Testing - BoE</a:t>
            </a:r>
          </a:p>
        </p:txBody>
      </p:sp>
      <p:sp>
        <p:nvSpPr>
          <p:cNvPr id="14339" name="Rectangle 3">
            <a:extLst>
              <a:ext uri="{FF2B5EF4-FFF2-40B4-BE49-F238E27FC236}">
                <a16:creationId xmlns:a16="http://schemas.microsoft.com/office/drawing/2014/main" id="{E7AF80F8-481C-4664-A30D-B6C782A73DB3}"/>
              </a:ext>
            </a:extLst>
          </p:cNvPr>
          <p:cNvSpPr>
            <a:spLocks noGrp="1"/>
          </p:cNvSpPr>
          <p:nvPr>
            <p:ph idx="1"/>
          </p:nvPr>
        </p:nvSpPr>
        <p:spPr>
          <a:xfrm>
            <a:off x="457200" y="685800"/>
            <a:ext cx="8382000" cy="5670550"/>
          </a:xfrm>
        </p:spPr>
        <p:txBody>
          <a:bodyPr>
            <a:normAutofit lnSpcReduction="10000"/>
          </a:bodyPr>
          <a:lstStyle/>
          <a:p>
            <a:pPr>
              <a:defRPr/>
            </a:pPr>
            <a:r>
              <a:rPr lang="en-GB" sz="1800" dirty="0"/>
              <a:t>The Bank will use its 2021 biennial exploratory scenario (BES) to explore the financial risks posed by climate change. The exercise will test the resilience of the current business models of the largest banks, insurers and the financial system to climate related risks and therefore the scale of adjustment that will need to be undertaken in coming decades for the system to remain resilient.</a:t>
            </a:r>
          </a:p>
          <a:p>
            <a:pPr>
              <a:defRPr/>
            </a:pPr>
            <a:r>
              <a:rPr lang="en-GB" sz="1800" dirty="0"/>
              <a:t>Conducting a climate stress test poses distinct challenges compared to conventional macro-financial or insurance stress tests. To ensure it is effective in light of these challenges, the Bank is using this discussion paper to consult relevant stakeholders on the design of the exercise. This includes financial firms, climate scientists, economists, other industry experts, and informed stakeholder groups. </a:t>
            </a:r>
          </a:p>
          <a:p>
            <a:pPr marL="0" indent="0">
              <a:buFont typeface="Arial" panose="020B0604020202020204" pitchFamily="34" charset="0"/>
              <a:buNone/>
              <a:defRPr/>
            </a:pPr>
            <a:r>
              <a:rPr lang="en-GB" sz="1800" dirty="0"/>
              <a:t>The discussion paper sets out the Bank’s proposal for the 2021 BES as follows: </a:t>
            </a:r>
          </a:p>
          <a:p>
            <a:pPr>
              <a:defRPr/>
            </a:pPr>
            <a:r>
              <a:rPr lang="en-GB" sz="1800" dirty="0"/>
              <a:t>Chapter 2 outlines the key features, including: participation; the nature of the scenarios; modelling horizon, treatment of balance sheets, and reporting frequency. </a:t>
            </a:r>
          </a:p>
          <a:p>
            <a:pPr>
              <a:defRPr/>
            </a:pPr>
            <a:r>
              <a:rPr lang="en-GB" sz="1800" dirty="0"/>
              <a:t>Chapter 3 describes the scenario narratives. </a:t>
            </a:r>
          </a:p>
          <a:p>
            <a:pPr>
              <a:defRPr/>
            </a:pPr>
            <a:r>
              <a:rPr lang="en-GB" sz="1800" dirty="0"/>
              <a:t>Chapter 4 details the scenario specification. </a:t>
            </a:r>
          </a:p>
          <a:p>
            <a:pPr>
              <a:defRPr/>
            </a:pPr>
            <a:r>
              <a:rPr lang="en-GB" sz="1800" dirty="0"/>
              <a:t>Chapter 5 sets out the modelling approaches. </a:t>
            </a:r>
          </a:p>
          <a:p>
            <a:pPr>
              <a:defRPr/>
            </a:pPr>
            <a:r>
              <a:rPr lang="en-GB" sz="1800" dirty="0"/>
              <a:t>Chapter 6 sets out the approach to participants’ submissions. This includes the reporting of risk exposures, as well as the management actions participants may take within the scenario.</a:t>
            </a:r>
          </a:p>
          <a:p>
            <a:pPr>
              <a:defRPr/>
            </a:pPr>
            <a:endParaRPr lang="en-GB" altLang="en-US" sz="2000" dirty="0"/>
          </a:p>
          <a:p>
            <a:pPr marL="0" indent="0">
              <a:buFont typeface="Arial" panose="020B0604020202020204" pitchFamily="34" charset="0"/>
              <a:buNone/>
              <a:defRPr/>
            </a:pPr>
            <a:r>
              <a:rPr lang="en-GB" altLang="en-US" sz="2000" dirty="0"/>
              <a:t> </a:t>
            </a:r>
          </a:p>
        </p:txBody>
      </p:sp>
      <p:sp>
        <p:nvSpPr>
          <p:cNvPr id="21510" name="Slide Number Placeholder 5">
            <a:extLst>
              <a:ext uri="{FF2B5EF4-FFF2-40B4-BE49-F238E27FC236}">
                <a16:creationId xmlns:a16="http://schemas.microsoft.com/office/drawing/2014/main" id="{ECD0292D-CD35-4D93-BF4F-66B0E5E48617}"/>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F038302-99CB-4611-A149-E3E5EFE58DF1}" type="slidenum">
              <a:rPr lang="en-US" altLang="en-US" sz="1400" smtClean="0"/>
              <a:pPr/>
              <a:t>17</a:t>
            </a:fld>
            <a:endParaRPr lang="en-US" altLang="en-US" sz="140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3E8D7529-173C-4BAE-92B2-8922533CA263}"/>
              </a:ext>
            </a:extLst>
          </p:cNvPr>
          <p:cNvSpPr>
            <a:spLocks noGrp="1"/>
          </p:cNvSpPr>
          <p:nvPr>
            <p:ph type="title"/>
          </p:nvPr>
        </p:nvSpPr>
        <p:spPr>
          <a:xfrm>
            <a:off x="457200" y="274638"/>
            <a:ext cx="8229600" cy="596900"/>
          </a:xfrm>
        </p:spPr>
        <p:txBody>
          <a:bodyPr/>
          <a:lstStyle/>
          <a:p>
            <a:pPr eaLnBrk="1" hangingPunct="1"/>
            <a:r>
              <a:rPr lang="en-US" altLang="en-US" sz="3600"/>
              <a:t>Four Principles Underlying Pillar II</a:t>
            </a:r>
          </a:p>
        </p:txBody>
      </p:sp>
      <p:sp>
        <p:nvSpPr>
          <p:cNvPr id="5126" name="Rectangle 3">
            <a:extLst>
              <a:ext uri="{FF2B5EF4-FFF2-40B4-BE49-F238E27FC236}">
                <a16:creationId xmlns:a16="http://schemas.microsoft.com/office/drawing/2014/main" id="{CCEA44BC-110B-4EAF-BFC9-769129C54B05}"/>
              </a:ext>
            </a:extLst>
          </p:cNvPr>
          <p:cNvSpPr>
            <a:spLocks noGrp="1" noChangeArrowheads="1"/>
          </p:cNvSpPr>
          <p:nvPr>
            <p:ph idx="1"/>
          </p:nvPr>
        </p:nvSpPr>
        <p:spPr>
          <a:xfrm>
            <a:off x="457200" y="871538"/>
            <a:ext cx="8686800" cy="5484812"/>
          </a:xfrm>
        </p:spPr>
        <p:txBody>
          <a:bodyPr rtlCol="0">
            <a:normAutofit lnSpcReduction="10000"/>
          </a:bodyPr>
          <a:lstStyle/>
          <a:p>
            <a:pPr marL="0" indent="0" eaLnBrk="1" fontAlgn="auto" hangingPunct="1">
              <a:lnSpc>
                <a:spcPct val="80000"/>
              </a:lnSpc>
              <a:spcAft>
                <a:spcPts val="0"/>
              </a:spcAft>
              <a:buFont typeface="Arial" panose="020B0604020202020204" pitchFamily="34" charset="0"/>
              <a:buNone/>
              <a:defRPr/>
            </a:pPr>
            <a:r>
              <a:rPr lang="en-US" sz="2000" b="1" dirty="0"/>
              <a:t>1.	ICAAP (Internal Capital Adequacy Assessment Process)</a:t>
            </a:r>
          </a:p>
          <a:p>
            <a:pPr marL="0" indent="0" eaLnBrk="1" fontAlgn="auto" hangingPunct="1">
              <a:lnSpc>
                <a:spcPct val="80000"/>
              </a:lnSpc>
              <a:spcAft>
                <a:spcPts val="0"/>
              </a:spcAft>
              <a:buFont typeface="Arial" panose="020B0604020202020204" pitchFamily="34" charset="0"/>
              <a:buNone/>
              <a:defRPr/>
            </a:pPr>
            <a:r>
              <a:rPr lang="en-GB" sz="2000" dirty="0"/>
              <a:t>Banks should have a process for assessing their overall capital adequacy in relation to their risk profile and a strategy for maintaining their capital levels</a:t>
            </a:r>
          </a:p>
          <a:p>
            <a:pPr marL="0" indent="0" eaLnBrk="1" fontAlgn="auto" hangingPunct="1">
              <a:lnSpc>
                <a:spcPct val="80000"/>
              </a:lnSpc>
              <a:spcAft>
                <a:spcPts val="0"/>
              </a:spcAft>
              <a:buFont typeface="Arial" panose="020B0604020202020204" pitchFamily="34" charset="0"/>
              <a:buNone/>
              <a:defRPr/>
            </a:pPr>
            <a:endParaRPr lang="en-GB" sz="2000" dirty="0"/>
          </a:p>
          <a:p>
            <a:pPr marL="0" indent="0" eaLnBrk="1" fontAlgn="auto" hangingPunct="1">
              <a:lnSpc>
                <a:spcPct val="80000"/>
              </a:lnSpc>
              <a:spcAft>
                <a:spcPts val="0"/>
              </a:spcAft>
              <a:buFont typeface="Arial" panose="020B0604020202020204" pitchFamily="34" charset="0"/>
              <a:buNone/>
              <a:defRPr/>
            </a:pPr>
            <a:r>
              <a:rPr lang="en-GB" sz="2000" b="1" dirty="0"/>
              <a:t>2.	SREP (Supervisory Review &amp; Evaluation Process)</a:t>
            </a:r>
          </a:p>
          <a:p>
            <a:pPr marL="0" indent="0" eaLnBrk="1" fontAlgn="auto" hangingPunct="1">
              <a:lnSpc>
                <a:spcPct val="80000"/>
              </a:lnSpc>
              <a:spcAft>
                <a:spcPts val="0"/>
              </a:spcAft>
              <a:buFont typeface="Arial" panose="020B0604020202020204" pitchFamily="34" charset="0"/>
              <a:buNone/>
              <a:defRPr/>
            </a:pPr>
            <a:r>
              <a:rPr lang="en-GB" sz="2000" dirty="0"/>
              <a:t>Supervisors should review and evaluate banks’ internal capital adequacy assessments and strategies as well as their ability to monitor and ensure their compliance with regulatory capital ratios. Supervisors should take supervisory action if they are not satisfied with the result</a:t>
            </a:r>
          </a:p>
          <a:p>
            <a:pPr marL="0" indent="0" eaLnBrk="1" fontAlgn="auto" hangingPunct="1">
              <a:lnSpc>
                <a:spcPct val="80000"/>
              </a:lnSpc>
              <a:spcAft>
                <a:spcPts val="0"/>
              </a:spcAft>
              <a:buFont typeface="Arial" panose="020B0604020202020204" pitchFamily="34" charset="0"/>
              <a:buNone/>
              <a:defRPr/>
            </a:pPr>
            <a:endParaRPr lang="en-GB" sz="2000" dirty="0"/>
          </a:p>
          <a:p>
            <a:pPr marL="0" indent="0" eaLnBrk="1" fontAlgn="auto" hangingPunct="1">
              <a:lnSpc>
                <a:spcPct val="80000"/>
              </a:lnSpc>
              <a:spcAft>
                <a:spcPts val="0"/>
              </a:spcAft>
              <a:buFont typeface="Arial" panose="020B0604020202020204" pitchFamily="34" charset="0"/>
              <a:buNone/>
              <a:defRPr/>
            </a:pPr>
            <a:r>
              <a:rPr lang="en-GB" sz="2000" b="1" dirty="0"/>
              <a:t>3.	Capital Buffers</a:t>
            </a:r>
          </a:p>
          <a:p>
            <a:pPr marL="0" indent="0" eaLnBrk="1" fontAlgn="auto" hangingPunct="1">
              <a:lnSpc>
                <a:spcPct val="80000"/>
              </a:lnSpc>
              <a:spcAft>
                <a:spcPts val="0"/>
              </a:spcAft>
              <a:buFont typeface="Arial" panose="020B0604020202020204" pitchFamily="34" charset="0"/>
              <a:buNone/>
              <a:defRPr/>
            </a:pPr>
            <a:r>
              <a:rPr lang="en-GB" sz="2000" dirty="0"/>
              <a:t>Supervisors should expect banks to operate above regulatory capital ratios and should have the ability to require banks to hold capital in excess of the minimum</a:t>
            </a:r>
          </a:p>
          <a:p>
            <a:pPr marL="0" indent="0" eaLnBrk="1" fontAlgn="auto" hangingPunct="1">
              <a:lnSpc>
                <a:spcPct val="80000"/>
              </a:lnSpc>
              <a:spcAft>
                <a:spcPts val="0"/>
              </a:spcAft>
              <a:buFont typeface="Arial" panose="020B0604020202020204" pitchFamily="34" charset="0"/>
              <a:buNone/>
              <a:defRPr/>
            </a:pPr>
            <a:endParaRPr lang="en-GB" sz="2000" dirty="0"/>
          </a:p>
          <a:p>
            <a:pPr marL="0" indent="0" eaLnBrk="1" fontAlgn="auto" hangingPunct="1">
              <a:lnSpc>
                <a:spcPct val="80000"/>
              </a:lnSpc>
              <a:spcAft>
                <a:spcPts val="0"/>
              </a:spcAft>
              <a:buFont typeface="Arial" panose="020B0604020202020204" pitchFamily="34" charset="0"/>
              <a:buNone/>
              <a:defRPr/>
            </a:pPr>
            <a:r>
              <a:rPr lang="en-GB" sz="2000" b="1" dirty="0"/>
              <a:t>4.	Supervisory Intervention</a:t>
            </a:r>
          </a:p>
          <a:p>
            <a:pPr marL="0" indent="0" eaLnBrk="1" fontAlgn="auto" hangingPunct="1">
              <a:lnSpc>
                <a:spcPct val="80000"/>
              </a:lnSpc>
              <a:spcAft>
                <a:spcPts val="0"/>
              </a:spcAft>
              <a:buFont typeface="Arial" panose="020B0604020202020204" pitchFamily="34" charset="0"/>
              <a:buNone/>
              <a:defRPr/>
            </a:pPr>
            <a:r>
              <a:rPr lang="en-GB" sz="2000" dirty="0"/>
              <a:t>Supervisors should seek to intervene at an early stage to prevent capital from falling below the minimum levels required to support the risk characteristics of a particular bank and should require rapid remedial action if capital is not maintained or restored</a:t>
            </a:r>
          </a:p>
          <a:p>
            <a:pPr marL="0" indent="0" eaLnBrk="1" fontAlgn="auto" hangingPunct="1">
              <a:lnSpc>
                <a:spcPct val="80000"/>
              </a:lnSpc>
              <a:spcAft>
                <a:spcPts val="0"/>
              </a:spcAft>
              <a:buFont typeface="Arial" panose="020B0604020202020204" pitchFamily="34" charset="0"/>
              <a:buNone/>
              <a:defRPr/>
            </a:pPr>
            <a:endParaRPr lang="en-GB" sz="2000" dirty="0"/>
          </a:p>
          <a:p>
            <a:pPr marL="0" indent="0" eaLnBrk="1" fontAlgn="auto" hangingPunct="1">
              <a:lnSpc>
                <a:spcPct val="80000"/>
              </a:lnSpc>
              <a:spcAft>
                <a:spcPts val="0"/>
              </a:spcAft>
              <a:buFont typeface="Arial" panose="020B0604020202020204" pitchFamily="34" charset="0"/>
              <a:buNone/>
              <a:defRPr/>
            </a:pPr>
            <a:endParaRPr lang="en-US" sz="2000" dirty="0"/>
          </a:p>
        </p:txBody>
      </p:sp>
      <p:sp>
        <p:nvSpPr>
          <p:cNvPr id="22534" name="Slide Number Placeholder 5">
            <a:extLst>
              <a:ext uri="{FF2B5EF4-FFF2-40B4-BE49-F238E27FC236}">
                <a16:creationId xmlns:a16="http://schemas.microsoft.com/office/drawing/2014/main" id="{2C3125AE-B01E-4BBD-A40B-776A41E8CBA0}"/>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116C3D67-996A-4506-91EE-020DA79F812F}" type="slidenum">
              <a:rPr lang="en-US" altLang="en-US" sz="1400" smtClean="0"/>
              <a:pPr/>
              <a:t>18</a:t>
            </a:fld>
            <a:endParaRPr lang="en-US" altLang="en-US" sz="14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2CC25F50-AA33-46AC-899E-C66819478CE1}"/>
              </a:ext>
            </a:extLst>
          </p:cNvPr>
          <p:cNvSpPr>
            <a:spLocks noGrp="1"/>
          </p:cNvSpPr>
          <p:nvPr>
            <p:ph type="title"/>
          </p:nvPr>
        </p:nvSpPr>
        <p:spPr>
          <a:xfrm>
            <a:off x="457200" y="274638"/>
            <a:ext cx="8229600" cy="596900"/>
          </a:xfrm>
        </p:spPr>
        <p:txBody>
          <a:bodyPr/>
          <a:lstStyle/>
          <a:p>
            <a:pPr eaLnBrk="1" hangingPunct="1"/>
            <a:r>
              <a:rPr lang="en-US" altLang="en-US" sz="3600"/>
              <a:t>Pillar II Comprehensive Risk Assessment</a:t>
            </a:r>
          </a:p>
        </p:txBody>
      </p:sp>
      <p:sp>
        <p:nvSpPr>
          <p:cNvPr id="23555" name="Rectangle 3">
            <a:extLst>
              <a:ext uri="{FF2B5EF4-FFF2-40B4-BE49-F238E27FC236}">
                <a16:creationId xmlns:a16="http://schemas.microsoft.com/office/drawing/2014/main" id="{C61281DC-3AB6-4C22-943B-F0F0B2D3B1C9}"/>
              </a:ext>
            </a:extLst>
          </p:cNvPr>
          <p:cNvSpPr>
            <a:spLocks noGrp="1"/>
          </p:cNvSpPr>
          <p:nvPr>
            <p:ph idx="1"/>
          </p:nvPr>
        </p:nvSpPr>
        <p:spPr>
          <a:xfrm>
            <a:off x="457200" y="990600"/>
            <a:ext cx="8229600" cy="5029200"/>
          </a:xfrm>
        </p:spPr>
        <p:txBody>
          <a:bodyPr/>
          <a:lstStyle/>
          <a:p>
            <a:pPr marL="0" indent="0" eaLnBrk="1" hangingPunct="1">
              <a:lnSpc>
                <a:spcPct val="80000"/>
              </a:lnSpc>
              <a:buFont typeface="Arial" panose="020B0604020202020204" pitchFamily="34" charset="0"/>
              <a:buNone/>
            </a:pPr>
            <a:r>
              <a:rPr lang="en-US" altLang="en-US" sz="2000" dirty="0"/>
              <a:t>The second pillar – </a:t>
            </a:r>
            <a:r>
              <a:rPr lang="en-US" altLang="en-US" sz="2000" b="1" dirty="0"/>
              <a:t>supervisory review </a:t>
            </a:r>
            <a:r>
              <a:rPr lang="en-US" altLang="en-US" sz="2000" dirty="0"/>
              <a:t>– allows supervisors evaluate a bank’s assessment of its own risks and determine whether that assessment seems reasonable. It is not enough for a bank or its supervisors to rely on the calculation of minimum capital under the first pillar.  Supervisors should provide an extra set of eyes to verify that the bank understands its risk profile and is sufficiently capitalized against its risks.</a:t>
            </a:r>
          </a:p>
          <a:p>
            <a:pPr marL="0" indent="0" eaLnBrk="1" hangingPunct="1">
              <a:lnSpc>
                <a:spcPct val="80000"/>
              </a:lnSpc>
              <a:buFont typeface="Arial" panose="020B0604020202020204" pitchFamily="34" charset="0"/>
              <a:buNone/>
            </a:pPr>
            <a:endParaRPr lang="en-US" altLang="en-US" sz="2000" dirty="0"/>
          </a:p>
          <a:p>
            <a:pPr marL="0" indent="0" eaLnBrk="1" hangingPunct="1">
              <a:lnSpc>
                <a:spcPct val="80000"/>
              </a:lnSpc>
              <a:buFont typeface="Arial" panose="020B0604020202020204" pitchFamily="34" charset="0"/>
              <a:buNone/>
            </a:pPr>
            <a:r>
              <a:rPr lang="en-US" altLang="en-US" sz="2000" dirty="0"/>
              <a:t>Thus, Pillar II is also intended to incorporate risks not specifically captured under the Pillar I process.  This includes liquidity risk, interest rate risk, pension risk, credit concentration risk not specifically identified in Pillar I, operational risks not identified in Pillar I, and other idiosyncratic risks.  Furthermore, it is intended that Pillar II will capture the interactions between various risks rather than considering each on a stand-alone basis.</a:t>
            </a:r>
          </a:p>
          <a:p>
            <a:pPr marL="0" indent="0" eaLnBrk="1" hangingPunct="1">
              <a:lnSpc>
                <a:spcPct val="80000"/>
              </a:lnSpc>
              <a:buFont typeface="Arial" panose="020B0604020202020204" pitchFamily="34" charset="0"/>
              <a:buNone/>
            </a:pPr>
            <a:endParaRPr lang="en-US" altLang="en-US" sz="2000" dirty="0"/>
          </a:p>
          <a:p>
            <a:pPr marL="0" indent="0" eaLnBrk="1" hangingPunct="1">
              <a:lnSpc>
                <a:spcPct val="80000"/>
              </a:lnSpc>
              <a:buFont typeface="Arial" panose="020B0604020202020204" pitchFamily="34" charset="0"/>
              <a:buNone/>
            </a:pPr>
            <a:r>
              <a:rPr lang="en-US" altLang="en-US" sz="2000" dirty="0"/>
              <a:t>Let’s review the original consultative document.</a:t>
            </a:r>
          </a:p>
          <a:p>
            <a:pPr marL="0" indent="0" eaLnBrk="1" hangingPunct="1">
              <a:lnSpc>
                <a:spcPct val="80000"/>
              </a:lnSpc>
              <a:buFont typeface="Arial" panose="020B0604020202020204" pitchFamily="34" charset="0"/>
              <a:buNone/>
            </a:pPr>
            <a:endParaRPr lang="en-US" altLang="en-US" sz="2000" dirty="0"/>
          </a:p>
          <a:p>
            <a:pPr marL="0" indent="0" eaLnBrk="1" hangingPunct="1">
              <a:lnSpc>
                <a:spcPct val="80000"/>
              </a:lnSpc>
              <a:buFont typeface="Arial" panose="020B0604020202020204" pitchFamily="34" charset="0"/>
              <a:buNone/>
            </a:pPr>
            <a:endParaRPr lang="en-US" altLang="en-US" sz="2000" dirty="0"/>
          </a:p>
          <a:p>
            <a:pPr marL="0" indent="0" eaLnBrk="1" hangingPunct="1">
              <a:lnSpc>
                <a:spcPct val="80000"/>
              </a:lnSpc>
              <a:buFont typeface="Arial" panose="020B0604020202020204" pitchFamily="34" charset="0"/>
              <a:buNone/>
            </a:pPr>
            <a:endParaRPr lang="en-US" altLang="en-US" sz="2000" dirty="0"/>
          </a:p>
          <a:p>
            <a:pPr marL="0" indent="0" eaLnBrk="1" hangingPunct="1">
              <a:lnSpc>
                <a:spcPct val="80000"/>
              </a:lnSpc>
              <a:buFont typeface="Arial" panose="020B0604020202020204" pitchFamily="34" charset="0"/>
              <a:buNone/>
            </a:pPr>
            <a:endParaRPr lang="en-US" altLang="en-US" sz="2000" dirty="0"/>
          </a:p>
        </p:txBody>
      </p:sp>
      <p:sp>
        <p:nvSpPr>
          <p:cNvPr id="23558" name="Slide Number Placeholder 5">
            <a:extLst>
              <a:ext uri="{FF2B5EF4-FFF2-40B4-BE49-F238E27FC236}">
                <a16:creationId xmlns:a16="http://schemas.microsoft.com/office/drawing/2014/main" id="{5744C1BD-CCC9-4565-9621-355CAB7F424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2079342-95EB-4BA4-81D2-51BE5AAC808E}" type="slidenum">
              <a:rPr lang="en-US" altLang="en-US" sz="1400" smtClean="0"/>
              <a:pPr/>
              <a:t>19</a:t>
            </a:fld>
            <a:endParaRPr lang="en-US" altLang="en-US" sz="14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AC846056-AD29-4904-81D6-A1839696472D}"/>
              </a:ext>
            </a:extLst>
          </p:cNvPr>
          <p:cNvSpPr>
            <a:spLocks noGrp="1"/>
          </p:cNvSpPr>
          <p:nvPr>
            <p:ph type="title"/>
          </p:nvPr>
        </p:nvSpPr>
        <p:spPr>
          <a:xfrm>
            <a:off x="457200" y="274638"/>
            <a:ext cx="8229600" cy="596900"/>
          </a:xfrm>
        </p:spPr>
        <p:txBody>
          <a:bodyPr/>
          <a:lstStyle/>
          <a:p>
            <a:pPr eaLnBrk="1" hangingPunct="1"/>
            <a:r>
              <a:rPr lang="en-US" altLang="en-US" sz="3600"/>
              <a:t>This Week</a:t>
            </a:r>
          </a:p>
        </p:txBody>
      </p:sp>
      <p:sp>
        <p:nvSpPr>
          <p:cNvPr id="7171" name="Rectangle 3">
            <a:extLst>
              <a:ext uri="{FF2B5EF4-FFF2-40B4-BE49-F238E27FC236}">
                <a16:creationId xmlns:a16="http://schemas.microsoft.com/office/drawing/2014/main" id="{7787F11B-6935-4B23-9CF0-1C9FFAC4B45D}"/>
              </a:ext>
            </a:extLst>
          </p:cNvPr>
          <p:cNvSpPr>
            <a:spLocks noGrp="1"/>
          </p:cNvSpPr>
          <p:nvPr>
            <p:ph idx="1"/>
          </p:nvPr>
        </p:nvSpPr>
        <p:spPr>
          <a:xfrm>
            <a:off x="457200" y="871538"/>
            <a:ext cx="8382000" cy="5254625"/>
          </a:xfrm>
        </p:spPr>
        <p:txBody>
          <a:bodyPr/>
          <a:lstStyle/>
          <a:p>
            <a:pPr eaLnBrk="1" hangingPunct="1">
              <a:lnSpc>
                <a:spcPct val="150000"/>
              </a:lnSpc>
            </a:pPr>
            <a:r>
              <a:rPr lang="en-GB" altLang="en-US" sz="2000"/>
              <a:t>Stress Testing</a:t>
            </a:r>
          </a:p>
          <a:p>
            <a:pPr eaLnBrk="1" hangingPunct="1">
              <a:lnSpc>
                <a:spcPct val="150000"/>
              </a:lnSpc>
            </a:pPr>
            <a:endParaRPr lang="en-GB" altLang="en-US" sz="2000"/>
          </a:p>
          <a:p>
            <a:pPr eaLnBrk="1" hangingPunct="1">
              <a:lnSpc>
                <a:spcPct val="150000"/>
              </a:lnSpc>
            </a:pPr>
            <a:r>
              <a:rPr lang="en-GB" altLang="en-US" sz="2000"/>
              <a:t>Supervisory Review and Evaluation Process</a:t>
            </a:r>
          </a:p>
          <a:p>
            <a:pPr eaLnBrk="1" hangingPunct="1">
              <a:lnSpc>
                <a:spcPct val="150000"/>
              </a:lnSpc>
            </a:pPr>
            <a:endParaRPr lang="en-GB" altLang="en-US" sz="2000"/>
          </a:p>
          <a:p>
            <a:pPr eaLnBrk="1" hangingPunct="1">
              <a:lnSpc>
                <a:spcPct val="150000"/>
              </a:lnSpc>
            </a:pPr>
            <a:r>
              <a:rPr lang="en-GB" altLang="en-US" sz="2000"/>
              <a:t>Pillar II</a:t>
            </a:r>
          </a:p>
          <a:p>
            <a:pPr eaLnBrk="1" hangingPunct="1">
              <a:lnSpc>
                <a:spcPct val="150000"/>
              </a:lnSpc>
            </a:pPr>
            <a:endParaRPr lang="en-GB" altLang="en-US" sz="2000"/>
          </a:p>
          <a:p>
            <a:pPr eaLnBrk="1" hangingPunct="1">
              <a:lnSpc>
                <a:spcPct val="150000"/>
              </a:lnSpc>
            </a:pPr>
            <a:r>
              <a:rPr lang="en-GB" altLang="en-US" sz="2000"/>
              <a:t>Pillar III Reports</a:t>
            </a:r>
          </a:p>
        </p:txBody>
      </p:sp>
      <p:sp>
        <p:nvSpPr>
          <p:cNvPr id="7174" name="Slide Number Placeholder 5">
            <a:extLst>
              <a:ext uri="{FF2B5EF4-FFF2-40B4-BE49-F238E27FC236}">
                <a16:creationId xmlns:a16="http://schemas.microsoft.com/office/drawing/2014/main" id="{E9E21F40-8235-4CA7-8769-BBE8DDF7463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883DB3F-B0EB-4919-84FA-967206416782}" type="slidenum">
              <a:rPr lang="en-US" altLang="en-US" sz="1400" smtClean="0"/>
              <a:pPr/>
              <a:t>2</a:t>
            </a:fld>
            <a:endParaRPr lang="en-US" altLang="en-US" sz="1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118D074A-9825-4B3F-A437-5ECA8A816317}"/>
              </a:ext>
            </a:extLst>
          </p:cNvPr>
          <p:cNvSpPr>
            <a:spLocks noGrp="1"/>
          </p:cNvSpPr>
          <p:nvPr>
            <p:ph type="title"/>
          </p:nvPr>
        </p:nvSpPr>
        <p:spPr>
          <a:xfrm>
            <a:off x="628650" y="228600"/>
            <a:ext cx="7886700" cy="609600"/>
          </a:xfrm>
        </p:spPr>
        <p:txBody>
          <a:bodyPr/>
          <a:lstStyle/>
          <a:p>
            <a:r>
              <a:rPr lang="en-GB" altLang="en-US"/>
              <a:t>What Risks are Quantified in Pillar II?</a:t>
            </a:r>
          </a:p>
        </p:txBody>
      </p:sp>
      <p:sp>
        <p:nvSpPr>
          <p:cNvPr id="3" name="Content Placeholder 2">
            <a:extLst>
              <a:ext uri="{FF2B5EF4-FFF2-40B4-BE49-F238E27FC236}">
                <a16:creationId xmlns:a16="http://schemas.microsoft.com/office/drawing/2014/main" id="{FA1ECB41-B2BD-4168-8981-61F7D248F72A}"/>
              </a:ext>
            </a:extLst>
          </p:cNvPr>
          <p:cNvSpPr>
            <a:spLocks noGrp="1"/>
          </p:cNvSpPr>
          <p:nvPr>
            <p:ph idx="1"/>
          </p:nvPr>
        </p:nvSpPr>
        <p:spPr>
          <a:xfrm>
            <a:off x="628650" y="838200"/>
            <a:ext cx="7886700" cy="5518150"/>
          </a:xfrm>
        </p:spPr>
        <p:txBody>
          <a:bodyPr/>
          <a:lstStyle/>
          <a:p>
            <a:pPr>
              <a:defRPr/>
            </a:pPr>
            <a:r>
              <a:rPr lang="en-GB" dirty="0"/>
              <a:t>Credit risk</a:t>
            </a:r>
          </a:p>
          <a:p>
            <a:pPr>
              <a:defRPr/>
            </a:pPr>
            <a:r>
              <a:rPr lang="en-GB" dirty="0"/>
              <a:t>Market risk</a:t>
            </a:r>
          </a:p>
          <a:p>
            <a:pPr>
              <a:defRPr/>
            </a:pPr>
            <a:r>
              <a:rPr lang="en-GB" dirty="0"/>
              <a:t>Operational risk</a:t>
            </a:r>
          </a:p>
          <a:p>
            <a:pPr>
              <a:defRPr/>
            </a:pPr>
            <a:r>
              <a:rPr lang="en-GB" dirty="0"/>
              <a:t>Liquidity risk</a:t>
            </a:r>
          </a:p>
          <a:p>
            <a:pPr>
              <a:defRPr/>
            </a:pPr>
            <a:r>
              <a:rPr lang="en-GB" dirty="0"/>
              <a:t>Interest rate risk</a:t>
            </a:r>
          </a:p>
          <a:p>
            <a:pPr>
              <a:defRPr/>
            </a:pPr>
            <a:r>
              <a:rPr lang="en-GB" dirty="0"/>
              <a:t>Political risk</a:t>
            </a:r>
          </a:p>
          <a:p>
            <a:pPr>
              <a:defRPr/>
            </a:pPr>
            <a:r>
              <a:rPr lang="en-GB" dirty="0"/>
              <a:t>Insurance risk</a:t>
            </a:r>
          </a:p>
          <a:p>
            <a:pPr>
              <a:defRPr/>
            </a:pPr>
            <a:r>
              <a:rPr lang="en-GB" dirty="0"/>
              <a:t>Concentration risk</a:t>
            </a:r>
          </a:p>
          <a:p>
            <a:pPr>
              <a:defRPr/>
            </a:pPr>
            <a:r>
              <a:rPr lang="en-GB" dirty="0"/>
              <a:t>Legal risk</a:t>
            </a:r>
          </a:p>
          <a:p>
            <a:pPr>
              <a:defRPr/>
            </a:pPr>
            <a:r>
              <a:rPr lang="en-GB" dirty="0"/>
              <a:t>Securitisation risk</a:t>
            </a:r>
          </a:p>
          <a:p>
            <a:pPr>
              <a:defRPr/>
            </a:pPr>
            <a:r>
              <a:rPr lang="en-GB" dirty="0"/>
              <a:t>Business risk</a:t>
            </a:r>
          </a:p>
          <a:p>
            <a:pPr>
              <a:defRPr/>
            </a:pPr>
            <a:r>
              <a:rPr lang="en-GB" dirty="0"/>
              <a:t>Reputation risk</a:t>
            </a:r>
          </a:p>
          <a:p>
            <a:pPr>
              <a:defRPr/>
            </a:pPr>
            <a:r>
              <a:rPr lang="en-GB" dirty="0"/>
              <a:t>Pension risk</a:t>
            </a:r>
          </a:p>
          <a:p>
            <a:pPr>
              <a:defRPr/>
            </a:pPr>
            <a:r>
              <a:rPr lang="en-GB" dirty="0"/>
              <a:t>Model Risk</a:t>
            </a:r>
          </a:p>
        </p:txBody>
      </p:sp>
      <p:sp>
        <p:nvSpPr>
          <p:cNvPr id="24582" name="Slide Number Placeholder 5">
            <a:extLst>
              <a:ext uri="{FF2B5EF4-FFF2-40B4-BE49-F238E27FC236}">
                <a16:creationId xmlns:a16="http://schemas.microsoft.com/office/drawing/2014/main" id="{77DCA5FF-44B8-4855-ADFD-C8FAD83A334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514FD10C-ECB9-4B5D-9107-B40AF374D989}" type="slidenum">
              <a:rPr lang="en-US" altLang="en-US" smtClean="0">
                <a:solidFill>
                  <a:srgbClr val="898989"/>
                </a:solidFill>
              </a:rPr>
              <a:pPr/>
              <a:t>20</a:t>
            </a:fld>
            <a:endParaRPr lang="en-US" altLang="en-US">
              <a:solidFill>
                <a:srgbClr val="898989"/>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585BE819-0ADC-406C-A0E4-072895D2F53D}"/>
              </a:ext>
            </a:extLst>
          </p:cNvPr>
          <p:cNvSpPr>
            <a:spLocks noGrp="1"/>
          </p:cNvSpPr>
          <p:nvPr>
            <p:ph type="title"/>
          </p:nvPr>
        </p:nvSpPr>
        <p:spPr>
          <a:xfrm>
            <a:off x="457200" y="274638"/>
            <a:ext cx="8229600" cy="596900"/>
          </a:xfrm>
        </p:spPr>
        <p:txBody>
          <a:bodyPr/>
          <a:lstStyle/>
          <a:p>
            <a:pPr eaLnBrk="1" hangingPunct="1"/>
            <a:r>
              <a:rPr lang="en-US" altLang="en-US" sz="3600"/>
              <a:t>Supervisory Review Process Outlined</a:t>
            </a:r>
          </a:p>
        </p:txBody>
      </p:sp>
      <p:sp>
        <p:nvSpPr>
          <p:cNvPr id="5126" name="Rectangle 3">
            <a:extLst>
              <a:ext uri="{FF2B5EF4-FFF2-40B4-BE49-F238E27FC236}">
                <a16:creationId xmlns:a16="http://schemas.microsoft.com/office/drawing/2014/main" id="{9D8A23E7-8E64-43C4-851B-3502C3601B01}"/>
              </a:ext>
            </a:extLst>
          </p:cNvPr>
          <p:cNvSpPr>
            <a:spLocks noGrp="1" noChangeArrowheads="1"/>
          </p:cNvSpPr>
          <p:nvPr>
            <p:ph idx="1"/>
          </p:nvPr>
        </p:nvSpPr>
        <p:spPr>
          <a:xfrm>
            <a:off x="457200" y="871538"/>
            <a:ext cx="8077200" cy="5254625"/>
          </a:xfrm>
        </p:spPr>
        <p:txBody>
          <a:bodyPr rtlCol="0">
            <a:normAutofit/>
          </a:bodyPr>
          <a:lstStyle/>
          <a:p>
            <a:pPr marL="0" indent="0" eaLnBrk="1" fontAlgn="auto" hangingPunct="1">
              <a:lnSpc>
                <a:spcPct val="80000"/>
              </a:lnSpc>
              <a:spcAft>
                <a:spcPts val="0"/>
              </a:spcAft>
              <a:buFontTx/>
              <a:buNone/>
              <a:defRPr/>
            </a:pPr>
            <a:endParaRPr lang="en-US" sz="2000" dirty="0"/>
          </a:p>
          <a:p>
            <a:pPr marL="0" indent="0" eaLnBrk="1" fontAlgn="auto" hangingPunct="1">
              <a:lnSpc>
                <a:spcPct val="80000"/>
              </a:lnSpc>
              <a:spcAft>
                <a:spcPts val="0"/>
              </a:spcAft>
              <a:buFontTx/>
              <a:buNone/>
              <a:defRPr/>
            </a:pPr>
            <a:endParaRPr lang="en-US" sz="2000" dirty="0"/>
          </a:p>
          <a:p>
            <a:pPr eaLnBrk="1" fontAlgn="auto" hangingPunct="1">
              <a:lnSpc>
                <a:spcPct val="80000"/>
              </a:lnSpc>
              <a:spcAft>
                <a:spcPts val="0"/>
              </a:spcAft>
              <a:defRPr/>
            </a:pPr>
            <a:endParaRPr lang="en-US" sz="2000" dirty="0"/>
          </a:p>
        </p:txBody>
      </p:sp>
      <p:sp>
        <p:nvSpPr>
          <p:cNvPr id="25606" name="Slide Number Placeholder 5">
            <a:extLst>
              <a:ext uri="{FF2B5EF4-FFF2-40B4-BE49-F238E27FC236}">
                <a16:creationId xmlns:a16="http://schemas.microsoft.com/office/drawing/2014/main" id="{4A5C0FA7-86D5-4256-9FE2-8D5818AB6C9A}"/>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64C7B1F-1868-4D12-B7CB-57A91A48F937}" type="slidenum">
              <a:rPr lang="en-US" altLang="en-US" sz="1400" smtClean="0"/>
              <a:pPr/>
              <a:t>21</a:t>
            </a:fld>
            <a:endParaRPr lang="en-US" altLang="en-US" sz="1400"/>
          </a:p>
        </p:txBody>
      </p:sp>
      <p:pic>
        <p:nvPicPr>
          <p:cNvPr id="25607" name="Picture 2">
            <a:extLst>
              <a:ext uri="{FF2B5EF4-FFF2-40B4-BE49-F238E27FC236}">
                <a16:creationId xmlns:a16="http://schemas.microsoft.com/office/drawing/2014/main" id="{F1BC2D0D-E1A3-42C4-8ABA-5890C05D222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871538"/>
            <a:ext cx="8389938" cy="5373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a:extLst>
              <a:ext uri="{FF2B5EF4-FFF2-40B4-BE49-F238E27FC236}">
                <a16:creationId xmlns:a16="http://schemas.microsoft.com/office/drawing/2014/main" id="{39FB1DC0-2C6E-473C-AD98-A30DBA23C1F7}"/>
              </a:ext>
            </a:extLst>
          </p:cNvPr>
          <p:cNvSpPr>
            <a:spLocks noGrp="1"/>
          </p:cNvSpPr>
          <p:nvPr>
            <p:ph type="title"/>
          </p:nvPr>
        </p:nvSpPr>
        <p:spPr>
          <a:xfrm>
            <a:off x="628650" y="304800"/>
            <a:ext cx="7886700" cy="533400"/>
          </a:xfrm>
        </p:spPr>
        <p:txBody>
          <a:bodyPr>
            <a:normAutofit fontScale="90000"/>
          </a:bodyPr>
          <a:lstStyle/>
          <a:p>
            <a:r>
              <a:rPr lang="en-GB" altLang="en-US"/>
              <a:t>GL03 CEBS ICAAP Principles</a:t>
            </a:r>
          </a:p>
        </p:txBody>
      </p:sp>
      <p:sp>
        <p:nvSpPr>
          <p:cNvPr id="3" name="Content Placeholder 2">
            <a:extLst>
              <a:ext uri="{FF2B5EF4-FFF2-40B4-BE49-F238E27FC236}">
                <a16:creationId xmlns:a16="http://schemas.microsoft.com/office/drawing/2014/main" id="{82287EB8-E0C7-44A2-8738-852D69373C80}"/>
              </a:ext>
            </a:extLst>
          </p:cNvPr>
          <p:cNvSpPr>
            <a:spLocks noGrp="1"/>
          </p:cNvSpPr>
          <p:nvPr>
            <p:ph idx="1"/>
          </p:nvPr>
        </p:nvSpPr>
        <p:spPr>
          <a:xfrm>
            <a:off x="628650" y="838200"/>
            <a:ext cx="7886700" cy="5518150"/>
          </a:xfrm>
        </p:spPr>
        <p:txBody>
          <a:bodyPr/>
          <a:lstStyle/>
          <a:p>
            <a:pPr>
              <a:defRPr/>
            </a:pPr>
            <a:r>
              <a:rPr lang="en-GB" sz="2000" dirty="0"/>
              <a:t>The ICAAP is the responsibility of the institution</a:t>
            </a:r>
          </a:p>
          <a:p>
            <a:pPr>
              <a:defRPr/>
            </a:pPr>
            <a:r>
              <a:rPr lang="en-GB" sz="2000" dirty="0"/>
              <a:t>The ICAAP’s design should be fully specified, the institution’s capital policy should be fully documented and the management body should take responsibility for the ICAAP</a:t>
            </a:r>
          </a:p>
          <a:p>
            <a:pPr>
              <a:defRPr/>
            </a:pPr>
            <a:r>
              <a:rPr lang="en-GB" sz="2000" dirty="0"/>
              <a:t>The ICAAP should form an integral part of the management process and decision-making culture of the institution</a:t>
            </a:r>
          </a:p>
          <a:p>
            <a:pPr>
              <a:defRPr/>
            </a:pPr>
            <a:r>
              <a:rPr lang="en-GB" sz="2000" dirty="0"/>
              <a:t>The ICAAP should be reviewed regularly</a:t>
            </a:r>
          </a:p>
          <a:p>
            <a:pPr>
              <a:defRPr/>
            </a:pPr>
            <a:r>
              <a:rPr lang="en-GB" sz="2000" dirty="0"/>
              <a:t>The ICAAP should be risk based</a:t>
            </a:r>
          </a:p>
          <a:p>
            <a:pPr>
              <a:defRPr/>
            </a:pPr>
            <a:r>
              <a:rPr lang="en-GB" sz="2000" dirty="0"/>
              <a:t>The ICAAP should be comprehensive</a:t>
            </a:r>
          </a:p>
          <a:p>
            <a:pPr>
              <a:defRPr/>
            </a:pPr>
            <a:r>
              <a:rPr lang="en-GB" sz="2000" dirty="0"/>
              <a:t>The ICAAP should be forward-looking</a:t>
            </a:r>
          </a:p>
          <a:p>
            <a:pPr>
              <a:defRPr/>
            </a:pPr>
            <a:r>
              <a:rPr lang="en-GB" sz="2000" dirty="0"/>
              <a:t>The ICAAP should be based on adequate measurement and assessment processes</a:t>
            </a:r>
          </a:p>
          <a:p>
            <a:pPr>
              <a:defRPr/>
            </a:pPr>
            <a:r>
              <a:rPr lang="en-GB" sz="2000" dirty="0"/>
              <a:t>The ICAAP should produce a reasonable outcome</a:t>
            </a:r>
          </a:p>
          <a:p>
            <a:pPr marL="0" indent="0">
              <a:buFont typeface="Arial" panose="020B0604020202020204" pitchFamily="34" charset="0"/>
              <a:buNone/>
              <a:defRPr/>
            </a:pPr>
            <a:endParaRPr lang="en-GB" sz="1200" dirty="0"/>
          </a:p>
          <a:p>
            <a:pPr marL="0" indent="0">
              <a:buFont typeface="Arial" panose="020B0604020202020204" pitchFamily="34" charset="0"/>
              <a:buNone/>
              <a:defRPr/>
            </a:pPr>
            <a:r>
              <a:rPr lang="en-GB" sz="1200" dirty="0"/>
              <a:t>These guidelines are contained within the Financial regulator paper of 28</a:t>
            </a:r>
            <a:r>
              <a:rPr lang="en-GB" sz="1200" baseline="30000" dirty="0"/>
              <a:t>th</a:t>
            </a:r>
            <a:r>
              <a:rPr lang="en-GB" sz="1200" dirty="0"/>
              <a:t> December 2006, which outlines how the process will work in Republic of Ireland </a:t>
            </a:r>
            <a:r>
              <a:rPr lang="en-GB" sz="1200" dirty="0">
                <a:hlinkClick r:id="rId2"/>
              </a:rPr>
              <a:t>https://www.centralbank.ie/regulation/industry-sectors/credit-institutions/supervisory-disclosures/Documents/Review%20and%20Evaluation%20of%20ICAAP%20-%20Dialogue%20with%20Institutions.pdf</a:t>
            </a:r>
            <a:r>
              <a:rPr lang="en-GB" sz="1200" dirty="0"/>
              <a:t> </a:t>
            </a:r>
          </a:p>
          <a:p>
            <a:pPr marL="0" indent="0">
              <a:buFont typeface="Arial" panose="020B0604020202020204" pitchFamily="34" charset="0"/>
              <a:buNone/>
              <a:defRPr/>
            </a:pPr>
            <a:endParaRPr lang="en-GB" dirty="0"/>
          </a:p>
        </p:txBody>
      </p:sp>
      <p:sp>
        <p:nvSpPr>
          <p:cNvPr id="26630" name="Slide Number Placeholder 5">
            <a:extLst>
              <a:ext uri="{FF2B5EF4-FFF2-40B4-BE49-F238E27FC236}">
                <a16:creationId xmlns:a16="http://schemas.microsoft.com/office/drawing/2014/main" id="{A27D7F44-FF79-4228-A28E-5D3AFEC93D5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379F318-7EB5-4938-9599-D4FDA5C1F79A}" type="slidenum">
              <a:rPr lang="en-US" altLang="en-US" smtClean="0">
                <a:solidFill>
                  <a:srgbClr val="898989"/>
                </a:solidFill>
              </a:rPr>
              <a:pPr/>
              <a:t>22</a:t>
            </a:fld>
            <a:endParaRPr lang="en-US" altLang="en-US">
              <a:solidFill>
                <a:srgbClr val="898989"/>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A88A3128-68E9-4DF3-9EAA-3B7C5D9984B0}"/>
              </a:ext>
            </a:extLst>
          </p:cNvPr>
          <p:cNvSpPr>
            <a:spLocks noGrp="1"/>
          </p:cNvSpPr>
          <p:nvPr>
            <p:ph type="title"/>
          </p:nvPr>
        </p:nvSpPr>
        <p:spPr>
          <a:xfrm>
            <a:off x="457200" y="274638"/>
            <a:ext cx="8229600" cy="596900"/>
          </a:xfrm>
        </p:spPr>
        <p:txBody>
          <a:bodyPr/>
          <a:lstStyle/>
          <a:p>
            <a:pPr eaLnBrk="1" hangingPunct="1"/>
            <a:r>
              <a:rPr lang="en-US" altLang="en-US" sz="3600"/>
              <a:t>Typical ICAAP Process</a:t>
            </a:r>
          </a:p>
        </p:txBody>
      </p:sp>
      <p:sp>
        <p:nvSpPr>
          <p:cNvPr id="5126" name="Rectangle 3">
            <a:extLst>
              <a:ext uri="{FF2B5EF4-FFF2-40B4-BE49-F238E27FC236}">
                <a16:creationId xmlns:a16="http://schemas.microsoft.com/office/drawing/2014/main" id="{DC92E144-39C5-4A61-B7BB-FAFA6B41524E}"/>
              </a:ext>
            </a:extLst>
          </p:cNvPr>
          <p:cNvSpPr>
            <a:spLocks noGrp="1" noChangeArrowheads="1"/>
          </p:cNvSpPr>
          <p:nvPr>
            <p:ph idx="1"/>
          </p:nvPr>
        </p:nvSpPr>
        <p:spPr>
          <a:xfrm>
            <a:off x="457200" y="871538"/>
            <a:ext cx="8229600" cy="5254625"/>
          </a:xfrm>
        </p:spPr>
        <p:txBody>
          <a:bodyPr rtlCol="0">
            <a:normAutofit/>
          </a:bodyPr>
          <a:lstStyle/>
          <a:p>
            <a:pPr marL="355600" indent="-355600" eaLnBrk="1" fontAlgn="auto" hangingPunct="1">
              <a:lnSpc>
                <a:spcPct val="150000"/>
              </a:lnSpc>
              <a:spcAft>
                <a:spcPts val="0"/>
              </a:spcAft>
              <a:defRPr/>
            </a:pPr>
            <a:r>
              <a:rPr lang="en-GB" sz="2000" dirty="0"/>
              <a:t>Strategy &amp; Risk Appetite</a:t>
            </a:r>
          </a:p>
          <a:p>
            <a:pPr marL="355600" indent="-355600" eaLnBrk="1" fontAlgn="auto" hangingPunct="1">
              <a:lnSpc>
                <a:spcPct val="150000"/>
              </a:lnSpc>
              <a:spcAft>
                <a:spcPts val="0"/>
              </a:spcAft>
              <a:defRPr/>
            </a:pPr>
            <a:r>
              <a:rPr lang="en-GB" sz="2000" dirty="0"/>
              <a:t>Capital Base</a:t>
            </a:r>
          </a:p>
          <a:p>
            <a:pPr marL="355600" indent="-355600" eaLnBrk="1" fontAlgn="auto" hangingPunct="1">
              <a:lnSpc>
                <a:spcPct val="150000"/>
              </a:lnSpc>
              <a:spcAft>
                <a:spcPts val="0"/>
              </a:spcAft>
              <a:defRPr/>
            </a:pPr>
            <a:r>
              <a:rPr lang="en-GB" sz="2000" dirty="0"/>
              <a:t>Material Risk Assessment</a:t>
            </a:r>
          </a:p>
          <a:p>
            <a:pPr marL="355600" indent="-355600" eaLnBrk="1" fontAlgn="auto" hangingPunct="1">
              <a:lnSpc>
                <a:spcPct val="150000"/>
              </a:lnSpc>
              <a:spcAft>
                <a:spcPts val="0"/>
              </a:spcAft>
              <a:defRPr/>
            </a:pPr>
            <a:r>
              <a:rPr lang="en-GB" sz="2000" dirty="0"/>
              <a:t>Internal Capital Assessment</a:t>
            </a:r>
          </a:p>
          <a:p>
            <a:pPr marL="355600" indent="-355600" eaLnBrk="1" fontAlgn="auto" hangingPunct="1">
              <a:lnSpc>
                <a:spcPct val="150000"/>
              </a:lnSpc>
              <a:spcAft>
                <a:spcPts val="0"/>
              </a:spcAft>
              <a:defRPr/>
            </a:pPr>
            <a:r>
              <a:rPr lang="en-GB" sz="2000" dirty="0"/>
              <a:t>Forward Looking Capital Plan</a:t>
            </a:r>
          </a:p>
          <a:p>
            <a:pPr marL="355600" indent="-355600" eaLnBrk="1" fontAlgn="auto" hangingPunct="1">
              <a:lnSpc>
                <a:spcPct val="150000"/>
              </a:lnSpc>
              <a:spcAft>
                <a:spcPts val="0"/>
              </a:spcAft>
              <a:defRPr/>
            </a:pPr>
            <a:r>
              <a:rPr lang="en-GB" sz="2000" dirty="0"/>
              <a:t>Stress Test Final Capital Requirements</a:t>
            </a:r>
          </a:p>
          <a:p>
            <a:pPr marL="0" indent="0" eaLnBrk="1" fontAlgn="auto" hangingPunct="1">
              <a:lnSpc>
                <a:spcPct val="150000"/>
              </a:lnSpc>
              <a:spcAft>
                <a:spcPts val="0"/>
              </a:spcAft>
              <a:buFontTx/>
              <a:buNone/>
              <a:defRPr/>
            </a:pPr>
            <a:endParaRPr lang="en-GB" sz="2000" dirty="0"/>
          </a:p>
          <a:p>
            <a:pPr marL="0" indent="0" eaLnBrk="1" fontAlgn="auto" hangingPunct="1">
              <a:spcAft>
                <a:spcPts val="900"/>
              </a:spcAft>
              <a:buClr>
                <a:schemeClr val="accent2"/>
              </a:buClr>
              <a:buFontTx/>
              <a:buNone/>
              <a:defRPr/>
            </a:pPr>
            <a:r>
              <a:rPr lang="en-IE" sz="1800" b="1" i="1" dirty="0"/>
              <a:t>As part of their ICAAP, banks need to have a formal process for assessing all material risks.  This should extend across all businesses and support functions and include financial and non-financial risks</a:t>
            </a:r>
          </a:p>
          <a:p>
            <a:pPr marL="0" indent="0" eaLnBrk="1" fontAlgn="auto" hangingPunct="1">
              <a:lnSpc>
                <a:spcPct val="150000"/>
              </a:lnSpc>
              <a:spcAft>
                <a:spcPts val="0"/>
              </a:spcAft>
              <a:buFontTx/>
              <a:buNone/>
              <a:defRPr/>
            </a:pPr>
            <a:endParaRPr lang="en-GB" sz="2000" dirty="0"/>
          </a:p>
        </p:txBody>
      </p:sp>
      <p:sp>
        <p:nvSpPr>
          <p:cNvPr id="27654" name="Slide Number Placeholder 5">
            <a:extLst>
              <a:ext uri="{FF2B5EF4-FFF2-40B4-BE49-F238E27FC236}">
                <a16:creationId xmlns:a16="http://schemas.microsoft.com/office/drawing/2014/main" id="{50583024-3ACA-49B5-B820-FDD99641C3D2}"/>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A90363FB-3A82-4C8D-A710-25EAB5EF407D}" type="slidenum">
              <a:rPr lang="en-US" altLang="en-US" sz="1400" smtClean="0"/>
              <a:pPr/>
              <a:t>23</a:t>
            </a:fld>
            <a:endParaRPr lang="en-US" altLang="en-US" sz="14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7D93F4DE-9266-4121-9626-16CE3821B0C9}"/>
              </a:ext>
            </a:extLst>
          </p:cNvPr>
          <p:cNvSpPr>
            <a:spLocks noGrp="1"/>
          </p:cNvSpPr>
          <p:nvPr>
            <p:ph type="title"/>
          </p:nvPr>
        </p:nvSpPr>
        <p:spPr>
          <a:xfrm>
            <a:off x="457200" y="228600"/>
            <a:ext cx="8229600" cy="533400"/>
          </a:xfrm>
        </p:spPr>
        <p:txBody>
          <a:bodyPr>
            <a:normAutofit fontScale="90000"/>
          </a:bodyPr>
          <a:lstStyle/>
          <a:p>
            <a:pPr eaLnBrk="1" hangingPunct="1"/>
            <a:r>
              <a:rPr lang="en-US" altLang="en-US" sz="3600"/>
              <a:t>Pillar II and the Economic Crash in Ireland</a:t>
            </a:r>
          </a:p>
        </p:txBody>
      </p:sp>
      <p:sp>
        <p:nvSpPr>
          <p:cNvPr id="5126" name="Rectangle 3">
            <a:extLst>
              <a:ext uri="{FF2B5EF4-FFF2-40B4-BE49-F238E27FC236}">
                <a16:creationId xmlns:a16="http://schemas.microsoft.com/office/drawing/2014/main" id="{F5127946-D006-4971-858A-7D76C784642D}"/>
              </a:ext>
            </a:extLst>
          </p:cNvPr>
          <p:cNvSpPr>
            <a:spLocks noGrp="1" noChangeArrowheads="1"/>
          </p:cNvSpPr>
          <p:nvPr>
            <p:ph idx="1"/>
          </p:nvPr>
        </p:nvSpPr>
        <p:spPr>
          <a:xfrm>
            <a:off x="457200" y="762000"/>
            <a:ext cx="8229600" cy="5483225"/>
          </a:xfrm>
        </p:spPr>
        <p:txBody>
          <a:bodyPr rtlCol="0">
            <a:normAutofit/>
          </a:bodyPr>
          <a:lstStyle/>
          <a:p>
            <a:pPr marL="57150" indent="0" eaLnBrk="1" fontAlgn="auto" hangingPunct="1">
              <a:lnSpc>
                <a:spcPct val="160000"/>
              </a:lnSpc>
              <a:spcAft>
                <a:spcPts val="0"/>
              </a:spcAft>
              <a:buFontTx/>
              <a:buNone/>
              <a:defRPr/>
            </a:pPr>
            <a:r>
              <a:rPr lang="en-GB" sz="2000" dirty="0"/>
              <a:t>The Nyberg report was published in March 2011:</a:t>
            </a:r>
          </a:p>
          <a:p>
            <a:pPr marL="57150" indent="0" eaLnBrk="1" fontAlgn="auto" hangingPunct="1">
              <a:lnSpc>
                <a:spcPct val="160000"/>
              </a:lnSpc>
              <a:spcAft>
                <a:spcPts val="0"/>
              </a:spcAft>
              <a:buFontTx/>
              <a:buNone/>
              <a:defRPr/>
            </a:pPr>
            <a:r>
              <a:rPr lang="en-GB" sz="2000" dirty="0">
                <a:hlinkClick r:id="rId2"/>
              </a:rPr>
              <a:t>http://www.bankinginquiry.gov.ie/Documents/Misjuding%20Risk%20-%20Causes%20of%20the%20Systemic%20Banking%20Crisis%20in%20Ireland.pdf</a:t>
            </a:r>
            <a:endParaRPr lang="en-GB" sz="2000" dirty="0"/>
          </a:p>
          <a:p>
            <a:pPr marL="57150" indent="0" eaLnBrk="1" fontAlgn="auto" hangingPunct="1">
              <a:lnSpc>
                <a:spcPct val="160000"/>
              </a:lnSpc>
              <a:spcAft>
                <a:spcPts val="0"/>
              </a:spcAft>
              <a:buFontTx/>
              <a:buNone/>
              <a:defRPr/>
            </a:pPr>
            <a:r>
              <a:rPr lang="en-GB" sz="2000" dirty="0"/>
              <a:t>You are encouraged to read Chapter 4, which comprises pages 59 – 87.  In particular, you should consider the role of supervisors when benchmarked against the four Pillar II principles outlined on Slide 2 of this presentation.</a:t>
            </a:r>
          </a:p>
          <a:p>
            <a:pPr marL="57150" indent="0" eaLnBrk="1" fontAlgn="auto" hangingPunct="1">
              <a:lnSpc>
                <a:spcPct val="160000"/>
              </a:lnSpc>
              <a:spcAft>
                <a:spcPts val="0"/>
              </a:spcAft>
              <a:buFontTx/>
              <a:buNone/>
              <a:defRPr/>
            </a:pPr>
            <a:endParaRPr lang="en-GB" sz="2000" dirty="0"/>
          </a:p>
          <a:p>
            <a:pPr marL="57150" indent="0" eaLnBrk="1" fontAlgn="auto" hangingPunct="1">
              <a:lnSpc>
                <a:spcPct val="160000"/>
              </a:lnSpc>
              <a:spcAft>
                <a:spcPts val="0"/>
              </a:spcAft>
              <a:buFontTx/>
              <a:buNone/>
              <a:defRPr/>
            </a:pPr>
            <a:r>
              <a:rPr lang="en-GB" sz="2000" dirty="0"/>
              <a:t>The following two slides contains some key findings relating to supervisory authorities from Chapter 5 of the Nyberg Report.</a:t>
            </a:r>
          </a:p>
          <a:p>
            <a:pPr marL="57150" indent="0" eaLnBrk="1" fontAlgn="auto" hangingPunct="1">
              <a:lnSpc>
                <a:spcPct val="160000"/>
              </a:lnSpc>
              <a:spcAft>
                <a:spcPts val="0"/>
              </a:spcAft>
              <a:buFontTx/>
              <a:buNone/>
              <a:defRPr/>
            </a:pPr>
            <a:endParaRPr lang="en-GB" sz="2000" dirty="0"/>
          </a:p>
          <a:p>
            <a:pPr eaLnBrk="1" fontAlgn="auto" hangingPunct="1">
              <a:lnSpc>
                <a:spcPct val="80000"/>
              </a:lnSpc>
              <a:spcAft>
                <a:spcPts val="0"/>
              </a:spcAft>
              <a:defRPr/>
            </a:pPr>
            <a:endParaRPr lang="en-US" sz="1600" dirty="0"/>
          </a:p>
        </p:txBody>
      </p:sp>
      <p:sp>
        <p:nvSpPr>
          <p:cNvPr id="28678" name="Slide Number Placeholder 5">
            <a:extLst>
              <a:ext uri="{FF2B5EF4-FFF2-40B4-BE49-F238E27FC236}">
                <a16:creationId xmlns:a16="http://schemas.microsoft.com/office/drawing/2014/main" id="{54A445F1-F059-468D-9499-C6864CFABBC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6A170C9-9675-4A8A-AD8F-194EAE7EC0FB}" type="slidenum">
              <a:rPr lang="en-US" altLang="en-US" sz="1400" smtClean="0"/>
              <a:pPr/>
              <a:t>24</a:t>
            </a:fld>
            <a:endParaRPr lang="en-US" altLang="en-US" sz="14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7F6B0C4D-5F4C-4A71-A467-C559EF1FE2F3}"/>
              </a:ext>
            </a:extLst>
          </p:cNvPr>
          <p:cNvSpPr>
            <a:spLocks noGrp="1"/>
          </p:cNvSpPr>
          <p:nvPr>
            <p:ph type="title"/>
          </p:nvPr>
        </p:nvSpPr>
        <p:spPr>
          <a:xfrm>
            <a:off x="628650" y="365125"/>
            <a:ext cx="7886700" cy="625475"/>
          </a:xfrm>
        </p:spPr>
        <p:txBody>
          <a:bodyPr/>
          <a:lstStyle/>
          <a:p>
            <a:r>
              <a:rPr lang="en-GB" altLang="en-US"/>
              <a:t>Nyberg Report and Pillar II Responsibilities</a:t>
            </a:r>
          </a:p>
        </p:txBody>
      </p:sp>
      <p:sp>
        <p:nvSpPr>
          <p:cNvPr id="29699" name="Content Placeholder 2">
            <a:extLst>
              <a:ext uri="{FF2B5EF4-FFF2-40B4-BE49-F238E27FC236}">
                <a16:creationId xmlns:a16="http://schemas.microsoft.com/office/drawing/2014/main" id="{5CF40838-C45D-4296-A3AD-9C6850C2AFB4}"/>
              </a:ext>
            </a:extLst>
          </p:cNvPr>
          <p:cNvSpPr>
            <a:spLocks noGrp="1"/>
          </p:cNvSpPr>
          <p:nvPr>
            <p:ph idx="1"/>
          </p:nvPr>
        </p:nvSpPr>
        <p:spPr>
          <a:xfrm>
            <a:off x="628650" y="914400"/>
            <a:ext cx="7886700" cy="5262563"/>
          </a:xfrm>
        </p:spPr>
        <p:txBody>
          <a:bodyPr/>
          <a:lstStyle/>
          <a:p>
            <a:pPr marL="0" indent="0">
              <a:buFont typeface="Arial" panose="020B0604020202020204" pitchFamily="34" charset="0"/>
              <a:buNone/>
            </a:pPr>
            <a:r>
              <a:rPr lang="en-GB" altLang="en-US" sz="1800" b="1" dirty="0"/>
              <a:t>5.3.1 Page 91</a:t>
            </a:r>
          </a:p>
          <a:p>
            <a:pPr marL="0" indent="0">
              <a:buFont typeface="Arial" panose="020B0604020202020204" pitchFamily="34" charset="0"/>
              <a:buNone/>
            </a:pPr>
            <a:r>
              <a:rPr lang="en-GB" altLang="en-US" sz="1800" dirty="0"/>
              <a:t>The speed and severity of the crisis was exacerbated by world-wide economic events. The main reason, however, was the unhindered expansion of the property bubble financed by the banks using wholesale market funding. Government policies and pronouncements tended to support this expansion. The attendant risks went undetected or were at least seriously misjudged by the authorities whose actions and warnings were modest and insufficient.</a:t>
            </a:r>
          </a:p>
          <a:p>
            <a:pPr marL="0" indent="0">
              <a:buFont typeface="Arial" panose="020B0604020202020204" pitchFamily="34" charset="0"/>
              <a:buNone/>
            </a:pPr>
            <a:endParaRPr lang="en-GB" altLang="en-US" sz="1800" dirty="0"/>
          </a:p>
          <a:p>
            <a:pPr marL="0" indent="0">
              <a:buFont typeface="Arial" panose="020B0604020202020204" pitchFamily="34" charset="0"/>
              <a:buNone/>
            </a:pPr>
            <a:r>
              <a:rPr lang="en-GB" altLang="en-US" sz="1800" b="1" dirty="0"/>
              <a:t>5.3.2 Page 91</a:t>
            </a:r>
          </a:p>
          <a:p>
            <a:pPr marL="0" indent="0">
              <a:buFont typeface="Arial" panose="020B0604020202020204" pitchFamily="34" charset="0"/>
              <a:buNone/>
            </a:pPr>
            <a:r>
              <a:rPr lang="en-GB" altLang="en-US" sz="1800" dirty="0"/>
              <a:t>The Irish authorities had the data required to arouse suspicion about trends in the property and financial markets. The relaxed attitude of the authorities was therefore the result of either a failure to understand the data or not being able to evaluate and analyse the implications correctly. Both macroeconomic and banking data could, particularly when combined, have provided the authorities with an understanding of what was going on. The Financial Stability Reports (FSR) provided information on individual perceived risks but, in the Commission’s view, the data should have raised greater suspicions by end-2005 or, at the latest, by 2006.</a:t>
            </a:r>
          </a:p>
        </p:txBody>
      </p:sp>
      <p:sp>
        <p:nvSpPr>
          <p:cNvPr id="6" name="Slide Number Placeholder 5">
            <a:extLst>
              <a:ext uri="{FF2B5EF4-FFF2-40B4-BE49-F238E27FC236}">
                <a16:creationId xmlns:a16="http://schemas.microsoft.com/office/drawing/2014/main" id="{28BF4C5B-D885-469F-8955-8A556C3FE35A}"/>
              </a:ext>
            </a:extLst>
          </p:cNvPr>
          <p:cNvSpPr>
            <a:spLocks noGrp="1"/>
          </p:cNvSpPr>
          <p:nvPr>
            <p:ph type="sldNum" sz="quarter" idx="12"/>
          </p:nvPr>
        </p:nvSpPr>
        <p:spPr/>
        <p:txBody>
          <a:bodyPr rtlCol="0"/>
          <a:lstStyle/>
          <a:p>
            <a:pPr>
              <a:defRPr/>
            </a:pPr>
            <a:r>
              <a:rPr lang="en-US" dirty="0">
                <a:solidFill>
                  <a:schemeClr val="tx1">
                    <a:tint val="75000"/>
                  </a:schemeClr>
                </a:solidFill>
              </a:rPr>
              <a:t> </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AD6C7672-53B4-4219-A757-E9C802125217}"/>
              </a:ext>
            </a:extLst>
          </p:cNvPr>
          <p:cNvSpPr>
            <a:spLocks noGrp="1"/>
          </p:cNvSpPr>
          <p:nvPr>
            <p:ph type="title"/>
          </p:nvPr>
        </p:nvSpPr>
        <p:spPr>
          <a:xfrm>
            <a:off x="628650" y="365125"/>
            <a:ext cx="7886700" cy="549275"/>
          </a:xfrm>
        </p:spPr>
        <p:txBody>
          <a:bodyPr/>
          <a:lstStyle/>
          <a:p>
            <a:r>
              <a:rPr lang="en-GB" altLang="en-US"/>
              <a:t>Nyberg Report and Pillar II Functions</a:t>
            </a:r>
          </a:p>
        </p:txBody>
      </p:sp>
      <p:sp>
        <p:nvSpPr>
          <p:cNvPr id="30723" name="Content Placeholder 2">
            <a:extLst>
              <a:ext uri="{FF2B5EF4-FFF2-40B4-BE49-F238E27FC236}">
                <a16:creationId xmlns:a16="http://schemas.microsoft.com/office/drawing/2014/main" id="{10574263-C117-4D79-BE9C-979892BF409C}"/>
              </a:ext>
            </a:extLst>
          </p:cNvPr>
          <p:cNvSpPr>
            <a:spLocks noGrp="1"/>
          </p:cNvSpPr>
          <p:nvPr>
            <p:ph idx="1"/>
          </p:nvPr>
        </p:nvSpPr>
        <p:spPr>
          <a:xfrm>
            <a:off x="628650" y="914400"/>
            <a:ext cx="8058150" cy="5441950"/>
          </a:xfrm>
        </p:spPr>
        <p:txBody>
          <a:bodyPr/>
          <a:lstStyle/>
          <a:p>
            <a:pPr marL="0" indent="0">
              <a:buFont typeface="Arial" panose="020B0604020202020204" pitchFamily="34" charset="0"/>
              <a:buNone/>
            </a:pPr>
            <a:r>
              <a:rPr lang="en-GB" altLang="en-US" sz="1800" b="1"/>
              <a:t>5.3.3 Page 91</a:t>
            </a:r>
          </a:p>
          <a:p>
            <a:pPr marL="0" indent="0">
              <a:buFont typeface="Arial" panose="020B0604020202020204" pitchFamily="34" charset="0"/>
              <a:buNone/>
            </a:pPr>
            <a:r>
              <a:rPr lang="en-GB" altLang="en-US" sz="1800"/>
              <a:t>Provided the appropriate structures and processes were in place, the FR’s (Financial Regulator) approach was to trust bank leadership to make proper and prudent decisions. However, even when problems were identified and remarked upon, the FR did not subsequently ensure that sufficient corrective action was taken. Thus, even insightful and critical investigation reports tended to have little impact on banking practices. Furthermore, readily available information on, for instance, sector or borrower concentrations was not sufficiently critically analysed by the FR. Even if it were accepted that the FR was significantly under-resourced throughout the period, this would not explain why available information was not acted upon.</a:t>
            </a:r>
          </a:p>
          <a:p>
            <a:pPr marL="0" indent="0">
              <a:buFont typeface="Arial" panose="020B0604020202020204" pitchFamily="34" charset="0"/>
              <a:buNone/>
            </a:pPr>
            <a:endParaRPr lang="en-GB" altLang="en-US" sz="1800"/>
          </a:p>
          <a:p>
            <a:pPr marL="0" indent="0">
              <a:buFont typeface="Arial" panose="020B0604020202020204" pitchFamily="34" charset="0"/>
              <a:buNone/>
            </a:pPr>
            <a:r>
              <a:rPr lang="en-GB" altLang="en-US" sz="1800" b="1"/>
              <a:t>5.3.4 Page 92</a:t>
            </a:r>
          </a:p>
          <a:p>
            <a:pPr marL="0" indent="0">
              <a:buFont typeface="Arial" panose="020B0604020202020204" pitchFamily="34" charset="0"/>
              <a:buNone/>
            </a:pPr>
            <a:r>
              <a:rPr lang="en-GB" altLang="en-US" sz="1800"/>
              <a:t>It seems remarkable that the FR in practice accepted the severe governance problems in INBS.  Allowing this bank to continue operations without major reforms or sanctions must, on the part of the FR, have reflected either a reluctance to pursue legal action or a profound trust in bank management and the board. Similarly, the rapid and concentrated lending growth in Anglo, and later in other banks, did not lead to regulatory action, with reliance being placed on management assurances that all was basically well. The FR continued to accept these assurances, even after the Guarantee decision in late 2008.</a:t>
            </a:r>
          </a:p>
        </p:txBody>
      </p:sp>
      <p:sp>
        <p:nvSpPr>
          <p:cNvPr id="30726" name="Slide Number Placeholder 5">
            <a:extLst>
              <a:ext uri="{FF2B5EF4-FFF2-40B4-BE49-F238E27FC236}">
                <a16:creationId xmlns:a16="http://schemas.microsoft.com/office/drawing/2014/main" id="{1C77F54E-0202-4812-984B-A271C4D91FDA}"/>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2708DEF3-E96E-4693-81D5-2CC9B88BE429}" type="slidenum">
              <a:rPr lang="en-US" altLang="en-US" smtClean="0">
                <a:solidFill>
                  <a:srgbClr val="898989"/>
                </a:solidFill>
              </a:rPr>
              <a:pPr/>
              <a:t>26</a:t>
            </a:fld>
            <a:endParaRPr lang="en-US" altLang="en-US">
              <a:solidFill>
                <a:srgbClr val="898989"/>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EF86A0F7-8395-4862-AB83-B2539B6FEAC1}"/>
              </a:ext>
            </a:extLst>
          </p:cNvPr>
          <p:cNvSpPr>
            <a:spLocks noGrp="1"/>
          </p:cNvSpPr>
          <p:nvPr>
            <p:ph type="title"/>
          </p:nvPr>
        </p:nvSpPr>
        <p:spPr>
          <a:xfrm>
            <a:off x="457200" y="274638"/>
            <a:ext cx="8229600" cy="487362"/>
          </a:xfrm>
        </p:spPr>
        <p:txBody>
          <a:bodyPr>
            <a:normAutofit fontScale="90000"/>
          </a:bodyPr>
          <a:lstStyle/>
          <a:p>
            <a:pPr eaLnBrk="1" hangingPunct="1"/>
            <a:r>
              <a:rPr lang="en-US" altLang="en-US" sz="3600"/>
              <a:t>Pillar III Function</a:t>
            </a:r>
          </a:p>
        </p:txBody>
      </p:sp>
      <p:sp>
        <p:nvSpPr>
          <p:cNvPr id="31747" name="Rectangle 3">
            <a:extLst>
              <a:ext uri="{FF2B5EF4-FFF2-40B4-BE49-F238E27FC236}">
                <a16:creationId xmlns:a16="http://schemas.microsoft.com/office/drawing/2014/main" id="{2E305704-CD3B-458D-AD14-E985F9B83B32}"/>
              </a:ext>
            </a:extLst>
          </p:cNvPr>
          <p:cNvSpPr>
            <a:spLocks noGrp="1"/>
          </p:cNvSpPr>
          <p:nvPr>
            <p:ph idx="1"/>
          </p:nvPr>
        </p:nvSpPr>
        <p:spPr>
          <a:xfrm>
            <a:off x="457200" y="762000"/>
            <a:ext cx="8229600" cy="5257800"/>
          </a:xfrm>
        </p:spPr>
        <p:txBody>
          <a:bodyPr/>
          <a:lstStyle/>
          <a:p>
            <a:pPr marL="0" indent="0" eaLnBrk="1" hangingPunct="1">
              <a:lnSpc>
                <a:spcPct val="80000"/>
              </a:lnSpc>
              <a:buFont typeface="Arial" panose="020B0604020202020204" pitchFamily="34" charset="0"/>
              <a:buNone/>
            </a:pPr>
            <a:r>
              <a:rPr lang="en-US" altLang="en-US" sz="2000"/>
              <a:t>The third pillar – </a:t>
            </a:r>
            <a:r>
              <a:rPr lang="en-US" altLang="en-US" sz="2000" b="1"/>
              <a:t>market discipline </a:t>
            </a:r>
            <a:r>
              <a:rPr lang="en-US" altLang="en-US" sz="2000"/>
              <a:t>– ensures that the market provides yet another set of eyes.  The third pillar is intended to strengthen incentives for prudent risk management.  Greater transparency in banks’ financial reporting should allow marketplace participants to better reward well-managed banks and penalize poorly-managed ones.</a:t>
            </a:r>
          </a:p>
          <a:p>
            <a:pPr marL="0" indent="0" eaLnBrk="1" hangingPunct="1">
              <a:lnSpc>
                <a:spcPct val="80000"/>
              </a:lnSpc>
              <a:buFont typeface="Arial" panose="020B0604020202020204" pitchFamily="34" charset="0"/>
              <a:buNone/>
            </a:pPr>
            <a:endParaRPr lang="en-US" altLang="en-US" sz="2000"/>
          </a:p>
          <a:p>
            <a:pPr marL="0" indent="0" eaLnBrk="1" hangingPunct="1">
              <a:lnSpc>
                <a:spcPct val="80000"/>
              </a:lnSpc>
              <a:buFont typeface="Arial" panose="020B0604020202020204" pitchFamily="34" charset="0"/>
              <a:buNone/>
            </a:pPr>
            <a:r>
              <a:rPr lang="en-US" altLang="en-US" sz="2000"/>
              <a:t>Below is a link to revised BCBS Pillar III disclosure requirements.  At 70 pages long it’s not core reading but a review of the first 12 pages is worthwhile.</a:t>
            </a:r>
          </a:p>
          <a:p>
            <a:pPr marL="0" indent="0" eaLnBrk="1" hangingPunct="1">
              <a:lnSpc>
                <a:spcPct val="80000"/>
              </a:lnSpc>
              <a:buFont typeface="Arial" panose="020B0604020202020204" pitchFamily="34" charset="0"/>
              <a:buNone/>
            </a:pPr>
            <a:endParaRPr lang="en-US" altLang="en-US" sz="2000"/>
          </a:p>
          <a:p>
            <a:pPr marL="0" indent="0" eaLnBrk="1" hangingPunct="1">
              <a:lnSpc>
                <a:spcPct val="80000"/>
              </a:lnSpc>
              <a:buFont typeface="Arial" panose="020B0604020202020204" pitchFamily="34" charset="0"/>
              <a:buNone/>
            </a:pPr>
            <a:r>
              <a:rPr lang="en-US" altLang="en-US" sz="2000">
                <a:hlinkClick r:id="rId2"/>
              </a:rPr>
              <a:t>http://www.bis.org/bcbs/publ/d309.pdf</a:t>
            </a:r>
            <a:endParaRPr lang="en-US" altLang="en-US" sz="2000"/>
          </a:p>
          <a:p>
            <a:pPr marL="0" indent="0" eaLnBrk="1" hangingPunct="1">
              <a:lnSpc>
                <a:spcPct val="80000"/>
              </a:lnSpc>
              <a:buFont typeface="Arial" panose="020B0604020202020204" pitchFamily="34" charset="0"/>
              <a:buNone/>
            </a:pPr>
            <a:endParaRPr lang="en-US" altLang="en-US" sz="2000"/>
          </a:p>
        </p:txBody>
      </p:sp>
      <p:sp>
        <p:nvSpPr>
          <p:cNvPr id="31750" name="Slide Number Placeholder 5">
            <a:extLst>
              <a:ext uri="{FF2B5EF4-FFF2-40B4-BE49-F238E27FC236}">
                <a16:creationId xmlns:a16="http://schemas.microsoft.com/office/drawing/2014/main" id="{59428D21-1543-4111-AE0C-F7BF96AB5A5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FD4DC8B-3A30-4882-B7A2-9760AEBD5418}" type="slidenum">
              <a:rPr lang="en-US" altLang="en-US" sz="1400" smtClean="0"/>
              <a:pPr/>
              <a:t>27</a:t>
            </a:fld>
            <a:endParaRPr lang="en-US" altLang="en-US" sz="14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AB30F8DF-3B10-4199-8372-97765E025733}"/>
              </a:ext>
            </a:extLst>
          </p:cNvPr>
          <p:cNvSpPr>
            <a:spLocks noGrp="1"/>
          </p:cNvSpPr>
          <p:nvPr>
            <p:ph type="title"/>
          </p:nvPr>
        </p:nvSpPr>
        <p:spPr>
          <a:xfrm>
            <a:off x="457200" y="228600"/>
            <a:ext cx="8229600" cy="533400"/>
          </a:xfrm>
        </p:spPr>
        <p:txBody>
          <a:bodyPr>
            <a:normAutofit fontScale="90000"/>
          </a:bodyPr>
          <a:lstStyle/>
          <a:p>
            <a:pPr eaLnBrk="1" hangingPunct="1"/>
            <a:r>
              <a:rPr lang="en-US" altLang="en-US" sz="3600"/>
              <a:t>Pillar III Report</a:t>
            </a:r>
          </a:p>
        </p:txBody>
      </p:sp>
      <p:sp>
        <p:nvSpPr>
          <p:cNvPr id="5126" name="Rectangle 3">
            <a:extLst>
              <a:ext uri="{FF2B5EF4-FFF2-40B4-BE49-F238E27FC236}">
                <a16:creationId xmlns:a16="http://schemas.microsoft.com/office/drawing/2014/main" id="{B6D8A248-E462-4EC3-B880-E0FEC7105402}"/>
              </a:ext>
            </a:extLst>
          </p:cNvPr>
          <p:cNvSpPr>
            <a:spLocks noGrp="1" noChangeArrowheads="1"/>
          </p:cNvSpPr>
          <p:nvPr>
            <p:ph idx="1"/>
          </p:nvPr>
        </p:nvSpPr>
        <p:spPr>
          <a:xfrm>
            <a:off x="457200" y="762000"/>
            <a:ext cx="8229600" cy="5483225"/>
          </a:xfrm>
        </p:spPr>
        <p:txBody>
          <a:bodyPr rtlCol="0">
            <a:normAutofit/>
          </a:bodyPr>
          <a:lstStyle/>
          <a:p>
            <a:pPr marL="0" indent="0" eaLnBrk="1" fontAlgn="auto" hangingPunct="1">
              <a:spcAft>
                <a:spcPts val="0"/>
              </a:spcAft>
              <a:buFontTx/>
              <a:buNone/>
              <a:defRPr/>
            </a:pPr>
            <a:r>
              <a:rPr lang="en-IE" sz="2000" dirty="0"/>
              <a:t>Prescribed disclosures to  the market -  normally disclosed in a report called the Pillar III report (released after the annual report)</a:t>
            </a:r>
          </a:p>
          <a:p>
            <a:pPr eaLnBrk="1" fontAlgn="auto" hangingPunct="1">
              <a:spcAft>
                <a:spcPts val="0"/>
              </a:spcAft>
              <a:defRPr/>
            </a:pPr>
            <a:endParaRPr lang="en-IE" sz="2000" dirty="0"/>
          </a:p>
          <a:p>
            <a:pPr marL="285750" indent="-285750" eaLnBrk="1" fontAlgn="auto" hangingPunct="1">
              <a:spcAft>
                <a:spcPts val="0"/>
              </a:spcAft>
              <a:defRPr/>
            </a:pPr>
            <a:r>
              <a:rPr lang="en-IE" sz="2000" dirty="0"/>
              <a:t>Capital resources / instruments</a:t>
            </a:r>
          </a:p>
          <a:p>
            <a:pPr marL="285750" indent="-285750" eaLnBrk="1" fontAlgn="auto" hangingPunct="1">
              <a:spcAft>
                <a:spcPts val="0"/>
              </a:spcAft>
              <a:defRPr/>
            </a:pPr>
            <a:r>
              <a:rPr lang="en-IE" sz="2000" dirty="0"/>
              <a:t>Capital ratios</a:t>
            </a:r>
          </a:p>
          <a:p>
            <a:pPr marL="285750" indent="-285750" eaLnBrk="1" fontAlgn="auto" hangingPunct="1">
              <a:spcAft>
                <a:spcPts val="0"/>
              </a:spcAft>
              <a:defRPr/>
            </a:pPr>
            <a:r>
              <a:rPr lang="en-IE" sz="2000" dirty="0"/>
              <a:t>RWA details</a:t>
            </a:r>
          </a:p>
          <a:p>
            <a:pPr marL="285750" indent="-285750" eaLnBrk="1" fontAlgn="auto" hangingPunct="1">
              <a:spcAft>
                <a:spcPts val="0"/>
              </a:spcAft>
              <a:defRPr/>
            </a:pPr>
            <a:r>
              <a:rPr lang="en-IE" sz="2000" dirty="0"/>
              <a:t>Risk Management</a:t>
            </a:r>
          </a:p>
          <a:p>
            <a:pPr marL="285750" indent="-285750" eaLnBrk="1" fontAlgn="auto" hangingPunct="1">
              <a:spcAft>
                <a:spcPts val="0"/>
              </a:spcAft>
              <a:defRPr/>
            </a:pPr>
            <a:r>
              <a:rPr lang="en-IE" sz="2000" dirty="0"/>
              <a:t>Analysis of Credit Risk Portfolio</a:t>
            </a:r>
          </a:p>
          <a:p>
            <a:pPr lvl="2" eaLnBrk="1" fontAlgn="auto" hangingPunct="1">
              <a:spcAft>
                <a:spcPts val="0"/>
              </a:spcAft>
              <a:defRPr/>
            </a:pPr>
            <a:r>
              <a:rPr lang="en-IE" sz="1700" dirty="0"/>
              <a:t>Geography</a:t>
            </a:r>
          </a:p>
          <a:p>
            <a:pPr lvl="2" eaLnBrk="1" fontAlgn="auto" hangingPunct="1">
              <a:spcAft>
                <a:spcPts val="0"/>
              </a:spcAft>
              <a:defRPr/>
            </a:pPr>
            <a:r>
              <a:rPr lang="en-IE" sz="1700" dirty="0"/>
              <a:t>Maturity</a:t>
            </a:r>
          </a:p>
          <a:p>
            <a:pPr lvl="2" eaLnBrk="1" fontAlgn="auto" hangingPunct="1">
              <a:spcAft>
                <a:spcPts val="0"/>
              </a:spcAft>
              <a:defRPr/>
            </a:pPr>
            <a:r>
              <a:rPr lang="en-IE" sz="1700" dirty="0"/>
              <a:t>Risk Profile </a:t>
            </a:r>
          </a:p>
          <a:p>
            <a:pPr lvl="2" eaLnBrk="1" fontAlgn="auto" hangingPunct="1">
              <a:spcAft>
                <a:spcPts val="0"/>
              </a:spcAft>
              <a:defRPr/>
            </a:pPr>
            <a:r>
              <a:rPr lang="en-IE" sz="1700" dirty="0"/>
              <a:t>RWA approach </a:t>
            </a:r>
          </a:p>
          <a:p>
            <a:pPr lvl="2" eaLnBrk="1" fontAlgn="auto" hangingPunct="1">
              <a:spcAft>
                <a:spcPts val="0"/>
              </a:spcAft>
              <a:defRPr/>
            </a:pPr>
            <a:r>
              <a:rPr lang="en-IE" sz="1700" dirty="0"/>
              <a:t>EL v Provisions</a:t>
            </a:r>
          </a:p>
          <a:p>
            <a:pPr eaLnBrk="1" fontAlgn="auto" hangingPunct="1">
              <a:spcAft>
                <a:spcPts val="0"/>
              </a:spcAft>
              <a:defRPr/>
            </a:pPr>
            <a:endParaRPr lang="en-IE" sz="2000" dirty="0"/>
          </a:p>
          <a:p>
            <a:pPr eaLnBrk="1" fontAlgn="auto" hangingPunct="1">
              <a:spcAft>
                <a:spcPts val="0"/>
              </a:spcAft>
              <a:defRPr/>
            </a:pPr>
            <a:r>
              <a:rPr lang="en-IE" sz="2000" dirty="0"/>
              <a:t>Analysis of Other Risks</a:t>
            </a:r>
          </a:p>
          <a:p>
            <a:pPr marL="57150" indent="0" eaLnBrk="1" fontAlgn="auto" hangingPunct="1">
              <a:lnSpc>
                <a:spcPct val="160000"/>
              </a:lnSpc>
              <a:spcAft>
                <a:spcPts val="0"/>
              </a:spcAft>
              <a:buFontTx/>
              <a:buNone/>
              <a:defRPr/>
            </a:pPr>
            <a:endParaRPr lang="en-GB" sz="2000" dirty="0"/>
          </a:p>
          <a:p>
            <a:pPr eaLnBrk="1" fontAlgn="auto" hangingPunct="1">
              <a:lnSpc>
                <a:spcPct val="80000"/>
              </a:lnSpc>
              <a:spcAft>
                <a:spcPts val="0"/>
              </a:spcAft>
              <a:defRPr/>
            </a:pPr>
            <a:endParaRPr lang="en-US" sz="1600" dirty="0"/>
          </a:p>
        </p:txBody>
      </p:sp>
      <p:sp>
        <p:nvSpPr>
          <p:cNvPr id="32774" name="Slide Number Placeholder 5">
            <a:extLst>
              <a:ext uri="{FF2B5EF4-FFF2-40B4-BE49-F238E27FC236}">
                <a16:creationId xmlns:a16="http://schemas.microsoft.com/office/drawing/2014/main" id="{9EF55B0A-E877-4092-91C5-7143421F8AE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BCA38139-F390-432A-AA5E-17D7B3DBF31A}" type="slidenum">
              <a:rPr lang="en-US" altLang="en-US" sz="1400" smtClean="0"/>
              <a:pPr/>
              <a:t>28</a:t>
            </a:fld>
            <a:endParaRPr lang="en-US" altLang="en-US" sz="14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B73A2F1F-1667-451A-96B5-A3F9D5CE1622}"/>
              </a:ext>
            </a:extLst>
          </p:cNvPr>
          <p:cNvSpPr>
            <a:spLocks noGrp="1"/>
          </p:cNvSpPr>
          <p:nvPr>
            <p:ph type="title"/>
          </p:nvPr>
        </p:nvSpPr>
        <p:spPr>
          <a:xfrm>
            <a:off x="457200" y="228600"/>
            <a:ext cx="8229600" cy="533400"/>
          </a:xfrm>
        </p:spPr>
        <p:txBody>
          <a:bodyPr>
            <a:normAutofit fontScale="90000"/>
          </a:bodyPr>
          <a:lstStyle/>
          <a:p>
            <a:pPr eaLnBrk="1" hangingPunct="1"/>
            <a:r>
              <a:rPr lang="en-US" altLang="en-US" sz="3600"/>
              <a:t>Pillar III Report Example &amp; Exercise</a:t>
            </a:r>
          </a:p>
        </p:txBody>
      </p:sp>
      <p:sp>
        <p:nvSpPr>
          <p:cNvPr id="5126" name="Rectangle 3">
            <a:extLst>
              <a:ext uri="{FF2B5EF4-FFF2-40B4-BE49-F238E27FC236}">
                <a16:creationId xmlns:a16="http://schemas.microsoft.com/office/drawing/2014/main" id="{F051BC5D-6BCC-4D01-8808-DDB2EB7CAB6D}"/>
              </a:ext>
            </a:extLst>
          </p:cNvPr>
          <p:cNvSpPr>
            <a:spLocks noGrp="1" noChangeArrowheads="1"/>
          </p:cNvSpPr>
          <p:nvPr>
            <p:ph idx="1"/>
          </p:nvPr>
        </p:nvSpPr>
        <p:spPr>
          <a:xfrm>
            <a:off x="457200" y="762000"/>
            <a:ext cx="8229600" cy="5483225"/>
          </a:xfrm>
        </p:spPr>
        <p:txBody>
          <a:bodyPr rtlCol="0">
            <a:normAutofit/>
          </a:bodyPr>
          <a:lstStyle/>
          <a:p>
            <a:pPr marL="0" indent="0" eaLnBrk="1" fontAlgn="auto" hangingPunct="1">
              <a:spcAft>
                <a:spcPts val="0"/>
              </a:spcAft>
              <a:buFontTx/>
              <a:buNone/>
              <a:defRPr/>
            </a:pPr>
            <a:r>
              <a:rPr lang="en-IE" sz="2000" dirty="0"/>
              <a:t>Let’s examine the AIB Pillar III report for 2020.  </a:t>
            </a:r>
          </a:p>
          <a:p>
            <a:pPr marL="0" indent="0" eaLnBrk="1" fontAlgn="auto" hangingPunct="1">
              <a:spcAft>
                <a:spcPts val="0"/>
              </a:spcAft>
              <a:buFontTx/>
              <a:buNone/>
              <a:defRPr/>
            </a:pPr>
            <a:endParaRPr lang="en-IE" sz="2000" dirty="0"/>
          </a:p>
          <a:p>
            <a:pPr eaLnBrk="1" fontAlgn="auto" hangingPunct="1">
              <a:spcAft>
                <a:spcPts val="0"/>
              </a:spcAft>
              <a:defRPr/>
            </a:pPr>
            <a:r>
              <a:rPr lang="en-IE" sz="2000" dirty="0"/>
              <a:t>The report supplements the annual report of AIB – it’s not core reading!</a:t>
            </a:r>
          </a:p>
          <a:p>
            <a:pPr marL="0" indent="0" eaLnBrk="1" fontAlgn="auto" hangingPunct="1">
              <a:spcAft>
                <a:spcPts val="0"/>
              </a:spcAft>
              <a:buFont typeface="Arial" panose="020B0604020202020204" pitchFamily="34" charset="0"/>
              <a:buNone/>
              <a:defRPr/>
            </a:pPr>
            <a:endParaRPr lang="en-IE" sz="2000" dirty="0"/>
          </a:p>
          <a:p>
            <a:pPr eaLnBrk="1" fontAlgn="auto" hangingPunct="1">
              <a:spcAft>
                <a:spcPts val="0"/>
              </a:spcAft>
              <a:defRPr/>
            </a:pPr>
            <a:r>
              <a:rPr lang="en-IE" sz="2000" dirty="0"/>
              <a:t>Does the report give clarity to all aspects of risk management within the organisation?</a:t>
            </a:r>
          </a:p>
          <a:p>
            <a:pPr marL="0" indent="0" eaLnBrk="1" fontAlgn="auto" hangingPunct="1">
              <a:spcAft>
                <a:spcPts val="0"/>
              </a:spcAft>
              <a:buFont typeface="Arial" panose="020B0604020202020204" pitchFamily="34" charset="0"/>
              <a:buNone/>
              <a:defRPr/>
            </a:pPr>
            <a:endParaRPr lang="en-IE" sz="2000" dirty="0"/>
          </a:p>
          <a:p>
            <a:pPr eaLnBrk="1" fontAlgn="auto" hangingPunct="1">
              <a:spcAft>
                <a:spcPts val="0"/>
              </a:spcAft>
              <a:defRPr/>
            </a:pPr>
            <a:r>
              <a:rPr lang="en-IE" sz="2000" dirty="0"/>
              <a:t>As an investor, are there any obvious areas about which you would prefer to be more fully informed?</a:t>
            </a:r>
          </a:p>
          <a:p>
            <a:pPr eaLnBrk="1" fontAlgn="auto" hangingPunct="1">
              <a:spcAft>
                <a:spcPts val="0"/>
              </a:spcAft>
              <a:defRPr/>
            </a:pPr>
            <a:endParaRPr lang="en-IE" sz="2000" dirty="0"/>
          </a:p>
          <a:p>
            <a:pPr eaLnBrk="1" fontAlgn="auto" hangingPunct="1">
              <a:spcAft>
                <a:spcPts val="0"/>
              </a:spcAft>
              <a:defRPr/>
            </a:pPr>
            <a:r>
              <a:rPr lang="en-IE" sz="2000" dirty="0">
                <a:hlinkClick r:id="rId2"/>
              </a:rPr>
              <a:t>https://aib.ie/investorrelations/financial-information/results-centre/pillar3-report-2020</a:t>
            </a:r>
            <a:endParaRPr lang="en-IE" sz="2000" dirty="0"/>
          </a:p>
          <a:p>
            <a:pPr eaLnBrk="1" fontAlgn="auto" hangingPunct="1">
              <a:spcAft>
                <a:spcPts val="0"/>
              </a:spcAft>
              <a:defRPr/>
            </a:pPr>
            <a:endParaRPr lang="en-IE" sz="2000" dirty="0"/>
          </a:p>
          <a:p>
            <a:pPr marL="0" indent="0" eaLnBrk="1" fontAlgn="auto" hangingPunct="1">
              <a:spcAft>
                <a:spcPts val="0"/>
              </a:spcAft>
              <a:buNone/>
              <a:defRPr/>
            </a:pPr>
            <a:endParaRPr lang="en-IE" sz="2000" dirty="0"/>
          </a:p>
          <a:p>
            <a:pPr eaLnBrk="1" fontAlgn="auto" hangingPunct="1">
              <a:spcAft>
                <a:spcPts val="0"/>
              </a:spcAft>
              <a:defRPr/>
            </a:pPr>
            <a:endParaRPr lang="en-IE" sz="2000" dirty="0"/>
          </a:p>
          <a:p>
            <a:pPr eaLnBrk="1" fontAlgn="auto" hangingPunct="1">
              <a:spcAft>
                <a:spcPts val="0"/>
              </a:spcAft>
              <a:defRPr/>
            </a:pPr>
            <a:endParaRPr lang="en-GB" sz="2000" dirty="0"/>
          </a:p>
          <a:p>
            <a:pPr eaLnBrk="1" fontAlgn="auto" hangingPunct="1">
              <a:lnSpc>
                <a:spcPct val="80000"/>
              </a:lnSpc>
              <a:spcAft>
                <a:spcPts val="0"/>
              </a:spcAft>
              <a:defRPr/>
            </a:pPr>
            <a:endParaRPr lang="en-US" sz="1600" dirty="0"/>
          </a:p>
        </p:txBody>
      </p:sp>
      <p:sp>
        <p:nvSpPr>
          <p:cNvPr id="33798" name="Slide Number Placeholder 5">
            <a:extLst>
              <a:ext uri="{FF2B5EF4-FFF2-40B4-BE49-F238E27FC236}">
                <a16:creationId xmlns:a16="http://schemas.microsoft.com/office/drawing/2014/main" id="{8F623E73-EA6E-4AB2-8F25-92985FE2982D}"/>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9A74596-C5BF-4A30-B4CD-78B63A45D188}" type="slidenum">
              <a:rPr lang="en-US" altLang="en-US" sz="1400" smtClean="0"/>
              <a:pPr/>
              <a:t>29</a:t>
            </a:fld>
            <a:endParaRPr lang="en-US" alt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a:extLst>
              <a:ext uri="{FF2B5EF4-FFF2-40B4-BE49-F238E27FC236}">
                <a16:creationId xmlns:a16="http://schemas.microsoft.com/office/drawing/2014/main" id="{B1A7DBD9-49B1-4819-ADA8-BB1FF9B00D66}"/>
              </a:ext>
            </a:extLst>
          </p:cNvPr>
          <p:cNvSpPr>
            <a:spLocks noGrp="1"/>
          </p:cNvSpPr>
          <p:nvPr>
            <p:ph type="title"/>
          </p:nvPr>
        </p:nvSpPr>
        <p:spPr>
          <a:xfrm>
            <a:off x="457200" y="274638"/>
            <a:ext cx="8229600" cy="596900"/>
          </a:xfrm>
        </p:spPr>
        <p:txBody>
          <a:bodyPr/>
          <a:lstStyle/>
          <a:p>
            <a:pPr eaLnBrk="1" hangingPunct="1"/>
            <a:r>
              <a:rPr lang="en-US" altLang="en-US" sz="3600"/>
              <a:t>Stress Test</a:t>
            </a:r>
          </a:p>
        </p:txBody>
      </p:sp>
      <p:sp>
        <p:nvSpPr>
          <p:cNvPr id="5126" name="Rectangle 3">
            <a:extLst>
              <a:ext uri="{FF2B5EF4-FFF2-40B4-BE49-F238E27FC236}">
                <a16:creationId xmlns:a16="http://schemas.microsoft.com/office/drawing/2014/main" id="{1ADD6EA1-8635-4F62-9C64-57105D0A33A5}"/>
              </a:ext>
            </a:extLst>
          </p:cNvPr>
          <p:cNvSpPr>
            <a:spLocks noGrp="1" noChangeArrowheads="1"/>
          </p:cNvSpPr>
          <p:nvPr>
            <p:ph idx="1"/>
          </p:nvPr>
        </p:nvSpPr>
        <p:spPr>
          <a:xfrm>
            <a:off x="457200" y="871538"/>
            <a:ext cx="8382000" cy="5254625"/>
          </a:xfrm>
        </p:spPr>
        <p:txBody>
          <a:bodyPr rtlCol="0">
            <a:normAutofit/>
          </a:bodyPr>
          <a:lstStyle/>
          <a:p>
            <a:pPr eaLnBrk="1" fontAlgn="auto" hangingPunct="1">
              <a:lnSpc>
                <a:spcPct val="150000"/>
              </a:lnSpc>
              <a:spcAft>
                <a:spcPts val="0"/>
              </a:spcAft>
              <a:defRPr/>
            </a:pPr>
            <a:r>
              <a:rPr lang="en-GB" sz="2000" dirty="0"/>
              <a:t>A bank stress test is an analysis conducted under both baseline and unfavourable economic scenarios which is designed to determine whether a bank has enough capital to withstand the impact of adverse developments.</a:t>
            </a:r>
          </a:p>
          <a:p>
            <a:pPr eaLnBrk="1" fontAlgn="auto" hangingPunct="1">
              <a:lnSpc>
                <a:spcPct val="150000"/>
              </a:lnSpc>
              <a:spcAft>
                <a:spcPts val="0"/>
              </a:spcAft>
              <a:defRPr/>
            </a:pPr>
            <a:endParaRPr lang="en-GB" sz="2000" dirty="0"/>
          </a:p>
          <a:p>
            <a:pPr eaLnBrk="1" fontAlgn="auto" hangingPunct="1">
              <a:lnSpc>
                <a:spcPct val="150000"/>
              </a:lnSpc>
              <a:spcAft>
                <a:spcPts val="0"/>
              </a:spcAft>
              <a:defRPr/>
            </a:pPr>
            <a:r>
              <a:rPr lang="en-GB" sz="2000" dirty="0"/>
              <a:t>Stress tests can either be carried out </a:t>
            </a:r>
          </a:p>
          <a:p>
            <a:pPr lvl="1" eaLnBrk="1" fontAlgn="auto" hangingPunct="1">
              <a:lnSpc>
                <a:spcPct val="150000"/>
              </a:lnSpc>
              <a:spcAft>
                <a:spcPts val="0"/>
              </a:spcAft>
              <a:defRPr/>
            </a:pPr>
            <a:r>
              <a:rPr lang="en-GB" sz="1700" dirty="0"/>
              <a:t>internally by banks as part of their own risk management, or </a:t>
            </a:r>
          </a:p>
          <a:p>
            <a:pPr lvl="1" eaLnBrk="1" fontAlgn="auto" hangingPunct="1">
              <a:lnSpc>
                <a:spcPct val="150000"/>
              </a:lnSpc>
              <a:spcAft>
                <a:spcPts val="0"/>
              </a:spcAft>
              <a:defRPr/>
            </a:pPr>
            <a:r>
              <a:rPr lang="en-GB" sz="1700" dirty="0"/>
              <a:t>by supervisory authorities as part of their regulatory oversight of the banking sector.</a:t>
            </a:r>
          </a:p>
          <a:p>
            <a:pPr marL="342900" lvl="1" indent="0" eaLnBrk="1" fontAlgn="auto" hangingPunct="1">
              <a:lnSpc>
                <a:spcPct val="150000"/>
              </a:lnSpc>
              <a:spcAft>
                <a:spcPts val="0"/>
              </a:spcAft>
              <a:buFont typeface="Arial" panose="020B0604020202020204" pitchFamily="34" charset="0"/>
              <a:buNone/>
              <a:defRPr/>
            </a:pPr>
            <a:endParaRPr lang="en-GB" sz="1700" dirty="0"/>
          </a:p>
          <a:p>
            <a:pPr eaLnBrk="1" fontAlgn="auto" hangingPunct="1">
              <a:lnSpc>
                <a:spcPct val="150000"/>
              </a:lnSpc>
              <a:spcAft>
                <a:spcPts val="0"/>
              </a:spcAft>
              <a:defRPr/>
            </a:pPr>
            <a:r>
              <a:rPr lang="en-GB" sz="2000" dirty="0"/>
              <a:t>These tests are meant to detect weak spots in the banking system at an early stage, so that preventive action can be taken by the banks and regulators. </a:t>
            </a:r>
          </a:p>
          <a:p>
            <a:pPr marL="0" indent="0" eaLnBrk="1" fontAlgn="auto" hangingPunct="1">
              <a:lnSpc>
                <a:spcPct val="150000"/>
              </a:lnSpc>
              <a:spcAft>
                <a:spcPts val="0"/>
              </a:spcAft>
              <a:buFontTx/>
              <a:buNone/>
              <a:defRPr/>
            </a:pPr>
            <a:endParaRPr lang="en-GB" sz="2000" dirty="0"/>
          </a:p>
        </p:txBody>
      </p:sp>
      <p:sp>
        <p:nvSpPr>
          <p:cNvPr id="8198" name="Slide Number Placeholder 5">
            <a:extLst>
              <a:ext uri="{FF2B5EF4-FFF2-40B4-BE49-F238E27FC236}">
                <a16:creationId xmlns:a16="http://schemas.microsoft.com/office/drawing/2014/main" id="{5C1338B7-C6D2-42FC-AE74-C6729925760E}"/>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951A06FF-E6C8-4B82-8F62-F06B742AEB60}" type="slidenum">
              <a:rPr lang="en-US" altLang="en-US" sz="1400" smtClean="0"/>
              <a:pPr/>
              <a:t>3</a:t>
            </a:fld>
            <a:endParaRPr lang="en-US" altLang="en-US" sz="14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9A305D04-B397-4BEF-B844-06EB938C6F27}"/>
              </a:ext>
            </a:extLst>
          </p:cNvPr>
          <p:cNvSpPr>
            <a:spLocks noGrp="1"/>
          </p:cNvSpPr>
          <p:nvPr>
            <p:ph type="title"/>
          </p:nvPr>
        </p:nvSpPr>
        <p:spPr>
          <a:xfrm>
            <a:off x="628650" y="136525"/>
            <a:ext cx="7886700" cy="544513"/>
          </a:xfrm>
        </p:spPr>
        <p:txBody>
          <a:bodyPr/>
          <a:lstStyle/>
          <a:p>
            <a:r>
              <a:rPr lang="en-GB" altLang="en-US"/>
              <a:t>Steps to carry out a stress test</a:t>
            </a:r>
          </a:p>
        </p:txBody>
      </p:sp>
      <p:sp>
        <p:nvSpPr>
          <p:cNvPr id="3" name="Content Placeholder 2">
            <a:extLst>
              <a:ext uri="{FF2B5EF4-FFF2-40B4-BE49-F238E27FC236}">
                <a16:creationId xmlns:a16="http://schemas.microsoft.com/office/drawing/2014/main" id="{5BC91BAA-A545-4333-B1BC-768E1D8AAE67}"/>
              </a:ext>
            </a:extLst>
          </p:cNvPr>
          <p:cNvSpPr>
            <a:spLocks noGrp="1"/>
          </p:cNvSpPr>
          <p:nvPr>
            <p:ph idx="1"/>
          </p:nvPr>
        </p:nvSpPr>
        <p:spPr>
          <a:xfrm>
            <a:off x="601663" y="757238"/>
            <a:ext cx="8237537" cy="5719762"/>
          </a:xfrm>
        </p:spPr>
        <p:txBody>
          <a:bodyPr>
            <a:normAutofit lnSpcReduction="10000"/>
          </a:bodyPr>
          <a:lstStyle/>
          <a:p>
            <a:pPr>
              <a:defRPr/>
            </a:pPr>
            <a:r>
              <a:rPr lang="en-GB" dirty="0"/>
              <a:t>Determine appropriate scenarios </a:t>
            </a:r>
          </a:p>
          <a:p>
            <a:pPr>
              <a:defRPr/>
            </a:pPr>
            <a:endParaRPr lang="en-GB" dirty="0"/>
          </a:p>
          <a:p>
            <a:pPr>
              <a:defRPr/>
            </a:pPr>
            <a:r>
              <a:rPr lang="en-GB" dirty="0"/>
              <a:t>Calculate shocks to risk drivers in each scenario </a:t>
            </a:r>
          </a:p>
          <a:p>
            <a:pPr>
              <a:defRPr/>
            </a:pPr>
            <a:endParaRPr lang="en-GB" dirty="0"/>
          </a:p>
          <a:p>
            <a:pPr>
              <a:defRPr/>
            </a:pPr>
            <a:r>
              <a:rPr lang="en-GB" dirty="0"/>
              <a:t>Translate changes in risk drivers to portfolio impacts</a:t>
            </a:r>
          </a:p>
          <a:p>
            <a:pPr>
              <a:defRPr/>
            </a:pPr>
            <a:endParaRPr lang="en-GB" dirty="0"/>
          </a:p>
          <a:p>
            <a:pPr>
              <a:defRPr/>
            </a:pPr>
            <a:r>
              <a:rPr lang="en-GB" dirty="0"/>
              <a:t>Produce a forward looking P&amp;L and associated metrics for the timeframe of the scenario</a:t>
            </a:r>
          </a:p>
          <a:p>
            <a:pPr>
              <a:defRPr/>
            </a:pPr>
            <a:endParaRPr lang="en-GB" dirty="0"/>
          </a:p>
          <a:p>
            <a:pPr marL="0" indent="0">
              <a:buFont typeface="Arial" panose="020B0604020202020204" pitchFamily="34" charset="0"/>
              <a:buNone/>
              <a:defRPr/>
            </a:pPr>
            <a:r>
              <a:rPr lang="en-GB" b="1" dirty="0"/>
              <a:t>Objectives</a:t>
            </a:r>
          </a:p>
          <a:p>
            <a:pPr>
              <a:defRPr/>
            </a:pPr>
            <a:r>
              <a:rPr lang="en-GB" dirty="0"/>
              <a:t>Address tail risk</a:t>
            </a:r>
          </a:p>
          <a:p>
            <a:pPr>
              <a:defRPr/>
            </a:pPr>
            <a:endParaRPr lang="en-GB" dirty="0"/>
          </a:p>
          <a:p>
            <a:pPr>
              <a:defRPr/>
            </a:pPr>
            <a:r>
              <a:rPr lang="en-GB" dirty="0"/>
              <a:t>Stress tests can reveal vulnerabilities in specific positions or portfolios</a:t>
            </a:r>
          </a:p>
          <a:p>
            <a:pPr>
              <a:defRPr/>
            </a:pPr>
            <a:endParaRPr lang="en-GB" dirty="0"/>
          </a:p>
          <a:p>
            <a:pPr>
              <a:defRPr/>
            </a:pPr>
            <a:r>
              <a:rPr lang="en-GB" dirty="0"/>
              <a:t>Stress should be extreme but not implausible (1 in 100 often)</a:t>
            </a:r>
          </a:p>
        </p:txBody>
      </p:sp>
      <p:sp>
        <p:nvSpPr>
          <p:cNvPr id="9222" name="Slide Number Placeholder 5">
            <a:extLst>
              <a:ext uri="{FF2B5EF4-FFF2-40B4-BE49-F238E27FC236}">
                <a16:creationId xmlns:a16="http://schemas.microsoft.com/office/drawing/2014/main" id="{38A3B629-8A89-4F75-9A23-AA54ABA238A2}"/>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53E2843-BA3B-4FAE-998E-62CFF17C7D0D}" type="slidenum">
              <a:rPr lang="en-US" altLang="en-US" smtClean="0">
                <a:solidFill>
                  <a:srgbClr val="898989"/>
                </a:solidFill>
              </a:rPr>
              <a:pPr/>
              <a:t>4</a:t>
            </a:fld>
            <a:endParaRPr lang="en-US" altLang="en-US">
              <a:solidFill>
                <a:srgbClr val="898989"/>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1C7E5A40-0F7B-4C50-90A1-82FFF726386E}"/>
              </a:ext>
            </a:extLst>
          </p:cNvPr>
          <p:cNvSpPr>
            <a:spLocks noGrp="1"/>
          </p:cNvSpPr>
          <p:nvPr>
            <p:ph type="title"/>
          </p:nvPr>
        </p:nvSpPr>
        <p:spPr>
          <a:xfrm>
            <a:off x="628650" y="228600"/>
            <a:ext cx="7886700" cy="452438"/>
          </a:xfrm>
        </p:spPr>
        <p:txBody>
          <a:bodyPr>
            <a:normAutofit fontScale="90000"/>
          </a:bodyPr>
          <a:lstStyle/>
          <a:p>
            <a:r>
              <a:rPr lang="en-GB" altLang="en-US"/>
              <a:t>Benefits of Stress Testing</a:t>
            </a:r>
          </a:p>
        </p:txBody>
      </p:sp>
      <p:sp>
        <p:nvSpPr>
          <p:cNvPr id="3" name="Content Placeholder 2">
            <a:extLst>
              <a:ext uri="{FF2B5EF4-FFF2-40B4-BE49-F238E27FC236}">
                <a16:creationId xmlns:a16="http://schemas.microsoft.com/office/drawing/2014/main" id="{4EFF67F3-ADAE-4608-9142-18D5FCB7ED90}"/>
              </a:ext>
            </a:extLst>
          </p:cNvPr>
          <p:cNvSpPr>
            <a:spLocks noGrp="1"/>
          </p:cNvSpPr>
          <p:nvPr>
            <p:ph idx="1"/>
          </p:nvPr>
        </p:nvSpPr>
        <p:spPr>
          <a:xfrm>
            <a:off x="628650" y="681038"/>
            <a:ext cx="8286750" cy="5495925"/>
          </a:xfrm>
        </p:spPr>
        <p:txBody>
          <a:bodyPr/>
          <a:lstStyle/>
          <a:p>
            <a:pPr>
              <a:defRPr/>
            </a:pPr>
            <a:r>
              <a:rPr lang="en-GB" dirty="0"/>
              <a:t>Identifies risk concentrations across various business lines</a:t>
            </a:r>
          </a:p>
          <a:p>
            <a:pPr marL="0" indent="0">
              <a:buFont typeface="Arial" panose="020B0604020202020204" pitchFamily="34" charset="0"/>
              <a:buNone/>
              <a:defRPr/>
            </a:pPr>
            <a:endParaRPr lang="en-GB" dirty="0"/>
          </a:p>
          <a:p>
            <a:pPr>
              <a:defRPr/>
            </a:pPr>
            <a:r>
              <a:rPr lang="en-GB" dirty="0"/>
              <a:t>Enables you to better prepare for contingencies</a:t>
            </a:r>
          </a:p>
          <a:p>
            <a:pPr marL="0" indent="0">
              <a:buFont typeface="Arial" panose="020B0604020202020204" pitchFamily="34" charset="0"/>
              <a:buNone/>
              <a:defRPr/>
            </a:pPr>
            <a:endParaRPr lang="en-GB" dirty="0"/>
          </a:p>
          <a:p>
            <a:pPr>
              <a:defRPr/>
            </a:pPr>
            <a:r>
              <a:rPr lang="en-GB" dirty="0"/>
              <a:t>Shapes the risk profile of your bank through better understanding of risk</a:t>
            </a:r>
          </a:p>
          <a:p>
            <a:pPr marL="0" indent="0">
              <a:buFont typeface="Arial" panose="020B0604020202020204" pitchFamily="34" charset="0"/>
              <a:buNone/>
              <a:defRPr/>
            </a:pPr>
            <a:r>
              <a:rPr lang="en-GB" dirty="0"/>
              <a:t> </a:t>
            </a:r>
          </a:p>
          <a:p>
            <a:pPr>
              <a:defRPr/>
            </a:pPr>
            <a:r>
              <a:rPr lang="en-GB" dirty="0"/>
              <a:t>Promotes discussion about risk that leads to enhanced communication</a:t>
            </a:r>
          </a:p>
          <a:p>
            <a:pPr marL="0" indent="0">
              <a:buFont typeface="Arial" panose="020B0604020202020204" pitchFamily="34" charset="0"/>
              <a:buNone/>
              <a:defRPr/>
            </a:pPr>
            <a:endParaRPr lang="en-GB" dirty="0"/>
          </a:p>
          <a:p>
            <a:pPr>
              <a:defRPr/>
            </a:pPr>
            <a:r>
              <a:rPr lang="en-GB" dirty="0"/>
              <a:t>Can and should help your bank identify additional business opportunities</a:t>
            </a:r>
          </a:p>
          <a:p>
            <a:pPr marL="0" indent="0">
              <a:buFont typeface="Arial" panose="020B0604020202020204" pitchFamily="34" charset="0"/>
              <a:buNone/>
              <a:defRPr/>
            </a:pPr>
            <a:endParaRPr lang="en-GB" dirty="0"/>
          </a:p>
          <a:p>
            <a:pPr>
              <a:defRPr/>
            </a:pPr>
            <a:r>
              <a:rPr lang="en-GB" dirty="0"/>
              <a:t>Provides a platform to better understand the risks associated with existing and new products</a:t>
            </a:r>
          </a:p>
          <a:p>
            <a:pPr marL="0" indent="0">
              <a:buFont typeface="Arial" panose="020B0604020202020204" pitchFamily="34" charset="0"/>
              <a:buNone/>
              <a:defRPr/>
            </a:pPr>
            <a:r>
              <a:rPr lang="en-GB" dirty="0"/>
              <a:t> </a:t>
            </a:r>
          </a:p>
          <a:p>
            <a:pPr>
              <a:defRPr/>
            </a:pPr>
            <a:r>
              <a:rPr lang="en-GB" dirty="0"/>
              <a:t>Determines if your bank is operating within its risk appetite. </a:t>
            </a:r>
          </a:p>
        </p:txBody>
      </p:sp>
      <p:sp>
        <p:nvSpPr>
          <p:cNvPr id="10246" name="Slide Number Placeholder 5">
            <a:extLst>
              <a:ext uri="{FF2B5EF4-FFF2-40B4-BE49-F238E27FC236}">
                <a16:creationId xmlns:a16="http://schemas.microsoft.com/office/drawing/2014/main" id="{F535D0C3-C431-4CE2-ABC7-7AD6B16620BF}"/>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F34BC477-5ABB-4B25-882E-7A5671FE0831}" type="slidenum">
              <a:rPr lang="en-US" altLang="en-US" smtClean="0">
                <a:solidFill>
                  <a:srgbClr val="898989"/>
                </a:solidFill>
              </a:rPr>
              <a:pPr/>
              <a:t>5</a:t>
            </a:fld>
            <a:endParaRPr lang="en-US" altLang="en-US">
              <a:solidFill>
                <a:srgbClr val="898989"/>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a:extLst>
              <a:ext uri="{FF2B5EF4-FFF2-40B4-BE49-F238E27FC236}">
                <a16:creationId xmlns:a16="http://schemas.microsoft.com/office/drawing/2014/main" id="{B8C49CA9-79E6-4F09-A3A0-E47FCABC5253}"/>
              </a:ext>
            </a:extLst>
          </p:cNvPr>
          <p:cNvSpPr>
            <a:spLocks noGrp="1"/>
          </p:cNvSpPr>
          <p:nvPr>
            <p:ph type="title"/>
          </p:nvPr>
        </p:nvSpPr>
        <p:spPr>
          <a:xfrm>
            <a:off x="457200" y="274638"/>
            <a:ext cx="8229600" cy="596900"/>
          </a:xfrm>
        </p:spPr>
        <p:txBody>
          <a:bodyPr/>
          <a:lstStyle/>
          <a:p>
            <a:pPr eaLnBrk="1" hangingPunct="1"/>
            <a:r>
              <a:rPr lang="en-US" altLang="en-US" sz="3600"/>
              <a:t>2016 EU Wide EBA Stress Test</a:t>
            </a:r>
          </a:p>
        </p:txBody>
      </p:sp>
      <p:sp>
        <p:nvSpPr>
          <p:cNvPr id="5126" name="Rectangle 3">
            <a:extLst>
              <a:ext uri="{FF2B5EF4-FFF2-40B4-BE49-F238E27FC236}">
                <a16:creationId xmlns:a16="http://schemas.microsoft.com/office/drawing/2014/main" id="{A4BF7D79-5B5B-4898-B0D1-8AA6C6246F11}"/>
              </a:ext>
            </a:extLst>
          </p:cNvPr>
          <p:cNvSpPr>
            <a:spLocks noGrp="1" noChangeArrowheads="1"/>
          </p:cNvSpPr>
          <p:nvPr>
            <p:ph idx="1"/>
          </p:nvPr>
        </p:nvSpPr>
        <p:spPr>
          <a:xfrm>
            <a:off x="457200" y="871538"/>
            <a:ext cx="8229600" cy="5254625"/>
          </a:xfrm>
        </p:spPr>
        <p:txBody>
          <a:bodyPr rtlCol="0">
            <a:normAutofit fontScale="92500"/>
          </a:bodyPr>
          <a:lstStyle/>
          <a:p>
            <a:pPr eaLnBrk="1" fontAlgn="auto" hangingPunct="1">
              <a:lnSpc>
                <a:spcPct val="150000"/>
              </a:lnSpc>
              <a:spcAft>
                <a:spcPts val="0"/>
              </a:spcAft>
              <a:defRPr/>
            </a:pPr>
            <a:r>
              <a:rPr lang="en-GB" sz="2000" dirty="0"/>
              <a:t>2016 EU-wide banking stress test exercise was carried out at the highest level of consolidation on a sample of banks covering broadly 70% of the banking sector</a:t>
            </a:r>
          </a:p>
          <a:p>
            <a:pPr eaLnBrk="1" fontAlgn="auto" hangingPunct="1">
              <a:lnSpc>
                <a:spcPct val="150000"/>
              </a:lnSpc>
              <a:spcAft>
                <a:spcPts val="0"/>
              </a:spcAft>
              <a:defRPr/>
            </a:pPr>
            <a:r>
              <a:rPr lang="en-GB" sz="2000" dirty="0"/>
              <a:t>53 EU banks participated in the exercise including AIB and BOI</a:t>
            </a:r>
          </a:p>
          <a:p>
            <a:pPr eaLnBrk="1" fontAlgn="auto" hangingPunct="1">
              <a:lnSpc>
                <a:spcPct val="150000"/>
              </a:lnSpc>
              <a:spcAft>
                <a:spcPts val="0"/>
              </a:spcAft>
              <a:defRPr/>
            </a:pPr>
            <a:r>
              <a:rPr lang="en-GB" sz="2000" dirty="0"/>
              <a:t>No single capital threshold was defined for this exercise and banks were assessed against relevant supervisory capital ratios under a </a:t>
            </a:r>
            <a:r>
              <a:rPr lang="en-GB" sz="2000" b="1" dirty="0"/>
              <a:t>static balance sheet</a:t>
            </a:r>
          </a:p>
          <a:p>
            <a:pPr eaLnBrk="1" fontAlgn="auto" hangingPunct="1">
              <a:lnSpc>
                <a:spcPct val="150000"/>
              </a:lnSpc>
              <a:spcAft>
                <a:spcPts val="0"/>
              </a:spcAft>
              <a:defRPr/>
            </a:pPr>
            <a:r>
              <a:rPr lang="en-GB" sz="2000" dirty="0"/>
              <a:t>Results informed the 2016 round of Supervisory Review and Evaluation Processes (SREP) under which decisions are made on appropriate capital resources and forward looking capital plans are challenged.</a:t>
            </a:r>
          </a:p>
          <a:p>
            <a:pPr eaLnBrk="1" fontAlgn="auto" hangingPunct="1">
              <a:lnSpc>
                <a:spcPct val="150000"/>
              </a:lnSpc>
              <a:spcAft>
                <a:spcPts val="0"/>
              </a:spcAft>
              <a:defRPr/>
            </a:pPr>
            <a:r>
              <a:rPr lang="en-GB" sz="2000" dirty="0"/>
              <a:t>Link is below for completeness.</a:t>
            </a:r>
            <a:endParaRPr lang="en-GB" sz="2000" dirty="0">
              <a:hlinkClick r:id="rId2"/>
            </a:endParaRPr>
          </a:p>
          <a:p>
            <a:pPr marL="0" indent="0" eaLnBrk="1" fontAlgn="auto" hangingPunct="1">
              <a:lnSpc>
                <a:spcPct val="150000"/>
              </a:lnSpc>
              <a:spcAft>
                <a:spcPts val="0"/>
              </a:spcAft>
              <a:buFontTx/>
              <a:buNone/>
              <a:defRPr/>
            </a:pPr>
            <a:r>
              <a:rPr lang="en-GB" sz="2000" dirty="0">
                <a:hlinkClick r:id="rId2"/>
              </a:rPr>
              <a:t>https://www.eba.europa.eu/-/eba-announces-details-of-2016-eu-wide-stress-test</a:t>
            </a:r>
            <a:endParaRPr lang="en-GB" sz="2000" dirty="0"/>
          </a:p>
          <a:p>
            <a:pPr marL="0" indent="0" eaLnBrk="1" fontAlgn="auto" hangingPunct="1">
              <a:lnSpc>
                <a:spcPct val="150000"/>
              </a:lnSpc>
              <a:spcAft>
                <a:spcPts val="0"/>
              </a:spcAft>
              <a:buFontTx/>
              <a:buNone/>
              <a:defRPr/>
            </a:pPr>
            <a:endParaRPr lang="en-GB" sz="2000" dirty="0"/>
          </a:p>
        </p:txBody>
      </p:sp>
      <p:sp>
        <p:nvSpPr>
          <p:cNvPr id="11270" name="Slide Number Placeholder 5">
            <a:extLst>
              <a:ext uri="{FF2B5EF4-FFF2-40B4-BE49-F238E27FC236}">
                <a16:creationId xmlns:a16="http://schemas.microsoft.com/office/drawing/2014/main" id="{040D84D3-C5D9-4A5A-BE64-00CAE1BE0835}"/>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E8754DBE-0910-4052-8966-1E8EC81361C0}" type="slidenum">
              <a:rPr lang="en-US" altLang="en-US" sz="1400" smtClean="0"/>
              <a:pPr/>
              <a:t>6</a:t>
            </a:fld>
            <a:endParaRPr lang="en-US" altLang="en-US" sz="14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D64B9BAC-17C2-435A-ABF0-FB30F40E52B4}"/>
              </a:ext>
            </a:extLst>
          </p:cNvPr>
          <p:cNvSpPr>
            <a:spLocks noGrp="1"/>
          </p:cNvSpPr>
          <p:nvPr>
            <p:ph type="title"/>
          </p:nvPr>
        </p:nvSpPr>
        <p:spPr>
          <a:xfrm>
            <a:off x="628650" y="304800"/>
            <a:ext cx="7886700" cy="609600"/>
          </a:xfrm>
        </p:spPr>
        <p:txBody>
          <a:bodyPr/>
          <a:lstStyle/>
          <a:p>
            <a:r>
              <a:rPr lang="en-GB" altLang="en-US"/>
              <a:t>2016 Key Features</a:t>
            </a:r>
          </a:p>
        </p:txBody>
      </p:sp>
      <p:sp>
        <p:nvSpPr>
          <p:cNvPr id="12291" name="Content Placeholder 2">
            <a:extLst>
              <a:ext uri="{FF2B5EF4-FFF2-40B4-BE49-F238E27FC236}">
                <a16:creationId xmlns:a16="http://schemas.microsoft.com/office/drawing/2014/main" id="{307470D8-320B-4E7D-8D25-21F84AAB1DC4}"/>
              </a:ext>
            </a:extLst>
          </p:cNvPr>
          <p:cNvSpPr>
            <a:spLocks noGrp="1"/>
          </p:cNvSpPr>
          <p:nvPr>
            <p:ph idx="1"/>
          </p:nvPr>
        </p:nvSpPr>
        <p:spPr>
          <a:xfrm>
            <a:off x="628650" y="914400"/>
            <a:ext cx="7886700" cy="5262563"/>
          </a:xfrm>
        </p:spPr>
        <p:txBody>
          <a:bodyPr/>
          <a:lstStyle/>
          <a:p>
            <a:r>
              <a:rPr lang="en-GB" altLang="en-US"/>
              <a:t>Similar to the 2014 exercise, the 2016 EU-wide stress test primarily focused on the assessment of the impact of risk drivers on the solvency of banks. </a:t>
            </a:r>
          </a:p>
          <a:p>
            <a:endParaRPr lang="en-GB" altLang="en-US"/>
          </a:p>
          <a:p>
            <a:r>
              <a:rPr lang="en-GB" altLang="en-US"/>
              <a:t>Banks were required to stress test a common set of risks (credit risk including securitisations, market risk and counterparty credit risk, operational risk including conduct risk). </a:t>
            </a:r>
          </a:p>
          <a:p>
            <a:endParaRPr lang="en-GB" altLang="en-US"/>
          </a:p>
          <a:p>
            <a:r>
              <a:rPr lang="en-GB" altLang="en-US"/>
              <a:t>In addition, banks were requested to project the effect of the scenarios on net interest income and to stress P&amp;L and capital items not covered by other risk types. </a:t>
            </a:r>
          </a:p>
          <a:p>
            <a:endParaRPr lang="en-GB" altLang="en-US"/>
          </a:p>
          <a:p>
            <a:r>
              <a:rPr lang="en-GB" altLang="en-US"/>
              <a:t>The 2016 exercise added an explicit treatment of conduct risk and FX lending to its scope. </a:t>
            </a:r>
          </a:p>
        </p:txBody>
      </p:sp>
      <p:sp>
        <p:nvSpPr>
          <p:cNvPr id="12294" name="Slide Number Placeholder 5">
            <a:extLst>
              <a:ext uri="{FF2B5EF4-FFF2-40B4-BE49-F238E27FC236}">
                <a16:creationId xmlns:a16="http://schemas.microsoft.com/office/drawing/2014/main" id="{8EFAA2A1-D89F-45FB-B650-141EE7C3C345}"/>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D1F18ADA-33E1-4CA1-AF99-9958A7DC5DD9}" type="slidenum">
              <a:rPr lang="en-US" altLang="en-US" smtClean="0">
                <a:solidFill>
                  <a:srgbClr val="898989"/>
                </a:solidFill>
              </a:rPr>
              <a:pPr/>
              <a:t>7</a:t>
            </a:fld>
            <a:endParaRPr lang="en-US" altLang="en-US">
              <a:solidFill>
                <a:srgbClr val="898989"/>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E1AE25A9-4E3C-4471-8775-5A2692C2C64E}"/>
              </a:ext>
            </a:extLst>
          </p:cNvPr>
          <p:cNvSpPr>
            <a:spLocks noGrp="1"/>
          </p:cNvSpPr>
          <p:nvPr>
            <p:ph type="title"/>
          </p:nvPr>
        </p:nvSpPr>
        <p:spPr>
          <a:xfrm>
            <a:off x="628650" y="136525"/>
            <a:ext cx="7886700" cy="598488"/>
          </a:xfrm>
        </p:spPr>
        <p:txBody>
          <a:bodyPr/>
          <a:lstStyle/>
          <a:p>
            <a:r>
              <a:rPr lang="en-GB" altLang="en-US"/>
              <a:t>2016 Static Balance Sheet</a:t>
            </a:r>
          </a:p>
        </p:txBody>
      </p:sp>
      <p:sp>
        <p:nvSpPr>
          <p:cNvPr id="13315" name="Content Placeholder 2">
            <a:extLst>
              <a:ext uri="{FF2B5EF4-FFF2-40B4-BE49-F238E27FC236}">
                <a16:creationId xmlns:a16="http://schemas.microsoft.com/office/drawing/2014/main" id="{37D2AD8F-4742-4ED1-82F1-482F5A9F1C18}"/>
              </a:ext>
            </a:extLst>
          </p:cNvPr>
          <p:cNvSpPr>
            <a:spLocks noGrp="1"/>
          </p:cNvSpPr>
          <p:nvPr>
            <p:ph idx="1"/>
          </p:nvPr>
        </p:nvSpPr>
        <p:spPr>
          <a:xfrm>
            <a:off x="628650" y="609600"/>
            <a:ext cx="7886700" cy="5567363"/>
          </a:xfrm>
        </p:spPr>
        <p:txBody>
          <a:bodyPr/>
          <a:lstStyle/>
          <a:p>
            <a:r>
              <a:rPr lang="en-GB" altLang="en-US"/>
              <a:t>The EU‐wide stress test was conducted on the assumption of a static balance sheet. </a:t>
            </a:r>
          </a:p>
          <a:p>
            <a:r>
              <a:rPr lang="en-GB" altLang="en-US"/>
              <a:t>Assets and liabilities that matured within the time horizon of the exercise were to be replaced with similar financial instruments in terms of type, credit quality at date of maturity and original maturity as at the start of the exercise.</a:t>
            </a:r>
          </a:p>
          <a:p>
            <a:r>
              <a:rPr lang="en-GB" altLang="en-US"/>
              <a:t>No workout or cure of defaulted assets was assumed in the exercise. In particular, no capital measures taken after the reference date 31 December2015 are to be assumed. </a:t>
            </a:r>
          </a:p>
          <a:p>
            <a:r>
              <a:rPr lang="en-GB" altLang="en-US"/>
              <a:t>It was assumed that banks maintain the same business mix and model (geographical, product strategies and operations) throughout the time horizon. </a:t>
            </a:r>
          </a:p>
          <a:p>
            <a:r>
              <a:rPr lang="en-GB" altLang="en-US"/>
              <a:t>With respect to the P&amp;L, revenue and costs, assumptions made by banks were to be in line with the constraints of zero growth and a stable business mix. </a:t>
            </a:r>
          </a:p>
          <a:p>
            <a:r>
              <a:rPr lang="en-GB" altLang="en-US"/>
              <a:t>There were no exemptions from the static balance sheet assumption. </a:t>
            </a:r>
          </a:p>
        </p:txBody>
      </p:sp>
      <p:sp>
        <p:nvSpPr>
          <p:cNvPr id="13318" name="Slide Number Placeholder 5">
            <a:extLst>
              <a:ext uri="{FF2B5EF4-FFF2-40B4-BE49-F238E27FC236}">
                <a16:creationId xmlns:a16="http://schemas.microsoft.com/office/drawing/2014/main" id="{ABB6E420-0199-492A-8D32-21C6B813BE01}"/>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C6E5C4CF-62A9-4BA9-9777-97CDFCD28117}" type="slidenum">
              <a:rPr lang="en-US" altLang="en-US" smtClean="0">
                <a:solidFill>
                  <a:srgbClr val="898989"/>
                </a:solidFill>
              </a:rPr>
              <a:pPr/>
              <a:t>8</a:t>
            </a:fld>
            <a:endParaRPr lang="en-US" altLang="en-US">
              <a:solidFill>
                <a:srgbClr val="898989"/>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0600B3C6-A2E7-4F34-8E36-A318B5D65025}"/>
              </a:ext>
            </a:extLst>
          </p:cNvPr>
          <p:cNvSpPr>
            <a:spLocks noGrp="1"/>
          </p:cNvSpPr>
          <p:nvPr>
            <p:ph type="title"/>
          </p:nvPr>
        </p:nvSpPr>
        <p:spPr>
          <a:xfrm>
            <a:off x="457200" y="274638"/>
            <a:ext cx="8229600" cy="596900"/>
          </a:xfrm>
        </p:spPr>
        <p:txBody>
          <a:bodyPr/>
          <a:lstStyle/>
          <a:p>
            <a:pPr eaLnBrk="1" hangingPunct="1"/>
            <a:r>
              <a:rPr lang="en-US" altLang="en-US" sz="3600"/>
              <a:t>EBA Stress Test 2016</a:t>
            </a:r>
          </a:p>
        </p:txBody>
      </p:sp>
      <p:sp>
        <p:nvSpPr>
          <p:cNvPr id="13315" name="Rectangle 3">
            <a:extLst>
              <a:ext uri="{FF2B5EF4-FFF2-40B4-BE49-F238E27FC236}">
                <a16:creationId xmlns:a16="http://schemas.microsoft.com/office/drawing/2014/main" id="{87342A5C-D823-4B19-A30B-F9650046B0BA}"/>
              </a:ext>
            </a:extLst>
          </p:cNvPr>
          <p:cNvSpPr>
            <a:spLocks noGrp="1" noChangeArrowheads="1"/>
          </p:cNvSpPr>
          <p:nvPr>
            <p:ph idx="1"/>
          </p:nvPr>
        </p:nvSpPr>
        <p:spPr>
          <a:xfrm>
            <a:off x="457200" y="871538"/>
            <a:ext cx="8382000" cy="5300662"/>
          </a:xfrm>
        </p:spPr>
        <p:txBody>
          <a:bodyPr/>
          <a:lstStyle/>
          <a:p>
            <a:pPr marL="0" indent="0">
              <a:buFont typeface="Arial" panose="020B0604020202020204" pitchFamily="34" charset="0"/>
              <a:buNone/>
              <a:defRPr/>
            </a:pPr>
            <a:r>
              <a:rPr lang="en-GB" sz="2000" dirty="0"/>
              <a:t>The high level narrative of the adverse scenario reflected the four systemic risks identified by the European Systemic Risk Board as representing the most material threats to the stability of the EU financial sector:</a:t>
            </a:r>
          </a:p>
          <a:p>
            <a:pPr>
              <a:lnSpc>
                <a:spcPct val="100000"/>
              </a:lnSpc>
              <a:defRPr/>
            </a:pPr>
            <a:r>
              <a:rPr lang="en-GB" sz="2000" dirty="0"/>
              <a:t>An abrupt reversal of compressed global risk </a:t>
            </a:r>
            <a:r>
              <a:rPr lang="en-GB" sz="2000" dirty="0" err="1"/>
              <a:t>premia</a:t>
            </a:r>
            <a:r>
              <a:rPr lang="en-GB" sz="2000" dirty="0"/>
              <a:t>, amplified by low secondary market liquidity;</a:t>
            </a:r>
          </a:p>
          <a:p>
            <a:pPr>
              <a:lnSpc>
                <a:spcPct val="100000"/>
              </a:lnSpc>
              <a:defRPr/>
            </a:pPr>
            <a:r>
              <a:rPr lang="en-GB" sz="2000" dirty="0"/>
              <a:t>Weak profitability prospects for banks and insurers in a low nominal growth environment, amid incomplete balance sheet adjustments;</a:t>
            </a:r>
          </a:p>
          <a:p>
            <a:pPr>
              <a:lnSpc>
                <a:spcPct val="100000"/>
              </a:lnSpc>
              <a:defRPr/>
            </a:pPr>
            <a:r>
              <a:rPr lang="en-GB" sz="2000" dirty="0"/>
              <a:t>Rising of debt sustainability concerns in the public and non-financial private sectors, amid low nominal growth;</a:t>
            </a:r>
          </a:p>
          <a:p>
            <a:pPr>
              <a:lnSpc>
                <a:spcPct val="100000"/>
              </a:lnSpc>
              <a:defRPr/>
            </a:pPr>
            <a:r>
              <a:rPr lang="en-GB" sz="2000" dirty="0"/>
              <a:t>Prospective stress in a rapidly growing shadow banking sector, amplified by </a:t>
            </a:r>
            <a:r>
              <a:rPr lang="en-GB" sz="2000" dirty="0" err="1"/>
              <a:t>spillover</a:t>
            </a:r>
            <a:r>
              <a:rPr lang="en-GB" sz="2000" dirty="0"/>
              <a:t> and liquidity risk.</a:t>
            </a:r>
          </a:p>
          <a:p>
            <a:pPr marL="0" indent="0">
              <a:buFont typeface="Arial" panose="020B0604020202020204" pitchFamily="34" charset="0"/>
              <a:buNone/>
              <a:defRPr/>
            </a:pPr>
            <a:endParaRPr lang="en-GB" sz="2000" dirty="0"/>
          </a:p>
          <a:p>
            <a:pPr marL="0" indent="0">
              <a:buFont typeface="Arial" panose="020B0604020202020204" pitchFamily="34" charset="0"/>
              <a:buNone/>
              <a:defRPr/>
            </a:pPr>
            <a:r>
              <a:rPr lang="en-GB" sz="2000" dirty="0"/>
              <a:t>This high level scenario was then converted into specific country level baseline and adverse levels of interest rates, GDP, GNP, unemployment, house prices, stock market performance, exchange rates and other macroeconomic factors. </a:t>
            </a:r>
          </a:p>
        </p:txBody>
      </p:sp>
      <p:sp>
        <p:nvSpPr>
          <p:cNvPr id="14342" name="Slide Number Placeholder 5">
            <a:extLst>
              <a:ext uri="{FF2B5EF4-FFF2-40B4-BE49-F238E27FC236}">
                <a16:creationId xmlns:a16="http://schemas.microsoft.com/office/drawing/2014/main" id="{8BB07849-50BA-4E96-B04A-5DD0773AE4A4}"/>
              </a:ext>
            </a:extLst>
          </p:cNvPr>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A2DEF16-7E3B-4DBA-8D07-C473A11DDC20}" type="slidenum">
              <a:rPr lang="en-US" altLang="en-US" sz="1400" smtClean="0"/>
              <a:pPr/>
              <a:t>9</a:t>
            </a:fld>
            <a:endParaRPr lang="en-US" altLang="en-US" sz="140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MPROD_NEXTUNIQUEID" val="10008"/>
  <p:tag name="MMPROD_UIDATA" val="&lt;database version=&quot;6.0&quot;&gt;&lt;object type=&quot;1&quot; unique_id=&quot;10001&quot;&gt;&lt;object type=&quot;8&quot; unique_id=&quot;10002&quot;&gt;&lt;/object&gt;&lt;object type=&quot;2&quot; unique_id=&quot;10003&quot;&gt;&lt;object type=&quot;3&quot; unique_id=&quot;10004&quot;&gt;&lt;property id=&quot;20148&quot; value=&quot;5&quot;/&gt;&lt;property id=&quot;20300&quot; value=&quot;Slide 1 - &amp;quot;Qualitative Research&amp;quot;&quot;/&gt;&lt;property id=&quot;20307&quot; value=&quot;256&quot;/&gt;&lt;/object&gt;&lt;object type=&quot;3&quot; unique_id=&quot;10023&quot;&gt;&lt;property id=&quot;20148&quot; value=&quot;5&quot;/&gt;&lt;property id=&quot;20300&quot; value=&quot;Slide 6 - &amp;quot;Qualitative Research&amp;quot;&quot;/&gt;&lt;property id=&quot;20307&quot; value=&quot;281&quot;/&gt;&lt;/object&gt;&lt;object type=&quot;3&quot; unique_id=&quot;10024&quot;&gt;&lt;property id=&quot;20148&quot; value=&quot;5&quot;/&gt;&lt;property id=&quot;20300&quot; value=&quot;Slide 7 - &amp;quot;Research methods used in qualitative research&amp;quot;&quot;/&gt;&lt;property id=&quot;20307&quot; value=&quot;282&quot;/&gt;&lt;/object&gt;&lt;object type=&quot;3&quot; unique_id=&quot;10025&quot;&gt;&lt;property id=&quot;20148&quot; value=&quot;5&quot;/&gt;&lt;property id=&quot;20300&quot; value=&quot;Slide 10 - &amp;quot;The main steps in &amp;#x0D;&amp;#x0A;qualitative research&amp;quot;&quot;/&gt;&lt;property id=&quot;20307&quot; value=&quot;283&quot;/&gt;&lt;/object&gt;&lt;object type=&quot;3&quot; unique_id=&quot;10026&quot;&gt;&lt;property id=&quot;20148&quot; value=&quot;5&quot;/&gt;&lt;property id=&quot;20300&quot; value=&quot;Slide 11 - &amp;quot;The main preoccupations of qualitative researchers&amp;quot;&quot;/&gt;&lt;property id=&quot;20307&quot; value=&quot;284&quot;/&gt;&lt;/object&gt;&lt;object type=&quot;3&quot; unique_id=&quot;10027&quot;&gt;&lt;property id=&quot;20148&quot; value=&quot;5&quot;/&gt;&lt;property id=&quot;20300&quot; value=&quot;Slide 12 - &amp;quot;The main preoccupations of qualitative researchers&amp;quot;&quot;/&gt;&lt;property id=&quot;20307&quot; value=&quot;285&quot;/&gt;&lt;/object&gt;&lt;object type=&quot;3&quot; unique_id=&quot;10028&quot;&gt;&lt;property id=&quot;20148&quot; value=&quot;5&quot;/&gt;&lt;property id=&quot;20300&quot; value=&quot;Slide 13 - &amp;quot;Qualitative Research&amp;quot;&quot;/&gt;&lt;property id=&quot;20307&quot; value=&quot;266&quot;/&gt;&lt;/object&gt;&lt;object type=&quot;3&quot; unique_id=&quot;10029&quot;&gt;&lt;property id=&quot;20148&quot; value=&quot;5&quot;/&gt;&lt;property id=&quot;20300&quot; value=&quot;Slide 14 - &amp;quot;Criticisms of qualitative research&amp;quot;&quot;/&gt;&lt;property id=&quot;20307&quot; value=&quot;286&quot;/&gt;&lt;/object&gt;&lt;object type=&quot;3&quot; unique_id=&quot;10030&quot;&gt;&lt;property id=&quot;20148&quot; value=&quot;5&quot;/&gt;&lt;property id=&quot;20300&quot; value=&quot;Slide 15 - &amp;quot;Contrasting qualitative and quantitative research&amp;quot;&quot;/&gt;&lt;property id=&quot;20307&quot; value=&quot;287&quot;/&gt;&lt;/object&gt;&lt;object type=&quot;3&quot; unique_id=&quot;10226&quot;&gt;&lt;property id=&quot;20148&quot; value=&quot;5&quot;/&gt;&lt;property id=&quot;20300&quot; value=&quot;Slide 8 - &amp;quot;Case Study&amp;quot;&quot;/&gt;&lt;property id=&quot;20307&quot; value=&quot;296&quot;/&gt;&lt;/object&gt;&lt;object type=&quot;3&quot; unique_id=&quot;10263&quot;&gt;&lt;property id=&quot;20148&quot; value=&quot;5&quot;/&gt;&lt;property id=&quot;20300&quot; value=&quot;Slide 2 - &amp;quot;Reminder&amp;quot;&quot;/&gt;&lt;property id=&quot;20307&quot; value=&quot;297&quot;/&gt;&lt;/object&gt;&lt;object type=&quot;3&quot; unique_id=&quot;10264&quot;&gt;&lt;property id=&quot;20148&quot; value=&quot;5&quot;/&gt;&lt;property id=&quot;20300&quot; value=&quot;Slide 3 - &amp;quot;Example One&amp;quot;&quot;/&gt;&lt;property id=&quot;20307&quot; value=&quot;298&quot;/&gt;&lt;/object&gt;&lt;object type=&quot;3&quot; unique_id=&quot;10265&quot;&gt;&lt;property id=&quot;20148&quot; value=&quot;5&quot;/&gt;&lt;property id=&quot;20300&quot; value=&quot;Slide 5 - &amp;quot;Example Two&amp;quot;&quot;/&gt;&lt;property id=&quot;20307&quot; value=&quot;299&quot;/&gt;&lt;/object&gt;&lt;object type=&quot;3&quot; unique_id=&quot;10326&quot;&gt;&lt;property id=&quot;20148&quot; value=&quot;5&quot;/&gt;&lt;property id=&quot;20300&quot; value=&quot;Slide 9 - &amp;quot;Questionnaire Hospital A: 2008&amp;quot;&quot;/&gt;&lt;property id=&quot;20307&quot; value=&quot;300&quot;/&gt;&lt;/object&gt;&lt;object type=&quot;3&quot; unique_id=&quot;10343&quot;&gt;&lt;property id=&quot;20148&quot; value=&quot;5&quot;/&gt;&lt;property id=&quot;20300&quot; value=&quot;Slide 4&quot;/&gt;&lt;property id=&quot;20307&quot; value=&quot;301&quot;/&gt;&lt;/object&gt;&lt;/object&gt;&lt;/object&gt;&lt;/database&gt;"/>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2813</TotalTime>
  <Words>3340</Words>
  <Application>Microsoft Office PowerPoint</Application>
  <PresentationFormat>On-screen Show (4:3)</PresentationFormat>
  <Paragraphs>288</Paragraphs>
  <Slides>29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29</vt:i4>
      </vt:variant>
    </vt:vector>
  </HeadingPairs>
  <TitlesOfParts>
    <vt:vector size="33" baseType="lpstr">
      <vt:lpstr>Arial</vt:lpstr>
      <vt:lpstr>Calibri</vt:lpstr>
      <vt:lpstr>Calibri Light</vt:lpstr>
      <vt:lpstr>Office Theme</vt:lpstr>
      <vt:lpstr>Economic &amp; Regulatory Capital, Provisioning and Stress testing  Basel: Pillars II and III   </vt:lpstr>
      <vt:lpstr>This Week</vt:lpstr>
      <vt:lpstr>Stress Test</vt:lpstr>
      <vt:lpstr>Steps to carry out a stress test</vt:lpstr>
      <vt:lpstr>Benefits of Stress Testing</vt:lpstr>
      <vt:lpstr>2016 EU Wide EBA Stress Test</vt:lpstr>
      <vt:lpstr>2016 Key Features</vt:lpstr>
      <vt:lpstr>2016 Static Balance Sheet</vt:lpstr>
      <vt:lpstr>EBA Stress Test 2016</vt:lpstr>
      <vt:lpstr>EBA Stress Test 2016</vt:lpstr>
      <vt:lpstr>Banco Monte dei Paschi: Irish Times 04/07/17</vt:lpstr>
      <vt:lpstr>EBA Stress Test 2020</vt:lpstr>
      <vt:lpstr>EBA Stress Test 2021</vt:lpstr>
      <vt:lpstr>Credit Components of Stress Test</vt:lpstr>
      <vt:lpstr>Credit Components of Stress Test (Cont’d)</vt:lpstr>
      <vt:lpstr>Reverse Stress Test</vt:lpstr>
      <vt:lpstr>Global Warming and Stress Testing - BoE</vt:lpstr>
      <vt:lpstr>Four Principles Underlying Pillar II</vt:lpstr>
      <vt:lpstr>Pillar II Comprehensive Risk Assessment</vt:lpstr>
      <vt:lpstr>What Risks are Quantified in Pillar II?</vt:lpstr>
      <vt:lpstr>Supervisory Review Process Outlined</vt:lpstr>
      <vt:lpstr>GL03 CEBS ICAAP Principles</vt:lpstr>
      <vt:lpstr>Typical ICAAP Process</vt:lpstr>
      <vt:lpstr>Pillar II and the Economic Crash in Ireland</vt:lpstr>
      <vt:lpstr>Nyberg Report and Pillar II Responsibilities</vt:lpstr>
      <vt:lpstr>Nyberg Report and Pillar II Functions</vt:lpstr>
      <vt:lpstr>Pillar III Function</vt:lpstr>
      <vt:lpstr>Pillar III Report</vt:lpstr>
      <vt:lpstr>Pillar III Report Example &amp; 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Mcneill, James (Risk Analytics, Ulster Bank)</cp:lastModifiedBy>
  <cp:revision>176</cp:revision>
  <cp:lastPrinted>1601-01-01T00:00:00Z</cp:lastPrinted>
  <dcterms:created xsi:type="dcterms:W3CDTF">1601-01-01T00:00:00Z</dcterms:created>
  <dcterms:modified xsi:type="dcterms:W3CDTF">2022-05-25T15:04:26Z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