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54"/>
  </p:notesMasterIdLst>
  <p:sldIdLst>
    <p:sldId id="256" r:id="rId2"/>
    <p:sldId id="336" r:id="rId3"/>
    <p:sldId id="339" r:id="rId4"/>
    <p:sldId id="347" r:id="rId5"/>
    <p:sldId id="348" r:id="rId6"/>
    <p:sldId id="340" r:id="rId7"/>
    <p:sldId id="341" r:id="rId8"/>
    <p:sldId id="343" r:id="rId9"/>
    <p:sldId id="342" r:id="rId10"/>
    <p:sldId id="360" r:id="rId11"/>
    <p:sldId id="1213" r:id="rId12"/>
    <p:sldId id="350" r:id="rId13"/>
    <p:sldId id="351" r:id="rId14"/>
    <p:sldId id="327" r:id="rId15"/>
    <p:sldId id="1202" r:id="rId16"/>
    <p:sldId id="349" r:id="rId17"/>
    <p:sldId id="352" r:id="rId18"/>
    <p:sldId id="356" r:id="rId19"/>
    <p:sldId id="355" r:id="rId20"/>
    <p:sldId id="1337" r:id="rId21"/>
    <p:sldId id="334" r:id="rId22"/>
    <p:sldId id="353" r:id="rId23"/>
    <p:sldId id="346" r:id="rId24"/>
    <p:sldId id="1212" r:id="rId25"/>
    <p:sldId id="1214" r:id="rId26"/>
    <p:sldId id="1215" r:id="rId27"/>
    <p:sldId id="354" r:id="rId28"/>
    <p:sldId id="361" r:id="rId29"/>
    <p:sldId id="362" r:id="rId30"/>
    <p:sldId id="363" r:id="rId31"/>
    <p:sldId id="364" r:id="rId32"/>
    <p:sldId id="357" r:id="rId33"/>
    <p:sldId id="358" r:id="rId34"/>
    <p:sldId id="332" r:id="rId35"/>
    <p:sldId id="359" r:id="rId36"/>
    <p:sldId id="1219" r:id="rId37"/>
    <p:sldId id="335" r:id="rId38"/>
    <p:sldId id="333" r:id="rId39"/>
    <p:sldId id="1338" r:id="rId40"/>
    <p:sldId id="1203" r:id="rId41"/>
    <p:sldId id="1204" r:id="rId42"/>
    <p:sldId id="1210" r:id="rId43"/>
    <p:sldId id="1339" r:id="rId44"/>
    <p:sldId id="1340" r:id="rId45"/>
    <p:sldId id="1341" r:id="rId46"/>
    <p:sldId id="1342" r:id="rId47"/>
    <p:sldId id="1222" r:id="rId48"/>
    <p:sldId id="1221" r:id="rId49"/>
    <p:sldId id="1336" r:id="rId50"/>
    <p:sldId id="1323" r:id="rId51"/>
    <p:sldId id="1345" r:id="rId52"/>
    <p:sldId id="1344" r:id="rId53"/>
  </p:sldIdLst>
  <p:sldSz cx="9144000" cy="6858000" type="screen4x3"/>
  <p:notesSz cx="6858000" cy="9144000"/>
  <p:custDataLst>
    <p:tags r:id="rId55"/>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139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A6892D6-2279-4B32-A2BB-FEE64D26FC0B}"/>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Arial" charset="0"/>
              </a:defRPr>
            </a:lvl1pPr>
          </a:lstStyle>
          <a:p>
            <a:pPr>
              <a:defRPr/>
            </a:pPr>
            <a:endParaRPr lang="en-US"/>
          </a:p>
        </p:txBody>
      </p:sp>
      <p:sp>
        <p:nvSpPr>
          <p:cNvPr id="6147" name="Rectangle 3">
            <a:extLst>
              <a:ext uri="{FF2B5EF4-FFF2-40B4-BE49-F238E27FC236}">
                <a16:creationId xmlns:a16="http://schemas.microsoft.com/office/drawing/2014/main" id="{473B1760-50B0-4B5D-9B92-A35405865AF9}"/>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Arial" charset="0"/>
              </a:defRPr>
            </a:lvl1pPr>
          </a:lstStyle>
          <a:p>
            <a:pPr>
              <a:defRPr/>
            </a:pPr>
            <a:endParaRPr lang="en-US"/>
          </a:p>
        </p:txBody>
      </p:sp>
      <p:sp>
        <p:nvSpPr>
          <p:cNvPr id="4100" name="Rectangle 4">
            <a:extLst>
              <a:ext uri="{FF2B5EF4-FFF2-40B4-BE49-F238E27FC236}">
                <a16:creationId xmlns:a16="http://schemas.microsoft.com/office/drawing/2014/main" id="{EE879523-1B71-4AA4-A470-BCEA0B3F1A0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62596C1B-74A8-4F39-8489-0FA30A398CF5}"/>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A50DE344-B16A-404F-9935-30D13663AEA3}"/>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Arial" charset="0"/>
              </a:defRPr>
            </a:lvl1pPr>
          </a:lstStyle>
          <a:p>
            <a:pPr>
              <a:defRPr/>
            </a:pPr>
            <a:endParaRPr lang="en-US"/>
          </a:p>
        </p:txBody>
      </p:sp>
      <p:sp>
        <p:nvSpPr>
          <p:cNvPr id="6151" name="Rectangle 7">
            <a:extLst>
              <a:ext uri="{FF2B5EF4-FFF2-40B4-BE49-F238E27FC236}">
                <a16:creationId xmlns:a16="http://schemas.microsoft.com/office/drawing/2014/main" id="{1367504D-1FF6-46CB-A7F6-85BB23775271}"/>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56C5050E-9DA0-48A6-B98B-DA640E22D90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088B8E12-33EF-43C8-87E3-6E3F05C4BAA2}"/>
              </a:ext>
            </a:extLst>
          </p:cNvPr>
          <p:cNvSpPr>
            <a:spLocks noGrp="1" noRot="1" noChangeAspect="1" noChangeArrowheads="1" noTextEdit="1"/>
          </p:cNvSpPr>
          <p:nvPr>
            <p:ph type="sldImg"/>
          </p:nvPr>
        </p:nvSpPr>
        <p:spPr>
          <a:ln/>
        </p:spPr>
      </p:sp>
      <p:sp>
        <p:nvSpPr>
          <p:cNvPr id="25603" name="Notes Placeholder 2">
            <a:extLst>
              <a:ext uri="{FF2B5EF4-FFF2-40B4-BE49-F238E27FC236}">
                <a16:creationId xmlns:a16="http://schemas.microsoft.com/office/drawing/2014/main" id="{7DA41786-6D70-479D-967A-648F211C2A0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ltLang="en-US">
              <a:latin typeface="Arial" panose="020B0604020202020204" pitchFamily="34" charset="0"/>
            </a:endParaRPr>
          </a:p>
        </p:txBody>
      </p:sp>
      <p:sp>
        <p:nvSpPr>
          <p:cNvPr id="25604" name="Slide Number Placeholder 3">
            <a:extLst>
              <a:ext uri="{FF2B5EF4-FFF2-40B4-BE49-F238E27FC236}">
                <a16:creationId xmlns:a16="http://schemas.microsoft.com/office/drawing/2014/main" id="{BFEA28CD-3021-426E-A1D3-688C6A9DC5B6}"/>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3D63D3B-3956-48BE-A4B4-A26CC889E473}" type="slidenum">
              <a:rPr lang="en-GB" altLang="en-US" smtClean="0">
                <a:latin typeface="Arial" panose="020B0604020202020204" pitchFamily="34" charset="0"/>
              </a:rPr>
              <a:pPr fontAlgn="base">
                <a:spcBef>
                  <a:spcPct val="0"/>
                </a:spcBef>
                <a:spcAft>
                  <a:spcPct val="0"/>
                </a:spcAft>
              </a:pPr>
              <a:t>20</a:t>
            </a:fld>
            <a:endParaRPr lang="en-GB"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F54F75EF-B620-4C01-A290-A56D1E10BA29}"/>
              </a:ext>
            </a:extLst>
          </p:cNvPr>
          <p:cNvSpPr>
            <a:spLocks noGrp="1" noRot="1" noChangeAspect="1" noChangeArrowheads="1" noTextEdit="1"/>
          </p:cNvSpPr>
          <p:nvPr>
            <p:ph type="sldImg"/>
          </p:nvPr>
        </p:nvSpPr>
        <p:spPr>
          <a:ln/>
        </p:spPr>
      </p:sp>
      <p:sp>
        <p:nvSpPr>
          <p:cNvPr id="64515" name="Notes Placeholder 2">
            <a:extLst>
              <a:ext uri="{FF2B5EF4-FFF2-40B4-BE49-F238E27FC236}">
                <a16:creationId xmlns:a16="http://schemas.microsoft.com/office/drawing/2014/main" id="{4B713DAE-7AB8-498F-B190-979A1584376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F54F75EF-B620-4C01-A290-A56D1E10BA29}"/>
              </a:ext>
            </a:extLst>
          </p:cNvPr>
          <p:cNvSpPr>
            <a:spLocks noGrp="1" noRot="1" noChangeAspect="1" noChangeArrowheads="1" noTextEdit="1"/>
          </p:cNvSpPr>
          <p:nvPr>
            <p:ph type="sldImg"/>
          </p:nvPr>
        </p:nvSpPr>
        <p:spPr>
          <a:ln/>
        </p:spPr>
      </p:sp>
      <p:sp>
        <p:nvSpPr>
          <p:cNvPr id="64515" name="Notes Placeholder 2">
            <a:extLst>
              <a:ext uri="{FF2B5EF4-FFF2-40B4-BE49-F238E27FC236}">
                <a16:creationId xmlns:a16="http://schemas.microsoft.com/office/drawing/2014/main" id="{4B713DAE-7AB8-498F-B190-979A1584376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ltLang="en-US">
              <a:latin typeface="Arial" panose="020B0604020202020204" pitchFamily="34" charset="0"/>
            </a:endParaRPr>
          </a:p>
        </p:txBody>
      </p:sp>
    </p:spTree>
    <p:extLst>
      <p:ext uri="{BB962C8B-B14F-4D97-AF65-F5344CB8AC3E}">
        <p14:creationId xmlns:p14="http://schemas.microsoft.com/office/powerpoint/2010/main" val="3444499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684AA4AB-F466-4FA8-B11C-0083E06EB873}"/>
              </a:ext>
            </a:extLst>
          </p:cNvPr>
          <p:cNvSpPr>
            <a:spLocks noGrp="1" noRot="1" noChangeAspect="1" noChangeArrowheads="1" noTextEdit="1"/>
          </p:cNvSpPr>
          <p:nvPr>
            <p:ph type="sldImg"/>
          </p:nvPr>
        </p:nvSpPr>
        <p:spPr>
          <a:ln/>
        </p:spPr>
      </p:sp>
      <p:sp>
        <p:nvSpPr>
          <p:cNvPr id="30723" name="Notes Placeholder 2">
            <a:extLst>
              <a:ext uri="{FF2B5EF4-FFF2-40B4-BE49-F238E27FC236}">
                <a16:creationId xmlns:a16="http://schemas.microsoft.com/office/drawing/2014/main" id="{41E03872-6FCC-48C2-B9F2-02F93EEDA48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ltLang="en-US">
              <a:latin typeface="Arial" panose="020B0604020202020204" pitchFamily="34" charset="0"/>
            </a:endParaRPr>
          </a:p>
        </p:txBody>
      </p:sp>
      <p:sp>
        <p:nvSpPr>
          <p:cNvPr id="30724" name="Slide Number Placeholder 3">
            <a:extLst>
              <a:ext uri="{FF2B5EF4-FFF2-40B4-BE49-F238E27FC236}">
                <a16:creationId xmlns:a16="http://schemas.microsoft.com/office/drawing/2014/main" id="{46DD106A-C25F-4D34-8DDF-9FB37A2289EF}"/>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ECCE6E4-7ADB-485B-AB45-FB88E089B2BC}" type="slidenum">
              <a:rPr lang="en-GB" altLang="en-US" smtClean="0">
                <a:latin typeface="Arial" panose="020B0604020202020204" pitchFamily="34" charset="0"/>
              </a:rPr>
              <a:pPr fontAlgn="base">
                <a:spcBef>
                  <a:spcPct val="0"/>
                </a:spcBef>
                <a:spcAft>
                  <a:spcPct val="0"/>
                </a:spcAft>
              </a:pPr>
              <a:t>24</a:t>
            </a:fld>
            <a:endParaRPr lang="en-GB"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6DED25E0-69D4-471E-9212-0C9D074D5661}"/>
              </a:ext>
            </a:extLst>
          </p:cNvPr>
          <p:cNvSpPr>
            <a:spLocks noGrp="1" noRot="1" noChangeAspect="1" noChangeArrowheads="1" noTextEdit="1"/>
          </p:cNvSpPr>
          <p:nvPr>
            <p:ph type="sldImg"/>
          </p:nvPr>
        </p:nvSpPr>
        <p:spPr>
          <a:ln/>
        </p:spPr>
      </p:sp>
      <p:sp>
        <p:nvSpPr>
          <p:cNvPr id="32771" name="Notes Placeholder 2">
            <a:extLst>
              <a:ext uri="{FF2B5EF4-FFF2-40B4-BE49-F238E27FC236}">
                <a16:creationId xmlns:a16="http://schemas.microsoft.com/office/drawing/2014/main" id="{4EF08954-CF67-4136-B0E1-FFB5268CEEB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ltLang="en-US">
              <a:latin typeface="Arial" panose="020B0604020202020204" pitchFamily="34" charset="0"/>
            </a:endParaRPr>
          </a:p>
        </p:txBody>
      </p:sp>
      <p:sp>
        <p:nvSpPr>
          <p:cNvPr id="32772" name="Slide Number Placeholder 3">
            <a:extLst>
              <a:ext uri="{FF2B5EF4-FFF2-40B4-BE49-F238E27FC236}">
                <a16:creationId xmlns:a16="http://schemas.microsoft.com/office/drawing/2014/main" id="{C915BA13-4B6B-451E-B1D1-46F2B4E97B25}"/>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F3D8084-FBFC-4C8C-9E85-394F09C5636F}" type="slidenum">
              <a:rPr lang="en-GB" altLang="en-US" smtClean="0">
                <a:latin typeface="Arial" panose="020B0604020202020204" pitchFamily="34" charset="0"/>
              </a:rPr>
              <a:pPr fontAlgn="base">
                <a:spcBef>
                  <a:spcPct val="0"/>
                </a:spcBef>
                <a:spcAft>
                  <a:spcPct val="0"/>
                </a:spcAft>
              </a:pPr>
              <a:t>25</a:t>
            </a:fld>
            <a:endParaRPr lang="en-GB"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ABAF783C-6CC2-4CFA-AA50-2227879069F7}"/>
              </a:ext>
            </a:extLst>
          </p:cNvPr>
          <p:cNvSpPr>
            <a:spLocks noGrp="1" noRot="1" noChangeAspect="1" noChangeArrowheads="1" noTextEdit="1"/>
          </p:cNvSpPr>
          <p:nvPr>
            <p:ph type="sldImg"/>
          </p:nvPr>
        </p:nvSpPr>
        <p:spPr>
          <a:ln/>
        </p:spPr>
      </p:sp>
      <p:sp>
        <p:nvSpPr>
          <p:cNvPr id="34819" name="Notes Placeholder 2">
            <a:extLst>
              <a:ext uri="{FF2B5EF4-FFF2-40B4-BE49-F238E27FC236}">
                <a16:creationId xmlns:a16="http://schemas.microsoft.com/office/drawing/2014/main" id="{E161CFA1-41ED-4FBD-AD5B-93B69CA7F02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ltLang="en-US">
              <a:latin typeface="Arial" panose="020B0604020202020204" pitchFamily="34" charset="0"/>
            </a:endParaRPr>
          </a:p>
        </p:txBody>
      </p:sp>
      <p:sp>
        <p:nvSpPr>
          <p:cNvPr id="34820" name="Slide Number Placeholder 3">
            <a:extLst>
              <a:ext uri="{FF2B5EF4-FFF2-40B4-BE49-F238E27FC236}">
                <a16:creationId xmlns:a16="http://schemas.microsoft.com/office/drawing/2014/main" id="{F7AA955A-934D-4C64-AB90-A206E693FD2D}"/>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17DC6D9-856D-4E1E-A8F7-1552F0903B23}" type="slidenum">
              <a:rPr lang="en-GB" altLang="en-US" smtClean="0">
                <a:latin typeface="Arial" panose="020B0604020202020204" pitchFamily="34" charset="0"/>
              </a:rPr>
              <a:pPr fontAlgn="base">
                <a:spcBef>
                  <a:spcPct val="0"/>
                </a:spcBef>
                <a:spcAft>
                  <a:spcPct val="0"/>
                </a:spcAft>
              </a:pPr>
              <a:t>26</a:t>
            </a:fld>
            <a:endParaRPr lang="en-GB"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74687639-9B6E-4039-995C-EA3093A3F6DF}"/>
              </a:ext>
            </a:extLst>
          </p:cNvPr>
          <p:cNvSpPr>
            <a:spLocks noGrp="1" noRot="1" noChangeAspect="1" noChangeArrowheads="1" noTextEdit="1"/>
          </p:cNvSpPr>
          <p:nvPr>
            <p:ph type="sldImg"/>
          </p:nvPr>
        </p:nvSpPr>
        <p:spPr>
          <a:ln/>
        </p:spPr>
      </p:sp>
      <p:sp>
        <p:nvSpPr>
          <p:cNvPr id="49155" name="Notes Placeholder 2">
            <a:extLst>
              <a:ext uri="{FF2B5EF4-FFF2-40B4-BE49-F238E27FC236}">
                <a16:creationId xmlns:a16="http://schemas.microsoft.com/office/drawing/2014/main" id="{8507BE66-C2A0-4821-B4F5-4B3F9752175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ltLang="en-US">
              <a:latin typeface="Arial" panose="020B0604020202020204" pitchFamily="34" charset="0"/>
            </a:endParaRPr>
          </a:p>
        </p:txBody>
      </p:sp>
      <p:sp>
        <p:nvSpPr>
          <p:cNvPr id="49156" name="Slide Number Placeholder 3">
            <a:extLst>
              <a:ext uri="{FF2B5EF4-FFF2-40B4-BE49-F238E27FC236}">
                <a16:creationId xmlns:a16="http://schemas.microsoft.com/office/drawing/2014/main" id="{71039B5D-6701-4745-8495-1176057BA792}"/>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C4842C9-F9A6-4190-A2F7-DC0B838E5EA9}" type="slidenum">
              <a:rPr lang="en-GB" altLang="en-US" smtClean="0">
                <a:latin typeface="Arial" panose="020B0604020202020204" pitchFamily="34" charset="0"/>
              </a:rPr>
              <a:pPr fontAlgn="base">
                <a:spcBef>
                  <a:spcPct val="0"/>
                </a:spcBef>
                <a:spcAft>
                  <a:spcPct val="0"/>
                </a:spcAft>
              </a:pPr>
              <a:t>39</a:t>
            </a:fld>
            <a:endParaRPr lang="en-GB"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6235A941-1338-4890-B67B-6E33B7E17936}"/>
              </a:ext>
            </a:extLst>
          </p:cNvPr>
          <p:cNvSpPr>
            <a:spLocks noGrp="1" noRot="1" noChangeAspect="1" noChangeArrowheads="1" noTextEdit="1"/>
          </p:cNvSpPr>
          <p:nvPr>
            <p:ph type="sldImg"/>
          </p:nvPr>
        </p:nvSpPr>
        <p:spPr>
          <a:ln/>
        </p:spPr>
      </p:sp>
      <p:sp>
        <p:nvSpPr>
          <p:cNvPr id="51203" name="Notes Placeholder 2">
            <a:extLst>
              <a:ext uri="{FF2B5EF4-FFF2-40B4-BE49-F238E27FC236}">
                <a16:creationId xmlns:a16="http://schemas.microsoft.com/office/drawing/2014/main" id="{3303C4DE-F91F-418E-BC77-DC40ABA81D7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ltLang="en-US">
              <a:latin typeface="Arial" panose="020B0604020202020204" pitchFamily="34" charset="0"/>
            </a:endParaRPr>
          </a:p>
        </p:txBody>
      </p:sp>
      <p:sp>
        <p:nvSpPr>
          <p:cNvPr id="51204" name="Slide Number Placeholder 3">
            <a:extLst>
              <a:ext uri="{FF2B5EF4-FFF2-40B4-BE49-F238E27FC236}">
                <a16:creationId xmlns:a16="http://schemas.microsoft.com/office/drawing/2014/main" id="{A2CD1C60-DE6C-4E78-910B-81E03879E34B}"/>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C7F2EB4-981B-4306-9E6A-6C620AE57FC1}" type="slidenum">
              <a:rPr lang="en-GB" altLang="en-US" smtClean="0">
                <a:latin typeface="Arial" panose="020B0604020202020204" pitchFamily="34" charset="0"/>
              </a:rPr>
              <a:pPr fontAlgn="base">
                <a:spcBef>
                  <a:spcPct val="0"/>
                </a:spcBef>
                <a:spcAft>
                  <a:spcPct val="0"/>
                </a:spcAft>
              </a:pPr>
              <a:t>40</a:t>
            </a:fld>
            <a:endParaRPr lang="en-GB"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B6DEC307-1385-4574-B3F2-F093BD4067DA}"/>
              </a:ext>
            </a:extLst>
          </p:cNvPr>
          <p:cNvSpPr>
            <a:spLocks noGrp="1" noRot="1" noChangeAspect="1" noChangeArrowheads="1" noTextEdit="1"/>
          </p:cNvSpPr>
          <p:nvPr>
            <p:ph type="sldImg"/>
          </p:nvPr>
        </p:nvSpPr>
        <p:spPr>
          <a:ln/>
        </p:spPr>
      </p:sp>
      <p:sp>
        <p:nvSpPr>
          <p:cNvPr id="53251" name="Notes Placeholder 2">
            <a:extLst>
              <a:ext uri="{FF2B5EF4-FFF2-40B4-BE49-F238E27FC236}">
                <a16:creationId xmlns:a16="http://schemas.microsoft.com/office/drawing/2014/main" id="{394171CB-6DAA-43E8-B63A-66AFF79C4FF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ltLang="en-US">
              <a:latin typeface="Arial" panose="020B0604020202020204" pitchFamily="34" charset="0"/>
            </a:endParaRPr>
          </a:p>
        </p:txBody>
      </p:sp>
      <p:sp>
        <p:nvSpPr>
          <p:cNvPr id="53252" name="Slide Number Placeholder 3">
            <a:extLst>
              <a:ext uri="{FF2B5EF4-FFF2-40B4-BE49-F238E27FC236}">
                <a16:creationId xmlns:a16="http://schemas.microsoft.com/office/drawing/2014/main" id="{76964D08-FF3F-4124-B98E-6E37E51D11C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9BD09DD-0A75-4DE6-9DA8-F95F912CCDB9}" type="slidenum">
              <a:rPr lang="en-GB" altLang="en-US" smtClean="0">
                <a:latin typeface="Arial" panose="020B0604020202020204" pitchFamily="34" charset="0"/>
              </a:rPr>
              <a:pPr fontAlgn="base">
                <a:spcBef>
                  <a:spcPct val="0"/>
                </a:spcBef>
                <a:spcAft>
                  <a:spcPct val="0"/>
                </a:spcAft>
              </a:pPr>
              <a:t>41</a:t>
            </a:fld>
            <a:endParaRPr lang="en-GB"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094F0348-A2E5-4164-9A74-0B2C13CDC108}"/>
              </a:ext>
            </a:extLst>
          </p:cNvPr>
          <p:cNvSpPr>
            <a:spLocks noGrp="1" noRot="1" noChangeAspect="1" noChangeArrowheads="1" noTextEdit="1"/>
          </p:cNvSpPr>
          <p:nvPr>
            <p:ph type="sldImg"/>
          </p:nvPr>
        </p:nvSpPr>
        <p:spPr>
          <a:ln/>
        </p:spPr>
      </p:sp>
      <p:sp>
        <p:nvSpPr>
          <p:cNvPr id="55299" name="Notes Placeholder 2">
            <a:extLst>
              <a:ext uri="{FF2B5EF4-FFF2-40B4-BE49-F238E27FC236}">
                <a16:creationId xmlns:a16="http://schemas.microsoft.com/office/drawing/2014/main" id="{49AB771E-D185-4488-97B7-39BCD5C6E96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ltLang="en-US">
              <a:latin typeface="Arial" panose="020B0604020202020204" pitchFamily="34" charset="0"/>
            </a:endParaRPr>
          </a:p>
        </p:txBody>
      </p:sp>
      <p:sp>
        <p:nvSpPr>
          <p:cNvPr id="55300" name="Slide Number Placeholder 3">
            <a:extLst>
              <a:ext uri="{FF2B5EF4-FFF2-40B4-BE49-F238E27FC236}">
                <a16:creationId xmlns:a16="http://schemas.microsoft.com/office/drawing/2014/main" id="{0B7D7BBC-C88E-423B-B032-F537708EB10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A330A97-B973-4E7E-9EE4-E47469C8169E}" type="slidenum">
              <a:rPr lang="en-GB" altLang="en-US" smtClean="0">
                <a:latin typeface="Arial" panose="020B0604020202020204" pitchFamily="34" charset="0"/>
              </a:rPr>
              <a:pPr fontAlgn="base">
                <a:spcBef>
                  <a:spcPct val="0"/>
                </a:spcBef>
                <a:spcAft>
                  <a:spcPct val="0"/>
                </a:spcAft>
              </a:pPr>
              <a:t>42</a:t>
            </a:fld>
            <a:endParaRPr lang="en-GB"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E7504786-C826-4528-80D4-0DEFBCF91659}"/>
              </a:ext>
            </a:extLst>
          </p:cNvPr>
          <p:cNvSpPr>
            <a:spLocks noGrp="1" noRot="1" noChangeAspect="1" noChangeArrowheads="1" noTextEdit="1"/>
          </p:cNvSpPr>
          <p:nvPr>
            <p:ph type="sldImg"/>
          </p:nvPr>
        </p:nvSpPr>
        <p:spPr>
          <a:ln/>
        </p:spPr>
      </p:sp>
      <p:sp>
        <p:nvSpPr>
          <p:cNvPr id="57347" name="Notes Placeholder 2">
            <a:extLst>
              <a:ext uri="{FF2B5EF4-FFF2-40B4-BE49-F238E27FC236}">
                <a16:creationId xmlns:a16="http://schemas.microsoft.com/office/drawing/2014/main" id="{A8372BBE-803F-464A-9C35-1860E93DDD3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ltLang="en-US">
              <a:latin typeface="Arial" panose="020B0604020202020204" pitchFamily="34" charset="0"/>
            </a:endParaRPr>
          </a:p>
        </p:txBody>
      </p:sp>
      <p:sp>
        <p:nvSpPr>
          <p:cNvPr id="57348" name="Slide Number Placeholder 3">
            <a:extLst>
              <a:ext uri="{FF2B5EF4-FFF2-40B4-BE49-F238E27FC236}">
                <a16:creationId xmlns:a16="http://schemas.microsoft.com/office/drawing/2014/main" id="{E9B74807-B58D-4D4A-ACA7-9FAC711D0C3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2A86680-79FF-4D13-9648-62924CC59B0B}" type="slidenum">
              <a:rPr lang="en-GB" altLang="en-US" smtClean="0">
                <a:latin typeface="Arial" panose="020B0604020202020204" pitchFamily="34" charset="0"/>
              </a:rPr>
              <a:pPr fontAlgn="base">
                <a:spcBef>
                  <a:spcPct val="0"/>
                </a:spcBef>
                <a:spcAft>
                  <a:spcPct val="0"/>
                </a:spcAft>
              </a:pPr>
              <a:t>43</a:t>
            </a:fld>
            <a:endParaRPr lang="en-GB"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7D7DEAB-B7C4-459B-A85F-67C462F87F70}"/>
              </a:ext>
            </a:extLst>
          </p:cNvPr>
          <p:cNvSpPr>
            <a:spLocks noGrp="1"/>
          </p:cNvSpPr>
          <p:nvPr>
            <p:ph type="dt" sz="half" idx="10"/>
          </p:nvPr>
        </p:nvSpPr>
        <p:spPr/>
        <p:txBody>
          <a:bodyPr/>
          <a:lstStyle>
            <a:lvl1pPr>
              <a:defRPr/>
            </a:lvl1pPr>
          </a:lstStyle>
          <a:p>
            <a:pPr>
              <a:defRPr/>
            </a:pPr>
            <a:r>
              <a:rPr lang="en-US" dirty="0"/>
              <a:t>26th April 2021</a:t>
            </a:r>
          </a:p>
        </p:txBody>
      </p:sp>
      <p:sp>
        <p:nvSpPr>
          <p:cNvPr id="5" name="Footer Placeholder 4">
            <a:extLst>
              <a:ext uri="{FF2B5EF4-FFF2-40B4-BE49-F238E27FC236}">
                <a16:creationId xmlns:a16="http://schemas.microsoft.com/office/drawing/2014/main" id="{08C703BE-2D9A-42A0-BE03-29B17B5A8FD2}"/>
              </a:ext>
            </a:extLst>
          </p:cNvPr>
          <p:cNvSpPr>
            <a:spLocks noGrp="1"/>
          </p:cNvSpPr>
          <p:nvPr>
            <p:ph type="ftr" sz="quarter" idx="11"/>
          </p:nvPr>
        </p:nvSpPr>
        <p:spPr/>
        <p:txBody>
          <a:bodyPr/>
          <a:lstStyle>
            <a:lvl1pPr>
              <a:defRPr/>
            </a:lvl1pPr>
          </a:lstStyle>
          <a:p>
            <a:pPr>
              <a:defRPr/>
            </a:pPr>
            <a:r>
              <a:rPr lang="en-IE"/>
              <a:t>F. Gaughran</a:t>
            </a:r>
            <a:endParaRPr lang="en-US"/>
          </a:p>
        </p:txBody>
      </p:sp>
      <p:sp>
        <p:nvSpPr>
          <p:cNvPr id="6" name="Slide Number Placeholder 5">
            <a:extLst>
              <a:ext uri="{FF2B5EF4-FFF2-40B4-BE49-F238E27FC236}">
                <a16:creationId xmlns:a16="http://schemas.microsoft.com/office/drawing/2014/main" id="{DC51F8D5-2FF2-45AB-837F-FD19B0803511}"/>
              </a:ext>
            </a:extLst>
          </p:cNvPr>
          <p:cNvSpPr>
            <a:spLocks noGrp="1"/>
          </p:cNvSpPr>
          <p:nvPr>
            <p:ph type="sldNum" sz="quarter" idx="12"/>
          </p:nvPr>
        </p:nvSpPr>
        <p:spPr/>
        <p:txBody>
          <a:bodyPr/>
          <a:lstStyle>
            <a:lvl1pPr>
              <a:defRPr/>
            </a:lvl1pPr>
          </a:lstStyle>
          <a:p>
            <a:pPr>
              <a:defRPr/>
            </a:pPr>
            <a:fld id="{42528EC6-9503-4382-9AED-FFE3D1D374A6}" type="slidenum">
              <a:rPr lang="en-US" altLang="en-US"/>
              <a:pPr>
                <a:defRPr/>
              </a:pPr>
              <a:t>‹#›</a:t>
            </a:fld>
            <a:endParaRPr lang="en-US" altLang="en-US"/>
          </a:p>
        </p:txBody>
      </p:sp>
    </p:spTree>
    <p:extLst>
      <p:ext uri="{BB962C8B-B14F-4D97-AF65-F5344CB8AC3E}">
        <p14:creationId xmlns:p14="http://schemas.microsoft.com/office/powerpoint/2010/main" val="189708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A24EDA5-86C9-4E42-BCAC-119C50E15350}"/>
              </a:ext>
            </a:extLst>
          </p:cNvPr>
          <p:cNvSpPr>
            <a:spLocks noGrp="1"/>
          </p:cNvSpPr>
          <p:nvPr>
            <p:ph type="dt" sz="half" idx="10"/>
          </p:nvPr>
        </p:nvSpPr>
        <p:spPr/>
        <p:txBody>
          <a:bodyPr/>
          <a:lstStyle>
            <a:lvl1pPr>
              <a:defRPr/>
            </a:lvl1pPr>
          </a:lstStyle>
          <a:p>
            <a:pPr>
              <a:defRPr/>
            </a:pPr>
            <a:r>
              <a:rPr lang="en-US" dirty="0"/>
              <a:t>26th April 2021</a:t>
            </a:r>
          </a:p>
        </p:txBody>
      </p:sp>
      <p:sp>
        <p:nvSpPr>
          <p:cNvPr id="5" name="Footer Placeholder 4">
            <a:extLst>
              <a:ext uri="{FF2B5EF4-FFF2-40B4-BE49-F238E27FC236}">
                <a16:creationId xmlns:a16="http://schemas.microsoft.com/office/drawing/2014/main" id="{18E72459-3C97-4D0C-9C89-AF4711E81E89}"/>
              </a:ext>
            </a:extLst>
          </p:cNvPr>
          <p:cNvSpPr>
            <a:spLocks noGrp="1"/>
          </p:cNvSpPr>
          <p:nvPr>
            <p:ph type="ftr" sz="quarter" idx="11"/>
          </p:nvPr>
        </p:nvSpPr>
        <p:spPr/>
        <p:txBody>
          <a:bodyPr/>
          <a:lstStyle>
            <a:lvl1pPr>
              <a:defRPr/>
            </a:lvl1pPr>
          </a:lstStyle>
          <a:p>
            <a:pPr>
              <a:defRPr/>
            </a:pPr>
            <a:r>
              <a:rPr lang="en-IE"/>
              <a:t>F. Gaughran</a:t>
            </a:r>
            <a:endParaRPr lang="en-US"/>
          </a:p>
        </p:txBody>
      </p:sp>
      <p:sp>
        <p:nvSpPr>
          <p:cNvPr id="6" name="Slide Number Placeholder 5">
            <a:extLst>
              <a:ext uri="{FF2B5EF4-FFF2-40B4-BE49-F238E27FC236}">
                <a16:creationId xmlns:a16="http://schemas.microsoft.com/office/drawing/2014/main" id="{2509DB19-F296-4783-AD20-8D1304585342}"/>
              </a:ext>
            </a:extLst>
          </p:cNvPr>
          <p:cNvSpPr>
            <a:spLocks noGrp="1"/>
          </p:cNvSpPr>
          <p:nvPr>
            <p:ph type="sldNum" sz="quarter" idx="12"/>
          </p:nvPr>
        </p:nvSpPr>
        <p:spPr/>
        <p:txBody>
          <a:bodyPr/>
          <a:lstStyle>
            <a:lvl1pPr>
              <a:defRPr/>
            </a:lvl1pPr>
          </a:lstStyle>
          <a:p>
            <a:pPr>
              <a:defRPr/>
            </a:pPr>
            <a:fld id="{2FA2E9FA-1322-409F-958B-B9D75FA99B89}" type="slidenum">
              <a:rPr lang="en-US" altLang="en-US"/>
              <a:pPr>
                <a:defRPr/>
              </a:pPr>
              <a:t>‹#›</a:t>
            </a:fld>
            <a:endParaRPr lang="en-US" altLang="en-US"/>
          </a:p>
        </p:txBody>
      </p:sp>
    </p:spTree>
    <p:extLst>
      <p:ext uri="{BB962C8B-B14F-4D97-AF65-F5344CB8AC3E}">
        <p14:creationId xmlns:p14="http://schemas.microsoft.com/office/powerpoint/2010/main" val="3436836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57FFB0-8BB8-4DBD-964C-38FD444984B3}"/>
              </a:ext>
            </a:extLst>
          </p:cNvPr>
          <p:cNvSpPr>
            <a:spLocks noGrp="1"/>
          </p:cNvSpPr>
          <p:nvPr>
            <p:ph type="dt" sz="half" idx="10"/>
          </p:nvPr>
        </p:nvSpPr>
        <p:spPr/>
        <p:txBody>
          <a:bodyPr/>
          <a:lstStyle>
            <a:lvl1pPr>
              <a:defRPr/>
            </a:lvl1pPr>
          </a:lstStyle>
          <a:p>
            <a:pPr>
              <a:defRPr/>
            </a:pPr>
            <a:r>
              <a:rPr lang="en-US" dirty="0"/>
              <a:t>26th April 2021</a:t>
            </a:r>
          </a:p>
        </p:txBody>
      </p:sp>
      <p:sp>
        <p:nvSpPr>
          <p:cNvPr id="5" name="Footer Placeholder 4">
            <a:extLst>
              <a:ext uri="{FF2B5EF4-FFF2-40B4-BE49-F238E27FC236}">
                <a16:creationId xmlns:a16="http://schemas.microsoft.com/office/drawing/2014/main" id="{F2CE1D57-47AC-4536-BFEC-5CD415EFF3A4}"/>
              </a:ext>
            </a:extLst>
          </p:cNvPr>
          <p:cNvSpPr>
            <a:spLocks noGrp="1"/>
          </p:cNvSpPr>
          <p:nvPr>
            <p:ph type="ftr" sz="quarter" idx="11"/>
          </p:nvPr>
        </p:nvSpPr>
        <p:spPr/>
        <p:txBody>
          <a:bodyPr/>
          <a:lstStyle>
            <a:lvl1pPr>
              <a:defRPr/>
            </a:lvl1pPr>
          </a:lstStyle>
          <a:p>
            <a:pPr>
              <a:defRPr/>
            </a:pPr>
            <a:r>
              <a:rPr lang="en-IE"/>
              <a:t>F. Gaughran</a:t>
            </a:r>
            <a:endParaRPr lang="en-US"/>
          </a:p>
        </p:txBody>
      </p:sp>
      <p:sp>
        <p:nvSpPr>
          <p:cNvPr id="6" name="Slide Number Placeholder 5">
            <a:extLst>
              <a:ext uri="{FF2B5EF4-FFF2-40B4-BE49-F238E27FC236}">
                <a16:creationId xmlns:a16="http://schemas.microsoft.com/office/drawing/2014/main" id="{9CEDBE03-E8E1-4BC7-A030-E8E0819C4D22}"/>
              </a:ext>
            </a:extLst>
          </p:cNvPr>
          <p:cNvSpPr>
            <a:spLocks noGrp="1"/>
          </p:cNvSpPr>
          <p:nvPr>
            <p:ph type="sldNum" sz="quarter" idx="12"/>
          </p:nvPr>
        </p:nvSpPr>
        <p:spPr/>
        <p:txBody>
          <a:bodyPr/>
          <a:lstStyle>
            <a:lvl1pPr>
              <a:defRPr/>
            </a:lvl1pPr>
          </a:lstStyle>
          <a:p>
            <a:pPr>
              <a:defRPr/>
            </a:pPr>
            <a:fld id="{396EDB62-A94B-48B4-B307-0D3B998BA9D2}" type="slidenum">
              <a:rPr lang="en-US" altLang="en-US"/>
              <a:pPr>
                <a:defRPr/>
              </a:pPr>
              <a:t>‹#›</a:t>
            </a:fld>
            <a:endParaRPr lang="en-US" altLang="en-US"/>
          </a:p>
        </p:txBody>
      </p:sp>
    </p:spTree>
    <p:extLst>
      <p:ext uri="{BB962C8B-B14F-4D97-AF65-F5344CB8AC3E}">
        <p14:creationId xmlns:p14="http://schemas.microsoft.com/office/powerpoint/2010/main" val="594703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One">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defRPr/>
            </a:lvl1pPr>
          </a:lstStyle>
          <a:p>
            <a:r>
              <a:rPr lang="en-US" noProof="0"/>
              <a:t>Click to edit Master title style</a:t>
            </a:r>
            <a:endParaRPr lang="en-GB" noProof="0"/>
          </a:p>
        </p:txBody>
      </p:sp>
      <p:sp>
        <p:nvSpPr>
          <p:cNvPr id="31" name="Content Placeholder 26"/>
          <p:cNvSpPr>
            <a:spLocks noGrp="1"/>
          </p:cNvSpPr>
          <p:nvPr>
            <p:ph sz="quarter" idx="15"/>
          </p:nvPr>
        </p:nvSpPr>
        <p:spPr>
          <a:xfrm>
            <a:off x="533400" y="1752600"/>
            <a:ext cx="8077200" cy="4419600"/>
          </a:xfrm>
        </p:spPr>
        <p:txBody>
          <a:bodyPr/>
          <a:lstStyle>
            <a:lvl1pPr>
              <a:defRPr baseline="0"/>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2430190356"/>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 Text Only">
    <p:spTree>
      <p:nvGrpSpPr>
        <p:cNvPr id="1" name=""/>
        <p:cNvGrpSpPr/>
        <p:nvPr/>
      </p:nvGrpSpPr>
      <p:grpSpPr>
        <a:xfrm>
          <a:off x="0" y="0"/>
          <a:ext cx="0" cy="0"/>
          <a:chOff x="0" y="0"/>
          <a:chExt cx="0" cy="0"/>
        </a:xfrm>
      </p:grpSpPr>
      <p:pic>
        <p:nvPicPr>
          <p:cNvPr id="4" name="Picture 6" descr="A close up of a sign&#10;&#10;Description automatically generated">
            <a:extLst>
              <a:ext uri="{FF2B5EF4-FFF2-40B4-BE49-F238E27FC236}">
                <a16:creationId xmlns:a16="http://schemas.microsoft.com/office/drawing/2014/main" id="{6A47C77E-7E19-4BB8-9E49-84E77BBB5AD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96125" y="341313"/>
            <a:ext cx="1751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 descr="Image">
            <a:extLst>
              <a:ext uri="{FF2B5EF4-FFF2-40B4-BE49-F238E27FC236}">
                <a16:creationId xmlns:a16="http://schemas.microsoft.com/office/drawing/2014/main" id="{B4D8CDA5-B9D1-4A49-882C-A356CFDA2EE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40775" y="1439863"/>
            <a:ext cx="139700" cy="397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6" name="Image" descr="Image">
            <a:extLst>
              <a:ext uri="{FF2B5EF4-FFF2-40B4-BE49-F238E27FC236}">
                <a16:creationId xmlns:a16="http://schemas.microsoft.com/office/drawing/2014/main" id="{A57ED0C2-4A5A-435E-BB9A-A98489CCE50A}"/>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54013" y="0"/>
            <a:ext cx="1111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2" name="Title 1"/>
          <p:cNvSpPr>
            <a:spLocks noGrp="1"/>
          </p:cNvSpPr>
          <p:nvPr>
            <p:ph type="ctrTitle"/>
          </p:nvPr>
        </p:nvSpPr>
        <p:spPr>
          <a:xfrm>
            <a:off x="834390" y="852617"/>
            <a:ext cx="7738110" cy="1025611"/>
          </a:xfrm>
        </p:spPr>
        <p:txBody>
          <a:bodyPr anchor="t">
            <a:normAutofit/>
          </a:bodyPr>
          <a:lstStyle>
            <a:lvl1pPr algn="l">
              <a:defRPr sz="3600"/>
            </a:lvl1pPr>
          </a:lstStyle>
          <a:p>
            <a:r>
              <a:rPr lang="en-GB" dirty="0"/>
              <a:t>Click to edit Master title style</a:t>
            </a:r>
            <a:endParaRPr lang="en-US" dirty="0"/>
          </a:p>
        </p:txBody>
      </p:sp>
      <p:sp>
        <p:nvSpPr>
          <p:cNvPr id="9" name="Text Placeholder 8"/>
          <p:cNvSpPr>
            <a:spLocks noGrp="1"/>
          </p:cNvSpPr>
          <p:nvPr>
            <p:ph type="body" sz="quarter" idx="10"/>
          </p:nvPr>
        </p:nvSpPr>
        <p:spPr>
          <a:xfrm>
            <a:off x="834390" y="2024621"/>
            <a:ext cx="7738110" cy="39782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308894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93FFDF-A036-41CA-B50C-899FE6111244}"/>
              </a:ext>
            </a:extLst>
          </p:cNvPr>
          <p:cNvSpPr>
            <a:spLocks noGrp="1"/>
          </p:cNvSpPr>
          <p:nvPr>
            <p:ph type="dt" sz="half" idx="10"/>
          </p:nvPr>
        </p:nvSpPr>
        <p:spPr/>
        <p:txBody>
          <a:bodyPr/>
          <a:lstStyle>
            <a:lvl1pPr>
              <a:defRPr/>
            </a:lvl1pPr>
          </a:lstStyle>
          <a:p>
            <a:pPr>
              <a:defRPr/>
            </a:pPr>
            <a:r>
              <a:rPr lang="en-US" dirty="0"/>
              <a:t>26th April 2021</a:t>
            </a:r>
          </a:p>
        </p:txBody>
      </p:sp>
      <p:sp>
        <p:nvSpPr>
          <p:cNvPr id="5" name="Footer Placeholder 4">
            <a:extLst>
              <a:ext uri="{FF2B5EF4-FFF2-40B4-BE49-F238E27FC236}">
                <a16:creationId xmlns:a16="http://schemas.microsoft.com/office/drawing/2014/main" id="{69362F95-C6A7-4F8F-ADFB-C2685CF2BA6D}"/>
              </a:ext>
            </a:extLst>
          </p:cNvPr>
          <p:cNvSpPr>
            <a:spLocks noGrp="1"/>
          </p:cNvSpPr>
          <p:nvPr>
            <p:ph type="ftr" sz="quarter" idx="11"/>
          </p:nvPr>
        </p:nvSpPr>
        <p:spPr/>
        <p:txBody>
          <a:bodyPr/>
          <a:lstStyle>
            <a:lvl1pPr>
              <a:defRPr/>
            </a:lvl1pPr>
          </a:lstStyle>
          <a:p>
            <a:pPr>
              <a:defRPr/>
            </a:pPr>
            <a:r>
              <a:rPr lang="en-IE"/>
              <a:t>F. Gaughran</a:t>
            </a:r>
            <a:endParaRPr lang="en-US"/>
          </a:p>
        </p:txBody>
      </p:sp>
      <p:sp>
        <p:nvSpPr>
          <p:cNvPr id="6" name="Slide Number Placeholder 5">
            <a:extLst>
              <a:ext uri="{FF2B5EF4-FFF2-40B4-BE49-F238E27FC236}">
                <a16:creationId xmlns:a16="http://schemas.microsoft.com/office/drawing/2014/main" id="{0F11F1A7-64F7-4DCF-AC31-AB7E837D1FB8}"/>
              </a:ext>
            </a:extLst>
          </p:cNvPr>
          <p:cNvSpPr>
            <a:spLocks noGrp="1"/>
          </p:cNvSpPr>
          <p:nvPr>
            <p:ph type="sldNum" sz="quarter" idx="12"/>
          </p:nvPr>
        </p:nvSpPr>
        <p:spPr/>
        <p:txBody>
          <a:bodyPr/>
          <a:lstStyle>
            <a:lvl1pPr>
              <a:defRPr/>
            </a:lvl1pPr>
          </a:lstStyle>
          <a:p>
            <a:pPr>
              <a:defRPr/>
            </a:pPr>
            <a:fld id="{240BEEA7-0B74-43E5-86FD-CA1947C11FA5}" type="slidenum">
              <a:rPr lang="en-US" altLang="en-US"/>
              <a:pPr>
                <a:defRPr/>
              </a:pPr>
              <a:t>‹#›</a:t>
            </a:fld>
            <a:endParaRPr lang="en-US" altLang="en-US"/>
          </a:p>
        </p:txBody>
      </p:sp>
    </p:spTree>
    <p:extLst>
      <p:ext uri="{BB962C8B-B14F-4D97-AF65-F5344CB8AC3E}">
        <p14:creationId xmlns:p14="http://schemas.microsoft.com/office/powerpoint/2010/main" val="2444623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CECE0B-3597-4AE4-8AD6-12A19C64BE98}"/>
              </a:ext>
            </a:extLst>
          </p:cNvPr>
          <p:cNvSpPr>
            <a:spLocks noGrp="1"/>
          </p:cNvSpPr>
          <p:nvPr>
            <p:ph type="dt" sz="half" idx="10"/>
          </p:nvPr>
        </p:nvSpPr>
        <p:spPr/>
        <p:txBody>
          <a:bodyPr/>
          <a:lstStyle>
            <a:lvl1pPr>
              <a:defRPr/>
            </a:lvl1pPr>
          </a:lstStyle>
          <a:p>
            <a:pPr>
              <a:defRPr/>
            </a:pPr>
            <a:r>
              <a:rPr lang="en-US" dirty="0"/>
              <a:t>26th April 2021</a:t>
            </a:r>
          </a:p>
        </p:txBody>
      </p:sp>
      <p:sp>
        <p:nvSpPr>
          <p:cNvPr id="5" name="Footer Placeholder 4">
            <a:extLst>
              <a:ext uri="{FF2B5EF4-FFF2-40B4-BE49-F238E27FC236}">
                <a16:creationId xmlns:a16="http://schemas.microsoft.com/office/drawing/2014/main" id="{0043DDAE-BCFB-4F1F-832C-DDD268402FA6}"/>
              </a:ext>
            </a:extLst>
          </p:cNvPr>
          <p:cNvSpPr>
            <a:spLocks noGrp="1"/>
          </p:cNvSpPr>
          <p:nvPr>
            <p:ph type="ftr" sz="quarter" idx="11"/>
          </p:nvPr>
        </p:nvSpPr>
        <p:spPr/>
        <p:txBody>
          <a:bodyPr/>
          <a:lstStyle>
            <a:lvl1pPr>
              <a:defRPr/>
            </a:lvl1pPr>
          </a:lstStyle>
          <a:p>
            <a:pPr>
              <a:defRPr/>
            </a:pPr>
            <a:r>
              <a:rPr lang="en-IE"/>
              <a:t>F. Gaughran</a:t>
            </a:r>
            <a:endParaRPr lang="en-US"/>
          </a:p>
        </p:txBody>
      </p:sp>
      <p:sp>
        <p:nvSpPr>
          <p:cNvPr id="6" name="Slide Number Placeholder 5">
            <a:extLst>
              <a:ext uri="{FF2B5EF4-FFF2-40B4-BE49-F238E27FC236}">
                <a16:creationId xmlns:a16="http://schemas.microsoft.com/office/drawing/2014/main" id="{A66F7B1D-109B-4074-B450-56A9DFD81E5B}"/>
              </a:ext>
            </a:extLst>
          </p:cNvPr>
          <p:cNvSpPr>
            <a:spLocks noGrp="1"/>
          </p:cNvSpPr>
          <p:nvPr>
            <p:ph type="sldNum" sz="quarter" idx="12"/>
          </p:nvPr>
        </p:nvSpPr>
        <p:spPr/>
        <p:txBody>
          <a:bodyPr/>
          <a:lstStyle>
            <a:lvl1pPr>
              <a:defRPr/>
            </a:lvl1pPr>
          </a:lstStyle>
          <a:p>
            <a:pPr>
              <a:defRPr/>
            </a:pPr>
            <a:fld id="{1AF9275F-D1E4-4063-85B4-C75038AE0031}" type="slidenum">
              <a:rPr lang="en-US" altLang="en-US"/>
              <a:pPr>
                <a:defRPr/>
              </a:pPr>
              <a:t>‹#›</a:t>
            </a:fld>
            <a:endParaRPr lang="en-US" altLang="en-US"/>
          </a:p>
        </p:txBody>
      </p:sp>
    </p:spTree>
    <p:extLst>
      <p:ext uri="{BB962C8B-B14F-4D97-AF65-F5344CB8AC3E}">
        <p14:creationId xmlns:p14="http://schemas.microsoft.com/office/powerpoint/2010/main" val="2098311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9782BAB2-C359-4D68-A023-64937982C3B2}"/>
              </a:ext>
            </a:extLst>
          </p:cNvPr>
          <p:cNvSpPr>
            <a:spLocks noGrp="1"/>
          </p:cNvSpPr>
          <p:nvPr>
            <p:ph type="dt" sz="half" idx="10"/>
          </p:nvPr>
        </p:nvSpPr>
        <p:spPr/>
        <p:txBody>
          <a:bodyPr/>
          <a:lstStyle>
            <a:lvl1pPr>
              <a:defRPr/>
            </a:lvl1pPr>
          </a:lstStyle>
          <a:p>
            <a:pPr>
              <a:defRPr/>
            </a:pPr>
            <a:r>
              <a:rPr lang="en-US" dirty="0"/>
              <a:t>26th April 2021</a:t>
            </a:r>
          </a:p>
        </p:txBody>
      </p:sp>
      <p:sp>
        <p:nvSpPr>
          <p:cNvPr id="6" name="Footer Placeholder 4">
            <a:extLst>
              <a:ext uri="{FF2B5EF4-FFF2-40B4-BE49-F238E27FC236}">
                <a16:creationId xmlns:a16="http://schemas.microsoft.com/office/drawing/2014/main" id="{B60AAA56-348C-4BAC-852D-08F869C3D2FA}"/>
              </a:ext>
            </a:extLst>
          </p:cNvPr>
          <p:cNvSpPr>
            <a:spLocks noGrp="1"/>
          </p:cNvSpPr>
          <p:nvPr>
            <p:ph type="ftr" sz="quarter" idx="11"/>
          </p:nvPr>
        </p:nvSpPr>
        <p:spPr/>
        <p:txBody>
          <a:bodyPr/>
          <a:lstStyle>
            <a:lvl1pPr>
              <a:defRPr/>
            </a:lvl1pPr>
          </a:lstStyle>
          <a:p>
            <a:pPr>
              <a:defRPr/>
            </a:pPr>
            <a:r>
              <a:rPr lang="en-IE"/>
              <a:t>F. Gaughran</a:t>
            </a:r>
            <a:endParaRPr lang="en-US"/>
          </a:p>
        </p:txBody>
      </p:sp>
      <p:sp>
        <p:nvSpPr>
          <p:cNvPr id="7" name="Slide Number Placeholder 5">
            <a:extLst>
              <a:ext uri="{FF2B5EF4-FFF2-40B4-BE49-F238E27FC236}">
                <a16:creationId xmlns:a16="http://schemas.microsoft.com/office/drawing/2014/main" id="{BC52D2E8-BF88-4075-966A-29F20FFE659E}"/>
              </a:ext>
            </a:extLst>
          </p:cNvPr>
          <p:cNvSpPr>
            <a:spLocks noGrp="1"/>
          </p:cNvSpPr>
          <p:nvPr>
            <p:ph type="sldNum" sz="quarter" idx="12"/>
          </p:nvPr>
        </p:nvSpPr>
        <p:spPr/>
        <p:txBody>
          <a:bodyPr/>
          <a:lstStyle>
            <a:lvl1pPr>
              <a:defRPr/>
            </a:lvl1pPr>
          </a:lstStyle>
          <a:p>
            <a:pPr>
              <a:defRPr/>
            </a:pPr>
            <a:fld id="{D197743E-92B5-4793-9E9D-D07D679BEE0E}" type="slidenum">
              <a:rPr lang="en-US" altLang="en-US"/>
              <a:pPr>
                <a:defRPr/>
              </a:pPr>
              <a:t>‹#›</a:t>
            </a:fld>
            <a:endParaRPr lang="en-US" altLang="en-US"/>
          </a:p>
        </p:txBody>
      </p:sp>
    </p:spTree>
    <p:extLst>
      <p:ext uri="{BB962C8B-B14F-4D97-AF65-F5344CB8AC3E}">
        <p14:creationId xmlns:p14="http://schemas.microsoft.com/office/powerpoint/2010/main" val="3166742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a:extLst>
              <a:ext uri="{FF2B5EF4-FFF2-40B4-BE49-F238E27FC236}">
                <a16:creationId xmlns:a16="http://schemas.microsoft.com/office/drawing/2014/main" id="{3C7D87DC-3143-4000-9A74-D236EE90B8A1}"/>
              </a:ext>
            </a:extLst>
          </p:cNvPr>
          <p:cNvSpPr>
            <a:spLocks noGrp="1"/>
          </p:cNvSpPr>
          <p:nvPr>
            <p:ph type="dt" sz="half" idx="10"/>
          </p:nvPr>
        </p:nvSpPr>
        <p:spPr/>
        <p:txBody>
          <a:bodyPr/>
          <a:lstStyle>
            <a:lvl1pPr>
              <a:defRPr/>
            </a:lvl1pPr>
          </a:lstStyle>
          <a:p>
            <a:pPr>
              <a:defRPr/>
            </a:pPr>
            <a:r>
              <a:rPr lang="en-US" dirty="0"/>
              <a:t>26th April 2021</a:t>
            </a:r>
          </a:p>
        </p:txBody>
      </p:sp>
      <p:sp>
        <p:nvSpPr>
          <p:cNvPr id="8" name="Footer Placeholder 4">
            <a:extLst>
              <a:ext uri="{FF2B5EF4-FFF2-40B4-BE49-F238E27FC236}">
                <a16:creationId xmlns:a16="http://schemas.microsoft.com/office/drawing/2014/main" id="{237B31B1-8643-48BD-9A01-72430390DDC6}"/>
              </a:ext>
            </a:extLst>
          </p:cNvPr>
          <p:cNvSpPr>
            <a:spLocks noGrp="1"/>
          </p:cNvSpPr>
          <p:nvPr>
            <p:ph type="ftr" sz="quarter" idx="11"/>
          </p:nvPr>
        </p:nvSpPr>
        <p:spPr/>
        <p:txBody>
          <a:bodyPr/>
          <a:lstStyle>
            <a:lvl1pPr>
              <a:defRPr/>
            </a:lvl1pPr>
          </a:lstStyle>
          <a:p>
            <a:pPr>
              <a:defRPr/>
            </a:pPr>
            <a:r>
              <a:rPr lang="en-IE"/>
              <a:t>F. Gaughran</a:t>
            </a:r>
            <a:endParaRPr lang="en-US"/>
          </a:p>
        </p:txBody>
      </p:sp>
      <p:sp>
        <p:nvSpPr>
          <p:cNvPr id="9" name="Slide Number Placeholder 5">
            <a:extLst>
              <a:ext uri="{FF2B5EF4-FFF2-40B4-BE49-F238E27FC236}">
                <a16:creationId xmlns:a16="http://schemas.microsoft.com/office/drawing/2014/main" id="{059DC499-D024-4E9A-A65F-703D207A5A9F}"/>
              </a:ext>
            </a:extLst>
          </p:cNvPr>
          <p:cNvSpPr>
            <a:spLocks noGrp="1"/>
          </p:cNvSpPr>
          <p:nvPr>
            <p:ph type="sldNum" sz="quarter" idx="12"/>
          </p:nvPr>
        </p:nvSpPr>
        <p:spPr/>
        <p:txBody>
          <a:bodyPr/>
          <a:lstStyle>
            <a:lvl1pPr>
              <a:defRPr/>
            </a:lvl1pPr>
          </a:lstStyle>
          <a:p>
            <a:pPr>
              <a:defRPr/>
            </a:pPr>
            <a:fld id="{644B1142-8B15-4145-A250-754669077BFD}" type="slidenum">
              <a:rPr lang="en-US" altLang="en-US"/>
              <a:pPr>
                <a:defRPr/>
              </a:pPr>
              <a:t>‹#›</a:t>
            </a:fld>
            <a:endParaRPr lang="en-US" altLang="en-US"/>
          </a:p>
        </p:txBody>
      </p:sp>
    </p:spTree>
    <p:extLst>
      <p:ext uri="{BB962C8B-B14F-4D97-AF65-F5344CB8AC3E}">
        <p14:creationId xmlns:p14="http://schemas.microsoft.com/office/powerpoint/2010/main" val="3058255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a:extLst>
              <a:ext uri="{FF2B5EF4-FFF2-40B4-BE49-F238E27FC236}">
                <a16:creationId xmlns:a16="http://schemas.microsoft.com/office/drawing/2014/main" id="{45E31C8F-0056-41F9-853E-082C760CA2D9}"/>
              </a:ext>
            </a:extLst>
          </p:cNvPr>
          <p:cNvSpPr>
            <a:spLocks noGrp="1"/>
          </p:cNvSpPr>
          <p:nvPr>
            <p:ph type="dt" sz="half" idx="10"/>
          </p:nvPr>
        </p:nvSpPr>
        <p:spPr/>
        <p:txBody>
          <a:bodyPr/>
          <a:lstStyle>
            <a:lvl1pPr>
              <a:defRPr/>
            </a:lvl1pPr>
          </a:lstStyle>
          <a:p>
            <a:pPr>
              <a:defRPr/>
            </a:pPr>
            <a:r>
              <a:rPr lang="en-US" dirty="0"/>
              <a:t>26th April 2021</a:t>
            </a:r>
          </a:p>
        </p:txBody>
      </p:sp>
      <p:sp>
        <p:nvSpPr>
          <p:cNvPr id="4" name="Footer Placeholder 4">
            <a:extLst>
              <a:ext uri="{FF2B5EF4-FFF2-40B4-BE49-F238E27FC236}">
                <a16:creationId xmlns:a16="http://schemas.microsoft.com/office/drawing/2014/main" id="{DAA37B0E-CEEE-4A67-8993-A94D2FE1FA6D}"/>
              </a:ext>
            </a:extLst>
          </p:cNvPr>
          <p:cNvSpPr>
            <a:spLocks noGrp="1"/>
          </p:cNvSpPr>
          <p:nvPr>
            <p:ph type="ftr" sz="quarter" idx="11"/>
          </p:nvPr>
        </p:nvSpPr>
        <p:spPr/>
        <p:txBody>
          <a:bodyPr/>
          <a:lstStyle>
            <a:lvl1pPr>
              <a:defRPr/>
            </a:lvl1pPr>
          </a:lstStyle>
          <a:p>
            <a:pPr>
              <a:defRPr/>
            </a:pPr>
            <a:r>
              <a:rPr lang="en-IE"/>
              <a:t>F. Gaughran</a:t>
            </a:r>
            <a:endParaRPr lang="en-US"/>
          </a:p>
        </p:txBody>
      </p:sp>
      <p:sp>
        <p:nvSpPr>
          <p:cNvPr id="5" name="Slide Number Placeholder 5">
            <a:extLst>
              <a:ext uri="{FF2B5EF4-FFF2-40B4-BE49-F238E27FC236}">
                <a16:creationId xmlns:a16="http://schemas.microsoft.com/office/drawing/2014/main" id="{E0358217-BC88-461F-BDA7-80DDF5D9D74B}"/>
              </a:ext>
            </a:extLst>
          </p:cNvPr>
          <p:cNvSpPr>
            <a:spLocks noGrp="1"/>
          </p:cNvSpPr>
          <p:nvPr>
            <p:ph type="sldNum" sz="quarter" idx="12"/>
          </p:nvPr>
        </p:nvSpPr>
        <p:spPr/>
        <p:txBody>
          <a:bodyPr/>
          <a:lstStyle>
            <a:lvl1pPr>
              <a:defRPr/>
            </a:lvl1pPr>
          </a:lstStyle>
          <a:p>
            <a:pPr>
              <a:defRPr/>
            </a:pPr>
            <a:fld id="{B4606A1F-6C12-4F2B-A5B1-5D87ADE61826}" type="slidenum">
              <a:rPr lang="en-US" altLang="en-US"/>
              <a:pPr>
                <a:defRPr/>
              </a:pPr>
              <a:t>‹#›</a:t>
            </a:fld>
            <a:endParaRPr lang="en-US" altLang="en-US"/>
          </a:p>
        </p:txBody>
      </p:sp>
    </p:spTree>
    <p:extLst>
      <p:ext uri="{BB962C8B-B14F-4D97-AF65-F5344CB8AC3E}">
        <p14:creationId xmlns:p14="http://schemas.microsoft.com/office/powerpoint/2010/main" val="27120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1723185-BC6D-4273-A36A-E15579F20C44}"/>
              </a:ext>
            </a:extLst>
          </p:cNvPr>
          <p:cNvSpPr>
            <a:spLocks noGrp="1"/>
          </p:cNvSpPr>
          <p:nvPr>
            <p:ph type="dt" sz="half" idx="10"/>
          </p:nvPr>
        </p:nvSpPr>
        <p:spPr/>
        <p:txBody>
          <a:bodyPr/>
          <a:lstStyle>
            <a:lvl1pPr>
              <a:defRPr/>
            </a:lvl1pPr>
          </a:lstStyle>
          <a:p>
            <a:pPr>
              <a:defRPr/>
            </a:pPr>
            <a:r>
              <a:rPr lang="en-US" dirty="0"/>
              <a:t>26th April 2021</a:t>
            </a:r>
          </a:p>
        </p:txBody>
      </p:sp>
      <p:sp>
        <p:nvSpPr>
          <p:cNvPr id="3" name="Footer Placeholder 4">
            <a:extLst>
              <a:ext uri="{FF2B5EF4-FFF2-40B4-BE49-F238E27FC236}">
                <a16:creationId xmlns:a16="http://schemas.microsoft.com/office/drawing/2014/main" id="{0F36E5D5-02B7-4A31-9BF9-4E2EFCDB14F6}"/>
              </a:ext>
            </a:extLst>
          </p:cNvPr>
          <p:cNvSpPr>
            <a:spLocks noGrp="1"/>
          </p:cNvSpPr>
          <p:nvPr>
            <p:ph type="ftr" sz="quarter" idx="11"/>
          </p:nvPr>
        </p:nvSpPr>
        <p:spPr/>
        <p:txBody>
          <a:bodyPr/>
          <a:lstStyle>
            <a:lvl1pPr>
              <a:defRPr/>
            </a:lvl1pPr>
          </a:lstStyle>
          <a:p>
            <a:pPr>
              <a:defRPr/>
            </a:pPr>
            <a:r>
              <a:rPr lang="en-IE"/>
              <a:t>F. Gaughran</a:t>
            </a:r>
            <a:endParaRPr lang="en-US"/>
          </a:p>
        </p:txBody>
      </p:sp>
      <p:sp>
        <p:nvSpPr>
          <p:cNvPr id="4" name="Slide Number Placeholder 5">
            <a:extLst>
              <a:ext uri="{FF2B5EF4-FFF2-40B4-BE49-F238E27FC236}">
                <a16:creationId xmlns:a16="http://schemas.microsoft.com/office/drawing/2014/main" id="{9ED602DD-CEE8-4F9B-B289-968E54031854}"/>
              </a:ext>
            </a:extLst>
          </p:cNvPr>
          <p:cNvSpPr>
            <a:spLocks noGrp="1"/>
          </p:cNvSpPr>
          <p:nvPr>
            <p:ph type="sldNum" sz="quarter" idx="12"/>
          </p:nvPr>
        </p:nvSpPr>
        <p:spPr/>
        <p:txBody>
          <a:bodyPr/>
          <a:lstStyle>
            <a:lvl1pPr>
              <a:defRPr/>
            </a:lvl1pPr>
          </a:lstStyle>
          <a:p>
            <a:pPr>
              <a:defRPr/>
            </a:pPr>
            <a:fld id="{89126E0B-F5F8-4AB7-87B7-CB10FE3AEBCF}" type="slidenum">
              <a:rPr lang="en-US" altLang="en-US"/>
              <a:pPr>
                <a:defRPr/>
              </a:pPr>
              <a:t>‹#›</a:t>
            </a:fld>
            <a:endParaRPr lang="en-US" altLang="en-US"/>
          </a:p>
        </p:txBody>
      </p:sp>
    </p:spTree>
    <p:extLst>
      <p:ext uri="{BB962C8B-B14F-4D97-AF65-F5344CB8AC3E}">
        <p14:creationId xmlns:p14="http://schemas.microsoft.com/office/powerpoint/2010/main" val="1285352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489A0A19-7A05-4BC2-9196-A337EA3B44A4}"/>
              </a:ext>
            </a:extLst>
          </p:cNvPr>
          <p:cNvSpPr>
            <a:spLocks noGrp="1"/>
          </p:cNvSpPr>
          <p:nvPr>
            <p:ph type="dt" sz="half" idx="10"/>
          </p:nvPr>
        </p:nvSpPr>
        <p:spPr/>
        <p:txBody>
          <a:bodyPr/>
          <a:lstStyle>
            <a:lvl1pPr>
              <a:defRPr/>
            </a:lvl1pPr>
          </a:lstStyle>
          <a:p>
            <a:pPr>
              <a:defRPr/>
            </a:pPr>
            <a:r>
              <a:rPr lang="en-US" dirty="0"/>
              <a:t>26th April 2021</a:t>
            </a:r>
          </a:p>
        </p:txBody>
      </p:sp>
      <p:sp>
        <p:nvSpPr>
          <p:cNvPr id="6" name="Footer Placeholder 4">
            <a:extLst>
              <a:ext uri="{FF2B5EF4-FFF2-40B4-BE49-F238E27FC236}">
                <a16:creationId xmlns:a16="http://schemas.microsoft.com/office/drawing/2014/main" id="{C4D274B9-206A-4BD8-A699-E3A0A9F656A8}"/>
              </a:ext>
            </a:extLst>
          </p:cNvPr>
          <p:cNvSpPr>
            <a:spLocks noGrp="1"/>
          </p:cNvSpPr>
          <p:nvPr>
            <p:ph type="ftr" sz="quarter" idx="11"/>
          </p:nvPr>
        </p:nvSpPr>
        <p:spPr/>
        <p:txBody>
          <a:bodyPr/>
          <a:lstStyle>
            <a:lvl1pPr>
              <a:defRPr/>
            </a:lvl1pPr>
          </a:lstStyle>
          <a:p>
            <a:pPr>
              <a:defRPr/>
            </a:pPr>
            <a:r>
              <a:rPr lang="en-IE"/>
              <a:t>F. Gaughran</a:t>
            </a:r>
            <a:endParaRPr lang="en-US"/>
          </a:p>
        </p:txBody>
      </p:sp>
      <p:sp>
        <p:nvSpPr>
          <p:cNvPr id="7" name="Slide Number Placeholder 5">
            <a:extLst>
              <a:ext uri="{FF2B5EF4-FFF2-40B4-BE49-F238E27FC236}">
                <a16:creationId xmlns:a16="http://schemas.microsoft.com/office/drawing/2014/main" id="{807256C0-6F28-413F-AF34-8043D0BBF7FB}"/>
              </a:ext>
            </a:extLst>
          </p:cNvPr>
          <p:cNvSpPr>
            <a:spLocks noGrp="1"/>
          </p:cNvSpPr>
          <p:nvPr>
            <p:ph type="sldNum" sz="quarter" idx="12"/>
          </p:nvPr>
        </p:nvSpPr>
        <p:spPr/>
        <p:txBody>
          <a:bodyPr/>
          <a:lstStyle>
            <a:lvl1pPr>
              <a:defRPr/>
            </a:lvl1pPr>
          </a:lstStyle>
          <a:p>
            <a:pPr>
              <a:defRPr/>
            </a:pPr>
            <a:fld id="{2580657D-150B-427E-80F9-C2E627CA7C03}" type="slidenum">
              <a:rPr lang="en-US" altLang="en-US"/>
              <a:pPr>
                <a:defRPr/>
              </a:pPr>
              <a:t>‹#›</a:t>
            </a:fld>
            <a:endParaRPr lang="en-US" altLang="en-US"/>
          </a:p>
        </p:txBody>
      </p:sp>
    </p:spTree>
    <p:extLst>
      <p:ext uri="{BB962C8B-B14F-4D97-AF65-F5344CB8AC3E}">
        <p14:creationId xmlns:p14="http://schemas.microsoft.com/office/powerpoint/2010/main" val="2314368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GB"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997CC910-1911-4077-8B90-CB31424BBB33}"/>
              </a:ext>
            </a:extLst>
          </p:cNvPr>
          <p:cNvSpPr>
            <a:spLocks noGrp="1"/>
          </p:cNvSpPr>
          <p:nvPr>
            <p:ph type="dt" sz="half" idx="10"/>
          </p:nvPr>
        </p:nvSpPr>
        <p:spPr/>
        <p:txBody>
          <a:bodyPr/>
          <a:lstStyle>
            <a:lvl1pPr>
              <a:defRPr/>
            </a:lvl1pPr>
          </a:lstStyle>
          <a:p>
            <a:pPr>
              <a:defRPr/>
            </a:pPr>
            <a:r>
              <a:rPr lang="en-US" dirty="0"/>
              <a:t>26th April 2021</a:t>
            </a:r>
          </a:p>
        </p:txBody>
      </p:sp>
      <p:sp>
        <p:nvSpPr>
          <p:cNvPr id="6" name="Footer Placeholder 4">
            <a:extLst>
              <a:ext uri="{FF2B5EF4-FFF2-40B4-BE49-F238E27FC236}">
                <a16:creationId xmlns:a16="http://schemas.microsoft.com/office/drawing/2014/main" id="{61E07E7F-37FE-4FB7-900E-4FF68834A78D}"/>
              </a:ext>
            </a:extLst>
          </p:cNvPr>
          <p:cNvSpPr>
            <a:spLocks noGrp="1"/>
          </p:cNvSpPr>
          <p:nvPr>
            <p:ph type="ftr" sz="quarter" idx="11"/>
          </p:nvPr>
        </p:nvSpPr>
        <p:spPr/>
        <p:txBody>
          <a:bodyPr/>
          <a:lstStyle>
            <a:lvl1pPr>
              <a:defRPr/>
            </a:lvl1pPr>
          </a:lstStyle>
          <a:p>
            <a:pPr>
              <a:defRPr/>
            </a:pPr>
            <a:r>
              <a:rPr lang="en-IE"/>
              <a:t>F. Gaughran</a:t>
            </a:r>
            <a:endParaRPr lang="en-US"/>
          </a:p>
        </p:txBody>
      </p:sp>
      <p:sp>
        <p:nvSpPr>
          <p:cNvPr id="7" name="Slide Number Placeholder 5">
            <a:extLst>
              <a:ext uri="{FF2B5EF4-FFF2-40B4-BE49-F238E27FC236}">
                <a16:creationId xmlns:a16="http://schemas.microsoft.com/office/drawing/2014/main" id="{62AC6886-ABAB-4EED-99C7-C4901D25F066}"/>
              </a:ext>
            </a:extLst>
          </p:cNvPr>
          <p:cNvSpPr>
            <a:spLocks noGrp="1"/>
          </p:cNvSpPr>
          <p:nvPr>
            <p:ph type="sldNum" sz="quarter" idx="12"/>
          </p:nvPr>
        </p:nvSpPr>
        <p:spPr/>
        <p:txBody>
          <a:bodyPr/>
          <a:lstStyle>
            <a:lvl1pPr>
              <a:defRPr/>
            </a:lvl1pPr>
          </a:lstStyle>
          <a:p>
            <a:pPr>
              <a:defRPr/>
            </a:pPr>
            <a:fld id="{02CC14C0-56D1-4927-A73E-34519C27C1F4}" type="slidenum">
              <a:rPr lang="en-US" altLang="en-US"/>
              <a:pPr>
                <a:defRPr/>
              </a:pPr>
              <a:t>‹#›</a:t>
            </a:fld>
            <a:endParaRPr lang="en-US" altLang="en-US"/>
          </a:p>
        </p:txBody>
      </p:sp>
    </p:spTree>
    <p:extLst>
      <p:ext uri="{BB962C8B-B14F-4D97-AF65-F5344CB8AC3E}">
        <p14:creationId xmlns:p14="http://schemas.microsoft.com/office/powerpoint/2010/main" val="1459720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1E7E957-AF13-4AC0-95EC-9CC5052DBB40}"/>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3" name="Text Placeholder 2">
            <a:extLst>
              <a:ext uri="{FF2B5EF4-FFF2-40B4-BE49-F238E27FC236}">
                <a16:creationId xmlns:a16="http://schemas.microsoft.com/office/drawing/2014/main" id="{A24D0CD1-810C-40B5-BA15-DE74C137207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065320-C475-45C3-B229-FF9EEC59AED1}"/>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r>
              <a:rPr lang="en-US" dirty="0"/>
              <a:t>26th April 2021</a:t>
            </a:r>
          </a:p>
        </p:txBody>
      </p:sp>
      <p:sp>
        <p:nvSpPr>
          <p:cNvPr id="5" name="Footer Placeholder 4">
            <a:extLst>
              <a:ext uri="{FF2B5EF4-FFF2-40B4-BE49-F238E27FC236}">
                <a16:creationId xmlns:a16="http://schemas.microsoft.com/office/drawing/2014/main" id="{D2662022-B82F-42D8-B26A-8FCBC30E95E0}"/>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r>
              <a:rPr lang="en-IE"/>
              <a:t>F. Gaughran</a:t>
            </a:r>
            <a:endParaRPr lang="en-US"/>
          </a:p>
        </p:txBody>
      </p:sp>
      <p:sp>
        <p:nvSpPr>
          <p:cNvPr id="6" name="Slide Number Placeholder 5">
            <a:extLst>
              <a:ext uri="{FF2B5EF4-FFF2-40B4-BE49-F238E27FC236}">
                <a16:creationId xmlns:a16="http://schemas.microsoft.com/office/drawing/2014/main" id="{2E3251A8-CB41-4E5B-AADB-506F0F3CF620}"/>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tx1">
                    <a:tint val="75000"/>
                  </a:schemeClr>
                </a:solidFill>
                <a:latin typeface="+mn-lt"/>
              </a:defRPr>
            </a:lvl1pPr>
          </a:lstStyle>
          <a:p>
            <a:pPr>
              <a:defRPr/>
            </a:pPr>
            <a:fld id="{E1B0A51B-15F1-441D-9559-CCCB7DBF7C3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Lst>
  <p:hf hdr="0"/>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8.e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e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hyperlink" Target="https://www.centralbank.ie/docs/default-source/publications/financial-stability-review/financial-stability/financial-stability-review-2019-ii---analyst-briefing.pdf?sfvrsn=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icb.i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83975B1-77C0-414D-804C-D8263776477D}"/>
              </a:ext>
            </a:extLst>
          </p:cNvPr>
          <p:cNvSpPr>
            <a:spLocks noGrp="1" noChangeArrowheads="1"/>
          </p:cNvSpPr>
          <p:nvPr>
            <p:ph type="ctrTitle"/>
          </p:nvPr>
        </p:nvSpPr>
        <p:spPr>
          <a:xfrm>
            <a:off x="685800" y="685800"/>
            <a:ext cx="7772400" cy="5410200"/>
          </a:xfrm>
        </p:spPr>
        <p:txBody>
          <a:bodyPr/>
          <a:lstStyle/>
          <a:p>
            <a:r>
              <a:rPr lang="en-IE" altLang="en-US" sz="2800"/>
              <a:t>Economic </a:t>
            </a:r>
            <a:r>
              <a:rPr lang="en-IE" altLang="en-US" sz="2800" dirty="0"/>
              <a:t>&amp; Regulatory Capital, Credit Risk and Pricing</a:t>
            </a:r>
            <a:br>
              <a:rPr lang="en-IE" altLang="en-US" sz="2800" dirty="0"/>
            </a:br>
            <a:br>
              <a:rPr lang="en-IE" altLang="en-US" sz="2800" dirty="0"/>
            </a:br>
            <a:r>
              <a:rPr lang="en-IE" altLang="en-US" sz="2800" dirty="0"/>
              <a:t>Topic Three</a:t>
            </a:r>
            <a:br>
              <a:rPr lang="en-IE" altLang="en-US" sz="2800" dirty="0"/>
            </a:br>
            <a:br>
              <a:rPr lang="en-IE" altLang="en-US" sz="2800" dirty="0"/>
            </a:br>
            <a:r>
              <a:rPr lang="en-IE" altLang="en-US" sz="2800" dirty="0"/>
              <a:t>Capital PD, LGD and EAD Model Development</a:t>
            </a:r>
            <a:br>
              <a:rPr lang="en-IE" altLang="en-US" sz="2800" dirty="0"/>
            </a:br>
            <a:br>
              <a:rPr lang="en-IE" altLang="en-US" sz="2800" dirty="0"/>
            </a:br>
            <a:br>
              <a:rPr lang="en-US" altLang="en-US" sz="2800" dirty="0"/>
            </a:br>
            <a:endParaRPr lang="en-US" altLang="en-US" sz="2800" dirty="0"/>
          </a:p>
        </p:txBody>
      </p:sp>
      <p:sp>
        <p:nvSpPr>
          <p:cNvPr id="5125" name="Slide Number Placeholder 5">
            <a:extLst>
              <a:ext uri="{FF2B5EF4-FFF2-40B4-BE49-F238E27FC236}">
                <a16:creationId xmlns:a16="http://schemas.microsoft.com/office/drawing/2014/main" id="{BDB67B00-E71F-46DF-94E0-964E6EADF71E}"/>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1EC610F-6A25-4765-8E8A-3D248904F865}" type="slidenum">
              <a:rPr lang="en-US" altLang="en-US" sz="1400">
                <a:latin typeface="Arial" panose="020B0604020202020204" pitchFamily="34" charset="0"/>
              </a:rPr>
              <a:pPr fontAlgn="base">
                <a:spcBef>
                  <a:spcPct val="0"/>
                </a:spcBef>
                <a:spcAft>
                  <a:spcPct val="0"/>
                </a:spcAft>
              </a:pPr>
              <a:t>1</a:t>
            </a:fld>
            <a:endParaRPr lang="en-US" altLang="en-US" sz="1400">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7B1D936E-6FFA-41F9-B902-4A9E54A6D571}"/>
              </a:ext>
            </a:extLst>
          </p:cNvPr>
          <p:cNvSpPr>
            <a:spLocks noGrp="1" noChangeArrowheads="1"/>
          </p:cNvSpPr>
          <p:nvPr>
            <p:ph type="title"/>
          </p:nvPr>
        </p:nvSpPr>
        <p:spPr>
          <a:xfrm>
            <a:off x="430213" y="155575"/>
            <a:ext cx="8229600" cy="639763"/>
          </a:xfrm>
        </p:spPr>
        <p:txBody>
          <a:bodyPr/>
          <a:lstStyle/>
          <a:p>
            <a:r>
              <a:rPr lang="en-GB" altLang="en-US" sz="3600"/>
              <a:t>Who is CRIF?</a:t>
            </a:r>
          </a:p>
        </p:txBody>
      </p:sp>
      <p:sp>
        <p:nvSpPr>
          <p:cNvPr id="14339" name="Content Placeholder 2">
            <a:extLst>
              <a:ext uri="{FF2B5EF4-FFF2-40B4-BE49-F238E27FC236}">
                <a16:creationId xmlns:a16="http://schemas.microsoft.com/office/drawing/2014/main" id="{51AD926F-2065-4DFB-8485-DBA0302B1CF4}"/>
              </a:ext>
            </a:extLst>
          </p:cNvPr>
          <p:cNvSpPr>
            <a:spLocks noGrp="1" noChangeArrowheads="1"/>
          </p:cNvSpPr>
          <p:nvPr>
            <p:ph idx="1"/>
          </p:nvPr>
        </p:nvSpPr>
        <p:spPr bwMode="auto">
          <a:xfrm>
            <a:off x="457200" y="795338"/>
            <a:ext cx="8229600" cy="5211762"/>
          </a:xfrm>
        </p:spPr>
        <p:txBody>
          <a:bodyPr wrap="square" numCol="1" anchor="t" anchorCtr="0" compatLnSpc="1">
            <a:prstTxWarp prst="textNoShape">
              <a:avLst/>
            </a:prstTxWarp>
          </a:bodyPr>
          <a:lstStyle/>
          <a:p>
            <a:pPr marL="0" indent="0">
              <a:buFontTx/>
              <a:buNone/>
            </a:pPr>
            <a:r>
              <a:rPr lang="en-GB" altLang="en-US" sz="2000"/>
              <a:t>Founded in Italy in 1988, CRIF is the leading provider in continental Europe of banking credit information, one of the key players worldwide providing integrated services and solutions for business &amp; commercial information and credit &amp; marketing management.</a:t>
            </a:r>
          </a:p>
          <a:p>
            <a:pPr marL="0" indent="0">
              <a:buFontTx/>
              <a:buNone/>
            </a:pPr>
            <a:endParaRPr lang="en-GB" altLang="en-US" sz="2000"/>
          </a:p>
          <a:p>
            <a:pPr marL="0" indent="0">
              <a:buFontTx/>
              <a:buNone/>
            </a:pPr>
            <a:r>
              <a:rPr lang="en-GB" altLang="en-US" sz="2000"/>
              <a:t>More than 3,300 banks and financial institutions, 44,000 business clients and 167,000 consumers use CRIF services in fifty countries.</a:t>
            </a:r>
          </a:p>
          <a:p>
            <a:pPr marL="0" indent="0">
              <a:buFontTx/>
              <a:buNone/>
            </a:pPr>
            <a:endParaRPr lang="en-GB" altLang="en-US" sz="2000"/>
          </a:p>
          <a:p>
            <a:pPr marL="0" indent="0">
              <a:buFontTx/>
              <a:buNone/>
            </a:pPr>
            <a:r>
              <a:rPr lang="en-GB" altLang="en-US" sz="2000"/>
              <a:t>CRIF is an independent company with 90% of its capital held by founder members and management, and the remaining 10% by various credit institutions. Among the latter,three3 international banks have been present in the shareholding group since the 1990s, namely BNL-BNP Paribas, Deutsche Bank and Banco Popolare</a:t>
            </a:r>
          </a:p>
          <a:p>
            <a:pPr marL="0" indent="0">
              <a:buFontTx/>
              <a:buNone/>
            </a:pPr>
            <a:endParaRPr lang="en-GB" altLang="en-US" sz="2000"/>
          </a:p>
          <a:p>
            <a:pPr marL="0" indent="0">
              <a:buFontTx/>
              <a:buNone/>
            </a:pPr>
            <a:r>
              <a:rPr lang="en-GB" altLang="en-US" sz="2000" b="1"/>
              <a:t>CRIF manages the Central Credit Register for the CBI.</a:t>
            </a:r>
          </a:p>
          <a:p>
            <a:pPr marL="0" indent="0">
              <a:buFontTx/>
              <a:buNone/>
            </a:pPr>
            <a:endParaRPr lang="en-GB" altLang="en-US" sz="2400"/>
          </a:p>
        </p:txBody>
      </p:sp>
      <p:sp>
        <p:nvSpPr>
          <p:cNvPr id="14342" name="Slide Number Placeholder 5">
            <a:extLst>
              <a:ext uri="{FF2B5EF4-FFF2-40B4-BE49-F238E27FC236}">
                <a16:creationId xmlns:a16="http://schemas.microsoft.com/office/drawing/2014/main" id="{94E18D42-61E1-4387-BCCF-0695073128D7}"/>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C586735-7044-489E-B100-64ECEBE369D2}" type="slidenum">
              <a:rPr lang="en-US" altLang="en-US" sz="1400">
                <a:latin typeface="Arial" panose="020B0604020202020204" pitchFamily="34" charset="0"/>
              </a:rPr>
              <a:pPr fontAlgn="base">
                <a:spcBef>
                  <a:spcPct val="0"/>
                </a:spcBef>
                <a:spcAft>
                  <a:spcPct val="0"/>
                </a:spcAft>
              </a:pPr>
              <a:t>10</a:t>
            </a:fld>
            <a:endParaRPr lang="en-US" altLang="en-US" sz="1400">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3E394F4E-78B8-42FE-9B28-B906DE41796D}"/>
              </a:ext>
            </a:extLst>
          </p:cNvPr>
          <p:cNvSpPr>
            <a:spLocks noGrp="1" noChangeArrowheads="1"/>
          </p:cNvSpPr>
          <p:nvPr>
            <p:ph type="title"/>
          </p:nvPr>
        </p:nvSpPr>
        <p:spPr>
          <a:xfrm>
            <a:off x="457200" y="274638"/>
            <a:ext cx="8229600" cy="563562"/>
          </a:xfrm>
        </p:spPr>
        <p:txBody>
          <a:bodyPr rtlCol="0">
            <a:normAutofit fontScale="90000"/>
          </a:bodyPr>
          <a:lstStyle/>
          <a:p>
            <a:pPr fontAlgn="auto">
              <a:spcAft>
                <a:spcPts val="0"/>
              </a:spcAft>
              <a:defRPr/>
            </a:pPr>
            <a:r>
              <a:rPr lang="en-GB" altLang="en-US" sz="3600"/>
              <a:t>CBI Central Credit Register</a:t>
            </a:r>
          </a:p>
        </p:txBody>
      </p:sp>
      <p:sp>
        <p:nvSpPr>
          <p:cNvPr id="3" name="Content Placeholder 2">
            <a:extLst>
              <a:ext uri="{FF2B5EF4-FFF2-40B4-BE49-F238E27FC236}">
                <a16:creationId xmlns:a16="http://schemas.microsoft.com/office/drawing/2014/main" id="{07D0497E-6F12-401B-85D9-F3F586228C0F}"/>
              </a:ext>
            </a:extLst>
          </p:cNvPr>
          <p:cNvSpPr>
            <a:spLocks noGrp="1"/>
          </p:cNvSpPr>
          <p:nvPr>
            <p:ph idx="1"/>
          </p:nvPr>
        </p:nvSpPr>
        <p:spPr>
          <a:xfrm>
            <a:off x="457200" y="838200"/>
            <a:ext cx="8229600" cy="5287963"/>
          </a:xfrm>
        </p:spPr>
        <p:txBody>
          <a:bodyPr/>
          <a:lstStyle/>
          <a:p>
            <a:pPr fontAlgn="auto">
              <a:spcAft>
                <a:spcPts val="0"/>
              </a:spcAft>
              <a:defRPr/>
            </a:pPr>
            <a:r>
              <a:rPr lang="en-GB" sz="2000" dirty="0"/>
              <a:t>Every month lenders submit information on loans of €500 or more to the Register. This information is used to generate individual credit reports on borrowers which they and, in certain circumstances, lenders can access. Borrowers can request their credit report to see the credit information lenders have submitted on their loans. Lenders can use credit reports to get a picture of a borrower’s current lending and credit history. This can help them to decide if they should approve an application for a loan or not.</a:t>
            </a:r>
          </a:p>
          <a:p>
            <a:pPr marL="0" indent="0" fontAlgn="auto">
              <a:spcAft>
                <a:spcPts val="0"/>
              </a:spcAft>
              <a:buFontTx/>
              <a:buNone/>
              <a:defRPr/>
            </a:pPr>
            <a:endParaRPr lang="en-GB" sz="2000" dirty="0"/>
          </a:p>
          <a:p>
            <a:pPr fontAlgn="auto">
              <a:spcAft>
                <a:spcPts val="0"/>
              </a:spcAft>
              <a:defRPr/>
            </a:pPr>
            <a:r>
              <a:rPr lang="en-GB" sz="2000" dirty="0"/>
              <a:t>The Central Bank uses the Register to get better insights into the level and patterns of lending in the economy</a:t>
            </a:r>
          </a:p>
          <a:p>
            <a:pPr fontAlgn="auto">
              <a:spcAft>
                <a:spcPts val="0"/>
              </a:spcAft>
              <a:defRPr/>
            </a:pPr>
            <a:endParaRPr lang="en-GB" sz="2000" dirty="0"/>
          </a:p>
          <a:p>
            <a:pPr fontAlgn="auto">
              <a:spcAft>
                <a:spcPts val="0"/>
              </a:spcAft>
              <a:defRPr/>
            </a:pPr>
            <a:r>
              <a:rPr lang="en-GB" sz="2000" b="1" dirty="0"/>
              <a:t>The CBI does not intend to use the CCR to introduce a credit scoring system in the Irish economy!!</a:t>
            </a:r>
          </a:p>
          <a:p>
            <a:pPr fontAlgn="auto">
              <a:spcAft>
                <a:spcPts val="0"/>
              </a:spcAft>
              <a:defRPr/>
            </a:pPr>
            <a:endParaRPr lang="en-GB" sz="2000" dirty="0"/>
          </a:p>
        </p:txBody>
      </p:sp>
      <p:sp>
        <p:nvSpPr>
          <p:cNvPr id="15366" name="Slide Number Placeholder 5">
            <a:extLst>
              <a:ext uri="{FF2B5EF4-FFF2-40B4-BE49-F238E27FC236}">
                <a16:creationId xmlns:a16="http://schemas.microsoft.com/office/drawing/2014/main" id="{28E34938-47AD-4508-8A5A-3C566589621E}"/>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436DA2E-0892-45D9-AD59-8BAA012F07DC}" type="slidenum">
              <a:rPr lang="en-US" altLang="en-US" sz="1400">
                <a:latin typeface="Arial" panose="020B0604020202020204" pitchFamily="34" charset="0"/>
              </a:rPr>
              <a:pPr fontAlgn="base">
                <a:spcBef>
                  <a:spcPct val="0"/>
                </a:spcBef>
                <a:spcAft>
                  <a:spcPct val="0"/>
                </a:spcAft>
              </a:pPr>
              <a:t>11</a:t>
            </a:fld>
            <a:endParaRPr lang="en-US" altLang="en-US" sz="1400">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1EB3A706-61D3-425E-A742-27471A9FFA7B}"/>
              </a:ext>
            </a:extLst>
          </p:cNvPr>
          <p:cNvSpPr>
            <a:spLocks noGrp="1" noChangeArrowheads="1"/>
          </p:cNvSpPr>
          <p:nvPr>
            <p:ph type="title"/>
          </p:nvPr>
        </p:nvSpPr>
        <p:spPr>
          <a:xfrm>
            <a:off x="457200" y="274638"/>
            <a:ext cx="8229600" cy="639762"/>
          </a:xfrm>
        </p:spPr>
        <p:txBody>
          <a:bodyPr/>
          <a:lstStyle/>
          <a:p>
            <a:r>
              <a:rPr lang="en-GB" altLang="en-US" sz="3600"/>
              <a:t>Why Formal Models?</a:t>
            </a:r>
          </a:p>
        </p:txBody>
      </p:sp>
      <p:sp>
        <p:nvSpPr>
          <p:cNvPr id="3" name="Content Placeholder 2">
            <a:extLst>
              <a:ext uri="{FF2B5EF4-FFF2-40B4-BE49-F238E27FC236}">
                <a16:creationId xmlns:a16="http://schemas.microsoft.com/office/drawing/2014/main" id="{122D8673-9217-4377-A8F2-7B8265A5C624}"/>
              </a:ext>
            </a:extLst>
          </p:cNvPr>
          <p:cNvSpPr>
            <a:spLocks noGrp="1"/>
          </p:cNvSpPr>
          <p:nvPr>
            <p:ph idx="1"/>
          </p:nvPr>
        </p:nvSpPr>
        <p:spPr>
          <a:xfrm>
            <a:off x="533400" y="923925"/>
            <a:ext cx="8229600" cy="5019675"/>
          </a:xfrm>
        </p:spPr>
        <p:txBody>
          <a:bodyPr/>
          <a:lstStyle/>
          <a:p>
            <a:pPr marL="0" indent="0" fontAlgn="auto">
              <a:spcAft>
                <a:spcPts val="0"/>
              </a:spcAft>
              <a:buFontTx/>
              <a:buNone/>
              <a:defRPr/>
            </a:pPr>
            <a:r>
              <a:rPr lang="en-GB" sz="2000" dirty="0"/>
              <a:t>Up until the 1980’s, most loan applications were assessed by a bank officer who would use his/her judgement to decide whether the loan was provided based on their personal view of the applicant. It would also be their responsibility to monitor the loan. </a:t>
            </a:r>
          </a:p>
          <a:p>
            <a:pPr marL="0" indent="0" fontAlgn="auto">
              <a:spcAft>
                <a:spcPts val="0"/>
              </a:spcAft>
              <a:buFontTx/>
              <a:buNone/>
              <a:defRPr/>
            </a:pPr>
            <a:endParaRPr lang="en-GB" sz="2000" dirty="0"/>
          </a:p>
          <a:p>
            <a:pPr marL="0" indent="0" fontAlgn="auto">
              <a:spcAft>
                <a:spcPts val="0"/>
              </a:spcAft>
              <a:buFontTx/>
              <a:buNone/>
              <a:defRPr/>
            </a:pPr>
            <a:r>
              <a:rPr lang="en-GB" sz="2000" dirty="0"/>
              <a:t>Now almost all loans are assessed and monitored using automated formal models.  </a:t>
            </a:r>
            <a:r>
              <a:rPr lang="en-GB" sz="2000" i="1" dirty="0"/>
              <a:t>Why did this change? </a:t>
            </a:r>
          </a:p>
          <a:p>
            <a:pPr marL="0" indent="0" fontAlgn="auto">
              <a:spcAft>
                <a:spcPts val="0"/>
              </a:spcAft>
              <a:buFontTx/>
              <a:buNone/>
              <a:defRPr/>
            </a:pPr>
            <a:endParaRPr lang="en-GB" sz="2000" dirty="0"/>
          </a:p>
          <a:p>
            <a:pPr fontAlgn="auto">
              <a:spcAft>
                <a:spcPts val="0"/>
              </a:spcAft>
              <a:defRPr/>
            </a:pPr>
            <a:r>
              <a:rPr lang="en-GB" sz="2000" b="1" dirty="0"/>
              <a:t>Performance. </a:t>
            </a:r>
            <a:r>
              <a:rPr lang="en-GB" sz="2000" dirty="0"/>
              <a:t>There is some evidence that, even with their expert judgement, bankers do not perform as well as formal models in choosing who is best to give a loan to. </a:t>
            </a:r>
          </a:p>
          <a:p>
            <a:pPr marL="0" indent="0" fontAlgn="auto">
              <a:spcAft>
                <a:spcPts val="0"/>
              </a:spcAft>
              <a:buFontTx/>
              <a:buNone/>
              <a:defRPr/>
            </a:pPr>
            <a:endParaRPr lang="en-GB" sz="2000" dirty="0"/>
          </a:p>
          <a:p>
            <a:pPr fontAlgn="auto">
              <a:spcAft>
                <a:spcPts val="0"/>
              </a:spcAft>
              <a:defRPr/>
            </a:pPr>
            <a:r>
              <a:rPr lang="en-GB" sz="2000" b="1" dirty="0"/>
              <a:t>Technology. </a:t>
            </a:r>
            <a:r>
              <a:rPr lang="en-GB" sz="2000" dirty="0"/>
              <a:t>Advances in computing technology enabled an explosion in consumer credit; it requires a fast automated system to process the huge number of applications this generated.</a:t>
            </a:r>
          </a:p>
        </p:txBody>
      </p:sp>
      <p:sp>
        <p:nvSpPr>
          <p:cNvPr id="16390" name="Slide Number Placeholder 5">
            <a:extLst>
              <a:ext uri="{FF2B5EF4-FFF2-40B4-BE49-F238E27FC236}">
                <a16:creationId xmlns:a16="http://schemas.microsoft.com/office/drawing/2014/main" id="{575B1EF8-B85E-47E8-8A9C-465E8C84CF79}"/>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6747E15-E6B6-43E9-BC5B-BFDB3799F57F}" type="slidenum">
              <a:rPr lang="en-US" altLang="en-US" sz="1400">
                <a:latin typeface="Arial" panose="020B0604020202020204" pitchFamily="34" charset="0"/>
              </a:rPr>
              <a:pPr fontAlgn="base">
                <a:spcBef>
                  <a:spcPct val="0"/>
                </a:spcBef>
                <a:spcAft>
                  <a:spcPct val="0"/>
                </a:spcAft>
              </a:pPr>
              <a:t>12</a:t>
            </a:fld>
            <a:endParaRPr lang="en-US" altLang="en-US" sz="140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EEF246F3-EE50-4726-8072-B1AD15B01899}"/>
              </a:ext>
            </a:extLst>
          </p:cNvPr>
          <p:cNvSpPr>
            <a:spLocks noGrp="1" noChangeArrowheads="1"/>
          </p:cNvSpPr>
          <p:nvPr>
            <p:ph type="title"/>
          </p:nvPr>
        </p:nvSpPr>
        <p:spPr>
          <a:xfrm>
            <a:off x="457200" y="274638"/>
            <a:ext cx="8229600" cy="639762"/>
          </a:xfrm>
        </p:spPr>
        <p:txBody>
          <a:bodyPr/>
          <a:lstStyle/>
          <a:p>
            <a:r>
              <a:rPr lang="en-GB" altLang="en-US" sz="3600"/>
              <a:t>Why Formal Models?</a:t>
            </a:r>
          </a:p>
        </p:txBody>
      </p:sp>
      <p:sp>
        <p:nvSpPr>
          <p:cNvPr id="3" name="Content Placeholder 2">
            <a:extLst>
              <a:ext uri="{FF2B5EF4-FFF2-40B4-BE49-F238E27FC236}">
                <a16:creationId xmlns:a16="http://schemas.microsoft.com/office/drawing/2014/main" id="{2E80BAA5-A4F9-41BA-8DA8-D6CD2BD1B320}"/>
              </a:ext>
            </a:extLst>
          </p:cNvPr>
          <p:cNvSpPr>
            <a:spLocks noGrp="1"/>
          </p:cNvSpPr>
          <p:nvPr>
            <p:ph idx="1"/>
          </p:nvPr>
        </p:nvSpPr>
        <p:spPr>
          <a:xfrm>
            <a:off x="457200" y="914400"/>
            <a:ext cx="8382000" cy="5211763"/>
          </a:xfrm>
        </p:spPr>
        <p:txBody>
          <a:bodyPr/>
          <a:lstStyle/>
          <a:p>
            <a:pPr fontAlgn="auto">
              <a:spcAft>
                <a:spcPts val="0"/>
              </a:spcAft>
              <a:defRPr/>
            </a:pPr>
            <a:r>
              <a:rPr lang="en-GB" sz="2000" b="1" dirty="0"/>
              <a:t>Objectivity:   </a:t>
            </a:r>
            <a:r>
              <a:rPr lang="en-GB" sz="2000" dirty="0"/>
              <a:t>The judgement of banking staff is highly subjective, meaning there is a lack of consistency in their decisions. In contrast, formal systems provide a highly objective means of decision making. </a:t>
            </a:r>
          </a:p>
          <a:p>
            <a:pPr lvl="1" fontAlgn="auto">
              <a:spcAft>
                <a:spcPts val="0"/>
              </a:spcAft>
              <a:defRPr/>
            </a:pPr>
            <a:endParaRPr lang="en-GB" sz="1600" dirty="0"/>
          </a:p>
          <a:p>
            <a:pPr lvl="1" fontAlgn="auto">
              <a:spcAft>
                <a:spcPts val="0"/>
              </a:spcAft>
              <a:defRPr/>
            </a:pPr>
            <a:r>
              <a:rPr lang="en-GB" sz="2000" dirty="0"/>
              <a:t>Two bank officers may make different decisions in the same case</a:t>
            </a:r>
          </a:p>
          <a:p>
            <a:pPr lvl="1" fontAlgn="auto">
              <a:spcAft>
                <a:spcPts val="0"/>
              </a:spcAft>
              <a:defRPr/>
            </a:pPr>
            <a:r>
              <a:rPr lang="en-GB" sz="2000" dirty="0"/>
              <a:t>Or, even the same bank officer may make a different decision based on mood: whether they are tired, irritable, happy, etc.</a:t>
            </a:r>
          </a:p>
          <a:p>
            <a:pPr marL="457200" lvl="1" indent="0" fontAlgn="auto">
              <a:spcAft>
                <a:spcPts val="0"/>
              </a:spcAft>
              <a:buFontTx/>
              <a:buNone/>
              <a:defRPr/>
            </a:pPr>
            <a:endParaRPr lang="en-GB" sz="2000" dirty="0"/>
          </a:p>
          <a:p>
            <a:pPr fontAlgn="auto">
              <a:spcAft>
                <a:spcPts val="0"/>
              </a:spcAft>
              <a:defRPr/>
            </a:pPr>
            <a:r>
              <a:rPr lang="en-GB" sz="2000" b="1" dirty="0"/>
              <a:t>Transparency:  </a:t>
            </a:r>
            <a:r>
              <a:rPr lang="en-GB" sz="2000" dirty="0"/>
              <a:t>Formal systems provide a fully transparent system and equality between applicants (adjusting for genuine risk factors). This is a legal requirement and is demanded by regulatory authorities.</a:t>
            </a:r>
          </a:p>
          <a:p>
            <a:pPr marL="0" indent="0" fontAlgn="auto">
              <a:spcAft>
                <a:spcPts val="0"/>
              </a:spcAft>
              <a:buFontTx/>
              <a:buNone/>
              <a:defRPr/>
            </a:pPr>
            <a:r>
              <a:rPr lang="en-GB" sz="2000" dirty="0"/>
              <a:t> </a:t>
            </a:r>
          </a:p>
          <a:p>
            <a:pPr fontAlgn="auto">
              <a:spcAft>
                <a:spcPts val="0"/>
              </a:spcAft>
              <a:defRPr/>
            </a:pPr>
            <a:r>
              <a:rPr lang="en-GB" sz="2000" b="1" dirty="0"/>
              <a:t>Cost:  </a:t>
            </a:r>
            <a:r>
              <a:rPr lang="en-GB" sz="2000" dirty="0"/>
              <a:t>Using automated formal systems tends to be cheaper. </a:t>
            </a:r>
          </a:p>
        </p:txBody>
      </p:sp>
      <p:sp>
        <p:nvSpPr>
          <p:cNvPr id="17414" name="Slide Number Placeholder 5">
            <a:extLst>
              <a:ext uri="{FF2B5EF4-FFF2-40B4-BE49-F238E27FC236}">
                <a16:creationId xmlns:a16="http://schemas.microsoft.com/office/drawing/2014/main" id="{682AD9C0-E3C5-49BB-A27A-AFD7573A686D}"/>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45929DA-3847-4158-9993-5BD9320EBD78}" type="slidenum">
              <a:rPr lang="en-US" altLang="en-US" sz="1400">
                <a:latin typeface="Arial" panose="020B0604020202020204" pitchFamily="34" charset="0"/>
              </a:rPr>
              <a:pPr fontAlgn="base">
                <a:spcBef>
                  <a:spcPct val="0"/>
                </a:spcBef>
                <a:spcAft>
                  <a:spcPct val="0"/>
                </a:spcAft>
              </a:pPr>
              <a:t>13</a:t>
            </a:fld>
            <a:endParaRPr lang="en-US" altLang="en-US" sz="1400">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a:extLst>
              <a:ext uri="{FF2B5EF4-FFF2-40B4-BE49-F238E27FC236}">
                <a16:creationId xmlns:a16="http://schemas.microsoft.com/office/drawing/2014/main" id="{7FC2A891-D5A2-43CB-9C3D-E80227331B1A}"/>
              </a:ext>
            </a:extLst>
          </p:cNvPr>
          <p:cNvSpPr>
            <a:spLocks noGrp="1" noChangeArrowheads="1"/>
          </p:cNvSpPr>
          <p:nvPr>
            <p:ph type="title"/>
          </p:nvPr>
        </p:nvSpPr>
        <p:spPr>
          <a:xfrm>
            <a:off x="457200" y="234950"/>
            <a:ext cx="8229600" cy="450850"/>
          </a:xfrm>
        </p:spPr>
        <p:txBody>
          <a:bodyPr rtlCol="0">
            <a:normAutofit fontScale="90000"/>
          </a:bodyPr>
          <a:lstStyle/>
          <a:p>
            <a:pPr fontAlgn="auto">
              <a:spcAft>
                <a:spcPts val="0"/>
              </a:spcAft>
              <a:defRPr/>
            </a:pPr>
            <a:r>
              <a:rPr lang="en-US" altLang="en-US" sz="3600"/>
              <a:t>Consumer (Retail) Credit</a:t>
            </a:r>
          </a:p>
        </p:txBody>
      </p:sp>
      <p:sp>
        <p:nvSpPr>
          <p:cNvPr id="5126" name="Rectangle 3">
            <a:extLst>
              <a:ext uri="{FF2B5EF4-FFF2-40B4-BE49-F238E27FC236}">
                <a16:creationId xmlns:a16="http://schemas.microsoft.com/office/drawing/2014/main" id="{85D24F87-0D59-45EF-AF64-6510CDC40491}"/>
              </a:ext>
            </a:extLst>
          </p:cNvPr>
          <p:cNvSpPr>
            <a:spLocks noGrp="1" noChangeArrowheads="1"/>
          </p:cNvSpPr>
          <p:nvPr>
            <p:ph idx="1"/>
          </p:nvPr>
        </p:nvSpPr>
        <p:spPr>
          <a:xfrm>
            <a:off x="457200" y="685800"/>
            <a:ext cx="8382000" cy="5638800"/>
          </a:xfrm>
        </p:spPr>
        <p:txBody>
          <a:bodyPr/>
          <a:lstStyle/>
          <a:p>
            <a:pPr marL="0" indent="0" fontAlgn="auto">
              <a:spcAft>
                <a:spcPts val="0"/>
              </a:spcAft>
              <a:buFontTx/>
              <a:buNone/>
              <a:defRPr/>
            </a:pPr>
            <a:r>
              <a:rPr lang="en-GB" sz="2000" b="1" dirty="0"/>
              <a:t>Perfect place to apply scorecards</a:t>
            </a:r>
          </a:p>
          <a:p>
            <a:pPr marL="0" indent="0" fontAlgn="auto">
              <a:spcAft>
                <a:spcPts val="0"/>
              </a:spcAft>
              <a:buFontTx/>
              <a:buNone/>
              <a:defRPr/>
            </a:pPr>
            <a:r>
              <a:rPr lang="en-GB" sz="2000" dirty="0"/>
              <a:t>Mortgage loan:	Loan secured on a physical property</a:t>
            </a:r>
          </a:p>
          <a:p>
            <a:pPr marL="0" indent="0" fontAlgn="auto">
              <a:spcAft>
                <a:spcPts val="0"/>
              </a:spcAft>
              <a:buFontTx/>
              <a:buNone/>
              <a:defRPr/>
            </a:pPr>
            <a:endParaRPr lang="en-GB" sz="2000" dirty="0"/>
          </a:p>
          <a:p>
            <a:pPr marL="0" indent="0" fontAlgn="auto">
              <a:spcAft>
                <a:spcPts val="0"/>
              </a:spcAft>
              <a:buFontTx/>
              <a:buNone/>
              <a:defRPr/>
            </a:pPr>
            <a:r>
              <a:rPr lang="en-GB" sz="2000" dirty="0"/>
              <a:t>Credit card *:	Credit availability with upper credit limit and no fixed 			repayment plan</a:t>
            </a:r>
          </a:p>
          <a:p>
            <a:pPr marL="0" indent="0" fontAlgn="auto">
              <a:spcAft>
                <a:spcPts val="0"/>
              </a:spcAft>
              <a:buFontTx/>
              <a:buNone/>
              <a:defRPr/>
            </a:pPr>
            <a:endParaRPr lang="en-GB" sz="2000" dirty="0"/>
          </a:p>
          <a:p>
            <a:pPr marL="0" indent="0" fontAlgn="auto">
              <a:spcAft>
                <a:spcPts val="0"/>
              </a:spcAft>
              <a:buFontTx/>
              <a:buNone/>
              <a:defRPr/>
            </a:pPr>
            <a:r>
              <a:rPr lang="en-GB" sz="2000" dirty="0"/>
              <a:t>Personal loan:	Loan with fixed repayments over time (secured or not)</a:t>
            </a:r>
          </a:p>
          <a:p>
            <a:pPr marL="0" indent="0" fontAlgn="auto">
              <a:spcAft>
                <a:spcPts val="0"/>
              </a:spcAft>
              <a:buFontTx/>
              <a:buNone/>
              <a:defRPr/>
            </a:pPr>
            <a:endParaRPr lang="en-GB" sz="2000" dirty="0"/>
          </a:p>
          <a:p>
            <a:pPr marL="0" indent="0" fontAlgn="auto">
              <a:spcAft>
                <a:spcPts val="0"/>
              </a:spcAft>
              <a:buFontTx/>
              <a:buNone/>
              <a:defRPr/>
            </a:pPr>
            <a:r>
              <a:rPr lang="en-GB" sz="2000" dirty="0"/>
              <a:t>Overdraft *:		Credit limit available in current account for a fee and 				usually a limited duration</a:t>
            </a:r>
          </a:p>
          <a:p>
            <a:pPr marL="0" indent="0" fontAlgn="auto">
              <a:spcAft>
                <a:spcPts val="0"/>
              </a:spcAft>
              <a:buFontTx/>
              <a:buNone/>
              <a:defRPr/>
            </a:pPr>
            <a:endParaRPr lang="en-GB" sz="2000" dirty="0"/>
          </a:p>
          <a:p>
            <a:pPr marL="0" indent="0" fontAlgn="auto">
              <a:spcAft>
                <a:spcPts val="0"/>
              </a:spcAft>
              <a:buFontTx/>
              <a:buNone/>
              <a:defRPr/>
            </a:pPr>
            <a:r>
              <a:rPr lang="en-GB" sz="2000" dirty="0"/>
              <a:t>Hire purchase:	Hire item with fixed payments, with final ownership</a:t>
            </a:r>
          </a:p>
          <a:p>
            <a:pPr marL="0" indent="0" fontAlgn="auto">
              <a:spcAft>
                <a:spcPts val="0"/>
              </a:spcAft>
              <a:buFontTx/>
              <a:buNone/>
              <a:defRPr/>
            </a:pPr>
            <a:endParaRPr lang="en-GB" sz="2000" dirty="0"/>
          </a:p>
          <a:p>
            <a:pPr marL="0" indent="0" fontAlgn="auto">
              <a:spcAft>
                <a:spcPts val="0"/>
              </a:spcAft>
              <a:buFontTx/>
              <a:buNone/>
              <a:defRPr/>
            </a:pPr>
            <a:r>
              <a:rPr lang="en-GB" sz="2000" dirty="0"/>
              <a:t>The products can be offered to small businesses or sole traders and are still categorised as retail credit</a:t>
            </a:r>
          </a:p>
          <a:p>
            <a:pPr marL="0" indent="0" fontAlgn="auto">
              <a:spcAft>
                <a:spcPts val="0"/>
              </a:spcAft>
              <a:buFontTx/>
              <a:buNone/>
              <a:defRPr/>
            </a:pPr>
            <a:r>
              <a:rPr lang="en-GB" sz="1200" b="1" i="1" dirty="0"/>
              <a:t>* Examples of revolving credit</a:t>
            </a:r>
          </a:p>
          <a:p>
            <a:pPr fontAlgn="auto">
              <a:spcAft>
                <a:spcPts val="0"/>
              </a:spcAft>
              <a:defRPr/>
            </a:pPr>
            <a:endParaRPr lang="en-GB" sz="2000" dirty="0"/>
          </a:p>
          <a:p>
            <a:pPr fontAlgn="auto">
              <a:lnSpc>
                <a:spcPct val="80000"/>
              </a:lnSpc>
              <a:spcAft>
                <a:spcPts val="0"/>
              </a:spcAft>
              <a:defRPr/>
            </a:pPr>
            <a:endParaRPr lang="en-US" sz="2000" dirty="0"/>
          </a:p>
        </p:txBody>
      </p:sp>
      <p:sp>
        <p:nvSpPr>
          <p:cNvPr id="18438" name="Slide Number Placeholder 5">
            <a:extLst>
              <a:ext uri="{FF2B5EF4-FFF2-40B4-BE49-F238E27FC236}">
                <a16:creationId xmlns:a16="http://schemas.microsoft.com/office/drawing/2014/main" id="{A4AAB5CB-0F3D-4582-B930-E4E9742EB5A3}"/>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4145887-56D4-45DA-9A93-06A5BA9759A4}" type="slidenum">
              <a:rPr lang="en-US" altLang="en-US" sz="1400">
                <a:latin typeface="Arial" panose="020B0604020202020204" pitchFamily="34" charset="0"/>
              </a:rPr>
              <a:pPr fontAlgn="base">
                <a:spcBef>
                  <a:spcPct val="0"/>
                </a:spcBef>
                <a:spcAft>
                  <a:spcPct val="0"/>
                </a:spcAft>
              </a:pPr>
              <a:t>14</a:t>
            </a:fld>
            <a:endParaRPr lang="en-US" altLang="en-US" sz="1400">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E82C81C-E620-479F-85CA-0F2398CACD77}"/>
              </a:ext>
            </a:extLst>
          </p:cNvPr>
          <p:cNvSpPr>
            <a:spLocks noGrp="1" noChangeArrowheads="1"/>
          </p:cNvSpPr>
          <p:nvPr>
            <p:ph type="title"/>
          </p:nvPr>
        </p:nvSpPr>
        <p:spPr>
          <a:xfrm>
            <a:off x="457200" y="234950"/>
            <a:ext cx="8229600" cy="596900"/>
          </a:xfrm>
        </p:spPr>
        <p:txBody>
          <a:bodyPr/>
          <a:lstStyle/>
          <a:p>
            <a:r>
              <a:rPr lang="en-US" altLang="en-US" sz="3600"/>
              <a:t>Wholesale Credit Portfolios</a:t>
            </a:r>
          </a:p>
        </p:txBody>
      </p:sp>
      <p:sp>
        <p:nvSpPr>
          <p:cNvPr id="18438" name="Rectangle 3">
            <a:extLst>
              <a:ext uri="{FF2B5EF4-FFF2-40B4-BE49-F238E27FC236}">
                <a16:creationId xmlns:a16="http://schemas.microsoft.com/office/drawing/2014/main" id="{FA3B3397-A024-4680-97BE-677AF84AB936}"/>
              </a:ext>
            </a:extLst>
          </p:cNvPr>
          <p:cNvSpPr>
            <a:spLocks noGrp="1" noChangeArrowheads="1"/>
          </p:cNvSpPr>
          <p:nvPr>
            <p:ph idx="1"/>
          </p:nvPr>
        </p:nvSpPr>
        <p:spPr>
          <a:xfrm>
            <a:off x="457200" y="871538"/>
            <a:ext cx="8229600" cy="5453062"/>
          </a:xfrm>
        </p:spPr>
        <p:txBody>
          <a:bodyPr/>
          <a:lstStyle/>
          <a:p>
            <a:pPr fontAlgn="auto">
              <a:spcAft>
                <a:spcPts val="0"/>
              </a:spcAft>
              <a:defRPr/>
            </a:pPr>
            <a:r>
              <a:rPr lang="en-GB" altLang="en-US" sz="2000" dirty="0"/>
              <a:t>Sovereign</a:t>
            </a:r>
          </a:p>
          <a:p>
            <a:pPr fontAlgn="auto">
              <a:spcAft>
                <a:spcPts val="0"/>
              </a:spcAft>
              <a:defRPr/>
            </a:pPr>
            <a:endParaRPr lang="en-GB" altLang="en-US" sz="2000" dirty="0"/>
          </a:p>
          <a:p>
            <a:pPr fontAlgn="auto">
              <a:spcAft>
                <a:spcPts val="0"/>
              </a:spcAft>
              <a:defRPr/>
            </a:pPr>
            <a:r>
              <a:rPr lang="en-GB" altLang="en-US" sz="2000" dirty="0"/>
              <a:t>Bank</a:t>
            </a:r>
          </a:p>
          <a:p>
            <a:pPr fontAlgn="auto">
              <a:spcAft>
                <a:spcPts val="0"/>
              </a:spcAft>
              <a:defRPr/>
            </a:pPr>
            <a:endParaRPr lang="en-GB" altLang="en-US" sz="2000" dirty="0"/>
          </a:p>
          <a:p>
            <a:pPr fontAlgn="auto">
              <a:spcAft>
                <a:spcPts val="0"/>
              </a:spcAft>
              <a:defRPr/>
            </a:pPr>
            <a:r>
              <a:rPr lang="en-GB" altLang="en-US" sz="2000" dirty="0"/>
              <a:t>Large Corporate </a:t>
            </a:r>
          </a:p>
          <a:p>
            <a:pPr fontAlgn="auto">
              <a:spcAft>
                <a:spcPts val="0"/>
              </a:spcAft>
              <a:defRPr/>
            </a:pPr>
            <a:endParaRPr lang="en-GB" altLang="en-US" sz="2000" dirty="0"/>
          </a:p>
          <a:p>
            <a:pPr fontAlgn="auto">
              <a:spcAft>
                <a:spcPts val="0"/>
              </a:spcAft>
              <a:defRPr/>
            </a:pPr>
            <a:r>
              <a:rPr lang="en-GB" altLang="en-US" sz="2000" dirty="0"/>
              <a:t>Small Corporate</a:t>
            </a:r>
          </a:p>
          <a:p>
            <a:pPr fontAlgn="auto">
              <a:spcAft>
                <a:spcPts val="0"/>
              </a:spcAft>
              <a:defRPr/>
            </a:pPr>
            <a:endParaRPr lang="en-GB" altLang="en-US" sz="2000" dirty="0"/>
          </a:p>
          <a:p>
            <a:pPr fontAlgn="auto">
              <a:spcAft>
                <a:spcPts val="0"/>
              </a:spcAft>
              <a:defRPr/>
            </a:pPr>
            <a:r>
              <a:rPr lang="en-GB" altLang="en-US" sz="2000" dirty="0"/>
              <a:t>Commercial Real Estate</a:t>
            </a:r>
          </a:p>
          <a:p>
            <a:pPr fontAlgn="auto">
              <a:spcAft>
                <a:spcPts val="0"/>
              </a:spcAft>
              <a:defRPr/>
            </a:pPr>
            <a:endParaRPr lang="en-GB" altLang="en-US" sz="2000" dirty="0"/>
          </a:p>
          <a:p>
            <a:pPr fontAlgn="auto">
              <a:spcAft>
                <a:spcPts val="0"/>
              </a:spcAft>
              <a:defRPr/>
            </a:pPr>
            <a:r>
              <a:rPr lang="en-GB" altLang="en-US" sz="2000" dirty="0"/>
              <a:t>Bespoke / Specialist Portfolios</a:t>
            </a:r>
          </a:p>
          <a:p>
            <a:pPr fontAlgn="auto">
              <a:spcAft>
                <a:spcPts val="0"/>
              </a:spcAft>
              <a:defRPr/>
            </a:pPr>
            <a:endParaRPr lang="en-GB" altLang="en-US" sz="2000" dirty="0"/>
          </a:p>
          <a:p>
            <a:pPr marL="0" indent="0" fontAlgn="auto">
              <a:spcAft>
                <a:spcPts val="0"/>
              </a:spcAft>
              <a:buFontTx/>
              <a:buNone/>
              <a:defRPr/>
            </a:pPr>
            <a:r>
              <a:rPr lang="en-GB" altLang="en-US" sz="2000" b="1" dirty="0"/>
              <a:t>Scorecards less likely to be deployed for decisioning but are needed for capital and IFRS 9 modelling.</a:t>
            </a:r>
          </a:p>
          <a:p>
            <a:pPr fontAlgn="auto">
              <a:spcAft>
                <a:spcPts val="0"/>
              </a:spcAft>
              <a:defRPr/>
            </a:pPr>
            <a:endParaRPr lang="en-GB" altLang="en-US" sz="2000" dirty="0"/>
          </a:p>
          <a:p>
            <a:pPr fontAlgn="auto">
              <a:spcAft>
                <a:spcPts val="0"/>
              </a:spcAft>
              <a:defRPr/>
            </a:pPr>
            <a:endParaRPr lang="en-GB" altLang="en-US" sz="2000" dirty="0"/>
          </a:p>
        </p:txBody>
      </p:sp>
      <p:sp>
        <p:nvSpPr>
          <p:cNvPr id="19462" name="Slide Number Placeholder 5">
            <a:extLst>
              <a:ext uri="{FF2B5EF4-FFF2-40B4-BE49-F238E27FC236}">
                <a16:creationId xmlns:a16="http://schemas.microsoft.com/office/drawing/2014/main" id="{1F75651C-84AC-48A6-A04D-ABB0BEB21B30}"/>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C4DED7E-A302-4D59-978C-80D90F433A33}" type="slidenum">
              <a:rPr lang="en-US" altLang="en-US" sz="1400">
                <a:latin typeface="Arial" panose="020B0604020202020204" pitchFamily="34" charset="0"/>
              </a:rPr>
              <a:pPr fontAlgn="base">
                <a:spcBef>
                  <a:spcPct val="0"/>
                </a:spcBef>
                <a:spcAft>
                  <a:spcPct val="0"/>
                </a:spcAft>
              </a:pPr>
              <a:t>15</a:t>
            </a:fld>
            <a:endParaRPr lang="en-US" altLang="en-US" sz="1400">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7331E7C9-F0F8-4D54-A4EB-A32F399683AA}"/>
              </a:ext>
            </a:extLst>
          </p:cNvPr>
          <p:cNvSpPr>
            <a:spLocks noGrp="1" noChangeArrowheads="1"/>
          </p:cNvSpPr>
          <p:nvPr>
            <p:ph type="title"/>
          </p:nvPr>
        </p:nvSpPr>
        <p:spPr>
          <a:xfrm>
            <a:off x="457200" y="274638"/>
            <a:ext cx="8229600" cy="563562"/>
          </a:xfrm>
        </p:spPr>
        <p:txBody>
          <a:bodyPr rtlCol="0">
            <a:normAutofit fontScale="90000"/>
          </a:bodyPr>
          <a:lstStyle/>
          <a:p>
            <a:pPr fontAlgn="auto">
              <a:spcAft>
                <a:spcPts val="0"/>
              </a:spcAft>
              <a:defRPr/>
            </a:pPr>
            <a:r>
              <a:rPr lang="en-GB" altLang="en-US" sz="3600"/>
              <a:t>Probability Estimation</a:t>
            </a:r>
          </a:p>
        </p:txBody>
      </p:sp>
      <p:sp>
        <p:nvSpPr>
          <p:cNvPr id="3" name="Content Placeholder 2">
            <a:extLst>
              <a:ext uri="{FF2B5EF4-FFF2-40B4-BE49-F238E27FC236}">
                <a16:creationId xmlns:a16="http://schemas.microsoft.com/office/drawing/2014/main" id="{DFB85EAB-935F-4A3D-828E-8122EB90E54B}"/>
              </a:ext>
            </a:extLst>
          </p:cNvPr>
          <p:cNvSpPr>
            <a:spLocks noGrp="1"/>
          </p:cNvSpPr>
          <p:nvPr>
            <p:ph idx="1"/>
          </p:nvPr>
        </p:nvSpPr>
        <p:spPr>
          <a:xfrm>
            <a:off x="457200" y="838200"/>
            <a:ext cx="8229600" cy="5287963"/>
          </a:xfrm>
        </p:spPr>
        <p:txBody>
          <a:bodyPr/>
          <a:lstStyle/>
          <a:p>
            <a:pPr marL="0" indent="0" fontAlgn="auto">
              <a:spcAft>
                <a:spcPts val="0"/>
              </a:spcAft>
              <a:buFontTx/>
              <a:buNone/>
              <a:defRPr/>
            </a:pPr>
            <a:r>
              <a:rPr lang="en-GB" sz="2400" dirty="0"/>
              <a:t>Forward looking: Major breakthrough in modelling</a:t>
            </a:r>
          </a:p>
          <a:p>
            <a:pPr marL="0" indent="0" fontAlgn="auto">
              <a:spcAft>
                <a:spcPts val="0"/>
              </a:spcAft>
              <a:buFontTx/>
              <a:buNone/>
              <a:defRPr/>
            </a:pPr>
            <a:endParaRPr lang="en-GB" sz="2400" dirty="0"/>
          </a:p>
          <a:p>
            <a:pPr fontAlgn="auto">
              <a:spcAft>
                <a:spcPts val="0"/>
              </a:spcAft>
              <a:defRPr/>
            </a:pPr>
            <a:r>
              <a:rPr lang="en-GB" sz="2400" dirty="0"/>
              <a:t>Allows for quantitative risk management and measurement of expected profitability/return</a:t>
            </a:r>
          </a:p>
          <a:p>
            <a:pPr fontAlgn="auto">
              <a:spcAft>
                <a:spcPts val="0"/>
              </a:spcAft>
              <a:defRPr/>
            </a:pPr>
            <a:endParaRPr lang="en-GB" sz="2400" dirty="0"/>
          </a:p>
          <a:p>
            <a:pPr fontAlgn="auto">
              <a:spcAft>
                <a:spcPts val="0"/>
              </a:spcAft>
              <a:defRPr/>
            </a:pPr>
            <a:r>
              <a:rPr lang="en-GB" sz="2400" dirty="0"/>
              <a:t>Inform pricing decisions</a:t>
            </a:r>
          </a:p>
          <a:p>
            <a:pPr marL="0" indent="0" fontAlgn="auto">
              <a:spcAft>
                <a:spcPts val="0"/>
              </a:spcAft>
              <a:buFontTx/>
              <a:buNone/>
              <a:defRPr/>
            </a:pPr>
            <a:endParaRPr lang="en-GB" sz="2400" dirty="0"/>
          </a:p>
          <a:p>
            <a:pPr fontAlgn="auto">
              <a:spcAft>
                <a:spcPts val="0"/>
              </a:spcAft>
              <a:defRPr/>
            </a:pPr>
            <a:r>
              <a:rPr lang="en-GB" sz="2400" dirty="0"/>
              <a:t>Capital PD is input to capital requirement calculations</a:t>
            </a:r>
          </a:p>
          <a:p>
            <a:pPr fontAlgn="auto">
              <a:spcAft>
                <a:spcPts val="0"/>
              </a:spcAft>
              <a:defRPr/>
            </a:pPr>
            <a:endParaRPr lang="en-GB" sz="2400" dirty="0"/>
          </a:p>
          <a:p>
            <a:pPr fontAlgn="auto">
              <a:spcAft>
                <a:spcPts val="0"/>
              </a:spcAft>
              <a:defRPr/>
            </a:pPr>
            <a:r>
              <a:rPr lang="en-GB" sz="2400" dirty="0"/>
              <a:t>Provisions PD is input to ECL (not the same PD)</a:t>
            </a:r>
          </a:p>
          <a:p>
            <a:pPr fontAlgn="auto">
              <a:spcAft>
                <a:spcPts val="0"/>
              </a:spcAft>
              <a:defRPr/>
            </a:pPr>
            <a:endParaRPr lang="en-GB" sz="2400" dirty="0"/>
          </a:p>
          <a:p>
            <a:pPr marL="0" indent="0" fontAlgn="auto">
              <a:spcAft>
                <a:spcPts val="0"/>
              </a:spcAft>
              <a:buFontTx/>
              <a:buNone/>
              <a:defRPr/>
            </a:pPr>
            <a:r>
              <a:rPr lang="en-GB" sz="2400" b="1" dirty="0"/>
              <a:t>How do banks adapt models to SI559 rules?</a:t>
            </a:r>
          </a:p>
          <a:p>
            <a:pPr fontAlgn="auto">
              <a:spcAft>
                <a:spcPts val="0"/>
              </a:spcAft>
              <a:defRPr/>
            </a:pPr>
            <a:endParaRPr lang="en-GB" sz="2400" dirty="0"/>
          </a:p>
          <a:p>
            <a:pPr fontAlgn="auto">
              <a:spcAft>
                <a:spcPts val="0"/>
              </a:spcAft>
              <a:defRPr/>
            </a:pPr>
            <a:endParaRPr lang="en-GB" sz="2400" dirty="0"/>
          </a:p>
          <a:p>
            <a:pPr marL="0" indent="0" fontAlgn="auto">
              <a:spcAft>
                <a:spcPts val="0"/>
              </a:spcAft>
              <a:buFontTx/>
              <a:buNone/>
              <a:defRPr/>
            </a:pPr>
            <a:endParaRPr lang="en-GB" dirty="0"/>
          </a:p>
        </p:txBody>
      </p:sp>
      <p:sp>
        <p:nvSpPr>
          <p:cNvPr id="20486" name="Slide Number Placeholder 5">
            <a:extLst>
              <a:ext uri="{FF2B5EF4-FFF2-40B4-BE49-F238E27FC236}">
                <a16:creationId xmlns:a16="http://schemas.microsoft.com/office/drawing/2014/main" id="{8827B6CD-F01E-4B64-8E9A-8E0769F2B4F7}"/>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D1E7C69-D499-4EC9-A088-87D9A921239E}" type="slidenum">
              <a:rPr lang="en-US" altLang="en-US" sz="1400">
                <a:latin typeface="Arial" panose="020B0604020202020204" pitchFamily="34" charset="0"/>
              </a:rPr>
              <a:pPr fontAlgn="base">
                <a:spcBef>
                  <a:spcPct val="0"/>
                </a:spcBef>
                <a:spcAft>
                  <a:spcPct val="0"/>
                </a:spcAft>
              </a:pPr>
              <a:t>16</a:t>
            </a:fld>
            <a:endParaRPr lang="en-US" altLang="en-US" sz="1400">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D4557970-9ABF-4CD6-AD7F-75CA253648C0}"/>
              </a:ext>
            </a:extLst>
          </p:cNvPr>
          <p:cNvSpPr>
            <a:spLocks noGrp="1" noChangeArrowheads="1"/>
          </p:cNvSpPr>
          <p:nvPr>
            <p:ph type="title"/>
          </p:nvPr>
        </p:nvSpPr>
        <p:spPr>
          <a:xfrm>
            <a:off x="457200" y="274638"/>
            <a:ext cx="8229600" cy="563562"/>
          </a:xfrm>
        </p:spPr>
        <p:txBody>
          <a:bodyPr rtlCol="0">
            <a:normAutofit fontScale="90000"/>
          </a:bodyPr>
          <a:lstStyle/>
          <a:p>
            <a:pPr fontAlgn="auto">
              <a:spcAft>
                <a:spcPts val="0"/>
              </a:spcAft>
              <a:defRPr/>
            </a:pPr>
            <a:r>
              <a:rPr lang="en-GB" altLang="en-US" sz="3600"/>
              <a:t>Which Formal Models are Available</a:t>
            </a:r>
          </a:p>
        </p:txBody>
      </p:sp>
      <p:sp>
        <p:nvSpPr>
          <p:cNvPr id="3" name="Content Placeholder 2">
            <a:extLst>
              <a:ext uri="{FF2B5EF4-FFF2-40B4-BE49-F238E27FC236}">
                <a16:creationId xmlns:a16="http://schemas.microsoft.com/office/drawing/2014/main" id="{1811C8B4-94BC-43C1-8CDB-F8D1E4AAB644}"/>
              </a:ext>
            </a:extLst>
          </p:cNvPr>
          <p:cNvSpPr>
            <a:spLocks noGrp="1"/>
          </p:cNvSpPr>
          <p:nvPr>
            <p:ph idx="1"/>
          </p:nvPr>
        </p:nvSpPr>
        <p:spPr>
          <a:xfrm>
            <a:off x="457200" y="838200"/>
            <a:ext cx="8382000" cy="5287963"/>
          </a:xfrm>
        </p:spPr>
        <p:txBody>
          <a:bodyPr/>
          <a:lstStyle/>
          <a:p>
            <a:pPr marL="0" indent="0" fontAlgn="auto">
              <a:spcAft>
                <a:spcPts val="0"/>
              </a:spcAft>
              <a:buFontTx/>
              <a:buNone/>
              <a:defRPr/>
            </a:pPr>
            <a:r>
              <a:rPr lang="en-GB" sz="2400" dirty="0"/>
              <a:t>The standard model for credit scoring is </a:t>
            </a:r>
            <a:r>
              <a:rPr lang="en-GB" sz="2400" b="1" dirty="0"/>
              <a:t>logistic regression</a:t>
            </a:r>
          </a:p>
          <a:p>
            <a:pPr fontAlgn="auto">
              <a:spcAft>
                <a:spcPts val="0"/>
              </a:spcAft>
              <a:defRPr/>
            </a:pPr>
            <a:r>
              <a:rPr lang="en-GB" sz="2000" dirty="0"/>
              <a:t>Logistic regression is the appropriate regression analysis to conduct when the dependent variable is dichotomous (binary)</a:t>
            </a:r>
          </a:p>
          <a:p>
            <a:pPr fontAlgn="auto">
              <a:spcAft>
                <a:spcPts val="0"/>
              </a:spcAft>
              <a:defRPr/>
            </a:pPr>
            <a:endParaRPr lang="en-GB" sz="2000" dirty="0"/>
          </a:p>
          <a:p>
            <a:pPr fontAlgn="auto">
              <a:spcAft>
                <a:spcPts val="0"/>
              </a:spcAft>
              <a:defRPr/>
            </a:pPr>
            <a:r>
              <a:rPr lang="en-GB" sz="2000" dirty="0"/>
              <a:t>In credit scoring the binary outcome is usually default / not</a:t>
            </a:r>
          </a:p>
          <a:p>
            <a:pPr fontAlgn="auto">
              <a:spcAft>
                <a:spcPts val="0"/>
              </a:spcAft>
              <a:defRPr/>
            </a:pPr>
            <a:endParaRPr lang="en-GB" sz="2000" dirty="0"/>
          </a:p>
          <a:p>
            <a:pPr fontAlgn="auto">
              <a:spcAft>
                <a:spcPts val="0"/>
              </a:spcAft>
              <a:defRPr/>
            </a:pPr>
            <a:r>
              <a:rPr lang="en-GB" sz="2000" dirty="0"/>
              <a:t>Logistic regression is used to describe data and to explain the relationship between one dependent binary variable and one or more metric (interval or ratio scale) independent variables</a:t>
            </a:r>
          </a:p>
          <a:p>
            <a:pPr fontAlgn="auto">
              <a:spcAft>
                <a:spcPts val="0"/>
              </a:spcAft>
              <a:defRPr/>
            </a:pPr>
            <a:endParaRPr lang="en-GB" sz="2000" dirty="0"/>
          </a:p>
          <a:p>
            <a:pPr fontAlgn="auto">
              <a:spcAft>
                <a:spcPts val="0"/>
              </a:spcAft>
              <a:defRPr/>
            </a:pPr>
            <a:r>
              <a:rPr lang="en-GB" sz="2000" dirty="0"/>
              <a:t>The attraction is that the predictor variables can be qualitative (married, home owner), discrete numerical variables (number of children, number of qualifications) or continuous numerical variables (age, income, average account balance).  </a:t>
            </a:r>
          </a:p>
          <a:p>
            <a:pPr marL="0" indent="0" fontAlgn="auto">
              <a:spcAft>
                <a:spcPts val="0"/>
              </a:spcAft>
              <a:buFontTx/>
              <a:buNone/>
              <a:defRPr/>
            </a:pPr>
            <a:r>
              <a:rPr lang="en-GB" sz="2000" b="1" i="1" dirty="0"/>
              <a:t>Calibration is the process to map score to log odds to odds to PD  </a:t>
            </a:r>
          </a:p>
          <a:p>
            <a:pPr fontAlgn="auto">
              <a:spcAft>
                <a:spcPts val="0"/>
              </a:spcAft>
              <a:defRPr/>
            </a:pPr>
            <a:endParaRPr lang="en-GB" sz="2000" dirty="0"/>
          </a:p>
          <a:p>
            <a:pPr fontAlgn="auto">
              <a:spcAft>
                <a:spcPts val="0"/>
              </a:spcAft>
              <a:defRPr/>
            </a:pPr>
            <a:endParaRPr lang="en-GB" sz="2000" dirty="0"/>
          </a:p>
        </p:txBody>
      </p:sp>
      <p:sp>
        <p:nvSpPr>
          <p:cNvPr id="21510" name="Slide Number Placeholder 5">
            <a:extLst>
              <a:ext uri="{FF2B5EF4-FFF2-40B4-BE49-F238E27FC236}">
                <a16:creationId xmlns:a16="http://schemas.microsoft.com/office/drawing/2014/main" id="{37C78B7B-A28F-414A-B48E-D4BB06DF9F98}"/>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39081AA-7650-4035-823C-3C5C98A88E3C}" type="slidenum">
              <a:rPr lang="en-US" altLang="en-US" sz="1400">
                <a:latin typeface="Arial" panose="020B0604020202020204" pitchFamily="34" charset="0"/>
              </a:rPr>
              <a:pPr fontAlgn="base">
                <a:spcBef>
                  <a:spcPct val="0"/>
                </a:spcBef>
                <a:spcAft>
                  <a:spcPct val="0"/>
                </a:spcAft>
              </a:pPr>
              <a:t>17</a:t>
            </a:fld>
            <a:endParaRPr lang="en-US" altLang="en-US" sz="1400">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4C453E66-9EA5-4ECD-9171-386ECE1C80AC}"/>
              </a:ext>
            </a:extLst>
          </p:cNvPr>
          <p:cNvSpPr>
            <a:spLocks noGrp="1" noChangeArrowheads="1"/>
          </p:cNvSpPr>
          <p:nvPr>
            <p:ph type="title"/>
          </p:nvPr>
        </p:nvSpPr>
        <p:spPr>
          <a:xfrm>
            <a:off x="457200" y="274638"/>
            <a:ext cx="8229600" cy="639762"/>
          </a:xfrm>
        </p:spPr>
        <p:txBody>
          <a:bodyPr/>
          <a:lstStyle/>
          <a:p>
            <a:r>
              <a:rPr lang="en-GB" altLang="en-US" sz="3600"/>
              <a:t>Iconic Models</a:t>
            </a:r>
          </a:p>
        </p:txBody>
      </p:sp>
      <p:sp>
        <p:nvSpPr>
          <p:cNvPr id="3" name="Content Placeholder 2">
            <a:extLst>
              <a:ext uri="{FF2B5EF4-FFF2-40B4-BE49-F238E27FC236}">
                <a16:creationId xmlns:a16="http://schemas.microsoft.com/office/drawing/2014/main" id="{3D681158-6F21-44F6-AB08-054230199D16}"/>
              </a:ext>
            </a:extLst>
          </p:cNvPr>
          <p:cNvSpPr>
            <a:spLocks noGrp="1"/>
          </p:cNvSpPr>
          <p:nvPr>
            <p:ph idx="1"/>
          </p:nvPr>
        </p:nvSpPr>
        <p:spPr>
          <a:xfrm>
            <a:off x="457200" y="914400"/>
            <a:ext cx="8229600" cy="5211763"/>
          </a:xfrm>
        </p:spPr>
        <p:txBody>
          <a:bodyPr/>
          <a:lstStyle/>
          <a:p>
            <a:pPr marL="0" indent="0" fontAlgn="auto">
              <a:spcAft>
                <a:spcPts val="0"/>
              </a:spcAft>
              <a:buFontTx/>
              <a:buNone/>
              <a:defRPr/>
            </a:pPr>
            <a:r>
              <a:rPr lang="en-GB" sz="2000" b="1" dirty="0"/>
              <a:t>Iconic models </a:t>
            </a:r>
            <a:r>
              <a:rPr lang="en-GB" sz="2000" dirty="0"/>
              <a:t>enable us to impose prior assumptions before building the model.</a:t>
            </a:r>
          </a:p>
          <a:p>
            <a:pPr fontAlgn="auto">
              <a:spcAft>
                <a:spcPts val="0"/>
              </a:spcAft>
              <a:defRPr/>
            </a:pPr>
            <a:r>
              <a:rPr lang="en-GB" sz="2000" dirty="0"/>
              <a:t>These assumptions would be based on expert (human) judgement. </a:t>
            </a:r>
          </a:p>
          <a:p>
            <a:pPr fontAlgn="auto">
              <a:spcAft>
                <a:spcPts val="0"/>
              </a:spcAft>
              <a:defRPr/>
            </a:pPr>
            <a:r>
              <a:rPr lang="en-GB" sz="2000" dirty="0"/>
              <a:t>Iconic models may be more meaningful and robust over time.</a:t>
            </a:r>
          </a:p>
          <a:p>
            <a:pPr marL="0" indent="0" fontAlgn="auto">
              <a:spcAft>
                <a:spcPts val="0"/>
              </a:spcAft>
              <a:buFontTx/>
              <a:buNone/>
              <a:defRPr/>
            </a:pPr>
            <a:endParaRPr lang="en-GB" sz="2000" b="1" i="1" dirty="0"/>
          </a:p>
          <a:p>
            <a:pPr marL="0" indent="0" fontAlgn="auto">
              <a:spcAft>
                <a:spcPts val="0"/>
              </a:spcAft>
              <a:buFontTx/>
              <a:buNone/>
              <a:defRPr/>
            </a:pPr>
            <a:r>
              <a:rPr lang="en-GB" sz="2000" b="1" i="1" dirty="0"/>
              <a:t>Examples</a:t>
            </a:r>
          </a:p>
          <a:p>
            <a:pPr fontAlgn="auto">
              <a:spcAft>
                <a:spcPts val="0"/>
              </a:spcAft>
              <a:defRPr/>
            </a:pPr>
            <a:r>
              <a:rPr lang="en-GB" sz="2000" dirty="0"/>
              <a:t>An iconic approach would be to </a:t>
            </a:r>
            <a:r>
              <a:rPr lang="en-GB" sz="2000" i="1" dirty="0"/>
              <a:t>segment a </a:t>
            </a:r>
            <a:r>
              <a:rPr lang="en-GB" sz="2000" dirty="0"/>
              <a:t>credit scoring model into two parts, based on the prior belief that the risk factors for high earners would be different than low earners.</a:t>
            </a:r>
          </a:p>
          <a:p>
            <a:pPr fontAlgn="auto">
              <a:spcAft>
                <a:spcPts val="0"/>
              </a:spcAft>
              <a:defRPr/>
            </a:pPr>
            <a:r>
              <a:rPr lang="en-GB" sz="2000" dirty="0"/>
              <a:t>A mortgage scorecard may segment owner occupier and buy to let applications on the assumption that they are different populations with different default drivers.</a:t>
            </a:r>
          </a:p>
          <a:p>
            <a:pPr fontAlgn="auto">
              <a:spcAft>
                <a:spcPts val="0"/>
              </a:spcAft>
              <a:defRPr/>
            </a:pPr>
            <a:r>
              <a:rPr lang="en-GB" sz="2000" dirty="0"/>
              <a:t>Iconic models may include particular variables in the belief that they are predictive, even if the evidence is not yet available</a:t>
            </a:r>
          </a:p>
          <a:p>
            <a:pPr marL="0" indent="0" fontAlgn="auto">
              <a:spcAft>
                <a:spcPts val="0"/>
              </a:spcAft>
              <a:buFontTx/>
              <a:buNone/>
              <a:defRPr/>
            </a:pPr>
            <a:r>
              <a:rPr lang="en-GB" sz="2000" b="1" i="1" dirty="0"/>
              <a:t>How will SI559 rules change mortgage scorecards?</a:t>
            </a:r>
          </a:p>
          <a:p>
            <a:pPr marL="0" indent="0" fontAlgn="auto">
              <a:spcAft>
                <a:spcPts val="0"/>
              </a:spcAft>
              <a:buFontTx/>
              <a:buNone/>
              <a:defRPr/>
            </a:pPr>
            <a:endParaRPr lang="en-GB" sz="2400" i="1" dirty="0"/>
          </a:p>
        </p:txBody>
      </p:sp>
      <p:sp>
        <p:nvSpPr>
          <p:cNvPr id="22534" name="Slide Number Placeholder 5">
            <a:extLst>
              <a:ext uri="{FF2B5EF4-FFF2-40B4-BE49-F238E27FC236}">
                <a16:creationId xmlns:a16="http://schemas.microsoft.com/office/drawing/2014/main" id="{31ADDDAD-BE28-4580-92FF-4BE1FA28DF59}"/>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E8DDC87-F3C1-499C-A955-DF410AC7CA6C}" type="slidenum">
              <a:rPr lang="en-US" altLang="en-US" sz="1400">
                <a:latin typeface="Arial" panose="020B0604020202020204" pitchFamily="34" charset="0"/>
              </a:rPr>
              <a:pPr fontAlgn="base">
                <a:spcBef>
                  <a:spcPct val="0"/>
                </a:spcBef>
                <a:spcAft>
                  <a:spcPct val="0"/>
                </a:spcAft>
              </a:pPr>
              <a:t>18</a:t>
            </a:fld>
            <a:endParaRPr lang="en-US" altLang="en-US" sz="1400">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43573F0D-8993-4840-81CC-9942BFA2186F}"/>
              </a:ext>
            </a:extLst>
          </p:cNvPr>
          <p:cNvSpPr>
            <a:spLocks noGrp="1" noChangeArrowheads="1"/>
          </p:cNvSpPr>
          <p:nvPr>
            <p:ph type="title"/>
          </p:nvPr>
        </p:nvSpPr>
        <p:spPr>
          <a:xfrm>
            <a:off x="457200" y="274638"/>
            <a:ext cx="8229600" cy="487362"/>
          </a:xfrm>
        </p:spPr>
        <p:txBody>
          <a:bodyPr rtlCol="0">
            <a:normAutofit fontScale="90000"/>
          </a:bodyPr>
          <a:lstStyle/>
          <a:p>
            <a:pPr fontAlgn="auto">
              <a:spcAft>
                <a:spcPts val="0"/>
              </a:spcAft>
              <a:defRPr/>
            </a:pPr>
            <a:r>
              <a:rPr lang="en-GB" altLang="en-US" sz="3600"/>
              <a:t>Empirical Models</a:t>
            </a:r>
          </a:p>
        </p:txBody>
      </p:sp>
      <p:sp>
        <p:nvSpPr>
          <p:cNvPr id="23555" name="Content Placeholder 2">
            <a:extLst>
              <a:ext uri="{FF2B5EF4-FFF2-40B4-BE49-F238E27FC236}">
                <a16:creationId xmlns:a16="http://schemas.microsoft.com/office/drawing/2014/main" id="{C955393A-A6C7-4337-AAC6-64CF1141896A}"/>
              </a:ext>
            </a:extLst>
          </p:cNvPr>
          <p:cNvSpPr>
            <a:spLocks noGrp="1" noChangeArrowheads="1"/>
          </p:cNvSpPr>
          <p:nvPr>
            <p:ph idx="1"/>
          </p:nvPr>
        </p:nvSpPr>
        <p:spPr bwMode="auto">
          <a:xfrm>
            <a:off x="457200" y="838200"/>
            <a:ext cx="8229600" cy="5287963"/>
          </a:xfrm>
        </p:spPr>
        <p:txBody>
          <a:bodyPr wrap="square" numCol="1" anchor="t" anchorCtr="0" compatLnSpc="1">
            <a:prstTxWarp prst="textNoShape">
              <a:avLst/>
            </a:prstTxWarp>
          </a:bodyPr>
          <a:lstStyle/>
          <a:p>
            <a:r>
              <a:rPr lang="en-GB" altLang="en-US" sz="2000" b="1"/>
              <a:t>Empirical models </a:t>
            </a:r>
            <a:r>
              <a:rPr lang="en-GB" altLang="en-US" sz="2000"/>
              <a:t>use </a:t>
            </a:r>
            <a:r>
              <a:rPr lang="en-GB" altLang="en-US" sz="2000" i="1"/>
              <a:t>minimal </a:t>
            </a:r>
            <a:r>
              <a:rPr lang="en-GB" altLang="en-US" sz="2000"/>
              <a:t>prior assumptions about the data. </a:t>
            </a:r>
          </a:p>
          <a:p>
            <a:r>
              <a:rPr lang="en-GB" altLang="en-US" sz="2000"/>
              <a:t>If there is a predictive association between a variable and the outcome then it is reasonable to include in the model. </a:t>
            </a:r>
          </a:p>
          <a:p>
            <a:r>
              <a:rPr lang="en-GB" altLang="en-US" sz="2000"/>
              <a:t>Credit scoring is very empirical and empirical models have proved very successful. However, empirical models present some potential problems.</a:t>
            </a:r>
          </a:p>
          <a:p>
            <a:r>
              <a:rPr lang="en-GB" altLang="en-US" sz="2000"/>
              <a:t> They may identify spurious associations.</a:t>
            </a:r>
          </a:p>
          <a:p>
            <a:r>
              <a:rPr lang="en-GB" altLang="en-US" sz="2000"/>
              <a:t>A bank may be legally required to justify decisions: could they do it in this case? For instance, what if the colour of the applicant’s car was found to associate with credit risk? </a:t>
            </a:r>
          </a:p>
          <a:p>
            <a:r>
              <a:rPr lang="en-GB" altLang="en-US" sz="2000"/>
              <a:t>Empirical models may be prone to degradation, since they are built within a specific time frame.  Some of the risk factors they employ may be time dependent.  We test models “out of time”.</a:t>
            </a:r>
          </a:p>
          <a:p>
            <a:r>
              <a:rPr lang="en-GB" altLang="en-US" sz="2000"/>
              <a:t>Often empirical models have an iconic component.</a:t>
            </a:r>
          </a:p>
          <a:p>
            <a:endParaRPr lang="en-GB" altLang="en-US" sz="2000"/>
          </a:p>
          <a:p>
            <a:endParaRPr lang="en-GB" altLang="en-US" sz="2400"/>
          </a:p>
        </p:txBody>
      </p:sp>
      <p:sp>
        <p:nvSpPr>
          <p:cNvPr id="23558" name="Slide Number Placeholder 5">
            <a:extLst>
              <a:ext uri="{FF2B5EF4-FFF2-40B4-BE49-F238E27FC236}">
                <a16:creationId xmlns:a16="http://schemas.microsoft.com/office/drawing/2014/main" id="{2513F3E9-1359-4E2B-8910-C01CBFD4642E}"/>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EAB588C-0077-4CE8-BB44-75CCD4519F2B}" type="slidenum">
              <a:rPr lang="en-US" altLang="en-US" sz="1400">
                <a:latin typeface="Arial" panose="020B0604020202020204" pitchFamily="34" charset="0"/>
              </a:rPr>
              <a:pPr fontAlgn="base">
                <a:spcBef>
                  <a:spcPct val="0"/>
                </a:spcBef>
                <a:spcAft>
                  <a:spcPct val="0"/>
                </a:spcAft>
              </a:pPr>
              <a:t>19</a:t>
            </a:fld>
            <a:endParaRPr lang="en-US" altLang="en-US" sz="140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D93EF6AD-DC3F-4DD6-907C-4714BB7A67DB}"/>
              </a:ext>
            </a:extLst>
          </p:cNvPr>
          <p:cNvSpPr>
            <a:spLocks noGrp="1" noChangeArrowheads="1"/>
          </p:cNvSpPr>
          <p:nvPr>
            <p:ph type="title"/>
          </p:nvPr>
        </p:nvSpPr>
        <p:spPr>
          <a:xfrm>
            <a:off x="457200" y="274638"/>
            <a:ext cx="8229600" cy="563562"/>
          </a:xfrm>
        </p:spPr>
        <p:txBody>
          <a:bodyPr rtlCol="0">
            <a:normAutofit fontScale="90000"/>
          </a:bodyPr>
          <a:lstStyle/>
          <a:p>
            <a:pPr fontAlgn="auto">
              <a:spcAft>
                <a:spcPts val="0"/>
              </a:spcAft>
              <a:defRPr/>
            </a:pPr>
            <a:r>
              <a:rPr lang="en-GB" altLang="en-US" sz="3600"/>
              <a:t>Overview</a:t>
            </a:r>
          </a:p>
        </p:txBody>
      </p:sp>
      <p:sp>
        <p:nvSpPr>
          <p:cNvPr id="7171" name="Content Placeholder 2">
            <a:extLst>
              <a:ext uri="{FF2B5EF4-FFF2-40B4-BE49-F238E27FC236}">
                <a16:creationId xmlns:a16="http://schemas.microsoft.com/office/drawing/2014/main" id="{2FC7569C-A994-43E5-BCEF-43E91CC6341B}"/>
              </a:ext>
            </a:extLst>
          </p:cNvPr>
          <p:cNvSpPr>
            <a:spLocks noGrp="1"/>
          </p:cNvSpPr>
          <p:nvPr>
            <p:ph idx="1"/>
          </p:nvPr>
        </p:nvSpPr>
        <p:spPr>
          <a:xfrm>
            <a:off x="457200" y="1143000"/>
            <a:ext cx="8229600" cy="4525963"/>
          </a:xfrm>
        </p:spPr>
        <p:txBody>
          <a:bodyPr/>
          <a:lstStyle/>
          <a:p>
            <a:pPr fontAlgn="auto">
              <a:spcAft>
                <a:spcPts val="0"/>
              </a:spcAft>
              <a:defRPr/>
            </a:pPr>
            <a:r>
              <a:rPr lang="en-GB" altLang="en-US" sz="2400" b="1" dirty="0"/>
              <a:t>Credit scoring </a:t>
            </a:r>
            <a:r>
              <a:rPr lang="en-GB" altLang="en-US" sz="2400" dirty="0"/>
              <a:t>is a systematic means by which banks and other financial institutions can gather information about borrowers or applicants for loans regarding their creditworthiness</a:t>
            </a:r>
          </a:p>
          <a:p>
            <a:pPr fontAlgn="auto">
              <a:spcAft>
                <a:spcPts val="0"/>
              </a:spcAft>
              <a:defRPr/>
            </a:pPr>
            <a:endParaRPr lang="en-GB" altLang="en-US" sz="2400" dirty="0"/>
          </a:p>
          <a:p>
            <a:pPr fontAlgn="auto">
              <a:spcAft>
                <a:spcPts val="0"/>
              </a:spcAft>
              <a:defRPr/>
            </a:pPr>
            <a:r>
              <a:rPr lang="en-GB" altLang="en-US" sz="2400" dirty="0"/>
              <a:t>Credit scores are used in automated decision processing and for financial risk management</a:t>
            </a:r>
          </a:p>
          <a:p>
            <a:pPr marL="0" indent="0" fontAlgn="auto">
              <a:spcAft>
                <a:spcPts val="0"/>
              </a:spcAft>
              <a:buFontTx/>
              <a:buNone/>
              <a:defRPr/>
            </a:pPr>
            <a:endParaRPr lang="en-GB" altLang="en-US" sz="2400" dirty="0"/>
          </a:p>
          <a:p>
            <a:pPr fontAlgn="auto">
              <a:spcAft>
                <a:spcPts val="0"/>
              </a:spcAft>
              <a:defRPr/>
            </a:pPr>
            <a:r>
              <a:rPr lang="en-GB" altLang="en-US" sz="2400" dirty="0"/>
              <a:t>Credit scoring makes use of many advanced and sophisticated methods from statistics and data mining. It is a triumph of applied statistics</a:t>
            </a:r>
          </a:p>
          <a:p>
            <a:pPr fontAlgn="auto">
              <a:spcAft>
                <a:spcPts val="0"/>
              </a:spcAft>
              <a:defRPr/>
            </a:pPr>
            <a:endParaRPr lang="en-GB" altLang="en-US" dirty="0"/>
          </a:p>
        </p:txBody>
      </p:sp>
      <p:sp>
        <p:nvSpPr>
          <p:cNvPr id="6150" name="Slide Number Placeholder 5">
            <a:extLst>
              <a:ext uri="{FF2B5EF4-FFF2-40B4-BE49-F238E27FC236}">
                <a16:creationId xmlns:a16="http://schemas.microsoft.com/office/drawing/2014/main" id="{07C3A69A-77A6-4353-BC68-D2991ED632F3}"/>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E8F93BD-BE89-4BC8-9ACA-690BE90E5879}" type="slidenum">
              <a:rPr lang="en-US" altLang="en-US" sz="1400">
                <a:latin typeface="Arial" panose="020B0604020202020204" pitchFamily="34" charset="0"/>
              </a:rPr>
              <a:pPr fontAlgn="base">
                <a:spcBef>
                  <a:spcPct val="0"/>
                </a:spcBef>
                <a:spcAft>
                  <a:spcPct val="0"/>
                </a:spcAft>
              </a:pPr>
              <a:t>2</a:t>
            </a:fld>
            <a:endParaRPr lang="en-US" altLang="en-US" sz="1400">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2A5FC77C-7831-4910-82FD-5B210A4B1B4B}"/>
              </a:ext>
            </a:extLst>
          </p:cNvPr>
          <p:cNvSpPr>
            <a:spLocks noGrp="1" noChangeArrowheads="1"/>
          </p:cNvSpPr>
          <p:nvPr>
            <p:ph type="title"/>
          </p:nvPr>
        </p:nvSpPr>
        <p:spPr>
          <a:xfrm>
            <a:off x="457200" y="274638"/>
            <a:ext cx="8229600" cy="476250"/>
          </a:xfrm>
        </p:spPr>
        <p:txBody>
          <a:bodyPr rtlCol="0">
            <a:normAutofit fontScale="90000"/>
          </a:bodyPr>
          <a:lstStyle/>
          <a:p>
            <a:pPr fontAlgn="auto">
              <a:spcAft>
                <a:spcPts val="0"/>
              </a:spcAft>
              <a:defRPr/>
            </a:pPr>
            <a:r>
              <a:rPr lang="en-GB" altLang="en-US" sz="3600"/>
              <a:t>Building a Scorecard</a:t>
            </a:r>
            <a:endParaRPr lang="en-US" altLang="en-US" sz="3600"/>
          </a:p>
        </p:txBody>
      </p:sp>
      <p:sp>
        <p:nvSpPr>
          <p:cNvPr id="24580" name="Slide Number Placeholder 4">
            <a:extLst>
              <a:ext uri="{FF2B5EF4-FFF2-40B4-BE49-F238E27FC236}">
                <a16:creationId xmlns:a16="http://schemas.microsoft.com/office/drawing/2014/main" id="{3AC150D6-20FC-41DB-9C15-20ACF34245BA}"/>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18490A4-AC29-4E86-B29B-8716EF85C8A2}" type="slidenum">
              <a:rPr lang="en-GB" altLang="en-US" sz="1400">
                <a:latin typeface="Arial" panose="020B0604020202020204" pitchFamily="34" charset="0"/>
              </a:rPr>
              <a:pPr fontAlgn="base">
                <a:spcBef>
                  <a:spcPct val="0"/>
                </a:spcBef>
                <a:spcAft>
                  <a:spcPct val="0"/>
                </a:spcAft>
              </a:pPr>
              <a:t>20</a:t>
            </a:fld>
            <a:endParaRPr lang="en-GB" altLang="en-US" sz="1400">
              <a:latin typeface="Arial" panose="020B0604020202020204" pitchFamily="34" charset="0"/>
            </a:endParaRPr>
          </a:p>
        </p:txBody>
      </p:sp>
      <p:sp>
        <p:nvSpPr>
          <p:cNvPr id="24581" name="Rectangle 3">
            <a:extLst>
              <a:ext uri="{FF2B5EF4-FFF2-40B4-BE49-F238E27FC236}">
                <a16:creationId xmlns:a16="http://schemas.microsoft.com/office/drawing/2014/main" id="{0C5BD66E-38B5-4D6F-BFE2-BE2AE2FC75A6}"/>
              </a:ext>
            </a:extLst>
          </p:cNvPr>
          <p:cNvSpPr>
            <a:spLocks noChangeArrowheads="1"/>
          </p:cNvSpPr>
          <p:nvPr/>
        </p:nvSpPr>
        <p:spPr bwMode="auto">
          <a:xfrm>
            <a:off x="609600" y="838200"/>
            <a:ext cx="80010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ct val="20000"/>
              </a:spcBef>
              <a:buFontTx/>
              <a:buChar char="•"/>
            </a:pPr>
            <a:r>
              <a:rPr lang="en-GB" altLang="en-US" sz="2000" dirty="0">
                <a:latin typeface="Arial" panose="020B0604020202020204" pitchFamily="34" charset="0"/>
              </a:rPr>
              <a:t>Select a sample of ‘goods’ and ‘</a:t>
            </a:r>
            <a:r>
              <a:rPr lang="en-GB" altLang="en-US" sz="2000" dirty="0" err="1">
                <a:latin typeface="Arial" panose="020B0604020202020204" pitchFamily="34" charset="0"/>
              </a:rPr>
              <a:t>bads</a:t>
            </a:r>
            <a:r>
              <a:rPr lang="en-GB" altLang="en-US" sz="2000" dirty="0">
                <a:latin typeface="Arial" panose="020B0604020202020204" pitchFamily="34" charset="0"/>
              </a:rPr>
              <a:t>’</a:t>
            </a:r>
          </a:p>
          <a:p>
            <a:pPr eaLnBrk="1" hangingPunct="1">
              <a:spcBef>
                <a:spcPct val="20000"/>
              </a:spcBef>
              <a:buFontTx/>
              <a:buChar char="•"/>
            </a:pPr>
            <a:endParaRPr lang="en-GB" altLang="en-US" sz="2000" dirty="0">
              <a:latin typeface="Arial" panose="020B0604020202020204" pitchFamily="34" charset="0"/>
            </a:endParaRPr>
          </a:p>
          <a:p>
            <a:pPr eaLnBrk="1" hangingPunct="1">
              <a:spcBef>
                <a:spcPct val="20000"/>
              </a:spcBef>
              <a:buFontTx/>
              <a:buChar char="•"/>
            </a:pPr>
            <a:r>
              <a:rPr lang="en-GB" altLang="en-US" sz="2000" dirty="0">
                <a:latin typeface="Arial" panose="020B0604020202020204" pitchFamily="34" charset="0"/>
              </a:rPr>
              <a:t>Identify possible factors (quantitative and qualitative)</a:t>
            </a:r>
          </a:p>
          <a:p>
            <a:pPr eaLnBrk="1" hangingPunct="1">
              <a:spcBef>
                <a:spcPct val="20000"/>
              </a:spcBef>
              <a:buFontTx/>
              <a:buChar char="•"/>
            </a:pPr>
            <a:endParaRPr lang="en-GB" altLang="en-US" sz="2000" dirty="0">
              <a:latin typeface="Arial" panose="020B0604020202020204" pitchFamily="34" charset="0"/>
            </a:endParaRPr>
          </a:p>
          <a:p>
            <a:pPr eaLnBrk="1" hangingPunct="1">
              <a:spcBef>
                <a:spcPct val="20000"/>
              </a:spcBef>
              <a:buFontTx/>
              <a:buChar char="•"/>
            </a:pPr>
            <a:r>
              <a:rPr lang="en-GB" altLang="en-US" sz="2000" dirty="0">
                <a:latin typeface="Arial" panose="020B0604020202020204" pitchFamily="34" charset="0"/>
              </a:rPr>
              <a:t>Build data set</a:t>
            </a:r>
          </a:p>
          <a:p>
            <a:pPr eaLnBrk="1" hangingPunct="1">
              <a:spcBef>
                <a:spcPct val="20000"/>
              </a:spcBef>
              <a:buFontTx/>
              <a:buChar char="•"/>
            </a:pPr>
            <a:endParaRPr lang="en-GB" altLang="en-US" sz="2000" dirty="0">
              <a:latin typeface="Arial" panose="020B0604020202020204" pitchFamily="34" charset="0"/>
            </a:endParaRPr>
          </a:p>
          <a:p>
            <a:pPr eaLnBrk="1" hangingPunct="1">
              <a:spcBef>
                <a:spcPct val="20000"/>
              </a:spcBef>
              <a:buFontTx/>
              <a:buChar char="•"/>
            </a:pPr>
            <a:r>
              <a:rPr lang="en-GB" altLang="en-US" sz="2000" dirty="0">
                <a:latin typeface="Arial" panose="020B0604020202020204" pitchFamily="34" charset="0"/>
              </a:rPr>
              <a:t>Single factor analysis of data</a:t>
            </a:r>
          </a:p>
          <a:p>
            <a:pPr eaLnBrk="1" hangingPunct="1">
              <a:spcBef>
                <a:spcPct val="20000"/>
              </a:spcBef>
              <a:buFontTx/>
              <a:buChar char="•"/>
            </a:pPr>
            <a:endParaRPr lang="en-GB" altLang="en-US" sz="2000" dirty="0">
              <a:latin typeface="Arial" panose="020B0604020202020204" pitchFamily="34" charset="0"/>
            </a:endParaRPr>
          </a:p>
          <a:p>
            <a:pPr eaLnBrk="1" hangingPunct="1">
              <a:spcBef>
                <a:spcPct val="20000"/>
              </a:spcBef>
              <a:buFontTx/>
              <a:buChar char="•"/>
            </a:pPr>
            <a:r>
              <a:rPr lang="en-GB" altLang="en-US" sz="2000" dirty="0">
                <a:latin typeface="Arial" panose="020B0604020202020204" pitchFamily="34" charset="0"/>
              </a:rPr>
              <a:t>Multi-factor analysis and calculation of score</a:t>
            </a:r>
          </a:p>
          <a:p>
            <a:pPr eaLnBrk="1" hangingPunct="1">
              <a:spcBef>
                <a:spcPct val="20000"/>
              </a:spcBef>
            </a:pPr>
            <a:endParaRPr lang="en-GB" altLang="en-US" sz="2000" dirty="0">
              <a:latin typeface="Arial" panose="020B0604020202020204" pitchFamily="34" charset="0"/>
            </a:endParaRPr>
          </a:p>
          <a:p>
            <a:pPr eaLnBrk="1" hangingPunct="1">
              <a:spcBef>
                <a:spcPct val="20000"/>
              </a:spcBef>
            </a:pPr>
            <a:r>
              <a:rPr lang="en-GB" altLang="en-US" sz="2000" b="1" i="1" dirty="0">
                <a:latin typeface="Arial" panose="020B0604020202020204" pitchFamily="34" charset="0"/>
              </a:rPr>
              <a:t>PD Steps</a:t>
            </a:r>
          </a:p>
          <a:p>
            <a:pPr eaLnBrk="1" hangingPunct="1">
              <a:spcBef>
                <a:spcPct val="20000"/>
              </a:spcBef>
              <a:buFontTx/>
              <a:buChar char="•"/>
            </a:pPr>
            <a:r>
              <a:rPr lang="en-GB" altLang="en-US" sz="2000" b="1" i="1" dirty="0">
                <a:latin typeface="Arial" panose="020B0604020202020204" pitchFamily="34" charset="0"/>
              </a:rPr>
              <a:t>Score to grade mapping typically</a:t>
            </a:r>
          </a:p>
          <a:p>
            <a:pPr eaLnBrk="1" hangingPunct="1">
              <a:spcBef>
                <a:spcPct val="20000"/>
              </a:spcBef>
              <a:buFontTx/>
              <a:buChar char="•"/>
            </a:pPr>
            <a:endParaRPr lang="en-GB" altLang="en-US" sz="2000" b="1" i="1" dirty="0">
              <a:latin typeface="Arial" panose="020B0604020202020204" pitchFamily="34" charset="0"/>
            </a:endParaRPr>
          </a:p>
          <a:p>
            <a:pPr eaLnBrk="1" hangingPunct="1">
              <a:spcBef>
                <a:spcPct val="20000"/>
              </a:spcBef>
              <a:buFontTx/>
              <a:buChar char="•"/>
            </a:pPr>
            <a:r>
              <a:rPr lang="en-GB" altLang="en-US" sz="2000" b="1" i="1" dirty="0">
                <a:latin typeface="Arial" panose="020B0604020202020204" pitchFamily="34" charset="0"/>
              </a:rPr>
              <a:t>Calibration of grades to probability of default</a:t>
            </a:r>
          </a:p>
          <a:p>
            <a:pPr eaLnBrk="1" hangingPunct="1">
              <a:lnSpc>
                <a:spcPct val="300000"/>
              </a:lnSpc>
              <a:spcBef>
                <a:spcPct val="20000"/>
              </a:spcBef>
            </a:pPr>
            <a:endParaRPr lang="en-GB" altLang="en-US" sz="1400" dirty="0">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97E21A7-142C-4DF2-97C0-5F6E95020EE6}"/>
              </a:ext>
            </a:extLst>
          </p:cNvPr>
          <p:cNvSpPr>
            <a:spLocks noGrp="1" noChangeArrowheads="1"/>
          </p:cNvSpPr>
          <p:nvPr>
            <p:ph type="title"/>
          </p:nvPr>
        </p:nvSpPr>
        <p:spPr>
          <a:xfrm>
            <a:off x="457200" y="274638"/>
            <a:ext cx="8229600" cy="487362"/>
          </a:xfrm>
        </p:spPr>
        <p:txBody>
          <a:bodyPr rtlCol="0">
            <a:normAutofit fontScale="90000"/>
          </a:bodyPr>
          <a:lstStyle/>
          <a:p>
            <a:pPr fontAlgn="auto">
              <a:spcAft>
                <a:spcPts val="0"/>
              </a:spcAft>
              <a:defRPr/>
            </a:pPr>
            <a:r>
              <a:rPr lang="en-GB" altLang="en-US" sz="3600"/>
              <a:t>Building a Scorecard</a:t>
            </a:r>
          </a:p>
        </p:txBody>
      </p:sp>
      <p:sp>
        <p:nvSpPr>
          <p:cNvPr id="26627" name="Content Placeholder 2">
            <a:extLst>
              <a:ext uri="{FF2B5EF4-FFF2-40B4-BE49-F238E27FC236}">
                <a16:creationId xmlns:a16="http://schemas.microsoft.com/office/drawing/2014/main" id="{95A3647C-5E41-4732-ADCA-AC354979280E}"/>
              </a:ext>
            </a:extLst>
          </p:cNvPr>
          <p:cNvSpPr>
            <a:spLocks noGrp="1" noChangeArrowheads="1"/>
          </p:cNvSpPr>
          <p:nvPr>
            <p:ph idx="1"/>
          </p:nvPr>
        </p:nvSpPr>
        <p:spPr bwMode="auto">
          <a:xfrm>
            <a:off x="381000" y="838200"/>
            <a:ext cx="8153400" cy="5181600"/>
          </a:xfrm>
        </p:spPr>
        <p:txBody>
          <a:bodyPr wrap="square" numCol="1" anchor="t" anchorCtr="0" compatLnSpc="1">
            <a:prstTxWarp prst="textNoShape">
              <a:avLst/>
            </a:prstTxWarp>
          </a:bodyPr>
          <a:lstStyle/>
          <a:p>
            <a:r>
              <a:rPr lang="en-GB" altLang="en-US" sz="2000"/>
              <a:t>Data collection – Goods and Bads, based on agreed definition</a:t>
            </a:r>
          </a:p>
          <a:p>
            <a:endParaRPr lang="en-GB" altLang="en-US" sz="2000"/>
          </a:p>
          <a:p>
            <a:r>
              <a:rPr lang="en-GB" altLang="en-US" sz="2000"/>
              <a:t>Three data segments – model build, model testing, model validation</a:t>
            </a:r>
          </a:p>
          <a:p>
            <a:endParaRPr lang="en-GB" altLang="en-US" sz="2000"/>
          </a:p>
          <a:p>
            <a:r>
              <a:rPr lang="en-GB" altLang="en-US" sz="2000"/>
              <a:t>Scorecard definition may not be the “real definition”.  Maybe Bad is two payments missed rather than three to enhance number of bads</a:t>
            </a:r>
          </a:p>
          <a:p>
            <a:endParaRPr lang="en-GB" altLang="en-US" sz="2000"/>
          </a:p>
          <a:p>
            <a:r>
              <a:rPr lang="en-GB" altLang="en-US" sz="2000"/>
              <a:t>Assess model performance</a:t>
            </a:r>
          </a:p>
          <a:p>
            <a:pPr lvl="1"/>
            <a:r>
              <a:rPr lang="en-GB" altLang="en-US" sz="2000"/>
              <a:t>Gini coefficient</a:t>
            </a:r>
          </a:p>
          <a:p>
            <a:pPr lvl="1"/>
            <a:r>
              <a:rPr lang="en-GB" altLang="en-US" sz="2000"/>
              <a:t>Validation sample</a:t>
            </a:r>
          </a:p>
          <a:p>
            <a:pPr lvl="1"/>
            <a:r>
              <a:rPr lang="en-GB" altLang="en-US" sz="2000"/>
              <a:t>Out of time test</a:t>
            </a:r>
          </a:p>
          <a:p>
            <a:pPr lvl="1"/>
            <a:r>
              <a:rPr lang="en-GB" altLang="en-US" sz="2000"/>
              <a:t>Business challenge</a:t>
            </a:r>
          </a:p>
        </p:txBody>
      </p:sp>
      <p:sp>
        <p:nvSpPr>
          <p:cNvPr id="26630" name="Slide Number Placeholder 5">
            <a:extLst>
              <a:ext uri="{FF2B5EF4-FFF2-40B4-BE49-F238E27FC236}">
                <a16:creationId xmlns:a16="http://schemas.microsoft.com/office/drawing/2014/main" id="{F398D0C7-F21F-4038-85D9-8E2283EF8D6A}"/>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3926123-93F6-47CC-828B-D917FE2E593A}" type="slidenum">
              <a:rPr lang="en-US" altLang="en-US" sz="1400">
                <a:latin typeface="Arial" panose="020B0604020202020204" pitchFamily="34" charset="0"/>
              </a:rPr>
              <a:pPr fontAlgn="base">
                <a:spcBef>
                  <a:spcPct val="0"/>
                </a:spcBef>
                <a:spcAft>
                  <a:spcPct val="0"/>
                </a:spcAft>
              </a:pPr>
              <a:t>21</a:t>
            </a:fld>
            <a:endParaRPr lang="en-US" altLang="en-US" sz="1400">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3AC77B23-70D5-4269-A54D-87555526B2C2}"/>
              </a:ext>
            </a:extLst>
          </p:cNvPr>
          <p:cNvSpPr>
            <a:spLocks noGrp="1" noChangeArrowheads="1"/>
          </p:cNvSpPr>
          <p:nvPr>
            <p:ph type="title"/>
          </p:nvPr>
        </p:nvSpPr>
        <p:spPr>
          <a:xfrm>
            <a:off x="457200" y="274638"/>
            <a:ext cx="8229600" cy="639762"/>
          </a:xfrm>
        </p:spPr>
        <p:txBody>
          <a:bodyPr/>
          <a:lstStyle/>
          <a:p>
            <a:r>
              <a:rPr lang="en-GB" altLang="en-US" sz="3600"/>
              <a:t>Risk Factors and Credit Score</a:t>
            </a:r>
          </a:p>
        </p:txBody>
      </p:sp>
      <p:sp>
        <p:nvSpPr>
          <p:cNvPr id="27651" name="Content Placeholder 2">
            <a:extLst>
              <a:ext uri="{FF2B5EF4-FFF2-40B4-BE49-F238E27FC236}">
                <a16:creationId xmlns:a16="http://schemas.microsoft.com/office/drawing/2014/main" id="{2057F639-6E82-4148-9AED-92ACBBE0B54A}"/>
              </a:ext>
            </a:extLst>
          </p:cNvPr>
          <p:cNvSpPr>
            <a:spLocks noGrp="1" noChangeArrowheads="1"/>
          </p:cNvSpPr>
          <p:nvPr>
            <p:ph idx="1"/>
          </p:nvPr>
        </p:nvSpPr>
        <p:spPr bwMode="auto">
          <a:xfrm>
            <a:off x="533400" y="931863"/>
            <a:ext cx="8153400" cy="2116137"/>
          </a:xfrm>
        </p:spPr>
        <p:txBody>
          <a:bodyPr wrap="square" numCol="1" anchor="t" anchorCtr="0" compatLnSpc="1">
            <a:prstTxWarp prst="textNoShape">
              <a:avLst/>
            </a:prstTxWarp>
          </a:bodyPr>
          <a:lstStyle/>
          <a:p>
            <a:r>
              <a:rPr lang="en-GB" altLang="en-US" sz="2000"/>
              <a:t>There are many characteristics of borrowers which are risk factors in the sense that they are associated with default </a:t>
            </a:r>
          </a:p>
          <a:p>
            <a:r>
              <a:rPr lang="en-GB" altLang="en-US" sz="2000"/>
              <a:t>For instance, consider this graph linking age with default rates for a portfolio of loans. </a:t>
            </a:r>
          </a:p>
          <a:p>
            <a:r>
              <a:rPr lang="en-GB" altLang="en-US" sz="2000"/>
              <a:t>There is a general reduction in risk with age.  Should age form part of the credit score?</a:t>
            </a:r>
          </a:p>
        </p:txBody>
      </p:sp>
      <p:sp>
        <p:nvSpPr>
          <p:cNvPr id="27654" name="Slide Number Placeholder 5">
            <a:extLst>
              <a:ext uri="{FF2B5EF4-FFF2-40B4-BE49-F238E27FC236}">
                <a16:creationId xmlns:a16="http://schemas.microsoft.com/office/drawing/2014/main" id="{57BF4BF4-A182-470D-9BBE-F0645A270950}"/>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3F2FED2-4409-4464-BCF2-48DBF46F8F12}" type="slidenum">
              <a:rPr lang="en-US" altLang="en-US" sz="1400">
                <a:latin typeface="Arial" panose="020B0604020202020204" pitchFamily="34" charset="0"/>
              </a:rPr>
              <a:pPr fontAlgn="base">
                <a:spcBef>
                  <a:spcPct val="0"/>
                </a:spcBef>
                <a:spcAft>
                  <a:spcPct val="0"/>
                </a:spcAft>
              </a:pPr>
              <a:t>22</a:t>
            </a:fld>
            <a:endParaRPr lang="en-US" altLang="en-US" sz="1400">
              <a:latin typeface="Arial" panose="020B0604020202020204" pitchFamily="34" charset="0"/>
            </a:endParaRPr>
          </a:p>
        </p:txBody>
      </p:sp>
      <p:pic>
        <p:nvPicPr>
          <p:cNvPr id="27655" name="Picture 8">
            <a:extLst>
              <a:ext uri="{FF2B5EF4-FFF2-40B4-BE49-F238E27FC236}">
                <a16:creationId xmlns:a16="http://schemas.microsoft.com/office/drawing/2014/main" id="{7D0C9EFD-FA22-45C6-B731-5634FF1B89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268663"/>
            <a:ext cx="45847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6CC13AD2-D3D5-463B-9DAA-DD52D8C74192}"/>
              </a:ext>
            </a:extLst>
          </p:cNvPr>
          <p:cNvSpPr>
            <a:spLocks noGrp="1" noChangeArrowheads="1"/>
          </p:cNvSpPr>
          <p:nvPr>
            <p:ph type="title"/>
          </p:nvPr>
        </p:nvSpPr>
        <p:spPr>
          <a:xfrm>
            <a:off x="465138" y="190500"/>
            <a:ext cx="8229600" cy="639763"/>
          </a:xfrm>
        </p:spPr>
        <p:txBody>
          <a:bodyPr/>
          <a:lstStyle/>
          <a:p>
            <a:r>
              <a:rPr lang="en-GB" altLang="en-US" sz="3600"/>
              <a:t>Retail Rating Model</a:t>
            </a:r>
          </a:p>
        </p:txBody>
      </p:sp>
      <p:sp>
        <p:nvSpPr>
          <p:cNvPr id="28675" name="Content Placeholder 2">
            <a:extLst>
              <a:ext uri="{FF2B5EF4-FFF2-40B4-BE49-F238E27FC236}">
                <a16:creationId xmlns:a16="http://schemas.microsoft.com/office/drawing/2014/main" id="{CC570CFE-39A7-497E-9973-260180D5589D}"/>
              </a:ext>
            </a:extLst>
          </p:cNvPr>
          <p:cNvSpPr>
            <a:spLocks noGrp="1" noChangeArrowheads="1"/>
          </p:cNvSpPr>
          <p:nvPr>
            <p:ph idx="1"/>
          </p:nvPr>
        </p:nvSpPr>
        <p:spPr bwMode="auto">
          <a:xfrm>
            <a:off x="304800" y="830263"/>
            <a:ext cx="8610600" cy="5219700"/>
          </a:xfrm>
        </p:spPr>
        <p:txBody>
          <a:bodyPr wrap="square" numCol="1" anchor="t" anchorCtr="0" compatLnSpc="1">
            <a:prstTxWarp prst="textNoShape">
              <a:avLst/>
            </a:prstTxWarp>
          </a:bodyPr>
          <a:lstStyle/>
          <a:p>
            <a:pPr marL="0" indent="0">
              <a:buFontTx/>
              <a:buNone/>
            </a:pPr>
            <a:endParaRPr lang="en-GB" altLang="en-US" sz="2000"/>
          </a:p>
          <a:p>
            <a:pPr marL="0" indent="0">
              <a:buFontTx/>
              <a:buNone/>
            </a:pPr>
            <a:r>
              <a:rPr lang="en-GB" altLang="en-US" sz="2000" b="1"/>
              <a:t>1. Capacity: </a:t>
            </a:r>
            <a:r>
              <a:rPr lang="en-GB" altLang="en-US" sz="2000"/>
              <a:t>Is the borrower capable of repaying the loan? (e.g. income, current account balance) </a:t>
            </a:r>
          </a:p>
          <a:p>
            <a:pPr marL="0" indent="0">
              <a:buFontTx/>
              <a:buNone/>
            </a:pPr>
            <a:endParaRPr lang="en-GB" altLang="en-US" sz="2000" b="1"/>
          </a:p>
          <a:p>
            <a:pPr marL="0" indent="0">
              <a:buFontTx/>
              <a:buNone/>
            </a:pPr>
            <a:r>
              <a:rPr lang="en-GB" altLang="en-US" sz="2000" b="1"/>
              <a:t>2. Capital: </a:t>
            </a:r>
            <a:r>
              <a:rPr lang="en-GB" altLang="en-US" sz="2000"/>
              <a:t>What is at stake to the borrower if the loan goes bad? (e.g. mortgage deposit, car deposit)</a:t>
            </a:r>
          </a:p>
          <a:p>
            <a:pPr marL="0" indent="0">
              <a:buFontTx/>
              <a:buNone/>
            </a:pPr>
            <a:endParaRPr lang="en-GB" altLang="en-US" sz="2000" b="1"/>
          </a:p>
          <a:p>
            <a:pPr marL="0" indent="0">
              <a:buFontTx/>
              <a:buNone/>
            </a:pPr>
            <a:r>
              <a:rPr lang="en-GB" altLang="en-US" sz="2000" b="1"/>
              <a:t>3. Collateral: </a:t>
            </a:r>
            <a:r>
              <a:rPr lang="en-GB" altLang="en-US" sz="2000"/>
              <a:t>What assets can the borrower offer if the loan is not repaid? </a:t>
            </a:r>
          </a:p>
          <a:p>
            <a:pPr marL="0" indent="0">
              <a:buFontTx/>
              <a:buNone/>
            </a:pPr>
            <a:endParaRPr lang="en-GB" altLang="en-US" sz="2000" b="1"/>
          </a:p>
          <a:p>
            <a:pPr marL="0" indent="0">
              <a:buFontTx/>
              <a:buNone/>
            </a:pPr>
            <a:r>
              <a:rPr lang="en-GB" altLang="en-US" sz="2000" b="1"/>
              <a:t>4. Conditions: </a:t>
            </a:r>
            <a:r>
              <a:rPr lang="en-GB" altLang="en-US" sz="2000"/>
              <a:t>What is the intended purpose of the loan? </a:t>
            </a:r>
          </a:p>
          <a:p>
            <a:pPr marL="0" indent="0">
              <a:buFontTx/>
              <a:buNone/>
            </a:pPr>
            <a:endParaRPr lang="en-GB" altLang="en-US" sz="2000" b="1"/>
          </a:p>
          <a:p>
            <a:pPr marL="0" indent="0">
              <a:buFontTx/>
              <a:buNone/>
            </a:pPr>
            <a:r>
              <a:rPr lang="en-GB" altLang="en-US" sz="2000" b="1"/>
              <a:t>5. Character: </a:t>
            </a:r>
            <a:r>
              <a:rPr lang="en-GB" altLang="en-US" sz="2000"/>
              <a:t>What is the borrower like? Is he/she trustworthy? </a:t>
            </a:r>
          </a:p>
          <a:p>
            <a:pPr marL="0" indent="0">
              <a:buFontTx/>
              <a:buNone/>
            </a:pPr>
            <a:endParaRPr lang="en-GB" altLang="en-US" sz="2000"/>
          </a:p>
        </p:txBody>
      </p:sp>
      <p:sp>
        <p:nvSpPr>
          <p:cNvPr id="28678" name="Slide Number Placeholder 5">
            <a:extLst>
              <a:ext uri="{FF2B5EF4-FFF2-40B4-BE49-F238E27FC236}">
                <a16:creationId xmlns:a16="http://schemas.microsoft.com/office/drawing/2014/main" id="{72D1CCD5-1725-4B4C-A96F-02FE9E578067}"/>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5207DEA-1A3C-42AC-BDA8-2F9792D9E484}" type="slidenum">
              <a:rPr lang="en-US" altLang="en-US" sz="1400">
                <a:latin typeface="Arial" panose="020B0604020202020204" pitchFamily="34" charset="0"/>
              </a:rPr>
              <a:pPr fontAlgn="base">
                <a:spcBef>
                  <a:spcPct val="0"/>
                </a:spcBef>
                <a:spcAft>
                  <a:spcPct val="0"/>
                </a:spcAft>
              </a:pPr>
              <a:t>23</a:t>
            </a:fld>
            <a:endParaRPr lang="en-US" altLang="en-US" sz="1400">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7F4492AD-10BC-4E99-B260-F0848227E201}"/>
              </a:ext>
            </a:extLst>
          </p:cNvPr>
          <p:cNvSpPr>
            <a:spLocks noGrp="1" noChangeArrowheads="1"/>
          </p:cNvSpPr>
          <p:nvPr>
            <p:ph type="title"/>
          </p:nvPr>
        </p:nvSpPr>
        <p:spPr>
          <a:xfrm>
            <a:off x="381000" y="228600"/>
            <a:ext cx="8229600" cy="563563"/>
          </a:xfrm>
        </p:spPr>
        <p:txBody>
          <a:bodyPr rtlCol="0">
            <a:normAutofit fontScale="90000"/>
          </a:bodyPr>
          <a:lstStyle/>
          <a:p>
            <a:pPr fontAlgn="auto">
              <a:spcAft>
                <a:spcPts val="0"/>
              </a:spcAft>
              <a:defRPr/>
            </a:pPr>
            <a:r>
              <a:rPr lang="en-GB" altLang="en-US" sz="3600"/>
              <a:t>Corporate Rating Model</a:t>
            </a:r>
          </a:p>
        </p:txBody>
      </p:sp>
      <p:sp>
        <p:nvSpPr>
          <p:cNvPr id="29699" name="Rectangle 3">
            <a:extLst>
              <a:ext uri="{FF2B5EF4-FFF2-40B4-BE49-F238E27FC236}">
                <a16:creationId xmlns:a16="http://schemas.microsoft.com/office/drawing/2014/main" id="{0C9C46CF-F68D-422A-AC51-48CC044F9330}"/>
              </a:ext>
            </a:extLst>
          </p:cNvPr>
          <p:cNvSpPr>
            <a:spLocks noGrp="1" noChangeArrowheads="1"/>
          </p:cNvSpPr>
          <p:nvPr>
            <p:ph sz="half" idx="1"/>
          </p:nvPr>
        </p:nvSpPr>
        <p:spPr bwMode="auto">
          <a:xfrm>
            <a:off x="457200" y="990600"/>
            <a:ext cx="4038600" cy="5135563"/>
          </a:xfrm>
        </p:spPr>
        <p:txBody>
          <a:bodyPr wrap="square" numCol="1" anchor="t" anchorCtr="0" compatLnSpc="1">
            <a:prstTxWarp prst="textNoShape">
              <a:avLst/>
            </a:prstTxWarp>
          </a:bodyPr>
          <a:lstStyle/>
          <a:p>
            <a:pPr marL="0" indent="0">
              <a:lnSpc>
                <a:spcPct val="120000"/>
              </a:lnSpc>
              <a:buFontTx/>
              <a:buNone/>
            </a:pPr>
            <a:r>
              <a:rPr lang="en-GB" altLang="en-US" sz="1800"/>
              <a:t>Quantitative (financial) factors</a:t>
            </a:r>
          </a:p>
          <a:p>
            <a:pPr lvl="1" indent="-358775">
              <a:lnSpc>
                <a:spcPct val="120000"/>
              </a:lnSpc>
            </a:pPr>
            <a:r>
              <a:rPr lang="en-GB" altLang="en-US"/>
              <a:t>Gearing and Leverage</a:t>
            </a:r>
          </a:p>
          <a:p>
            <a:pPr lvl="1" indent="-358775">
              <a:lnSpc>
                <a:spcPct val="120000"/>
              </a:lnSpc>
            </a:pPr>
            <a:r>
              <a:rPr lang="en-GB" altLang="en-US"/>
              <a:t>Profitability</a:t>
            </a:r>
          </a:p>
          <a:p>
            <a:pPr lvl="1" indent="-358775">
              <a:lnSpc>
                <a:spcPct val="120000"/>
              </a:lnSpc>
            </a:pPr>
            <a:r>
              <a:rPr lang="en-GB" altLang="en-US"/>
              <a:t>Debt Capacity</a:t>
            </a:r>
          </a:p>
          <a:p>
            <a:pPr lvl="1" indent="-358775">
              <a:lnSpc>
                <a:spcPct val="120000"/>
              </a:lnSpc>
            </a:pPr>
            <a:r>
              <a:rPr lang="en-GB" altLang="en-US"/>
              <a:t>Debt Service</a:t>
            </a:r>
          </a:p>
          <a:p>
            <a:pPr lvl="1" indent="-358775">
              <a:lnSpc>
                <a:spcPct val="120000"/>
              </a:lnSpc>
            </a:pPr>
            <a:r>
              <a:rPr lang="en-GB" altLang="en-US"/>
              <a:t>Liquidity</a:t>
            </a:r>
          </a:p>
          <a:p>
            <a:pPr lvl="1" indent="-358775">
              <a:lnSpc>
                <a:spcPct val="120000"/>
              </a:lnSpc>
            </a:pPr>
            <a:r>
              <a:rPr lang="en-GB" altLang="en-US"/>
              <a:t>Trends in key variables</a:t>
            </a:r>
          </a:p>
          <a:p>
            <a:pPr lvl="1" indent="-358775">
              <a:lnSpc>
                <a:spcPct val="120000"/>
              </a:lnSpc>
            </a:pPr>
            <a:r>
              <a:rPr lang="en-GB" altLang="en-US"/>
              <a:t>Size</a:t>
            </a:r>
          </a:p>
          <a:p>
            <a:pPr lvl="1" indent="-358775">
              <a:lnSpc>
                <a:spcPct val="120000"/>
              </a:lnSpc>
            </a:pPr>
            <a:r>
              <a:rPr lang="en-GB" altLang="en-US"/>
              <a:t>Age of company</a:t>
            </a:r>
          </a:p>
        </p:txBody>
      </p:sp>
      <p:sp>
        <p:nvSpPr>
          <p:cNvPr id="25604" name="Rectangle 4">
            <a:extLst>
              <a:ext uri="{FF2B5EF4-FFF2-40B4-BE49-F238E27FC236}">
                <a16:creationId xmlns:a16="http://schemas.microsoft.com/office/drawing/2014/main" id="{31CC4502-FF31-435E-BF81-992765A74061}"/>
              </a:ext>
            </a:extLst>
          </p:cNvPr>
          <p:cNvSpPr>
            <a:spLocks noGrp="1" noChangeArrowheads="1"/>
          </p:cNvSpPr>
          <p:nvPr>
            <p:ph sz="half" idx="2"/>
          </p:nvPr>
        </p:nvSpPr>
        <p:spPr>
          <a:xfrm>
            <a:off x="4476750" y="990600"/>
            <a:ext cx="4038600" cy="4525963"/>
          </a:xfrm>
        </p:spPr>
        <p:txBody>
          <a:bodyPr/>
          <a:lstStyle/>
          <a:p>
            <a:pPr marL="0" indent="0" fontAlgn="auto">
              <a:lnSpc>
                <a:spcPct val="120000"/>
              </a:lnSpc>
              <a:spcAft>
                <a:spcPts val="0"/>
              </a:spcAft>
              <a:buFontTx/>
              <a:buNone/>
              <a:defRPr/>
            </a:pPr>
            <a:r>
              <a:rPr lang="en-GB" sz="1800" dirty="0"/>
              <a:t>Qualitative (non-financial) factors</a:t>
            </a:r>
          </a:p>
          <a:p>
            <a:pPr lvl="1" indent="-360000" fontAlgn="auto">
              <a:lnSpc>
                <a:spcPct val="120000"/>
              </a:lnSpc>
              <a:spcAft>
                <a:spcPts val="0"/>
              </a:spcAft>
              <a:defRPr/>
            </a:pPr>
            <a:r>
              <a:rPr lang="en-GB" dirty="0"/>
              <a:t>Management Quality</a:t>
            </a:r>
          </a:p>
          <a:p>
            <a:pPr lvl="1" indent="-360000" fontAlgn="auto">
              <a:lnSpc>
                <a:spcPct val="120000"/>
              </a:lnSpc>
              <a:spcAft>
                <a:spcPts val="0"/>
              </a:spcAft>
              <a:defRPr/>
            </a:pPr>
            <a:r>
              <a:rPr lang="en-GB" dirty="0"/>
              <a:t>Sector Potential</a:t>
            </a:r>
          </a:p>
          <a:p>
            <a:pPr lvl="1" indent="-360000" fontAlgn="auto">
              <a:lnSpc>
                <a:spcPct val="120000"/>
              </a:lnSpc>
              <a:spcAft>
                <a:spcPts val="0"/>
              </a:spcAft>
              <a:defRPr/>
            </a:pPr>
            <a:r>
              <a:rPr lang="en-GB" dirty="0"/>
              <a:t>Ownership Structure</a:t>
            </a:r>
          </a:p>
          <a:p>
            <a:pPr lvl="1" indent="-360000" fontAlgn="auto">
              <a:lnSpc>
                <a:spcPct val="120000"/>
              </a:lnSpc>
              <a:spcAft>
                <a:spcPts val="0"/>
              </a:spcAft>
              <a:defRPr/>
            </a:pPr>
            <a:r>
              <a:rPr lang="en-GB" dirty="0"/>
              <a:t>Bank Relationship</a:t>
            </a:r>
          </a:p>
          <a:p>
            <a:pPr lvl="1" indent="-360000" fontAlgn="auto">
              <a:lnSpc>
                <a:spcPct val="120000"/>
              </a:lnSpc>
              <a:spcAft>
                <a:spcPts val="0"/>
              </a:spcAft>
              <a:defRPr/>
            </a:pPr>
            <a:r>
              <a:rPr lang="en-GB" dirty="0"/>
              <a:t>Financial Reporting</a:t>
            </a:r>
          </a:p>
          <a:p>
            <a:pPr lvl="1" indent="-360000" fontAlgn="auto">
              <a:lnSpc>
                <a:spcPct val="120000"/>
              </a:lnSpc>
              <a:spcAft>
                <a:spcPts val="0"/>
              </a:spcAft>
              <a:defRPr/>
            </a:pPr>
            <a:r>
              <a:rPr lang="en-GB" dirty="0"/>
              <a:t>Sector Competition</a:t>
            </a:r>
          </a:p>
          <a:p>
            <a:pPr lvl="1" indent="-360000" fontAlgn="auto">
              <a:lnSpc>
                <a:spcPct val="120000"/>
              </a:lnSpc>
              <a:spcAft>
                <a:spcPts val="0"/>
              </a:spcAft>
              <a:defRPr/>
            </a:pPr>
            <a:r>
              <a:rPr lang="en-GB" dirty="0"/>
              <a:t>Income Stream Diversity</a:t>
            </a:r>
          </a:p>
          <a:p>
            <a:pPr lvl="1" indent="-360000" fontAlgn="auto">
              <a:lnSpc>
                <a:spcPct val="120000"/>
              </a:lnSpc>
              <a:spcAft>
                <a:spcPts val="0"/>
              </a:spcAft>
              <a:defRPr/>
            </a:pPr>
            <a:endParaRPr lang="en-GB" sz="1600" dirty="0"/>
          </a:p>
          <a:p>
            <a:pPr lvl="1" fontAlgn="auto">
              <a:lnSpc>
                <a:spcPct val="120000"/>
              </a:lnSpc>
              <a:spcAft>
                <a:spcPts val="0"/>
              </a:spcAft>
              <a:defRPr/>
            </a:pPr>
            <a:endParaRPr lang="en-GB" sz="1600" dirty="0"/>
          </a:p>
        </p:txBody>
      </p:sp>
      <p:sp>
        <p:nvSpPr>
          <p:cNvPr id="29702" name="Slide Number Placeholder 6">
            <a:extLst>
              <a:ext uri="{FF2B5EF4-FFF2-40B4-BE49-F238E27FC236}">
                <a16:creationId xmlns:a16="http://schemas.microsoft.com/office/drawing/2014/main" id="{53B8EC20-A77E-4697-904D-7D41C66C100E}"/>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4D16238-DCC2-40A3-996A-CC078CD82DDB}" type="slidenum">
              <a:rPr lang="en-GB" altLang="en-US" sz="1400">
                <a:latin typeface="Arial" panose="020B0604020202020204" pitchFamily="34" charset="0"/>
              </a:rPr>
              <a:pPr fontAlgn="base">
                <a:spcBef>
                  <a:spcPct val="0"/>
                </a:spcBef>
                <a:spcAft>
                  <a:spcPct val="0"/>
                </a:spcAft>
              </a:pPr>
              <a:t>24</a:t>
            </a:fld>
            <a:endParaRPr lang="en-GB" altLang="en-US" sz="1400">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3CB5477-213B-4C94-AB69-861489E0CBB4}"/>
              </a:ext>
            </a:extLst>
          </p:cNvPr>
          <p:cNvSpPr>
            <a:spLocks noGrp="1" noChangeArrowheads="1"/>
          </p:cNvSpPr>
          <p:nvPr>
            <p:ph type="title"/>
          </p:nvPr>
        </p:nvSpPr>
        <p:spPr>
          <a:xfrm>
            <a:off x="441325" y="128588"/>
            <a:ext cx="8229600" cy="646112"/>
          </a:xfrm>
        </p:spPr>
        <p:txBody>
          <a:bodyPr/>
          <a:lstStyle/>
          <a:p>
            <a:r>
              <a:rPr lang="en-GB" altLang="en-US" sz="3600"/>
              <a:t>Single Factor Analysis</a:t>
            </a:r>
          </a:p>
        </p:txBody>
      </p:sp>
      <p:sp>
        <p:nvSpPr>
          <p:cNvPr id="31748" name="Slide Number Placeholder 4">
            <a:extLst>
              <a:ext uri="{FF2B5EF4-FFF2-40B4-BE49-F238E27FC236}">
                <a16:creationId xmlns:a16="http://schemas.microsoft.com/office/drawing/2014/main" id="{83D63895-29E2-4A5C-92C6-E272FFFF1313}"/>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6B1B634-EB76-437E-B20B-9FD3A92B5BCF}" type="slidenum">
              <a:rPr lang="en-GB" altLang="en-US" sz="1400">
                <a:latin typeface="Arial" panose="020B0604020202020204" pitchFamily="34" charset="0"/>
              </a:rPr>
              <a:pPr fontAlgn="base">
                <a:spcBef>
                  <a:spcPct val="0"/>
                </a:spcBef>
                <a:spcAft>
                  <a:spcPct val="0"/>
                </a:spcAft>
              </a:pPr>
              <a:t>25</a:t>
            </a:fld>
            <a:endParaRPr lang="en-GB" altLang="en-US" sz="1400">
              <a:latin typeface="Arial" panose="020B0604020202020204" pitchFamily="34" charset="0"/>
            </a:endParaRPr>
          </a:p>
        </p:txBody>
      </p:sp>
      <p:graphicFrame>
        <p:nvGraphicFramePr>
          <p:cNvPr id="31749" name="Object 3">
            <a:extLst>
              <a:ext uri="{FF2B5EF4-FFF2-40B4-BE49-F238E27FC236}">
                <a16:creationId xmlns:a16="http://schemas.microsoft.com/office/drawing/2014/main" id="{36DA64E1-E83F-45E2-9A27-106A24BA7E54}"/>
              </a:ext>
            </a:extLst>
          </p:cNvPr>
          <p:cNvGraphicFramePr>
            <a:graphicFrameLocks noChangeAspect="1"/>
          </p:cNvGraphicFramePr>
          <p:nvPr/>
        </p:nvGraphicFramePr>
        <p:xfrm>
          <a:off x="22225" y="1931988"/>
          <a:ext cx="4549775" cy="4281487"/>
        </p:xfrm>
        <a:graphic>
          <a:graphicData uri="http://schemas.openxmlformats.org/presentationml/2006/ole">
            <mc:AlternateContent xmlns:mc="http://schemas.openxmlformats.org/markup-compatibility/2006">
              <mc:Choice xmlns:v="urn:schemas-microsoft-com:vml" Requires="v">
                <p:oleObj spid="_x0000_s1026" name="Slide" r:id="rId4" imgW="5373360" imgH="4018680" progId="PowerPoint.Slide.8">
                  <p:embed/>
                </p:oleObj>
              </mc:Choice>
              <mc:Fallback>
                <p:oleObj name="Slide" r:id="rId4" imgW="5373360" imgH="4018680" progId="PowerPoint.Slid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25" y="1931988"/>
                        <a:ext cx="4549775" cy="428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0" name="Text Box 4">
            <a:extLst>
              <a:ext uri="{FF2B5EF4-FFF2-40B4-BE49-F238E27FC236}">
                <a16:creationId xmlns:a16="http://schemas.microsoft.com/office/drawing/2014/main" id="{DF920439-35B5-46A3-93D0-B7CF13F12574}"/>
              </a:ext>
            </a:extLst>
          </p:cNvPr>
          <p:cNvSpPr txBox="1">
            <a:spLocks noChangeArrowheads="1"/>
          </p:cNvSpPr>
          <p:nvPr/>
        </p:nvSpPr>
        <p:spPr bwMode="auto">
          <a:xfrm>
            <a:off x="1408113" y="1498600"/>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GB" altLang="en-US">
                <a:latin typeface="Arial" panose="020B0604020202020204" pitchFamily="34" charset="0"/>
              </a:rPr>
              <a:t>Good Factor</a:t>
            </a:r>
          </a:p>
        </p:txBody>
      </p:sp>
      <p:sp>
        <p:nvSpPr>
          <p:cNvPr id="31751" name="Text Box 5">
            <a:extLst>
              <a:ext uri="{FF2B5EF4-FFF2-40B4-BE49-F238E27FC236}">
                <a16:creationId xmlns:a16="http://schemas.microsoft.com/office/drawing/2014/main" id="{87957085-5BD3-4CD4-B5BB-9AD6859F704B}"/>
              </a:ext>
            </a:extLst>
          </p:cNvPr>
          <p:cNvSpPr txBox="1">
            <a:spLocks noChangeArrowheads="1"/>
          </p:cNvSpPr>
          <p:nvPr/>
        </p:nvSpPr>
        <p:spPr bwMode="auto">
          <a:xfrm>
            <a:off x="6096000" y="1493838"/>
            <a:ext cx="145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GB" altLang="en-US">
                <a:latin typeface="Arial" panose="020B0604020202020204" pitchFamily="34" charset="0"/>
              </a:rPr>
              <a:t>Not a Factor</a:t>
            </a:r>
          </a:p>
        </p:txBody>
      </p:sp>
      <p:graphicFrame>
        <p:nvGraphicFramePr>
          <p:cNvPr id="31752" name="Object 6">
            <a:extLst>
              <a:ext uri="{FF2B5EF4-FFF2-40B4-BE49-F238E27FC236}">
                <a16:creationId xmlns:a16="http://schemas.microsoft.com/office/drawing/2014/main" id="{027D7262-3BBB-4359-A382-923F04CBA398}"/>
              </a:ext>
            </a:extLst>
          </p:cNvPr>
          <p:cNvGraphicFramePr>
            <a:graphicFrameLocks noChangeAspect="1"/>
          </p:cNvGraphicFramePr>
          <p:nvPr/>
        </p:nvGraphicFramePr>
        <p:xfrm>
          <a:off x="4572000" y="1955800"/>
          <a:ext cx="4549775" cy="4210050"/>
        </p:xfrm>
        <a:graphic>
          <a:graphicData uri="http://schemas.openxmlformats.org/presentationml/2006/ole">
            <mc:AlternateContent xmlns:mc="http://schemas.openxmlformats.org/markup-compatibility/2006">
              <mc:Choice xmlns:v="urn:schemas-microsoft-com:vml" Requires="v">
                <p:oleObj spid="_x0000_s1027" name="Slide" r:id="rId6" imgW="5373360" imgH="4018680" progId="PowerPoint.Slide.8">
                  <p:embed/>
                </p:oleObj>
              </mc:Choice>
              <mc:Fallback>
                <p:oleObj name="Slide" r:id="rId6" imgW="5373360" imgH="4018680" progId="PowerPoint.Slide.8">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1955800"/>
                        <a:ext cx="4549775"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3" name="Line 7">
            <a:extLst>
              <a:ext uri="{FF2B5EF4-FFF2-40B4-BE49-F238E27FC236}">
                <a16:creationId xmlns:a16="http://schemas.microsoft.com/office/drawing/2014/main" id="{9BC70093-24DE-4993-869A-435C3AD4841A}"/>
              </a:ext>
            </a:extLst>
          </p:cNvPr>
          <p:cNvSpPr>
            <a:spLocks noChangeShapeType="1"/>
          </p:cNvSpPr>
          <p:nvPr/>
        </p:nvSpPr>
        <p:spPr bwMode="auto">
          <a:xfrm>
            <a:off x="4572000" y="1676400"/>
            <a:ext cx="0" cy="381000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754" name="TextBox 3">
            <a:extLst>
              <a:ext uri="{FF2B5EF4-FFF2-40B4-BE49-F238E27FC236}">
                <a16:creationId xmlns:a16="http://schemas.microsoft.com/office/drawing/2014/main" id="{3EA299BC-D59F-4F79-B5B6-E5B2D8A3FB23}"/>
              </a:ext>
            </a:extLst>
          </p:cNvPr>
          <p:cNvSpPr txBox="1">
            <a:spLocks noChangeArrowheads="1"/>
          </p:cNvSpPr>
          <p:nvPr/>
        </p:nvSpPr>
        <p:spPr bwMode="auto">
          <a:xfrm>
            <a:off x="333375" y="806450"/>
            <a:ext cx="83677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IE" altLang="en-US" i="1">
                <a:solidFill>
                  <a:srgbClr val="FF0000"/>
                </a:solidFill>
                <a:latin typeface="Arial" panose="020B0604020202020204" pitchFamily="34" charset="0"/>
              </a:rPr>
              <a:t>Key Question – does this factor tell you anything about default of customers  - was there any difference between good and bad customer regarding this aspect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90" name="Rectangle 21">
            <a:extLst>
              <a:ext uri="{FF2B5EF4-FFF2-40B4-BE49-F238E27FC236}">
                <a16:creationId xmlns:a16="http://schemas.microsoft.com/office/drawing/2014/main" id="{0552BD5C-B990-4DF1-B253-9DF0016D5001}"/>
              </a:ext>
            </a:extLst>
          </p:cNvPr>
          <p:cNvSpPr>
            <a:spLocks noGrp="1" noChangeArrowheads="1"/>
          </p:cNvSpPr>
          <p:nvPr>
            <p:ph type="title"/>
          </p:nvPr>
        </p:nvSpPr>
        <p:spPr>
          <a:xfrm>
            <a:off x="457200" y="274638"/>
            <a:ext cx="8229600" cy="571500"/>
          </a:xfrm>
        </p:spPr>
        <p:txBody>
          <a:bodyPr rtlCol="0">
            <a:normAutofit fontScale="90000"/>
          </a:bodyPr>
          <a:lstStyle/>
          <a:p>
            <a:pPr fontAlgn="auto">
              <a:spcAft>
                <a:spcPts val="0"/>
              </a:spcAft>
              <a:defRPr/>
            </a:pPr>
            <a:r>
              <a:rPr lang="en-GB" altLang="en-US" sz="3600"/>
              <a:t>Multi Factor Analysis</a:t>
            </a:r>
          </a:p>
        </p:txBody>
      </p:sp>
      <p:sp>
        <p:nvSpPr>
          <p:cNvPr id="33796" name="Slide Number Placeholder 4">
            <a:extLst>
              <a:ext uri="{FF2B5EF4-FFF2-40B4-BE49-F238E27FC236}">
                <a16:creationId xmlns:a16="http://schemas.microsoft.com/office/drawing/2014/main" id="{9EE17F6D-165A-4356-99BD-33C4E097A13D}"/>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80C43FE-0225-4F60-A3E1-2D279A6407B5}" type="slidenum">
              <a:rPr lang="en-GB" altLang="en-US" sz="1400">
                <a:latin typeface="Arial" panose="020B0604020202020204" pitchFamily="34" charset="0"/>
              </a:rPr>
              <a:pPr fontAlgn="base">
                <a:spcBef>
                  <a:spcPct val="0"/>
                </a:spcBef>
                <a:spcAft>
                  <a:spcPct val="0"/>
                </a:spcAft>
              </a:pPr>
              <a:t>26</a:t>
            </a:fld>
            <a:endParaRPr lang="en-GB" altLang="en-US" sz="1400">
              <a:latin typeface="Arial" panose="020B0604020202020204" pitchFamily="34" charset="0"/>
            </a:endParaRPr>
          </a:p>
        </p:txBody>
      </p:sp>
      <p:graphicFrame>
        <p:nvGraphicFramePr>
          <p:cNvPr id="33797" name="Object 2">
            <a:extLst>
              <a:ext uri="{FF2B5EF4-FFF2-40B4-BE49-F238E27FC236}">
                <a16:creationId xmlns:a16="http://schemas.microsoft.com/office/drawing/2014/main" id="{5E748D19-C6FA-4AA0-B534-645171F33C9A}"/>
              </a:ext>
            </a:extLst>
          </p:cNvPr>
          <p:cNvGraphicFramePr>
            <a:graphicFrameLocks/>
          </p:cNvGraphicFramePr>
          <p:nvPr/>
        </p:nvGraphicFramePr>
        <p:xfrm>
          <a:off x="85725" y="904875"/>
          <a:ext cx="8502650" cy="4667250"/>
        </p:xfrm>
        <a:graphic>
          <a:graphicData uri="http://schemas.openxmlformats.org/presentationml/2006/ole">
            <mc:AlternateContent xmlns:mc="http://schemas.openxmlformats.org/markup-compatibility/2006">
              <mc:Choice xmlns:v="urn:schemas-microsoft-com:vml" Requires="v">
                <p:oleObj spid="_x0000_s2050" name="Worksheet" r:id="rId4" imgW="9427680" imgH="5377680" progId="Excel.Sheet.8">
                  <p:embed/>
                </p:oleObj>
              </mc:Choice>
              <mc:Fallback>
                <p:oleObj name="Worksheet" r:id="rId4" imgW="9427680" imgH="5377680" progId="Excel.Sheet.8">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85725" y="904875"/>
                        <a:ext cx="8502650"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8" name="Text Box 3">
            <a:extLst>
              <a:ext uri="{FF2B5EF4-FFF2-40B4-BE49-F238E27FC236}">
                <a16:creationId xmlns:a16="http://schemas.microsoft.com/office/drawing/2014/main" id="{5FC0E591-F89F-49F5-8DE4-0C4496FB9894}"/>
              </a:ext>
            </a:extLst>
          </p:cNvPr>
          <p:cNvSpPr txBox="1">
            <a:spLocks noChangeArrowheads="1"/>
          </p:cNvSpPr>
          <p:nvPr/>
        </p:nvSpPr>
        <p:spPr bwMode="gray">
          <a:xfrm>
            <a:off x="1646238" y="5451475"/>
            <a:ext cx="21272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de-DE" altLang="en-US" sz="1400">
                <a:latin typeface="Arial" panose="020B0604020202020204" pitchFamily="34" charset="0"/>
              </a:rPr>
              <a:t>Factor 1</a:t>
            </a:r>
          </a:p>
        </p:txBody>
      </p:sp>
      <p:sp>
        <p:nvSpPr>
          <p:cNvPr id="33799" name="Text Box 4">
            <a:extLst>
              <a:ext uri="{FF2B5EF4-FFF2-40B4-BE49-F238E27FC236}">
                <a16:creationId xmlns:a16="http://schemas.microsoft.com/office/drawing/2014/main" id="{19134409-DDD6-4C88-8F67-DD05EBC5518E}"/>
              </a:ext>
            </a:extLst>
          </p:cNvPr>
          <p:cNvSpPr txBox="1">
            <a:spLocks noChangeArrowheads="1"/>
          </p:cNvSpPr>
          <p:nvPr/>
        </p:nvSpPr>
        <p:spPr bwMode="gray">
          <a:xfrm>
            <a:off x="2413000" y="3798888"/>
            <a:ext cx="21272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de-DE" altLang="en-US" sz="1400">
                <a:latin typeface="Arial" panose="020B0604020202020204" pitchFamily="34" charset="0"/>
              </a:rPr>
              <a:t>Factor 2</a:t>
            </a:r>
          </a:p>
        </p:txBody>
      </p:sp>
      <p:sp>
        <p:nvSpPr>
          <p:cNvPr id="33800" name="Text Box 5">
            <a:extLst>
              <a:ext uri="{FF2B5EF4-FFF2-40B4-BE49-F238E27FC236}">
                <a16:creationId xmlns:a16="http://schemas.microsoft.com/office/drawing/2014/main" id="{F8AF9125-3257-48F7-85D4-AFECFDFCF969}"/>
              </a:ext>
            </a:extLst>
          </p:cNvPr>
          <p:cNvSpPr txBox="1">
            <a:spLocks noChangeArrowheads="1"/>
          </p:cNvSpPr>
          <p:nvPr/>
        </p:nvSpPr>
        <p:spPr bwMode="gray">
          <a:xfrm>
            <a:off x="3273425" y="3186113"/>
            <a:ext cx="21272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de-DE" altLang="en-US" sz="1400">
                <a:latin typeface="Arial" panose="020B0604020202020204" pitchFamily="34" charset="0"/>
              </a:rPr>
              <a:t>Factor 3</a:t>
            </a:r>
          </a:p>
        </p:txBody>
      </p:sp>
      <p:sp>
        <p:nvSpPr>
          <p:cNvPr id="33801" name="Text Box 6">
            <a:extLst>
              <a:ext uri="{FF2B5EF4-FFF2-40B4-BE49-F238E27FC236}">
                <a16:creationId xmlns:a16="http://schemas.microsoft.com/office/drawing/2014/main" id="{B2AA2242-6438-46EC-8412-1A83CB0FDA65}"/>
              </a:ext>
            </a:extLst>
          </p:cNvPr>
          <p:cNvSpPr txBox="1">
            <a:spLocks noChangeArrowheads="1"/>
          </p:cNvSpPr>
          <p:nvPr/>
        </p:nvSpPr>
        <p:spPr bwMode="gray">
          <a:xfrm>
            <a:off x="1695450" y="2446338"/>
            <a:ext cx="21272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de-DE" altLang="en-US" sz="1400">
                <a:latin typeface="Arial" panose="020B0604020202020204" pitchFamily="34" charset="0"/>
              </a:rPr>
              <a:t>Factor 4</a:t>
            </a:r>
          </a:p>
        </p:txBody>
      </p:sp>
      <p:sp>
        <p:nvSpPr>
          <p:cNvPr id="33802" name="Text Box 7">
            <a:extLst>
              <a:ext uri="{FF2B5EF4-FFF2-40B4-BE49-F238E27FC236}">
                <a16:creationId xmlns:a16="http://schemas.microsoft.com/office/drawing/2014/main" id="{15F92D18-C420-40E6-BA63-E57A2CD307FC}"/>
              </a:ext>
            </a:extLst>
          </p:cNvPr>
          <p:cNvSpPr txBox="1">
            <a:spLocks noChangeArrowheads="1"/>
          </p:cNvSpPr>
          <p:nvPr/>
        </p:nvSpPr>
        <p:spPr bwMode="gray">
          <a:xfrm>
            <a:off x="2620963" y="1985963"/>
            <a:ext cx="23479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de-DE" altLang="en-US" sz="1400">
                <a:latin typeface="Arial" panose="020B0604020202020204" pitchFamily="34" charset="0"/>
              </a:rPr>
              <a:t>Factor 5</a:t>
            </a:r>
          </a:p>
        </p:txBody>
      </p:sp>
      <p:sp>
        <p:nvSpPr>
          <p:cNvPr id="33803" name="Text Box 8">
            <a:extLst>
              <a:ext uri="{FF2B5EF4-FFF2-40B4-BE49-F238E27FC236}">
                <a16:creationId xmlns:a16="http://schemas.microsoft.com/office/drawing/2014/main" id="{4D893C5A-4E34-44F4-ABB0-98E682C47359}"/>
              </a:ext>
            </a:extLst>
          </p:cNvPr>
          <p:cNvSpPr txBox="1">
            <a:spLocks noChangeArrowheads="1"/>
          </p:cNvSpPr>
          <p:nvPr/>
        </p:nvSpPr>
        <p:spPr bwMode="gray">
          <a:xfrm>
            <a:off x="4910138" y="3824288"/>
            <a:ext cx="21272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de-DE" altLang="en-US" sz="1400">
                <a:latin typeface="Arial" panose="020B0604020202020204" pitchFamily="34" charset="0"/>
              </a:rPr>
              <a:t>Factor 6</a:t>
            </a:r>
          </a:p>
        </p:txBody>
      </p:sp>
      <p:sp>
        <p:nvSpPr>
          <p:cNvPr id="33804" name="Text Box 9">
            <a:extLst>
              <a:ext uri="{FF2B5EF4-FFF2-40B4-BE49-F238E27FC236}">
                <a16:creationId xmlns:a16="http://schemas.microsoft.com/office/drawing/2014/main" id="{D2392F72-E86C-45B2-BC45-1EAE8846C08D}"/>
              </a:ext>
            </a:extLst>
          </p:cNvPr>
          <p:cNvSpPr txBox="1">
            <a:spLocks noChangeArrowheads="1"/>
          </p:cNvSpPr>
          <p:nvPr/>
        </p:nvSpPr>
        <p:spPr bwMode="gray">
          <a:xfrm>
            <a:off x="5213350" y="2051050"/>
            <a:ext cx="21272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de-DE" altLang="en-US" sz="1400">
                <a:latin typeface="Arial" panose="020B0604020202020204" pitchFamily="34" charset="0"/>
              </a:rPr>
              <a:t>Factor 7</a:t>
            </a:r>
          </a:p>
        </p:txBody>
      </p:sp>
      <p:sp>
        <p:nvSpPr>
          <p:cNvPr id="33805" name="Text Box 10">
            <a:extLst>
              <a:ext uri="{FF2B5EF4-FFF2-40B4-BE49-F238E27FC236}">
                <a16:creationId xmlns:a16="http://schemas.microsoft.com/office/drawing/2014/main" id="{CE662912-396D-4898-9816-1B0ED1FC257E}"/>
              </a:ext>
            </a:extLst>
          </p:cNvPr>
          <p:cNvSpPr txBox="1">
            <a:spLocks noChangeArrowheads="1"/>
          </p:cNvSpPr>
          <p:nvPr/>
        </p:nvSpPr>
        <p:spPr bwMode="gray">
          <a:xfrm>
            <a:off x="6175375" y="3311525"/>
            <a:ext cx="21272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de-DE" altLang="en-US" sz="1400">
                <a:latin typeface="Arial" panose="020B0604020202020204" pitchFamily="34" charset="0"/>
              </a:rPr>
              <a:t>Factor 8</a:t>
            </a:r>
          </a:p>
        </p:txBody>
      </p:sp>
      <p:sp>
        <p:nvSpPr>
          <p:cNvPr id="33806" name="Line 11">
            <a:extLst>
              <a:ext uri="{FF2B5EF4-FFF2-40B4-BE49-F238E27FC236}">
                <a16:creationId xmlns:a16="http://schemas.microsoft.com/office/drawing/2014/main" id="{389D82F3-A44A-476F-AE3B-5DE74771C7D5}"/>
              </a:ext>
            </a:extLst>
          </p:cNvPr>
          <p:cNvSpPr>
            <a:spLocks noChangeShapeType="1"/>
          </p:cNvSpPr>
          <p:nvPr/>
        </p:nvSpPr>
        <p:spPr bwMode="gray">
          <a:xfrm flipH="1">
            <a:off x="1560513" y="5561013"/>
            <a:ext cx="5603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en-GB"/>
          </a:p>
        </p:txBody>
      </p:sp>
      <p:sp>
        <p:nvSpPr>
          <p:cNvPr id="33807" name="Line 12">
            <a:extLst>
              <a:ext uri="{FF2B5EF4-FFF2-40B4-BE49-F238E27FC236}">
                <a16:creationId xmlns:a16="http://schemas.microsoft.com/office/drawing/2014/main" id="{81E35AF8-4A0E-44D4-8454-9C66C77D44E7}"/>
              </a:ext>
            </a:extLst>
          </p:cNvPr>
          <p:cNvSpPr>
            <a:spLocks noChangeShapeType="1"/>
          </p:cNvSpPr>
          <p:nvPr/>
        </p:nvSpPr>
        <p:spPr bwMode="gray">
          <a:xfrm>
            <a:off x="2278063" y="3905250"/>
            <a:ext cx="6270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en-GB"/>
          </a:p>
        </p:txBody>
      </p:sp>
      <p:sp>
        <p:nvSpPr>
          <p:cNvPr id="33808" name="Line 13">
            <a:extLst>
              <a:ext uri="{FF2B5EF4-FFF2-40B4-BE49-F238E27FC236}">
                <a16:creationId xmlns:a16="http://schemas.microsoft.com/office/drawing/2014/main" id="{62803819-6195-48F5-8FA5-70AC918792E3}"/>
              </a:ext>
            </a:extLst>
          </p:cNvPr>
          <p:cNvSpPr>
            <a:spLocks noChangeShapeType="1"/>
          </p:cNvSpPr>
          <p:nvPr/>
        </p:nvSpPr>
        <p:spPr bwMode="gray">
          <a:xfrm>
            <a:off x="3275013" y="3117850"/>
            <a:ext cx="430212" cy="1571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en-GB"/>
          </a:p>
        </p:txBody>
      </p:sp>
      <p:sp>
        <p:nvSpPr>
          <p:cNvPr id="33809" name="Line 14">
            <a:extLst>
              <a:ext uri="{FF2B5EF4-FFF2-40B4-BE49-F238E27FC236}">
                <a16:creationId xmlns:a16="http://schemas.microsoft.com/office/drawing/2014/main" id="{F0EFC623-AC37-499F-A76E-A52B3300CD6B}"/>
              </a:ext>
            </a:extLst>
          </p:cNvPr>
          <p:cNvSpPr>
            <a:spLocks noChangeShapeType="1"/>
          </p:cNvSpPr>
          <p:nvPr/>
        </p:nvSpPr>
        <p:spPr bwMode="gray">
          <a:xfrm>
            <a:off x="3138488" y="2624138"/>
            <a:ext cx="574675" cy="144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en-GB"/>
          </a:p>
        </p:txBody>
      </p:sp>
      <p:sp>
        <p:nvSpPr>
          <p:cNvPr id="33810" name="Line 15">
            <a:extLst>
              <a:ext uri="{FF2B5EF4-FFF2-40B4-BE49-F238E27FC236}">
                <a16:creationId xmlns:a16="http://schemas.microsoft.com/office/drawing/2014/main" id="{9F3DF46E-FBFC-4F9E-AC3E-B5D165A49FE2}"/>
              </a:ext>
            </a:extLst>
          </p:cNvPr>
          <p:cNvSpPr>
            <a:spLocks noChangeShapeType="1"/>
          </p:cNvSpPr>
          <p:nvPr/>
        </p:nvSpPr>
        <p:spPr bwMode="gray">
          <a:xfrm>
            <a:off x="4495800" y="2244725"/>
            <a:ext cx="52388" cy="4032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en-GB"/>
          </a:p>
        </p:txBody>
      </p:sp>
      <p:sp>
        <p:nvSpPr>
          <p:cNvPr id="33811" name="Line 16">
            <a:extLst>
              <a:ext uri="{FF2B5EF4-FFF2-40B4-BE49-F238E27FC236}">
                <a16:creationId xmlns:a16="http://schemas.microsoft.com/office/drawing/2014/main" id="{635CD9F6-512C-45BE-9363-A04B8627A8B3}"/>
              </a:ext>
            </a:extLst>
          </p:cNvPr>
          <p:cNvSpPr>
            <a:spLocks noChangeShapeType="1"/>
          </p:cNvSpPr>
          <p:nvPr/>
        </p:nvSpPr>
        <p:spPr bwMode="gray">
          <a:xfrm>
            <a:off x="5543550" y="2573338"/>
            <a:ext cx="379413" cy="1250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en-GB"/>
          </a:p>
        </p:txBody>
      </p:sp>
      <p:sp>
        <p:nvSpPr>
          <p:cNvPr id="33812" name="Line 17">
            <a:extLst>
              <a:ext uri="{FF2B5EF4-FFF2-40B4-BE49-F238E27FC236}">
                <a16:creationId xmlns:a16="http://schemas.microsoft.com/office/drawing/2014/main" id="{299851F1-457B-4A1A-AA1A-9C8866549775}"/>
              </a:ext>
            </a:extLst>
          </p:cNvPr>
          <p:cNvSpPr>
            <a:spLocks noChangeShapeType="1"/>
          </p:cNvSpPr>
          <p:nvPr/>
        </p:nvSpPr>
        <p:spPr bwMode="gray">
          <a:xfrm>
            <a:off x="6286500" y="2268538"/>
            <a:ext cx="38100" cy="300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en-GB"/>
          </a:p>
        </p:txBody>
      </p:sp>
      <p:sp>
        <p:nvSpPr>
          <p:cNvPr id="33813" name="Line 18">
            <a:extLst>
              <a:ext uri="{FF2B5EF4-FFF2-40B4-BE49-F238E27FC236}">
                <a16:creationId xmlns:a16="http://schemas.microsoft.com/office/drawing/2014/main" id="{C7E1EE2F-61B2-4F5B-89BC-725A46D15B05}"/>
              </a:ext>
            </a:extLst>
          </p:cNvPr>
          <p:cNvSpPr>
            <a:spLocks noChangeShapeType="1"/>
          </p:cNvSpPr>
          <p:nvPr/>
        </p:nvSpPr>
        <p:spPr bwMode="gray">
          <a:xfrm>
            <a:off x="7183438" y="2516188"/>
            <a:ext cx="65087" cy="7842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en-GB"/>
          </a:p>
        </p:txBody>
      </p:sp>
      <p:sp>
        <p:nvSpPr>
          <p:cNvPr id="33814" name="Line 19">
            <a:extLst>
              <a:ext uri="{FF2B5EF4-FFF2-40B4-BE49-F238E27FC236}">
                <a16:creationId xmlns:a16="http://schemas.microsoft.com/office/drawing/2014/main" id="{5E8290D5-D73D-468F-B3CB-CC1B91B4415D}"/>
              </a:ext>
            </a:extLst>
          </p:cNvPr>
          <p:cNvSpPr>
            <a:spLocks noChangeShapeType="1"/>
          </p:cNvSpPr>
          <p:nvPr/>
        </p:nvSpPr>
        <p:spPr bwMode="gray">
          <a:xfrm>
            <a:off x="7880350" y="2549525"/>
            <a:ext cx="117475" cy="2730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en-GB"/>
          </a:p>
        </p:txBody>
      </p:sp>
      <p:sp>
        <p:nvSpPr>
          <p:cNvPr id="33815" name="Text Box 20">
            <a:extLst>
              <a:ext uri="{FF2B5EF4-FFF2-40B4-BE49-F238E27FC236}">
                <a16:creationId xmlns:a16="http://schemas.microsoft.com/office/drawing/2014/main" id="{8D553613-9419-4D84-8432-EF0A73F79E5E}"/>
              </a:ext>
            </a:extLst>
          </p:cNvPr>
          <p:cNvSpPr txBox="1">
            <a:spLocks noChangeArrowheads="1"/>
          </p:cNvSpPr>
          <p:nvPr/>
        </p:nvSpPr>
        <p:spPr bwMode="gray">
          <a:xfrm>
            <a:off x="7080250" y="2840038"/>
            <a:ext cx="21272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de-DE" altLang="en-US" sz="1400">
                <a:latin typeface="Arial" panose="020B0604020202020204" pitchFamily="34" charset="0"/>
              </a:rPr>
              <a:t>Factor 9</a:t>
            </a:r>
          </a:p>
        </p:txBody>
      </p:sp>
      <p:sp>
        <p:nvSpPr>
          <p:cNvPr id="33816" name="TextBox 3">
            <a:extLst>
              <a:ext uri="{FF2B5EF4-FFF2-40B4-BE49-F238E27FC236}">
                <a16:creationId xmlns:a16="http://schemas.microsoft.com/office/drawing/2014/main" id="{77CB98F3-A85F-4AF9-B46C-CA586506FED4}"/>
              </a:ext>
            </a:extLst>
          </p:cNvPr>
          <p:cNvSpPr txBox="1">
            <a:spLocks noChangeArrowheads="1"/>
          </p:cNvSpPr>
          <p:nvPr/>
        </p:nvSpPr>
        <p:spPr bwMode="auto">
          <a:xfrm>
            <a:off x="425450" y="5722938"/>
            <a:ext cx="80327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IE" altLang="en-US" sz="1400" i="1">
                <a:latin typeface="Arial" panose="020B0604020202020204" pitchFamily="34" charset="0"/>
              </a:rPr>
              <a:t>Looking for factors which  provide as much “added information value” as possible.  he final model needs to be workable so there will be  a maximum number of factors (10 – 12) which will be used.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3165AAAB-19D4-405F-B913-8BF19CE1A0C1}"/>
              </a:ext>
            </a:extLst>
          </p:cNvPr>
          <p:cNvSpPr>
            <a:spLocks noGrp="1" noChangeArrowheads="1"/>
          </p:cNvSpPr>
          <p:nvPr>
            <p:ph type="title"/>
          </p:nvPr>
        </p:nvSpPr>
        <p:spPr>
          <a:xfrm>
            <a:off x="457200" y="228600"/>
            <a:ext cx="8229600" cy="609600"/>
          </a:xfrm>
        </p:spPr>
        <p:txBody>
          <a:bodyPr/>
          <a:lstStyle/>
          <a:p>
            <a:r>
              <a:rPr lang="en-GB" altLang="en-US" sz="3600"/>
              <a:t>Credit Scoring Variables</a:t>
            </a:r>
          </a:p>
        </p:txBody>
      </p:sp>
      <p:sp>
        <p:nvSpPr>
          <p:cNvPr id="35843" name="Content Placeholder 2">
            <a:extLst>
              <a:ext uri="{FF2B5EF4-FFF2-40B4-BE49-F238E27FC236}">
                <a16:creationId xmlns:a16="http://schemas.microsoft.com/office/drawing/2014/main" id="{03C47454-03BA-42CD-93DD-A4B0B9B5DB1F}"/>
              </a:ext>
            </a:extLst>
          </p:cNvPr>
          <p:cNvSpPr>
            <a:spLocks noGrp="1" noChangeArrowheads="1"/>
          </p:cNvSpPr>
          <p:nvPr>
            <p:ph idx="1"/>
          </p:nvPr>
        </p:nvSpPr>
        <p:spPr bwMode="auto">
          <a:xfrm>
            <a:off x="457200" y="838200"/>
            <a:ext cx="8229600" cy="5287963"/>
          </a:xfrm>
        </p:spPr>
        <p:txBody>
          <a:bodyPr wrap="square" numCol="1" anchor="t" anchorCtr="0" compatLnSpc="1">
            <a:prstTxWarp prst="textNoShape">
              <a:avLst/>
            </a:prstTxWarp>
          </a:bodyPr>
          <a:lstStyle/>
          <a:p>
            <a:r>
              <a:rPr lang="en-GB" altLang="en-US" sz="2400"/>
              <a:t>We want to build a </a:t>
            </a:r>
            <a:r>
              <a:rPr lang="en-GB" altLang="en-US" sz="2400" b="1"/>
              <a:t>multivariate model </a:t>
            </a:r>
            <a:r>
              <a:rPr lang="en-GB" altLang="en-US" sz="2400"/>
              <a:t>that combines all credit risk factors that are available to produce an overall assessment of risk.</a:t>
            </a:r>
          </a:p>
          <a:p>
            <a:r>
              <a:rPr lang="en-GB" altLang="en-US" sz="2400"/>
              <a:t>The overall assessment of risk (or creditworthiness) is captured in the credit score</a:t>
            </a:r>
          </a:p>
          <a:p>
            <a:r>
              <a:rPr lang="en-GB" altLang="en-US" sz="2400"/>
              <a:t>Therefore, the credit score is </a:t>
            </a:r>
            <a:r>
              <a:rPr lang="en-GB" altLang="en-US" sz="2400" i="1"/>
              <a:t>not </a:t>
            </a:r>
            <a:r>
              <a:rPr lang="en-GB" altLang="en-US" sz="2400"/>
              <a:t>a quantity that is directly measured from an individual</a:t>
            </a:r>
          </a:p>
          <a:p>
            <a:r>
              <a:rPr lang="en-GB" altLang="en-US" sz="2400"/>
              <a:t>It is </a:t>
            </a:r>
            <a:r>
              <a:rPr lang="en-GB" altLang="en-US" sz="2400" i="1"/>
              <a:t>computed </a:t>
            </a:r>
            <a:r>
              <a:rPr lang="en-GB" altLang="en-US" sz="2400"/>
              <a:t>by the bank as an </a:t>
            </a:r>
            <a:r>
              <a:rPr lang="en-GB" altLang="en-US" sz="2400" b="1"/>
              <a:t>indicator</a:t>
            </a:r>
            <a:r>
              <a:rPr lang="en-GB" altLang="en-US" sz="2400"/>
              <a:t> of creditworthiness</a:t>
            </a:r>
          </a:p>
          <a:p>
            <a:r>
              <a:rPr lang="en-GB" altLang="en-US" sz="2400"/>
              <a:t>Therefore, the credit score is a </a:t>
            </a:r>
            <a:r>
              <a:rPr lang="en-GB" altLang="en-US" sz="2400" b="1"/>
              <a:t>latent variable</a:t>
            </a:r>
          </a:p>
          <a:p>
            <a:r>
              <a:rPr lang="en-GB" altLang="en-US" sz="2400"/>
              <a:t>It is inferred from observed variables or characteristics</a:t>
            </a:r>
          </a:p>
          <a:p>
            <a:r>
              <a:rPr lang="en-GB" altLang="en-US" sz="2400"/>
              <a:t>It is </a:t>
            </a:r>
            <a:r>
              <a:rPr lang="en-GB" altLang="en-US" sz="2400" i="1"/>
              <a:t>about </a:t>
            </a:r>
            <a:r>
              <a:rPr lang="en-GB" altLang="en-US" sz="2400"/>
              <a:t>an individual, but is </a:t>
            </a:r>
            <a:r>
              <a:rPr lang="en-GB" altLang="en-US" sz="2400" i="1"/>
              <a:t>not </a:t>
            </a:r>
            <a:r>
              <a:rPr lang="en-GB" altLang="en-US" sz="2400"/>
              <a:t>directly measurable</a:t>
            </a:r>
          </a:p>
          <a:p>
            <a:r>
              <a:rPr lang="en-GB" altLang="en-US" sz="2400"/>
              <a:t>It is variable and changes over time with behaviour</a:t>
            </a:r>
          </a:p>
        </p:txBody>
      </p:sp>
      <p:sp>
        <p:nvSpPr>
          <p:cNvPr id="35846" name="Slide Number Placeholder 5">
            <a:extLst>
              <a:ext uri="{FF2B5EF4-FFF2-40B4-BE49-F238E27FC236}">
                <a16:creationId xmlns:a16="http://schemas.microsoft.com/office/drawing/2014/main" id="{17199D85-E7DA-4230-AD67-C785F6F06E33}"/>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DD5A664-E042-4321-9078-C104430BC096}" type="slidenum">
              <a:rPr lang="en-US" altLang="en-US" sz="1400">
                <a:latin typeface="Arial" panose="020B0604020202020204" pitchFamily="34" charset="0"/>
              </a:rPr>
              <a:pPr fontAlgn="base">
                <a:spcBef>
                  <a:spcPct val="0"/>
                </a:spcBef>
                <a:spcAft>
                  <a:spcPct val="0"/>
                </a:spcAft>
              </a:pPr>
              <a:t>27</a:t>
            </a:fld>
            <a:endParaRPr lang="en-US" altLang="en-US" sz="1400">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CF611DD4-66FF-4271-8C41-60F377F4BD58}"/>
              </a:ext>
            </a:extLst>
          </p:cNvPr>
          <p:cNvSpPr>
            <a:spLocks noGrp="1" noChangeArrowheads="1"/>
          </p:cNvSpPr>
          <p:nvPr>
            <p:ph type="title"/>
          </p:nvPr>
        </p:nvSpPr>
        <p:spPr>
          <a:xfrm>
            <a:off x="457200" y="274638"/>
            <a:ext cx="8229600" cy="487362"/>
          </a:xfrm>
        </p:spPr>
        <p:txBody>
          <a:bodyPr rtlCol="0">
            <a:normAutofit fontScale="90000"/>
          </a:bodyPr>
          <a:lstStyle/>
          <a:p>
            <a:pPr fontAlgn="auto">
              <a:spcAft>
                <a:spcPts val="0"/>
              </a:spcAft>
              <a:defRPr/>
            </a:pPr>
            <a:r>
              <a:rPr lang="en-GB" altLang="en-US" sz="3600"/>
              <a:t>Scorecard Performance</a:t>
            </a:r>
          </a:p>
        </p:txBody>
      </p:sp>
      <p:sp>
        <p:nvSpPr>
          <p:cNvPr id="30723" name="Content Placeholder 2">
            <a:extLst>
              <a:ext uri="{FF2B5EF4-FFF2-40B4-BE49-F238E27FC236}">
                <a16:creationId xmlns:a16="http://schemas.microsoft.com/office/drawing/2014/main" id="{76694AEA-0A3E-4AEF-8477-1746C132121E}"/>
              </a:ext>
            </a:extLst>
          </p:cNvPr>
          <p:cNvSpPr>
            <a:spLocks noGrp="1"/>
          </p:cNvSpPr>
          <p:nvPr>
            <p:ph idx="1"/>
          </p:nvPr>
        </p:nvSpPr>
        <p:spPr>
          <a:xfrm>
            <a:off x="381000" y="838200"/>
            <a:ext cx="8153400" cy="5181600"/>
          </a:xfrm>
        </p:spPr>
        <p:txBody>
          <a:bodyPr/>
          <a:lstStyle/>
          <a:p>
            <a:pPr marL="0" indent="0" fontAlgn="auto">
              <a:spcAft>
                <a:spcPts val="0"/>
              </a:spcAft>
              <a:buFontTx/>
              <a:buNone/>
              <a:defRPr/>
            </a:pPr>
            <a:r>
              <a:rPr lang="en-GB" sz="2000" dirty="0"/>
              <a:t>Lets imagine a good scorecard.  We might measure the cumulative number of defaults against the cumulative scores.  So, we see what percentage of defaults are in the </a:t>
            </a:r>
          </a:p>
          <a:p>
            <a:pPr fontAlgn="auto">
              <a:spcAft>
                <a:spcPts val="0"/>
              </a:spcAft>
              <a:defRPr/>
            </a:pPr>
            <a:r>
              <a:rPr lang="en-GB" sz="2000" dirty="0"/>
              <a:t>bottom 10% of scores</a:t>
            </a:r>
          </a:p>
          <a:p>
            <a:pPr fontAlgn="auto">
              <a:spcAft>
                <a:spcPts val="0"/>
              </a:spcAft>
              <a:defRPr/>
            </a:pPr>
            <a:r>
              <a:rPr lang="en-GB" sz="2000" dirty="0"/>
              <a:t>Next 10% of scores</a:t>
            </a:r>
          </a:p>
          <a:p>
            <a:pPr fontAlgn="auto">
              <a:spcAft>
                <a:spcPts val="0"/>
              </a:spcAft>
              <a:defRPr/>
            </a:pPr>
            <a:r>
              <a:rPr lang="en-GB" sz="2000" dirty="0"/>
              <a:t>And so on:</a:t>
            </a:r>
          </a:p>
          <a:p>
            <a:pPr fontAlgn="auto">
              <a:spcAft>
                <a:spcPts val="0"/>
              </a:spcAft>
              <a:defRPr/>
            </a:pPr>
            <a:endParaRPr lang="en-GB" sz="2000" dirty="0"/>
          </a:p>
        </p:txBody>
      </p:sp>
      <p:sp>
        <p:nvSpPr>
          <p:cNvPr id="36870" name="Slide Number Placeholder 5">
            <a:extLst>
              <a:ext uri="{FF2B5EF4-FFF2-40B4-BE49-F238E27FC236}">
                <a16:creationId xmlns:a16="http://schemas.microsoft.com/office/drawing/2014/main" id="{499F1FD8-BA26-41E9-88CA-14125D1E3479}"/>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BF6EEE5-A080-4201-8C08-D3512A83D85D}" type="slidenum">
              <a:rPr lang="en-US" altLang="en-US" sz="1400">
                <a:latin typeface="Arial" panose="020B0604020202020204" pitchFamily="34" charset="0"/>
              </a:rPr>
              <a:pPr fontAlgn="base">
                <a:spcBef>
                  <a:spcPct val="0"/>
                </a:spcBef>
                <a:spcAft>
                  <a:spcPct val="0"/>
                </a:spcAft>
              </a:pPr>
              <a:t>28</a:t>
            </a:fld>
            <a:endParaRPr lang="en-US" altLang="en-US" sz="1400">
              <a:latin typeface="Arial" panose="020B0604020202020204" pitchFamily="34" charset="0"/>
            </a:endParaRPr>
          </a:p>
        </p:txBody>
      </p:sp>
      <p:pic>
        <p:nvPicPr>
          <p:cNvPr id="36871" name="Picture 2">
            <a:extLst>
              <a:ext uri="{FF2B5EF4-FFF2-40B4-BE49-F238E27FC236}">
                <a16:creationId xmlns:a16="http://schemas.microsoft.com/office/drawing/2014/main" id="{847A0239-0137-417D-8DD7-9BF216B6A6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905000"/>
            <a:ext cx="3429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520547A3-6C2F-4543-B3DA-2AE4E845916F}"/>
              </a:ext>
            </a:extLst>
          </p:cNvPr>
          <p:cNvSpPr>
            <a:spLocks noGrp="1" noChangeArrowheads="1"/>
          </p:cNvSpPr>
          <p:nvPr>
            <p:ph type="title"/>
          </p:nvPr>
        </p:nvSpPr>
        <p:spPr>
          <a:xfrm>
            <a:off x="457200" y="274638"/>
            <a:ext cx="8229600" cy="487362"/>
          </a:xfrm>
        </p:spPr>
        <p:txBody>
          <a:bodyPr rtlCol="0">
            <a:normAutofit fontScale="90000"/>
          </a:bodyPr>
          <a:lstStyle/>
          <a:p>
            <a:pPr fontAlgn="auto">
              <a:spcAft>
                <a:spcPts val="0"/>
              </a:spcAft>
              <a:defRPr/>
            </a:pPr>
            <a:r>
              <a:rPr lang="en-GB" altLang="en-US" sz="3600"/>
              <a:t>Picture of Performance</a:t>
            </a:r>
          </a:p>
        </p:txBody>
      </p:sp>
      <p:sp>
        <p:nvSpPr>
          <p:cNvPr id="37891" name="Content Placeholder 2">
            <a:extLst>
              <a:ext uri="{FF2B5EF4-FFF2-40B4-BE49-F238E27FC236}">
                <a16:creationId xmlns:a16="http://schemas.microsoft.com/office/drawing/2014/main" id="{0556D9D5-C28B-4977-B931-6D6068BE798C}"/>
              </a:ext>
            </a:extLst>
          </p:cNvPr>
          <p:cNvSpPr>
            <a:spLocks noGrp="1" noChangeArrowheads="1"/>
          </p:cNvSpPr>
          <p:nvPr>
            <p:ph idx="1"/>
          </p:nvPr>
        </p:nvSpPr>
        <p:spPr bwMode="auto">
          <a:xfrm>
            <a:off x="381000" y="838200"/>
            <a:ext cx="8153400" cy="5181600"/>
          </a:xfrm>
        </p:spPr>
        <p:txBody>
          <a:bodyPr wrap="square" numCol="1" anchor="t" anchorCtr="0" compatLnSpc="1">
            <a:prstTxWarp prst="textNoShape">
              <a:avLst/>
            </a:prstTxWarp>
          </a:bodyPr>
          <a:lstStyle/>
          <a:p>
            <a:pPr marL="0" indent="0">
              <a:buFontTx/>
              <a:buNone/>
            </a:pPr>
            <a:r>
              <a:rPr lang="en-GB" altLang="en-US" sz="2000"/>
              <a:t>We might present this information on a graph as follows:</a:t>
            </a:r>
          </a:p>
          <a:p>
            <a:pPr marL="0" indent="0">
              <a:buFontTx/>
              <a:buNone/>
            </a:pPr>
            <a:endParaRPr lang="en-GB" altLang="en-US" sz="2000"/>
          </a:p>
        </p:txBody>
      </p:sp>
      <p:sp>
        <p:nvSpPr>
          <p:cNvPr id="37894" name="Slide Number Placeholder 5">
            <a:extLst>
              <a:ext uri="{FF2B5EF4-FFF2-40B4-BE49-F238E27FC236}">
                <a16:creationId xmlns:a16="http://schemas.microsoft.com/office/drawing/2014/main" id="{FD1B8025-9EB3-4142-AF5C-D045E2BEB7B8}"/>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FD03233-FF32-476D-8717-CF2187F1EF71}" type="slidenum">
              <a:rPr lang="en-US" altLang="en-US" sz="1400">
                <a:latin typeface="Arial" panose="020B0604020202020204" pitchFamily="34" charset="0"/>
              </a:rPr>
              <a:pPr fontAlgn="base">
                <a:spcBef>
                  <a:spcPct val="0"/>
                </a:spcBef>
                <a:spcAft>
                  <a:spcPct val="0"/>
                </a:spcAft>
              </a:pPr>
              <a:t>29</a:t>
            </a:fld>
            <a:endParaRPr lang="en-US" altLang="en-US" sz="1400">
              <a:latin typeface="Arial" panose="020B0604020202020204" pitchFamily="34" charset="0"/>
            </a:endParaRPr>
          </a:p>
        </p:txBody>
      </p:sp>
      <p:pic>
        <p:nvPicPr>
          <p:cNvPr id="37895" name="Picture 1">
            <a:extLst>
              <a:ext uri="{FF2B5EF4-FFF2-40B4-BE49-F238E27FC236}">
                <a16:creationId xmlns:a16="http://schemas.microsoft.com/office/drawing/2014/main" id="{AA4CB412-EBB5-4EF7-B5DE-8A860640E6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050" y="1447800"/>
            <a:ext cx="5492750" cy="46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1E6AF414-7F99-46F3-997E-9E3350E22259}"/>
              </a:ext>
            </a:extLst>
          </p:cNvPr>
          <p:cNvSpPr>
            <a:spLocks noGrp="1" noChangeArrowheads="1"/>
          </p:cNvSpPr>
          <p:nvPr>
            <p:ph type="title"/>
          </p:nvPr>
        </p:nvSpPr>
        <p:spPr>
          <a:xfrm>
            <a:off x="457200" y="274638"/>
            <a:ext cx="8229600" cy="715962"/>
          </a:xfrm>
        </p:spPr>
        <p:txBody>
          <a:bodyPr/>
          <a:lstStyle/>
          <a:p>
            <a:r>
              <a:rPr lang="en-GB" altLang="en-US" sz="3600"/>
              <a:t>What is scoring?</a:t>
            </a:r>
          </a:p>
        </p:txBody>
      </p:sp>
      <p:sp>
        <p:nvSpPr>
          <p:cNvPr id="8195" name="Content Placeholder 2">
            <a:extLst>
              <a:ext uri="{FF2B5EF4-FFF2-40B4-BE49-F238E27FC236}">
                <a16:creationId xmlns:a16="http://schemas.microsoft.com/office/drawing/2014/main" id="{3A0E2139-3A15-476F-9BFD-CB02438BACCD}"/>
              </a:ext>
            </a:extLst>
          </p:cNvPr>
          <p:cNvSpPr>
            <a:spLocks noGrp="1"/>
          </p:cNvSpPr>
          <p:nvPr>
            <p:ph idx="1"/>
          </p:nvPr>
        </p:nvSpPr>
        <p:spPr>
          <a:xfrm>
            <a:off x="457200" y="1008063"/>
            <a:ext cx="8229600" cy="5164137"/>
          </a:xfrm>
        </p:spPr>
        <p:txBody>
          <a:bodyPr/>
          <a:lstStyle/>
          <a:p>
            <a:pPr marL="0" indent="0" fontAlgn="auto">
              <a:spcAft>
                <a:spcPts val="0"/>
              </a:spcAft>
              <a:buFontTx/>
              <a:buNone/>
              <a:defRPr/>
            </a:pPr>
            <a:r>
              <a:rPr lang="en-GB" sz="2400" i="1" dirty="0"/>
              <a:t>Scoring is a way to grade or rank the risk of an event. </a:t>
            </a:r>
            <a:endParaRPr lang="en-GB" sz="2400" dirty="0"/>
          </a:p>
          <a:p>
            <a:pPr fontAlgn="auto">
              <a:spcAft>
                <a:spcPts val="0"/>
              </a:spcAft>
              <a:defRPr/>
            </a:pPr>
            <a:r>
              <a:rPr lang="en-GB" sz="2400" dirty="0"/>
              <a:t>Scores are used in many different application areas. </a:t>
            </a:r>
          </a:p>
          <a:p>
            <a:pPr fontAlgn="auto">
              <a:spcAft>
                <a:spcPts val="0"/>
              </a:spcAft>
              <a:defRPr/>
            </a:pPr>
            <a:r>
              <a:rPr lang="en-GB" sz="2400" b="1" dirty="0"/>
              <a:t>Physiology score: </a:t>
            </a:r>
            <a:r>
              <a:rPr lang="en-GB" sz="2400" dirty="0"/>
              <a:t>Provides a measure of the severity of illness of patient in critical care</a:t>
            </a:r>
          </a:p>
          <a:p>
            <a:pPr fontAlgn="auto">
              <a:spcAft>
                <a:spcPts val="0"/>
              </a:spcAft>
              <a:defRPr/>
            </a:pPr>
            <a:r>
              <a:rPr lang="en-GB" sz="2400" b="1" dirty="0"/>
              <a:t>Marketing propensity score: </a:t>
            </a:r>
            <a:r>
              <a:rPr lang="en-GB" sz="2400" dirty="0"/>
              <a:t>Score on individuals related to their chance of take-up of a campaign</a:t>
            </a:r>
          </a:p>
          <a:p>
            <a:pPr fontAlgn="auto">
              <a:spcAft>
                <a:spcPts val="0"/>
              </a:spcAft>
              <a:defRPr/>
            </a:pPr>
            <a:r>
              <a:rPr lang="en-GB" sz="2400" b="1" dirty="0"/>
              <a:t>Fraud score:</a:t>
            </a:r>
            <a:r>
              <a:rPr lang="en-GB" sz="2400" dirty="0"/>
              <a:t> transaction level score to indicate fraud</a:t>
            </a:r>
          </a:p>
          <a:p>
            <a:pPr marL="0" indent="0" fontAlgn="auto">
              <a:spcAft>
                <a:spcPts val="0"/>
              </a:spcAft>
              <a:buFontTx/>
              <a:buNone/>
              <a:defRPr/>
            </a:pPr>
            <a:r>
              <a:rPr lang="en-GB" sz="2400" dirty="0"/>
              <a:t>So scoring is applicable in many different areas. Underlying concepts are the same, regardless of application.</a:t>
            </a:r>
          </a:p>
          <a:p>
            <a:pPr marL="0" indent="0" fontAlgn="auto">
              <a:spcAft>
                <a:spcPts val="0"/>
              </a:spcAft>
              <a:buFontTx/>
              <a:buNone/>
              <a:defRPr/>
            </a:pPr>
            <a:endParaRPr lang="en-GB" sz="2400" dirty="0"/>
          </a:p>
          <a:p>
            <a:pPr fontAlgn="auto">
              <a:spcAft>
                <a:spcPts val="0"/>
              </a:spcAft>
              <a:defRPr/>
            </a:pPr>
            <a:r>
              <a:rPr lang="en-GB" sz="2400" b="1" i="1" dirty="0"/>
              <a:t>How would you score a movie, lecture, customer?</a:t>
            </a:r>
          </a:p>
        </p:txBody>
      </p:sp>
      <p:sp>
        <p:nvSpPr>
          <p:cNvPr id="7174" name="Slide Number Placeholder 5">
            <a:extLst>
              <a:ext uri="{FF2B5EF4-FFF2-40B4-BE49-F238E27FC236}">
                <a16:creationId xmlns:a16="http://schemas.microsoft.com/office/drawing/2014/main" id="{7DF88E2B-B6D6-4836-946F-DFA39295F7CA}"/>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C58009B-E5FF-4363-A726-4A2145C02058}" type="slidenum">
              <a:rPr lang="en-US" altLang="en-US" sz="1400">
                <a:latin typeface="Arial" panose="020B0604020202020204" pitchFamily="34" charset="0"/>
              </a:rPr>
              <a:pPr fontAlgn="base">
                <a:spcBef>
                  <a:spcPct val="0"/>
                </a:spcBef>
                <a:spcAft>
                  <a:spcPct val="0"/>
                </a:spcAft>
              </a:pPr>
              <a:t>3</a:t>
            </a:fld>
            <a:endParaRPr lang="en-US" altLang="en-US" sz="1400">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87104CB6-6AE6-431B-BC3D-9C00ED2B8816}"/>
              </a:ext>
            </a:extLst>
          </p:cNvPr>
          <p:cNvSpPr>
            <a:spLocks noGrp="1" noChangeArrowheads="1"/>
          </p:cNvSpPr>
          <p:nvPr>
            <p:ph type="title"/>
          </p:nvPr>
        </p:nvSpPr>
        <p:spPr>
          <a:xfrm>
            <a:off x="457200" y="274638"/>
            <a:ext cx="8229600" cy="487362"/>
          </a:xfrm>
        </p:spPr>
        <p:txBody>
          <a:bodyPr rtlCol="0">
            <a:normAutofit fontScale="90000"/>
          </a:bodyPr>
          <a:lstStyle/>
          <a:p>
            <a:pPr fontAlgn="auto">
              <a:spcAft>
                <a:spcPts val="0"/>
              </a:spcAft>
              <a:defRPr/>
            </a:pPr>
            <a:r>
              <a:rPr lang="en-GB" altLang="en-US" sz="3600"/>
              <a:t>Gini Coefficient</a:t>
            </a:r>
          </a:p>
        </p:txBody>
      </p:sp>
      <p:sp>
        <p:nvSpPr>
          <p:cNvPr id="38915" name="Content Placeholder 2">
            <a:extLst>
              <a:ext uri="{FF2B5EF4-FFF2-40B4-BE49-F238E27FC236}">
                <a16:creationId xmlns:a16="http://schemas.microsoft.com/office/drawing/2014/main" id="{CB7C8281-8E77-4CA7-BD82-E2F2B3E03466}"/>
              </a:ext>
            </a:extLst>
          </p:cNvPr>
          <p:cNvSpPr>
            <a:spLocks noGrp="1" noChangeArrowheads="1"/>
          </p:cNvSpPr>
          <p:nvPr>
            <p:ph idx="1"/>
          </p:nvPr>
        </p:nvSpPr>
        <p:spPr bwMode="auto">
          <a:xfrm>
            <a:off x="381000" y="838200"/>
            <a:ext cx="8153400" cy="5181600"/>
          </a:xfrm>
        </p:spPr>
        <p:txBody>
          <a:bodyPr wrap="square" numCol="1" anchor="t" anchorCtr="0" compatLnSpc="1">
            <a:prstTxWarp prst="textNoShape">
              <a:avLst/>
            </a:prstTxWarp>
          </a:bodyPr>
          <a:lstStyle/>
          <a:p>
            <a:r>
              <a:rPr lang="en-GB" altLang="en-US" sz="2000"/>
              <a:t>Counts cumulative defaults against cumulative score</a:t>
            </a:r>
          </a:p>
          <a:p>
            <a:endParaRPr lang="en-GB" altLang="en-US" sz="2000"/>
          </a:p>
          <a:p>
            <a:r>
              <a:rPr lang="en-GB" altLang="en-US" sz="2000"/>
              <a:t>Diagonal line is random guesswork</a:t>
            </a:r>
          </a:p>
          <a:p>
            <a:endParaRPr lang="en-GB" altLang="en-US" sz="2000"/>
          </a:p>
          <a:p>
            <a:r>
              <a:rPr lang="en-GB" altLang="en-US" sz="2000"/>
              <a:t>Area between the curves measures performance</a:t>
            </a:r>
          </a:p>
          <a:p>
            <a:endParaRPr lang="en-GB" altLang="en-US" sz="2000"/>
          </a:p>
          <a:p>
            <a:r>
              <a:rPr lang="en-GB" altLang="en-US" sz="2000"/>
              <a:t>Gini is twice the area between the curves</a:t>
            </a:r>
          </a:p>
          <a:p>
            <a:endParaRPr lang="en-GB" altLang="en-US" sz="2000"/>
          </a:p>
          <a:p>
            <a:r>
              <a:rPr lang="en-GB" altLang="en-US" sz="2000"/>
              <a:t>2 in formula puts it on a scale [0 , 1]</a:t>
            </a:r>
          </a:p>
          <a:p>
            <a:endParaRPr lang="en-GB" altLang="en-US" sz="2000"/>
          </a:p>
          <a:p>
            <a:r>
              <a:rPr lang="en-GB" altLang="en-US" sz="2000"/>
              <a:t>Kolmogorov Smirnov statistic measures the maximum vertical gap between the two curves</a:t>
            </a:r>
          </a:p>
          <a:p>
            <a:endParaRPr lang="en-GB" altLang="en-US" sz="2000"/>
          </a:p>
          <a:p>
            <a:r>
              <a:rPr lang="en-GB" altLang="en-US" sz="2000"/>
              <a:t>A good score for either statistic depends on the context</a:t>
            </a:r>
          </a:p>
        </p:txBody>
      </p:sp>
      <p:sp>
        <p:nvSpPr>
          <p:cNvPr id="38918" name="Slide Number Placeholder 5">
            <a:extLst>
              <a:ext uri="{FF2B5EF4-FFF2-40B4-BE49-F238E27FC236}">
                <a16:creationId xmlns:a16="http://schemas.microsoft.com/office/drawing/2014/main" id="{765664B8-5591-4898-B94F-47AB5351E26F}"/>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F039F56-8140-415F-B3B4-C292CE42F5B6}" type="slidenum">
              <a:rPr lang="en-US" altLang="en-US" sz="1400">
                <a:latin typeface="Arial" panose="020B0604020202020204" pitchFamily="34" charset="0"/>
              </a:rPr>
              <a:pPr fontAlgn="base">
                <a:spcBef>
                  <a:spcPct val="0"/>
                </a:spcBef>
                <a:spcAft>
                  <a:spcPct val="0"/>
                </a:spcAft>
              </a:pPr>
              <a:t>30</a:t>
            </a:fld>
            <a:endParaRPr lang="en-US" altLang="en-US" sz="1400">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E5EA7537-E17B-4C3B-879E-5367D2D8E587}"/>
              </a:ext>
            </a:extLst>
          </p:cNvPr>
          <p:cNvSpPr>
            <a:spLocks noGrp="1" noChangeArrowheads="1"/>
          </p:cNvSpPr>
          <p:nvPr>
            <p:ph type="title"/>
          </p:nvPr>
        </p:nvSpPr>
        <p:spPr>
          <a:xfrm>
            <a:off x="457200" y="274638"/>
            <a:ext cx="8229600" cy="487362"/>
          </a:xfrm>
        </p:spPr>
        <p:txBody>
          <a:bodyPr rtlCol="0">
            <a:normAutofit fontScale="90000"/>
          </a:bodyPr>
          <a:lstStyle/>
          <a:p>
            <a:pPr fontAlgn="auto">
              <a:spcAft>
                <a:spcPts val="0"/>
              </a:spcAft>
              <a:defRPr/>
            </a:pPr>
            <a:r>
              <a:rPr lang="en-GB" altLang="en-US" sz="3600"/>
              <a:t>Scorecard Performance</a:t>
            </a:r>
          </a:p>
        </p:txBody>
      </p:sp>
      <p:sp>
        <p:nvSpPr>
          <p:cNvPr id="30723" name="Content Placeholder 2">
            <a:extLst>
              <a:ext uri="{FF2B5EF4-FFF2-40B4-BE49-F238E27FC236}">
                <a16:creationId xmlns:a16="http://schemas.microsoft.com/office/drawing/2014/main" id="{FEEE6645-1619-4D60-BC7D-A8D548A3D044}"/>
              </a:ext>
            </a:extLst>
          </p:cNvPr>
          <p:cNvSpPr>
            <a:spLocks noGrp="1"/>
          </p:cNvSpPr>
          <p:nvPr>
            <p:ph idx="1"/>
          </p:nvPr>
        </p:nvSpPr>
        <p:spPr>
          <a:xfrm>
            <a:off x="381000" y="838200"/>
            <a:ext cx="8153400" cy="5181600"/>
          </a:xfrm>
        </p:spPr>
        <p:txBody>
          <a:bodyPr/>
          <a:lstStyle/>
          <a:p>
            <a:pPr fontAlgn="auto">
              <a:spcAft>
                <a:spcPts val="0"/>
              </a:spcAft>
              <a:defRPr/>
            </a:pPr>
            <a:r>
              <a:rPr lang="en-GB" sz="2000" dirty="0"/>
              <a:t>Performance on validation sample</a:t>
            </a:r>
          </a:p>
          <a:p>
            <a:pPr fontAlgn="auto">
              <a:spcAft>
                <a:spcPts val="0"/>
              </a:spcAft>
              <a:defRPr/>
            </a:pPr>
            <a:endParaRPr lang="en-GB" sz="2000" dirty="0"/>
          </a:p>
          <a:p>
            <a:pPr fontAlgn="auto">
              <a:spcAft>
                <a:spcPts val="0"/>
              </a:spcAft>
              <a:defRPr/>
            </a:pPr>
            <a:r>
              <a:rPr lang="en-GB" sz="2000" dirty="0"/>
              <a:t>Test scorecard out of time if possible</a:t>
            </a:r>
          </a:p>
          <a:p>
            <a:pPr fontAlgn="auto">
              <a:spcAft>
                <a:spcPts val="0"/>
              </a:spcAft>
              <a:defRPr/>
            </a:pPr>
            <a:endParaRPr lang="en-GB" sz="2000" dirty="0"/>
          </a:p>
          <a:p>
            <a:pPr fontAlgn="auto">
              <a:spcAft>
                <a:spcPts val="0"/>
              </a:spcAft>
              <a:defRPr/>
            </a:pPr>
            <a:r>
              <a:rPr lang="en-GB" sz="2000" dirty="0"/>
              <a:t>Monitor scorecard performance, maybe with a weaker definition of performance for portfolios with low numbers of defaults</a:t>
            </a:r>
          </a:p>
          <a:p>
            <a:pPr fontAlgn="auto">
              <a:spcAft>
                <a:spcPts val="0"/>
              </a:spcAft>
              <a:defRPr/>
            </a:pPr>
            <a:endParaRPr lang="en-GB" sz="2000" dirty="0"/>
          </a:p>
          <a:p>
            <a:pPr fontAlgn="auto">
              <a:spcAft>
                <a:spcPts val="0"/>
              </a:spcAft>
              <a:defRPr/>
            </a:pPr>
            <a:r>
              <a:rPr lang="en-GB" sz="2000" dirty="0"/>
              <a:t>Review the number of variables in the scorecard – avoid over fitting the data</a:t>
            </a:r>
          </a:p>
          <a:p>
            <a:pPr fontAlgn="auto">
              <a:spcAft>
                <a:spcPts val="0"/>
              </a:spcAft>
              <a:defRPr/>
            </a:pPr>
            <a:endParaRPr lang="en-GB" sz="2000" dirty="0"/>
          </a:p>
          <a:p>
            <a:pPr marL="0" indent="0" fontAlgn="auto">
              <a:spcAft>
                <a:spcPts val="0"/>
              </a:spcAft>
              <a:buFontTx/>
              <a:buNone/>
              <a:defRPr/>
            </a:pPr>
            <a:endParaRPr lang="en-GB" sz="2000" dirty="0"/>
          </a:p>
          <a:p>
            <a:pPr marL="0" indent="0" fontAlgn="auto">
              <a:spcAft>
                <a:spcPts val="0"/>
              </a:spcAft>
              <a:buFontTx/>
              <a:buNone/>
              <a:defRPr/>
            </a:pPr>
            <a:endParaRPr lang="en-GB" sz="2000" dirty="0"/>
          </a:p>
          <a:p>
            <a:pPr fontAlgn="auto">
              <a:spcAft>
                <a:spcPts val="0"/>
              </a:spcAft>
              <a:defRPr/>
            </a:pPr>
            <a:endParaRPr lang="en-GB" sz="2000" dirty="0"/>
          </a:p>
          <a:p>
            <a:pPr fontAlgn="auto">
              <a:spcAft>
                <a:spcPts val="0"/>
              </a:spcAft>
              <a:defRPr/>
            </a:pPr>
            <a:endParaRPr lang="en-GB" sz="2000" dirty="0"/>
          </a:p>
        </p:txBody>
      </p:sp>
      <p:sp>
        <p:nvSpPr>
          <p:cNvPr id="39942" name="Slide Number Placeholder 5">
            <a:extLst>
              <a:ext uri="{FF2B5EF4-FFF2-40B4-BE49-F238E27FC236}">
                <a16:creationId xmlns:a16="http://schemas.microsoft.com/office/drawing/2014/main" id="{D5627057-142E-4575-A0E7-10F2E8F70748}"/>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FEC713D-0406-4913-9BA3-37D7C15BAC05}" type="slidenum">
              <a:rPr lang="en-US" altLang="en-US" sz="1400">
                <a:latin typeface="Arial" panose="020B0604020202020204" pitchFamily="34" charset="0"/>
              </a:rPr>
              <a:pPr fontAlgn="base">
                <a:spcBef>
                  <a:spcPct val="0"/>
                </a:spcBef>
                <a:spcAft>
                  <a:spcPct val="0"/>
                </a:spcAft>
              </a:pPr>
              <a:t>31</a:t>
            </a:fld>
            <a:endParaRPr lang="en-US" altLang="en-US" sz="1400">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44AF834-0AB9-4863-A893-845AA32A9F0A}"/>
              </a:ext>
            </a:extLst>
          </p:cNvPr>
          <p:cNvSpPr>
            <a:spLocks noGrp="1" noChangeArrowheads="1"/>
          </p:cNvSpPr>
          <p:nvPr>
            <p:ph type="title"/>
          </p:nvPr>
        </p:nvSpPr>
        <p:spPr>
          <a:xfrm>
            <a:off x="457200" y="274638"/>
            <a:ext cx="8229600" cy="563562"/>
          </a:xfrm>
        </p:spPr>
        <p:txBody>
          <a:bodyPr rtlCol="0">
            <a:normAutofit fontScale="90000"/>
          </a:bodyPr>
          <a:lstStyle/>
          <a:p>
            <a:pPr fontAlgn="auto">
              <a:spcAft>
                <a:spcPts val="0"/>
              </a:spcAft>
              <a:defRPr/>
            </a:pPr>
            <a:r>
              <a:rPr lang="en-GB" altLang="en-US" sz="3600"/>
              <a:t>Generic Customer Credit Scores</a:t>
            </a:r>
          </a:p>
        </p:txBody>
      </p:sp>
      <p:sp>
        <p:nvSpPr>
          <p:cNvPr id="3" name="Content Placeholder 2">
            <a:extLst>
              <a:ext uri="{FF2B5EF4-FFF2-40B4-BE49-F238E27FC236}">
                <a16:creationId xmlns:a16="http://schemas.microsoft.com/office/drawing/2014/main" id="{A566D752-932E-4409-B005-183CB117DB66}"/>
              </a:ext>
            </a:extLst>
          </p:cNvPr>
          <p:cNvSpPr>
            <a:spLocks noGrp="1"/>
          </p:cNvSpPr>
          <p:nvPr>
            <p:ph idx="1"/>
          </p:nvPr>
        </p:nvSpPr>
        <p:spPr>
          <a:xfrm>
            <a:off x="457200" y="914400"/>
            <a:ext cx="8382000" cy="4525963"/>
          </a:xfrm>
        </p:spPr>
        <p:txBody>
          <a:bodyPr/>
          <a:lstStyle/>
          <a:p>
            <a:pPr marL="0" indent="0" fontAlgn="auto">
              <a:spcAft>
                <a:spcPts val="0"/>
              </a:spcAft>
              <a:buFontTx/>
              <a:buNone/>
              <a:defRPr/>
            </a:pPr>
            <a:r>
              <a:rPr lang="en-GB" sz="2400" b="1" dirty="0"/>
              <a:t>Generic credit score:  T</a:t>
            </a:r>
            <a:r>
              <a:rPr lang="en-GB" sz="2400" dirty="0"/>
              <a:t>hese are general scores, rather than product scores, about individuals based on</a:t>
            </a:r>
          </a:p>
          <a:p>
            <a:pPr marL="0" indent="0" fontAlgn="auto">
              <a:spcAft>
                <a:spcPts val="0"/>
              </a:spcAft>
              <a:buFontTx/>
              <a:buNone/>
              <a:defRPr/>
            </a:pPr>
            <a:r>
              <a:rPr lang="en-GB" sz="2400" dirty="0"/>
              <a:t> </a:t>
            </a:r>
          </a:p>
          <a:p>
            <a:pPr fontAlgn="auto">
              <a:spcAft>
                <a:spcPts val="0"/>
              </a:spcAft>
              <a:defRPr/>
            </a:pPr>
            <a:r>
              <a:rPr lang="en-GB" sz="2400" i="1" dirty="0"/>
              <a:t>individual characteristics </a:t>
            </a:r>
            <a:r>
              <a:rPr lang="en-GB" sz="2400" dirty="0"/>
              <a:t>(age, income, home ownership, </a:t>
            </a:r>
            <a:r>
              <a:rPr lang="en-GB" sz="2400" dirty="0" err="1"/>
              <a:t>etc</a:t>
            </a:r>
            <a:r>
              <a:rPr lang="en-GB" sz="2400" dirty="0"/>
              <a:t>) and</a:t>
            </a:r>
          </a:p>
          <a:p>
            <a:pPr fontAlgn="auto">
              <a:spcAft>
                <a:spcPts val="0"/>
              </a:spcAft>
              <a:defRPr/>
            </a:pPr>
            <a:r>
              <a:rPr lang="en-GB" sz="2400" i="1" dirty="0"/>
              <a:t>credit history </a:t>
            </a:r>
            <a:r>
              <a:rPr lang="en-GB" sz="2400" dirty="0"/>
              <a:t>(number of times they have defaulted in the past, </a:t>
            </a:r>
            <a:r>
              <a:rPr lang="en-GB" sz="2400" dirty="0" err="1"/>
              <a:t>etc</a:t>
            </a:r>
            <a:r>
              <a:rPr lang="en-GB" sz="2400" dirty="0"/>
              <a:t>).</a:t>
            </a:r>
          </a:p>
          <a:p>
            <a:pPr marL="0" indent="0" fontAlgn="auto">
              <a:spcAft>
                <a:spcPts val="0"/>
              </a:spcAft>
              <a:buFontTx/>
              <a:buNone/>
              <a:defRPr/>
            </a:pPr>
            <a:endParaRPr lang="en-GB" sz="2400" dirty="0"/>
          </a:p>
          <a:p>
            <a:pPr marL="0" indent="0" fontAlgn="auto">
              <a:spcAft>
                <a:spcPts val="0"/>
              </a:spcAft>
              <a:buFontTx/>
              <a:buNone/>
              <a:defRPr/>
            </a:pPr>
            <a:r>
              <a:rPr lang="en-GB" sz="2400" dirty="0"/>
              <a:t>Generic scores are not linked to particular loan products. Effectively they are customer level rather than product level scores. Generic scores are often provided by credit bureaus.</a:t>
            </a:r>
          </a:p>
        </p:txBody>
      </p:sp>
      <p:sp>
        <p:nvSpPr>
          <p:cNvPr id="40966" name="Slide Number Placeholder 5">
            <a:extLst>
              <a:ext uri="{FF2B5EF4-FFF2-40B4-BE49-F238E27FC236}">
                <a16:creationId xmlns:a16="http://schemas.microsoft.com/office/drawing/2014/main" id="{C66C4939-36ED-4099-8BF4-7F6175C420E5}"/>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78F9085-78D6-40E0-ADA9-5A3D7670955A}" type="slidenum">
              <a:rPr lang="en-US" altLang="en-US" sz="1400">
                <a:latin typeface="Arial" panose="020B0604020202020204" pitchFamily="34" charset="0"/>
              </a:rPr>
              <a:pPr fontAlgn="base">
                <a:spcBef>
                  <a:spcPct val="0"/>
                </a:spcBef>
                <a:spcAft>
                  <a:spcPct val="0"/>
                </a:spcAft>
              </a:pPr>
              <a:t>32</a:t>
            </a:fld>
            <a:endParaRPr lang="en-US" altLang="en-US" sz="1400">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178ECB11-FA06-46F7-B1DC-D88BBC487A88}"/>
              </a:ext>
            </a:extLst>
          </p:cNvPr>
          <p:cNvSpPr>
            <a:spLocks noGrp="1" noChangeArrowheads="1"/>
          </p:cNvSpPr>
          <p:nvPr>
            <p:ph type="title"/>
          </p:nvPr>
        </p:nvSpPr>
        <p:spPr>
          <a:xfrm>
            <a:off x="457200" y="152400"/>
            <a:ext cx="8229600" cy="685800"/>
          </a:xfrm>
        </p:spPr>
        <p:txBody>
          <a:bodyPr/>
          <a:lstStyle/>
          <a:p>
            <a:r>
              <a:rPr lang="en-GB" altLang="en-US" sz="3600"/>
              <a:t>Product Credit Score</a:t>
            </a:r>
          </a:p>
        </p:txBody>
      </p:sp>
      <p:sp>
        <p:nvSpPr>
          <p:cNvPr id="41987" name="Content Placeholder 2">
            <a:extLst>
              <a:ext uri="{FF2B5EF4-FFF2-40B4-BE49-F238E27FC236}">
                <a16:creationId xmlns:a16="http://schemas.microsoft.com/office/drawing/2014/main" id="{923D7C95-9625-42C1-866E-73CD87A8C0AD}"/>
              </a:ext>
            </a:extLst>
          </p:cNvPr>
          <p:cNvSpPr>
            <a:spLocks noGrp="1" noChangeArrowheads="1"/>
          </p:cNvSpPr>
          <p:nvPr>
            <p:ph idx="1"/>
          </p:nvPr>
        </p:nvSpPr>
        <p:spPr bwMode="auto">
          <a:xfrm>
            <a:off x="457200" y="838200"/>
            <a:ext cx="8229600" cy="5287963"/>
          </a:xfrm>
        </p:spPr>
        <p:txBody>
          <a:bodyPr wrap="square" numCol="1" anchor="t" anchorCtr="0" compatLnSpc="1">
            <a:prstTxWarp prst="textNoShape">
              <a:avLst/>
            </a:prstTxWarp>
          </a:bodyPr>
          <a:lstStyle/>
          <a:p>
            <a:r>
              <a:rPr lang="en-GB" altLang="en-US" sz="2400"/>
              <a:t>These are built by banks and financial institutions to compute creditworthiness for specific loan products</a:t>
            </a:r>
          </a:p>
          <a:p>
            <a:r>
              <a:rPr lang="en-GB" altLang="en-US" sz="2400"/>
              <a:t>Credit scores will be computed from past data about borrowers with the same (or similar) loan product</a:t>
            </a:r>
          </a:p>
          <a:p>
            <a:r>
              <a:rPr lang="en-GB" altLang="en-US" sz="2400"/>
              <a:t>For a specific product, custom credit scores are likely to be more accurate than generic scores</a:t>
            </a:r>
          </a:p>
          <a:p>
            <a:r>
              <a:rPr lang="en-GB" altLang="en-US" sz="2400"/>
              <a:t>Generic scores can be used as a variable </a:t>
            </a:r>
            <a:r>
              <a:rPr lang="en-GB" altLang="en-US" sz="2400" i="1"/>
              <a:t>within </a:t>
            </a:r>
            <a:r>
              <a:rPr lang="en-GB" altLang="en-US" sz="2400"/>
              <a:t>a custom credit scoring model</a:t>
            </a:r>
          </a:p>
          <a:p>
            <a:r>
              <a:rPr lang="en-GB" altLang="en-US" sz="2400"/>
              <a:t>Conversely, some institutions may compile a generic credit score as a combination of individual custom or product credit scores</a:t>
            </a:r>
          </a:p>
        </p:txBody>
      </p:sp>
      <p:sp>
        <p:nvSpPr>
          <p:cNvPr id="41990" name="Slide Number Placeholder 5">
            <a:extLst>
              <a:ext uri="{FF2B5EF4-FFF2-40B4-BE49-F238E27FC236}">
                <a16:creationId xmlns:a16="http://schemas.microsoft.com/office/drawing/2014/main" id="{586E578C-B930-4BA2-BB87-3A73395D295F}"/>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EBB933D-CEFD-4CBB-9EC5-CDAE9CF48BE8}" type="slidenum">
              <a:rPr lang="en-US" altLang="en-US" sz="1400">
                <a:latin typeface="Arial" panose="020B0604020202020204" pitchFamily="34" charset="0"/>
              </a:rPr>
              <a:pPr fontAlgn="base">
                <a:spcBef>
                  <a:spcPct val="0"/>
                </a:spcBef>
                <a:spcAft>
                  <a:spcPct val="0"/>
                </a:spcAft>
              </a:pPr>
              <a:t>33</a:t>
            </a:fld>
            <a:endParaRPr lang="en-US" altLang="en-US" sz="1400">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F2B88630-8E97-40A4-B8F3-CDDB7CE84234}"/>
              </a:ext>
            </a:extLst>
          </p:cNvPr>
          <p:cNvSpPr>
            <a:spLocks noGrp="1" noChangeArrowheads="1"/>
          </p:cNvSpPr>
          <p:nvPr>
            <p:ph type="title"/>
          </p:nvPr>
        </p:nvSpPr>
        <p:spPr>
          <a:xfrm>
            <a:off x="457200" y="274638"/>
            <a:ext cx="8229600" cy="487362"/>
          </a:xfrm>
        </p:spPr>
        <p:txBody>
          <a:bodyPr rtlCol="0">
            <a:normAutofit fontScale="90000"/>
          </a:bodyPr>
          <a:lstStyle/>
          <a:p>
            <a:pPr fontAlgn="auto">
              <a:spcAft>
                <a:spcPts val="0"/>
              </a:spcAft>
              <a:defRPr/>
            </a:pPr>
            <a:r>
              <a:rPr lang="en-GB" altLang="en-US" sz="3600"/>
              <a:t>Applicant Information</a:t>
            </a:r>
          </a:p>
        </p:txBody>
      </p:sp>
      <p:sp>
        <p:nvSpPr>
          <p:cNvPr id="3" name="Content Placeholder 2">
            <a:extLst>
              <a:ext uri="{FF2B5EF4-FFF2-40B4-BE49-F238E27FC236}">
                <a16:creationId xmlns:a16="http://schemas.microsoft.com/office/drawing/2014/main" id="{A3174963-D7FC-4489-AA5B-36AE9E8FA919}"/>
              </a:ext>
            </a:extLst>
          </p:cNvPr>
          <p:cNvSpPr>
            <a:spLocks noGrp="1"/>
          </p:cNvSpPr>
          <p:nvPr>
            <p:ph idx="1"/>
          </p:nvPr>
        </p:nvSpPr>
        <p:spPr>
          <a:xfrm>
            <a:off x="381000" y="762000"/>
            <a:ext cx="3810000" cy="5257800"/>
          </a:xfrm>
        </p:spPr>
        <p:txBody>
          <a:bodyPr/>
          <a:lstStyle/>
          <a:p>
            <a:pPr marL="0" indent="0" fontAlgn="auto">
              <a:spcAft>
                <a:spcPts val="0"/>
              </a:spcAft>
              <a:buFontTx/>
              <a:buNone/>
              <a:defRPr/>
            </a:pPr>
            <a:r>
              <a:rPr lang="en-GB" sz="2000" b="1" dirty="0"/>
              <a:t>Typical information requested</a:t>
            </a:r>
          </a:p>
          <a:p>
            <a:pPr fontAlgn="auto">
              <a:spcAft>
                <a:spcPts val="0"/>
              </a:spcAft>
              <a:defRPr/>
            </a:pPr>
            <a:r>
              <a:rPr lang="en-GB" sz="2000" dirty="0"/>
              <a:t>Employment status</a:t>
            </a:r>
          </a:p>
          <a:p>
            <a:pPr fontAlgn="auto">
              <a:spcAft>
                <a:spcPts val="0"/>
              </a:spcAft>
              <a:defRPr/>
            </a:pPr>
            <a:r>
              <a:rPr lang="en-GB" sz="2000" dirty="0"/>
              <a:t>Profession</a:t>
            </a:r>
          </a:p>
          <a:p>
            <a:pPr fontAlgn="auto">
              <a:spcAft>
                <a:spcPts val="0"/>
              </a:spcAft>
              <a:defRPr/>
            </a:pPr>
            <a:r>
              <a:rPr lang="en-GB" sz="2000" dirty="0"/>
              <a:t>Time with employer 	</a:t>
            </a:r>
          </a:p>
          <a:p>
            <a:pPr fontAlgn="auto">
              <a:spcAft>
                <a:spcPts val="0"/>
              </a:spcAft>
              <a:defRPr/>
            </a:pPr>
            <a:r>
              <a:rPr lang="en-GB" sz="2000" dirty="0"/>
              <a:t>Income 	</a:t>
            </a:r>
          </a:p>
          <a:p>
            <a:pPr fontAlgn="auto">
              <a:spcAft>
                <a:spcPts val="0"/>
              </a:spcAft>
              <a:defRPr/>
            </a:pPr>
            <a:r>
              <a:rPr lang="en-GB" sz="2000" dirty="0"/>
              <a:t>Outgoings 	</a:t>
            </a:r>
          </a:p>
          <a:p>
            <a:pPr fontAlgn="auto">
              <a:spcAft>
                <a:spcPts val="0"/>
              </a:spcAft>
              <a:defRPr/>
            </a:pPr>
            <a:r>
              <a:rPr lang="en-GB" sz="2000" dirty="0"/>
              <a:t>Age</a:t>
            </a:r>
          </a:p>
          <a:p>
            <a:pPr fontAlgn="auto">
              <a:spcAft>
                <a:spcPts val="0"/>
              </a:spcAft>
              <a:defRPr/>
            </a:pPr>
            <a:r>
              <a:rPr lang="en-GB" sz="2000" dirty="0"/>
              <a:t>Residential status</a:t>
            </a:r>
          </a:p>
          <a:p>
            <a:pPr fontAlgn="auto">
              <a:spcAft>
                <a:spcPts val="0"/>
              </a:spcAft>
              <a:defRPr/>
            </a:pPr>
            <a:r>
              <a:rPr lang="en-GB" sz="2000" dirty="0"/>
              <a:t>Assets (property, savings)</a:t>
            </a:r>
          </a:p>
          <a:p>
            <a:pPr fontAlgn="auto">
              <a:spcAft>
                <a:spcPts val="0"/>
              </a:spcAft>
              <a:defRPr/>
            </a:pPr>
            <a:r>
              <a:rPr lang="en-GB" sz="2000" dirty="0"/>
              <a:t>Other borrowings</a:t>
            </a:r>
          </a:p>
          <a:p>
            <a:pPr fontAlgn="auto">
              <a:spcAft>
                <a:spcPts val="0"/>
              </a:spcAft>
              <a:defRPr/>
            </a:pPr>
            <a:r>
              <a:rPr lang="en-GB" sz="2000" dirty="0"/>
              <a:t>Length of time in residence</a:t>
            </a:r>
          </a:p>
          <a:p>
            <a:pPr fontAlgn="auto">
              <a:spcAft>
                <a:spcPts val="0"/>
              </a:spcAft>
              <a:defRPr/>
            </a:pPr>
            <a:r>
              <a:rPr lang="en-GB" sz="2000" dirty="0"/>
              <a:t>Number of dependents</a:t>
            </a:r>
          </a:p>
          <a:p>
            <a:pPr fontAlgn="auto">
              <a:spcAft>
                <a:spcPts val="0"/>
              </a:spcAft>
              <a:defRPr/>
            </a:pPr>
            <a:r>
              <a:rPr lang="en-GB" sz="2000" dirty="0"/>
              <a:t>Collateral information</a:t>
            </a:r>
            <a:r>
              <a:rPr lang="en-GB" dirty="0"/>
              <a:t>	</a:t>
            </a:r>
          </a:p>
          <a:p>
            <a:pPr fontAlgn="auto">
              <a:spcAft>
                <a:spcPts val="0"/>
              </a:spcAft>
              <a:defRPr/>
            </a:pPr>
            <a:endParaRPr lang="en-GB" dirty="0"/>
          </a:p>
        </p:txBody>
      </p:sp>
      <p:sp>
        <p:nvSpPr>
          <p:cNvPr id="43014" name="Slide Number Placeholder 5">
            <a:extLst>
              <a:ext uri="{FF2B5EF4-FFF2-40B4-BE49-F238E27FC236}">
                <a16:creationId xmlns:a16="http://schemas.microsoft.com/office/drawing/2014/main" id="{797FAA98-E0C4-479D-91DB-15818D62D7DF}"/>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D112AC6-61DB-47AE-AB76-44E7AD8B7071}" type="slidenum">
              <a:rPr lang="en-US" altLang="en-US" sz="1400">
                <a:latin typeface="Arial" panose="020B0604020202020204" pitchFamily="34" charset="0"/>
              </a:rPr>
              <a:pPr fontAlgn="base">
                <a:spcBef>
                  <a:spcPct val="0"/>
                </a:spcBef>
                <a:spcAft>
                  <a:spcPct val="0"/>
                </a:spcAft>
              </a:pPr>
              <a:t>34</a:t>
            </a:fld>
            <a:endParaRPr lang="en-US" altLang="en-US" sz="1400">
              <a:latin typeface="Arial" panose="020B0604020202020204" pitchFamily="34" charset="0"/>
            </a:endParaRPr>
          </a:p>
        </p:txBody>
      </p:sp>
      <p:sp>
        <p:nvSpPr>
          <p:cNvPr id="7" name="TextBox 6">
            <a:extLst>
              <a:ext uri="{FF2B5EF4-FFF2-40B4-BE49-F238E27FC236}">
                <a16:creationId xmlns:a16="http://schemas.microsoft.com/office/drawing/2014/main" id="{20BE667A-4870-4816-89A0-38D59CE4D555}"/>
              </a:ext>
            </a:extLst>
          </p:cNvPr>
          <p:cNvSpPr txBox="1"/>
          <p:nvPr/>
        </p:nvSpPr>
        <p:spPr>
          <a:xfrm>
            <a:off x="4495800" y="987425"/>
            <a:ext cx="4114800" cy="4400550"/>
          </a:xfrm>
          <a:prstGeom prst="rect">
            <a:avLst/>
          </a:prstGeom>
          <a:noFill/>
        </p:spPr>
        <p:txBody>
          <a:bodyPr>
            <a:spAutoFit/>
          </a:bodyPr>
          <a:lstStyle/>
          <a:p>
            <a:pPr eaLnBrk="1" fontAlgn="auto" hangingPunct="1">
              <a:spcBef>
                <a:spcPts val="0"/>
              </a:spcBef>
              <a:spcAft>
                <a:spcPts val="0"/>
              </a:spcAft>
              <a:defRPr/>
            </a:pPr>
            <a:r>
              <a:rPr lang="en-GB" sz="2000" b="1" i="1" dirty="0">
                <a:latin typeface="+mn-lt"/>
              </a:rPr>
              <a:t>Ireland</a:t>
            </a:r>
          </a:p>
          <a:p>
            <a:pPr marL="342900" indent="-342900" eaLnBrk="1" fontAlgn="auto" hangingPunct="1">
              <a:spcBef>
                <a:spcPts val="0"/>
              </a:spcBef>
              <a:spcAft>
                <a:spcPts val="0"/>
              </a:spcAft>
              <a:buFont typeface="Arial" panose="020B0604020202020204" pitchFamily="34" charset="0"/>
              <a:buChar char="•"/>
              <a:defRPr/>
            </a:pPr>
            <a:r>
              <a:rPr lang="en-GB" sz="2000" dirty="0">
                <a:latin typeface="+mn-lt"/>
              </a:rPr>
              <a:t>Irish Credit Bureau</a:t>
            </a:r>
          </a:p>
          <a:p>
            <a:pPr marL="342900" indent="-342900" eaLnBrk="1" fontAlgn="auto" hangingPunct="1">
              <a:spcBef>
                <a:spcPts val="0"/>
              </a:spcBef>
              <a:spcAft>
                <a:spcPts val="0"/>
              </a:spcAft>
              <a:buFont typeface="Arial" panose="020B0604020202020204" pitchFamily="34" charset="0"/>
              <a:buChar char="•"/>
              <a:defRPr/>
            </a:pPr>
            <a:r>
              <a:rPr lang="en-GB" sz="2000" dirty="0">
                <a:latin typeface="+mn-lt"/>
              </a:rPr>
              <a:t>CRIF 3 Score</a:t>
            </a:r>
          </a:p>
          <a:p>
            <a:pPr marL="342900" indent="-342900" eaLnBrk="1" fontAlgn="auto" hangingPunct="1">
              <a:spcBef>
                <a:spcPts val="0"/>
              </a:spcBef>
              <a:spcAft>
                <a:spcPts val="0"/>
              </a:spcAft>
              <a:buFont typeface="Arial" panose="020B0604020202020204" pitchFamily="34" charset="0"/>
              <a:buChar char="•"/>
              <a:defRPr/>
            </a:pPr>
            <a:r>
              <a:rPr lang="en-GB" sz="2000" dirty="0">
                <a:latin typeface="+mn-lt"/>
              </a:rPr>
              <a:t>Central Credit Register</a:t>
            </a:r>
          </a:p>
          <a:p>
            <a:pPr marL="342900" indent="-342900" eaLnBrk="1" fontAlgn="auto" hangingPunct="1">
              <a:spcBef>
                <a:spcPts val="0"/>
              </a:spcBef>
              <a:spcAft>
                <a:spcPts val="0"/>
              </a:spcAft>
              <a:buFont typeface="Arial" panose="020B0604020202020204" pitchFamily="34" charset="0"/>
              <a:buChar char="•"/>
              <a:defRPr/>
            </a:pPr>
            <a:endParaRPr lang="en-GB" sz="2000" dirty="0">
              <a:latin typeface="+mn-lt"/>
            </a:endParaRPr>
          </a:p>
          <a:p>
            <a:pPr marL="342900" indent="-342900" eaLnBrk="1" fontAlgn="auto" hangingPunct="1">
              <a:spcBef>
                <a:spcPts val="0"/>
              </a:spcBef>
              <a:spcAft>
                <a:spcPts val="0"/>
              </a:spcAft>
              <a:buFont typeface="Arial" panose="020B0604020202020204" pitchFamily="34" charset="0"/>
              <a:buChar char="•"/>
              <a:defRPr/>
            </a:pPr>
            <a:r>
              <a:rPr lang="en-GB" sz="2000" dirty="0">
                <a:latin typeface="+mn-lt"/>
              </a:rPr>
              <a:t>Institution Customer Score</a:t>
            </a:r>
          </a:p>
          <a:p>
            <a:pPr marL="342900" indent="-342900" eaLnBrk="1" fontAlgn="auto" hangingPunct="1">
              <a:spcBef>
                <a:spcPts val="0"/>
              </a:spcBef>
              <a:spcAft>
                <a:spcPts val="0"/>
              </a:spcAft>
              <a:buFont typeface="Arial" panose="020B0604020202020204" pitchFamily="34" charset="0"/>
              <a:buChar char="•"/>
              <a:defRPr/>
            </a:pPr>
            <a:r>
              <a:rPr lang="en-GB" sz="2000" dirty="0">
                <a:latin typeface="+mn-lt"/>
              </a:rPr>
              <a:t>Institution Product Score</a:t>
            </a:r>
          </a:p>
          <a:p>
            <a:pPr marL="342900" indent="-342900" eaLnBrk="1" fontAlgn="auto" hangingPunct="1">
              <a:spcBef>
                <a:spcPts val="0"/>
              </a:spcBef>
              <a:spcAft>
                <a:spcPts val="0"/>
              </a:spcAft>
              <a:buFont typeface="Arial" panose="020B0604020202020204" pitchFamily="34" charset="0"/>
              <a:buChar char="•"/>
              <a:defRPr/>
            </a:pPr>
            <a:endParaRPr lang="en-GB" sz="2000" dirty="0">
              <a:latin typeface="+mn-lt"/>
            </a:endParaRPr>
          </a:p>
          <a:p>
            <a:pPr eaLnBrk="1" fontAlgn="auto" hangingPunct="1">
              <a:spcBef>
                <a:spcPts val="0"/>
              </a:spcBef>
              <a:spcAft>
                <a:spcPts val="0"/>
              </a:spcAft>
              <a:defRPr/>
            </a:pPr>
            <a:r>
              <a:rPr lang="en-GB" sz="2000" b="1" i="1" dirty="0">
                <a:latin typeface="+mn-lt"/>
              </a:rPr>
              <a:t>Banked Customer</a:t>
            </a:r>
          </a:p>
          <a:p>
            <a:pPr marL="342900" indent="-342900" eaLnBrk="1" fontAlgn="auto" hangingPunct="1">
              <a:spcBef>
                <a:spcPts val="0"/>
              </a:spcBef>
              <a:spcAft>
                <a:spcPts val="0"/>
              </a:spcAft>
              <a:buFont typeface="Arial" panose="020B0604020202020204" pitchFamily="34" charset="0"/>
              <a:buChar char="•"/>
              <a:defRPr/>
            </a:pPr>
            <a:r>
              <a:rPr lang="en-GB" sz="2000" dirty="0">
                <a:latin typeface="+mn-lt"/>
              </a:rPr>
              <a:t>Account turnover</a:t>
            </a:r>
          </a:p>
          <a:p>
            <a:pPr marL="342900" indent="-342900" eaLnBrk="1" fontAlgn="auto" hangingPunct="1">
              <a:spcBef>
                <a:spcPts val="0"/>
              </a:spcBef>
              <a:spcAft>
                <a:spcPts val="0"/>
              </a:spcAft>
              <a:buFont typeface="Arial" panose="020B0604020202020204" pitchFamily="34" charset="0"/>
              <a:buChar char="•"/>
              <a:defRPr/>
            </a:pPr>
            <a:r>
              <a:rPr lang="en-GB" sz="2000" dirty="0">
                <a:latin typeface="+mn-lt"/>
              </a:rPr>
              <a:t>Average balance</a:t>
            </a:r>
          </a:p>
          <a:p>
            <a:pPr marL="342900" indent="-342900" eaLnBrk="1" fontAlgn="auto" hangingPunct="1">
              <a:spcBef>
                <a:spcPts val="0"/>
              </a:spcBef>
              <a:spcAft>
                <a:spcPts val="0"/>
              </a:spcAft>
              <a:buFont typeface="Arial" panose="020B0604020202020204" pitchFamily="34" charset="0"/>
              <a:buChar char="•"/>
              <a:defRPr/>
            </a:pPr>
            <a:r>
              <a:rPr lang="en-GB" sz="2000" dirty="0">
                <a:latin typeface="+mn-lt"/>
              </a:rPr>
              <a:t>Debits / Credits over time</a:t>
            </a:r>
          </a:p>
          <a:p>
            <a:pPr marL="342900" indent="-342900" eaLnBrk="1" fontAlgn="auto" hangingPunct="1">
              <a:spcBef>
                <a:spcPts val="0"/>
              </a:spcBef>
              <a:spcAft>
                <a:spcPts val="0"/>
              </a:spcAft>
              <a:buFont typeface="Arial" panose="020B0604020202020204" pitchFamily="34" charset="0"/>
              <a:buChar char="•"/>
              <a:defRPr/>
            </a:pPr>
            <a:r>
              <a:rPr lang="en-GB" sz="2000" dirty="0">
                <a:latin typeface="+mn-lt"/>
              </a:rPr>
              <a:t>Time in arrears</a:t>
            </a:r>
          </a:p>
          <a:p>
            <a:pPr marL="342900" indent="-342900" eaLnBrk="1" fontAlgn="auto" hangingPunct="1">
              <a:spcBef>
                <a:spcPts val="0"/>
              </a:spcBef>
              <a:spcAft>
                <a:spcPts val="0"/>
              </a:spcAft>
              <a:buFont typeface="Arial" panose="020B0604020202020204" pitchFamily="34" charset="0"/>
              <a:buChar char="•"/>
              <a:defRPr/>
            </a:pPr>
            <a:r>
              <a:rPr lang="en-GB" sz="2000" dirty="0">
                <a:latin typeface="+mn-lt"/>
              </a:rPr>
              <a:t>Maximum arrears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2862869A-3914-41F4-A645-B12B701690A4}"/>
              </a:ext>
            </a:extLst>
          </p:cNvPr>
          <p:cNvSpPr>
            <a:spLocks noGrp="1" noChangeArrowheads="1"/>
          </p:cNvSpPr>
          <p:nvPr>
            <p:ph type="title"/>
          </p:nvPr>
        </p:nvSpPr>
        <p:spPr>
          <a:xfrm>
            <a:off x="457200" y="274638"/>
            <a:ext cx="8229600" cy="639762"/>
          </a:xfrm>
        </p:spPr>
        <p:txBody>
          <a:bodyPr/>
          <a:lstStyle/>
          <a:p>
            <a:r>
              <a:rPr lang="en-GB" altLang="en-US" sz="3600"/>
              <a:t>Remember: 5 x C for Mortgages</a:t>
            </a:r>
          </a:p>
        </p:txBody>
      </p:sp>
      <p:sp>
        <p:nvSpPr>
          <p:cNvPr id="44035" name="Content Placeholder 2">
            <a:extLst>
              <a:ext uri="{FF2B5EF4-FFF2-40B4-BE49-F238E27FC236}">
                <a16:creationId xmlns:a16="http://schemas.microsoft.com/office/drawing/2014/main" id="{AA7649FF-D147-4E13-A795-6773EAB295AC}"/>
              </a:ext>
            </a:extLst>
          </p:cNvPr>
          <p:cNvSpPr>
            <a:spLocks noGrp="1" noChangeArrowheads="1"/>
          </p:cNvSpPr>
          <p:nvPr>
            <p:ph idx="1"/>
          </p:nvPr>
        </p:nvSpPr>
        <p:spPr bwMode="auto">
          <a:xfrm>
            <a:off x="457200" y="1066800"/>
            <a:ext cx="8229600" cy="4983163"/>
          </a:xfrm>
        </p:spPr>
        <p:txBody>
          <a:bodyPr wrap="square" numCol="1" anchor="t" anchorCtr="0" compatLnSpc="1">
            <a:prstTxWarp prst="textNoShape">
              <a:avLst/>
            </a:prstTxWarp>
          </a:bodyPr>
          <a:lstStyle/>
          <a:p>
            <a:pPr marL="0" indent="0">
              <a:buFontTx/>
              <a:buNone/>
            </a:pPr>
            <a:r>
              <a:rPr lang="en-GB" altLang="en-US" sz="2000" b="1"/>
              <a:t>1. Capacity: </a:t>
            </a:r>
            <a:r>
              <a:rPr lang="en-GB" altLang="en-US" sz="2000"/>
              <a:t>Is the borrower capable of repaying the loan? (CBI Rules) Income, Expenditure, Savings? </a:t>
            </a:r>
          </a:p>
          <a:p>
            <a:pPr marL="0" indent="0">
              <a:buFontTx/>
              <a:buNone/>
            </a:pPr>
            <a:endParaRPr lang="en-GB" altLang="en-US" sz="2000" b="1"/>
          </a:p>
          <a:p>
            <a:pPr marL="0" indent="0">
              <a:buFontTx/>
              <a:buNone/>
            </a:pPr>
            <a:r>
              <a:rPr lang="en-GB" altLang="en-US" sz="2000" b="1"/>
              <a:t>2. Capital: </a:t>
            </a:r>
            <a:r>
              <a:rPr lang="en-GB" altLang="en-US" sz="2000"/>
              <a:t>What is at stake to the borrower if the loan goes bad? (CBI Rules and exceptions)</a:t>
            </a:r>
          </a:p>
          <a:p>
            <a:pPr marL="0" indent="0">
              <a:buFontTx/>
              <a:buNone/>
            </a:pPr>
            <a:endParaRPr lang="en-GB" altLang="en-US" sz="2000" b="1"/>
          </a:p>
          <a:p>
            <a:pPr marL="0" indent="0">
              <a:buFontTx/>
              <a:buNone/>
            </a:pPr>
            <a:r>
              <a:rPr lang="en-GB" altLang="en-US" sz="2000" b="1"/>
              <a:t>3. Collateral: </a:t>
            </a:r>
            <a:r>
              <a:rPr lang="en-GB" altLang="en-US" sz="2000"/>
              <a:t>What assets can the borrower offer if the loan is not repaid? (Property type and location) </a:t>
            </a:r>
          </a:p>
          <a:p>
            <a:pPr marL="0" indent="0">
              <a:buFontTx/>
              <a:buNone/>
            </a:pPr>
            <a:endParaRPr lang="en-GB" altLang="en-US" sz="2000" b="1"/>
          </a:p>
          <a:p>
            <a:pPr marL="0" indent="0">
              <a:buFontTx/>
              <a:buNone/>
            </a:pPr>
            <a:r>
              <a:rPr lang="en-GB" altLang="en-US" sz="2000" b="1"/>
              <a:t>4. Conditions: </a:t>
            </a:r>
            <a:r>
              <a:rPr lang="en-GB" altLang="en-US" sz="2000"/>
              <a:t>What is the intended purpose of the loan? (Owner Occupied or Buy to Let)</a:t>
            </a:r>
          </a:p>
          <a:p>
            <a:pPr marL="0" indent="0">
              <a:buFontTx/>
              <a:buNone/>
            </a:pPr>
            <a:endParaRPr lang="en-GB" altLang="en-US" sz="2000" b="1"/>
          </a:p>
          <a:p>
            <a:pPr marL="0" indent="0">
              <a:buFontTx/>
              <a:buNone/>
            </a:pPr>
            <a:r>
              <a:rPr lang="en-GB" altLang="en-US" sz="2000" b="1"/>
              <a:t>5. Character: </a:t>
            </a:r>
            <a:r>
              <a:rPr lang="en-GB" altLang="en-US" sz="2000"/>
              <a:t>What is the borrower like? Is he/she trustworthy? (CRIF score, banked customer v non-banked customer).  Married? Children?</a:t>
            </a:r>
          </a:p>
          <a:p>
            <a:pPr marL="0" indent="0">
              <a:buFontTx/>
              <a:buNone/>
            </a:pPr>
            <a:endParaRPr lang="en-GB" altLang="en-US" sz="2000"/>
          </a:p>
        </p:txBody>
      </p:sp>
      <p:sp>
        <p:nvSpPr>
          <p:cNvPr id="44038" name="Slide Number Placeholder 5">
            <a:extLst>
              <a:ext uri="{FF2B5EF4-FFF2-40B4-BE49-F238E27FC236}">
                <a16:creationId xmlns:a16="http://schemas.microsoft.com/office/drawing/2014/main" id="{FADE9F30-AA90-4A71-A4F3-A5A9007A1A3C}"/>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4754F33-B229-41DD-9F7E-DC078E113825}" type="slidenum">
              <a:rPr lang="en-US" altLang="en-US" sz="1400">
                <a:latin typeface="Arial" panose="020B0604020202020204" pitchFamily="34" charset="0"/>
              </a:rPr>
              <a:pPr fontAlgn="base">
                <a:spcBef>
                  <a:spcPct val="0"/>
                </a:spcBef>
                <a:spcAft>
                  <a:spcPct val="0"/>
                </a:spcAft>
              </a:pPr>
              <a:t>35</a:t>
            </a:fld>
            <a:endParaRPr lang="en-US" altLang="en-US" sz="1400">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01B22-D6A1-4494-A4F0-FF84888F11C6}"/>
              </a:ext>
            </a:extLst>
          </p:cNvPr>
          <p:cNvSpPr>
            <a:spLocks noGrp="1"/>
          </p:cNvSpPr>
          <p:nvPr>
            <p:ph type="ctrTitle"/>
          </p:nvPr>
        </p:nvSpPr>
        <p:spPr>
          <a:xfrm>
            <a:off x="628650" y="685800"/>
            <a:ext cx="7980363" cy="769938"/>
          </a:xfrm>
        </p:spPr>
        <p:txBody>
          <a:bodyPr rtlCol="0">
            <a:normAutofit fontScale="90000"/>
          </a:bodyPr>
          <a:lstStyle/>
          <a:p>
            <a:pPr fontAlgn="auto">
              <a:spcAft>
                <a:spcPts val="0"/>
              </a:spcAft>
              <a:defRPr/>
            </a:pPr>
            <a:r>
              <a:rPr lang="en-GB" dirty="0"/>
              <a:t>People stop paying mortgages because they …</a:t>
            </a:r>
          </a:p>
        </p:txBody>
      </p:sp>
      <p:sp>
        <p:nvSpPr>
          <p:cNvPr id="3" name="Text Placeholder 2">
            <a:extLst>
              <a:ext uri="{FF2B5EF4-FFF2-40B4-BE49-F238E27FC236}">
                <a16:creationId xmlns:a16="http://schemas.microsoft.com/office/drawing/2014/main" id="{D76C0EFF-6C43-4C53-BC56-B5EA8A2035C6}"/>
              </a:ext>
            </a:extLst>
          </p:cNvPr>
          <p:cNvSpPr>
            <a:spLocks noGrp="1"/>
          </p:cNvSpPr>
          <p:nvPr>
            <p:ph type="body" sz="quarter" idx="10"/>
          </p:nvPr>
        </p:nvSpPr>
        <p:spPr>
          <a:xfrm>
            <a:off x="835025" y="1371600"/>
            <a:ext cx="7737475" cy="5105400"/>
          </a:xfrm>
        </p:spPr>
        <p:txBody>
          <a:bodyPr/>
          <a:lstStyle/>
          <a:p>
            <a:pPr fontAlgn="auto">
              <a:spcAft>
                <a:spcPts val="0"/>
              </a:spcAft>
              <a:defRPr/>
            </a:pPr>
            <a:r>
              <a:rPr lang="en-GB" dirty="0"/>
              <a:t>Break up with a partner</a:t>
            </a:r>
          </a:p>
          <a:p>
            <a:pPr fontAlgn="auto">
              <a:spcAft>
                <a:spcPts val="0"/>
              </a:spcAft>
              <a:defRPr/>
            </a:pPr>
            <a:endParaRPr lang="en-GB" dirty="0"/>
          </a:p>
          <a:p>
            <a:pPr fontAlgn="auto">
              <a:spcAft>
                <a:spcPts val="0"/>
              </a:spcAft>
              <a:defRPr/>
            </a:pPr>
            <a:r>
              <a:rPr lang="en-GB" dirty="0"/>
              <a:t>Lose their job</a:t>
            </a:r>
          </a:p>
          <a:p>
            <a:pPr fontAlgn="auto">
              <a:spcAft>
                <a:spcPts val="0"/>
              </a:spcAft>
              <a:defRPr/>
            </a:pPr>
            <a:endParaRPr lang="en-GB" dirty="0"/>
          </a:p>
          <a:p>
            <a:pPr fontAlgn="auto">
              <a:spcAft>
                <a:spcPts val="0"/>
              </a:spcAft>
              <a:defRPr/>
            </a:pPr>
            <a:r>
              <a:rPr lang="en-GB" dirty="0"/>
              <a:t>Lose their health</a:t>
            </a:r>
          </a:p>
          <a:p>
            <a:pPr fontAlgn="auto">
              <a:spcAft>
                <a:spcPts val="0"/>
              </a:spcAft>
              <a:defRPr/>
            </a:pPr>
            <a:endParaRPr lang="en-GB" dirty="0"/>
          </a:p>
          <a:p>
            <a:pPr fontAlgn="auto">
              <a:spcAft>
                <a:spcPts val="0"/>
              </a:spcAft>
              <a:defRPr/>
            </a:pPr>
            <a:r>
              <a:rPr lang="en-GB" dirty="0"/>
              <a:t>Lose hope (at least this one connects to a variable – LTV)</a:t>
            </a:r>
          </a:p>
          <a:p>
            <a:pPr marL="0" indent="0" fontAlgn="auto">
              <a:spcAft>
                <a:spcPts val="0"/>
              </a:spcAft>
              <a:buFont typeface="Arial" panose="020B0604020202020204" pitchFamily="34" charset="0"/>
              <a:buNone/>
              <a:defRPr/>
            </a:pPr>
            <a:endParaRPr lang="en-GB" dirty="0"/>
          </a:p>
          <a:p>
            <a:pPr marL="0" indent="0" fontAlgn="auto">
              <a:spcAft>
                <a:spcPts val="0"/>
              </a:spcAft>
              <a:buFont typeface="Arial" panose="020B0604020202020204" pitchFamily="34" charset="0"/>
              <a:buNone/>
              <a:defRPr/>
            </a:pPr>
            <a:r>
              <a:rPr lang="en-GB" b="1" dirty="0"/>
              <a:t>How does this tally with scorecards – I don’t see any of this in scorecards?</a:t>
            </a:r>
          </a:p>
          <a:p>
            <a:pPr marL="0" indent="0" fontAlgn="auto">
              <a:spcAft>
                <a:spcPts val="0"/>
              </a:spcAft>
              <a:buFont typeface="Arial" panose="020B0604020202020204" pitchFamily="34" charset="0"/>
              <a:buNone/>
              <a:defRPr/>
            </a:pPr>
            <a:r>
              <a:rPr lang="en-GB" b="1" dirty="0"/>
              <a:t>Is there a difference between real life and statistics – are we painting a pale imitation of reality and congratulating ourselves for our intelligence?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F54E69A3-3183-4204-8ED5-C6E2F1D9B482}"/>
              </a:ext>
            </a:extLst>
          </p:cNvPr>
          <p:cNvSpPr>
            <a:spLocks noGrp="1" noChangeArrowheads="1"/>
          </p:cNvSpPr>
          <p:nvPr>
            <p:ph type="title"/>
          </p:nvPr>
        </p:nvSpPr>
        <p:spPr>
          <a:xfrm>
            <a:off x="457200" y="274638"/>
            <a:ext cx="8229600" cy="487362"/>
          </a:xfrm>
        </p:spPr>
        <p:txBody>
          <a:bodyPr rtlCol="0">
            <a:normAutofit fontScale="90000"/>
          </a:bodyPr>
          <a:lstStyle/>
          <a:p>
            <a:pPr fontAlgn="auto">
              <a:spcAft>
                <a:spcPts val="0"/>
              </a:spcAft>
              <a:defRPr/>
            </a:pPr>
            <a:r>
              <a:rPr lang="en-GB" altLang="en-US" sz="3600"/>
              <a:t>Potential Personal Retail Scorecard</a:t>
            </a:r>
          </a:p>
        </p:txBody>
      </p:sp>
      <p:graphicFrame>
        <p:nvGraphicFramePr>
          <p:cNvPr id="2" name="Content Placeholder 1">
            <a:extLst>
              <a:ext uri="{FF2B5EF4-FFF2-40B4-BE49-F238E27FC236}">
                <a16:creationId xmlns:a16="http://schemas.microsoft.com/office/drawing/2014/main" id="{BB83190E-2C8A-42FD-B6C5-E1B6386F32C0}"/>
              </a:ext>
            </a:extLst>
          </p:cNvPr>
          <p:cNvGraphicFramePr>
            <a:graphicFrameLocks noGrp="1"/>
          </p:cNvGraphicFramePr>
          <p:nvPr>
            <p:ph idx="1"/>
          </p:nvPr>
        </p:nvGraphicFramePr>
        <p:xfrm>
          <a:off x="381000" y="838200"/>
          <a:ext cx="8305802" cy="5191130"/>
        </p:xfrm>
        <a:graphic>
          <a:graphicData uri="http://schemas.openxmlformats.org/drawingml/2006/table">
            <a:tbl>
              <a:tblPr firstRow="1" bandRow="1">
                <a:tableStyleId>{00A15C55-8517-42AA-B614-E9B94910E393}</a:tableStyleId>
              </a:tblPr>
              <a:tblGrid>
                <a:gridCol w="1870976">
                  <a:extLst>
                    <a:ext uri="{9D8B030D-6E8A-4147-A177-3AD203B41FA5}">
                      <a16:colId xmlns:a16="http://schemas.microsoft.com/office/drawing/2014/main" val="20000"/>
                    </a:ext>
                  </a:extLst>
                </a:gridCol>
                <a:gridCol w="1072471">
                  <a:extLst>
                    <a:ext uri="{9D8B030D-6E8A-4147-A177-3AD203B41FA5}">
                      <a16:colId xmlns:a16="http://schemas.microsoft.com/office/drawing/2014/main" val="20001"/>
                    </a:ext>
                  </a:extLst>
                </a:gridCol>
                <a:gridCol w="1171353">
                  <a:extLst>
                    <a:ext uri="{9D8B030D-6E8A-4147-A177-3AD203B41FA5}">
                      <a16:colId xmlns:a16="http://schemas.microsoft.com/office/drawing/2014/main" val="20002"/>
                    </a:ext>
                  </a:extLst>
                </a:gridCol>
                <a:gridCol w="973589">
                  <a:extLst>
                    <a:ext uri="{9D8B030D-6E8A-4147-A177-3AD203B41FA5}">
                      <a16:colId xmlns:a16="http://schemas.microsoft.com/office/drawing/2014/main" val="20003"/>
                    </a:ext>
                  </a:extLst>
                </a:gridCol>
                <a:gridCol w="1072471">
                  <a:extLst>
                    <a:ext uri="{9D8B030D-6E8A-4147-A177-3AD203B41FA5}">
                      <a16:colId xmlns:a16="http://schemas.microsoft.com/office/drawing/2014/main" val="20004"/>
                    </a:ext>
                  </a:extLst>
                </a:gridCol>
                <a:gridCol w="1072471">
                  <a:extLst>
                    <a:ext uri="{9D8B030D-6E8A-4147-A177-3AD203B41FA5}">
                      <a16:colId xmlns:a16="http://schemas.microsoft.com/office/drawing/2014/main" val="20005"/>
                    </a:ext>
                  </a:extLst>
                </a:gridCol>
                <a:gridCol w="1072471">
                  <a:extLst>
                    <a:ext uri="{9D8B030D-6E8A-4147-A177-3AD203B41FA5}">
                      <a16:colId xmlns:a16="http://schemas.microsoft.com/office/drawing/2014/main" val="20006"/>
                    </a:ext>
                  </a:extLst>
                </a:gridCol>
              </a:tblGrid>
              <a:tr h="370795">
                <a:tc>
                  <a:txBody>
                    <a:bodyPr/>
                    <a:lstStyle/>
                    <a:p>
                      <a:endParaRPr lang="en-GB" sz="1800" dirty="0"/>
                    </a:p>
                  </a:txBody>
                  <a:tcPr marT="45714" marB="45714"/>
                </a:tc>
                <a:tc>
                  <a:txBody>
                    <a:bodyPr/>
                    <a:lstStyle/>
                    <a:p>
                      <a:endParaRPr lang="en-GB" sz="1800" dirty="0"/>
                    </a:p>
                  </a:txBody>
                  <a:tcPr marT="45714" marB="45714"/>
                </a:tc>
                <a:tc>
                  <a:txBody>
                    <a:bodyPr/>
                    <a:lstStyle/>
                    <a:p>
                      <a:endParaRPr lang="en-GB" sz="1800"/>
                    </a:p>
                  </a:txBody>
                  <a:tcPr marT="45714" marB="45714"/>
                </a:tc>
                <a:tc>
                  <a:txBody>
                    <a:bodyPr/>
                    <a:lstStyle/>
                    <a:p>
                      <a:endParaRPr lang="en-GB" sz="1800"/>
                    </a:p>
                  </a:txBody>
                  <a:tcPr marT="45714" marB="45714"/>
                </a:tc>
                <a:tc>
                  <a:txBody>
                    <a:bodyPr/>
                    <a:lstStyle/>
                    <a:p>
                      <a:endParaRPr lang="en-GB" sz="1800"/>
                    </a:p>
                  </a:txBody>
                  <a:tcPr marT="45714" marB="45714"/>
                </a:tc>
                <a:tc>
                  <a:txBody>
                    <a:bodyPr/>
                    <a:lstStyle/>
                    <a:p>
                      <a:endParaRPr lang="en-GB" sz="1800"/>
                    </a:p>
                  </a:txBody>
                  <a:tcPr marT="45714" marB="45714"/>
                </a:tc>
                <a:tc>
                  <a:txBody>
                    <a:bodyPr/>
                    <a:lstStyle/>
                    <a:p>
                      <a:endParaRPr lang="en-GB" sz="1800"/>
                    </a:p>
                  </a:txBody>
                  <a:tcPr marT="45714" marB="45714"/>
                </a:tc>
                <a:extLst>
                  <a:ext uri="{0D108BD9-81ED-4DB2-BD59-A6C34878D82A}">
                    <a16:rowId xmlns:a16="http://schemas.microsoft.com/office/drawing/2014/main" val="10000"/>
                  </a:ext>
                </a:extLst>
              </a:tr>
              <a:tr h="370795">
                <a:tc>
                  <a:txBody>
                    <a:bodyPr/>
                    <a:lstStyle/>
                    <a:p>
                      <a:r>
                        <a:rPr lang="en-GB" sz="1800" b="1" dirty="0"/>
                        <a:t>Variable</a:t>
                      </a:r>
                    </a:p>
                  </a:txBody>
                  <a:tcPr marT="45714" marB="45714"/>
                </a:tc>
                <a:tc>
                  <a:txBody>
                    <a:bodyPr/>
                    <a:lstStyle/>
                    <a:p>
                      <a:endParaRPr lang="en-GB" sz="1800"/>
                    </a:p>
                  </a:txBody>
                  <a:tcPr marT="45714" marB="45714"/>
                </a:tc>
                <a:tc>
                  <a:txBody>
                    <a:bodyPr/>
                    <a:lstStyle/>
                    <a:p>
                      <a:endParaRPr lang="en-GB" sz="1800"/>
                    </a:p>
                  </a:txBody>
                  <a:tcPr marT="45714" marB="45714"/>
                </a:tc>
                <a:tc>
                  <a:txBody>
                    <a:bodyPr/>
                    <a:lstStyle/>
                    <a:p>
                      <a:endParaRPr lang="en-GB" sz="1800"/>
                    </a:p>
                  </a:txBody>
                  <a:tcPr marT="45714" marB="45714"/>
                </a:tc>
                <a:tc>
                  <a:txBody>
                    <a:bodyPr/>
                    <a:lstStyle/>
                    <a:p>
                      <a:endParaRPr lang="en-GB" sz="1800"/>
                    </a:p>
                  </a:txBody>
                  <a:tcPr marT="45714" marB="45714"/>
                </a:tc>
                <a:tc>
                  <a:txBody>
                    <a:bodyPr/>
                    <a:lstStyle/>
                    <a:p>
                      <a:endParaRPr lang="en-GB" sz="1800"/>
                    </a:p>
                  </a:txBody>
                  <a:tcPr marT="45714" marB="45714"/>
                </a:tc>
                <a:tc>
                  <a:txBody>
                    <a:bodyPr/>
                    <a:lstStyle/>
                    <a:p>
                      <a:endParaRPr lang="en-GB" sz="1800"/>
                    </a:p>
                  </a:txBody>
                  <a:tcPr marT="45714" marB="45714"/>
                </a:tc>
                <a:extLst>
                  <a:ext uri="{0D108BD9-81ED-4DB2-BD59-A6C34878D82A}">
                    <a16:rowId xmlns:a16="http://schemas.microsoft.com/office/drawing/2014/main" val="10001"/>
                  </a:ext>
                </a:extLst>
              </a:tr>
              <a:tr h="370795">
                <a:tc>
                  <a:txBody>
                    <a:bodyPr/>
                    <a:lstStyle/>
                    <a:p>
                      <a:r>
                        <a:rPr lang="en-GB" sz="1800" b="1" dirty="0"/>
                        <a:t>Age</a:t>
                      </a:r>
                    </a:p>
                  </a:txBody>
                  <a:tcPr marT="45714" marB="45714"/>
                </a:tc>
                <a:tc>
                  <a:txBody>
                    <a:bodyPr/>
                    <a:lstStyle/>
                    <a:p>
                      <a:r>
                        <a:rPr lang="en-GB" sz="1800" b="1" dirty="0"/>
                        <a:t>&lt;30</a:t>
                      </a:r>
                    </a:p>
                  </a:txBody>
                  <a:tcPr marT="45714" marB="45714"/>
                </a:tc>
                <a:tc>
                  <a:txBody>
                    <a:bodyPr/>
                    <a:lstStyle/>
                    <a:p>
                      <a:r>
                        <a:rPr lang="en-GB" sz="1800" b="1" dirty="0"/>
                        <a:t>30 - 39</a:t>
                      </a:r>
                    </a:p>
                  </a:txBody>
                  <a:tcPr marT="45714" marB="45714"/>
                </a:tc>
                <a:tc>
                  <a:txBody>
                    <a:bodyPr/>
                    <a:lstStyle/>
                    <a:p>
                      <a:r>
                        <a:rPr lang="en-GB" sz="1800" b="1" dirty="0"/>
                        <a:t>40 - 49</a:t>
                      </a:r>
                    </a:p>
                  </a:txBody>
                  <a:tcPr marT="45714" marB="45714"/>
                </a:tc>
                <a:tc>
                  <a:txBody>
                    <a:bodyPr/>
                    <a:lstStyle/>
                    <a:p>
                      <a:r>
                        <a:rPr lang="en-GB" sz="1800" b="1" dirty="0"/>
                        <a:t>50 +</a:t>
                      </a:r>
                    </a:p>
                  </a:txBody>
                  <a:tcPr marT="45714" marB="45714"/>
                </a:tc>
                <a:tc>
                  <a:txBody>
                    <a:bodyPr/>
                    <a:lstStyle/>
                    <a:p>
                      <a:endParaRPr lang="en-GB" sz="1800" b="1" dirty="0"/>
                    </a:p>
                  </a:txBody>
                  <a:tcPr marT="45714" marB="45714"/>
                </a:tc>
                <a:tc>
                  <a:txBody>
                    <a:bodyPr/>
                    <a:lstStyle/>
                    <a:p>
                      <a:endParaRPr lang="en-GB" sz="1800" b="1" dirty="0"/>
                    </a:p>
                  </a:txBody>
                  <a:tcPr marT="45714" marB="45714"/>
                </a:tc>
                <a:extLst>
                  <a:ext uri="{0D108BD9-81ED-4DB2-BD59-A6C34878D82A}">
                    <a16:rowId xmlns:a16="http://schemas.microsoft.com/office/drawing/2014/main" val="10002"/>
                  </a:ext>
                </a:extLst>
              </a:tr>
              <a:tr h="370795">
                <a:tc>
                  <a:txBody>
                    <a:bodyPr/>
                    <a:lstStyle/>
                    <a:p>
                      <a:r>
                        <a:rPr lang="en-GB" sz="1800" dirty="0"/>
                        <a:t>Points</a:t>
                      </a:r>
                    </a:p>
                  </a:txBody>
                  <a:tcPr marT="45714" marB="45714"/>
                </a:tc>
                <a:tc>
                  <a:txBody>
                    <a:bodyPr/>
                    <a:lstStyle/>
                    <a:p>
                      <a:r>
                        <a:rPr lang="en-GB" sz="1800" dirty="0"/>
                        <a:t>12</a:t>
                      </a:r>
                    </a:p>
                  </a:txBody>
                  <a:tcPr marT="45714" marB="45714"/>
                </a:tc>
                <a:tc>
                  <a:txBody>
                    <a:bodyPr/>
                    <a:lstStyle/>
                    <a:p>
                      <a:r>
                        <a:rPr lang="en-GB" sz="1800" dirty="0"/>
                        <a:t>23</a:t>
                      </a:r>
                    </a:p>
                  </a:txBody>
                  <a:tcPr marT="45714" marB="45714"/>
                </a:tc>
                <a:tc>
                  <a:txBody>
                    <a:bodyPr/>
                    <a:lstStyle/>
                    <a:p>
                      <a:r>
                        <a:rPr lang="en-GB" sz="1800" dirty="0"/>
                        <a:t>32</a:t>
                      </a:r>
                    </a:p>
                  </a:txBody>
                  <a:tcPr marT="45714" marB="45714"/>
                </a:tc>
                <a:tc>
                  <a:txBody>
                    <a:bodyPr/>
                    <a:lstStyle/>
                    <a:p>
                      <a:r>
                        <a:rPr lang="en-GB" sz="1800" dirty="0"/>
                        <a:t>47</a:t>
                      </a:r>
                    </a:p>
                  </a:txBody>
                  <a:tcPr marT="45714" marB="45714"/>
                </a:tc>
                <a:tc>
                  <a:txBody>
                    <a:bodyPr/>
                    <a:lstStyle/>
                    <a:p>
                      <a:endParaRPr lang="en-GB" sz="1800"/>
                    </a:p>
                  </a:txBody>
                  <a:tcPr marT="45714" marB="45714"/>
                </a:tc>
                <a:tc>
                  <a:txBody>
                    <a:bodyPr/>
                    <a:lstStyle/>
                    <a:p>
                      <a:endParaRPr lang="en-GB" sz="1800"/>
                    </a:p>
                  </a:txBody>
                  <a:tcPr marT="45714" marB="45714"/>
                </a:tc>
                <a:extLst>
                  <a:ext uri="{0D108BD9-81ED-4DB2-BD59-A6C34878D82A}">
                    <a16:rowId xmlns:a16="http://schemas.microsoft.com/office/drawing/2014/main" val="10003"/>
                  </a:ext>
                </a:extLst>
              </a:tr>
              <a:tr h="370795">
                <a:tc>
                  <a:txBody>
                    <a:bodyPr/>
                    <a:lstStyle/>
                    <a:p>
                      <a:r>
                        <a:rPr lang="en-GB" sz="1800" b="1" dirty="0"/>
                        <a:t>Education</a:t>
                      </a:r>
                    </a:p>
                  </a:txBody>
                  <a:tcPr marT="45714" marB="45714"/>
                </a:tc>
                <a:tc>
                  <a:txBody>
                    <a:bodyPr/>
                    <a:lstStyle/>
                    <a:p>
                      <a:r>
                        <a:rPr lang="en-GB" sz="1800" b="1" dirty="0"/>
                        <a:t>N</a:t>
                      </a:r>
                      <a:r>
                        <a:rPr lang="en-GB" sz="1800" b="1" baseline="0" dirty="0"/>
                        <a:t> / A</a:t>
                      </a:r>
                      <a:endParaRPr lang="en-GB" sz="1800" b="1" dirty="0"/>
                    </a:p>
                  </a:txBody>
                  <a:tcPr marT="45714" marB="45714"/>
                </a:tc>
                <a:tc>
                  <a:txBody>
                    <a:bodyPr/>
                    <a:lstStyle/>
                    <a:p>
                      <a:r>
                        <a:rPr lang="en-GB" sz="1800" b="1" dirty="0"/>
                        <a:t>L.C.</a:t>
                      </a:r>
                    </a:p>
                  </a:txBody>
                  <a:tcPr marT="45714" marB="45714"/>
                </a:tc>
                <a:tc>
                  <a:txBody>
                    <a:bodyPr/>
                    <a:lstStyle/>
                    <a:p>
                      <a:r>
                        <a:rPr lang="en-GB" sz="1800" b="1" dirty="0"/>
                        <a:t>Trade</a:t>
                      </a:r>
                    </a:p>
                  </a:txBody>
                  <a:tcPr marT="45714" marB="45714"/>
                </a:tc>
                <a:tc>
                  <a:txBody>
                    <a:bodyPr/>
                    <a:lstStyle/>
                    <a:p>
                      <a:r>
                        <a:rPr lang="en-GB" sz="1800" b="1" dirty="0"/>
                        <a:t>Degree</a:t>
                      </a:r>
                    </a:p>
                  </a:txBody>
                  <a:tcPr marT="45714" marB="45714"/>
                </a:tc>
                <a:tc>
                  <a:txBody>
                    <a:bodyPr/>
                    <a:lstStyle/>
                    <a:p>
                      <a:endParaRPr lang="en-GB" sz="1800" b="1" dirty="0"/>
                    </a:p>
                  </a:txBody>
                  <a:tcPr marT="45714" marB="45714"/>
                </a:tc>
                <a:tc>
                  <a:txBody>
                    <a:bodyPr/>
                    <a:lstStyle/>
                    <a:p>
                      <a:endParaRPr lang="en-GB" sz="1800" b="1" dirty="0"/>
                    </a:p>
                  </a:txBody>
                  <a:tcPr marT="45714" marB="45714"/>
                </a:tc>
                <a:extLst>
                  <a:ext uri="{0D108BD9-81ED-4DB2-BD59-A6C34878D82A}">
                    <a16:rowId xmlns:a16="http://schemas.microsoft.com/office/drawing/2014/main" val="10004"/>
                  </a:ext>
                </a:extLst>
              </a:tr>
              <a:tr h="370795">
                <a:tc>
                  <a:txBody>
                    <a:bodyPr/>
                    <a:lstStyle/>
                    <a:p>
                      <a:r>
                        <a:rPr lang="en-GB" sz="1800" dirty="0"/>
                        <a:t>Points</a:t>
                      </a:r>
                    </a:p>
                  </a:txBody>
                  <a:tcPr marT="45714" marB="45714"/>
                </a:tc>
                <a:tc>
                  <a:txBody>
                    <a:bodyPr/>
                    <a:lstStyle/>
                    <a:p>
                      <a:r>
                        <a:rPr lang="en-GB" sz="1800" dirty="0"/>
                        <a:t>18</a:t>
                      </a:r>
                    </a:p>
                  </a:txBody>
                  <a:tcPr marT="45714" marB="45714"/>
                </a:tc>
                <a:tc>
                  <a:txBody>
                    <a:bodyPr/>
                    <a:lstStyle/>
                    <a:p>
                      <a:r>
                        <a:rPr lang="en-GB" sz="1800" dirty="0"/>
                        <a:t>20</a:t>
                      </a:r>
                    </a:p>
                  </a:txBody>
                  <a:tcPr marT="45714" marB="45714"/>
                </a:tc>
                <a:tc>
                  <a:txBody>
                    <a:bodyPr/>
                    <a:lstStyle/>
                    <a:p>
                      <a:r>
                        <a:rPr lang="en-GB" sz="1800" dirty="0"/>
                        <a:t>32</a:t>
                      </a:r>
                    </a:p>
                  </a:txBody>
                  <a:tcPr marT="45714" marB="45714"/>
                </a:tc>
                <a:tc>
                  <a:txBody>
                    <a:bodyPr/>
                    <a:lstStyle/>
                    <a:p>
                      <a:r>
                        <a:rPr lang="en-GB" sz="1800" dirty="0"/>
                        <a:t>38</a:t>
                      </a:r>
                    </a:p>
                  </a:txBody>
                  <a:tcPr marT="45714" marB="45714"/>
                </a:tc>
                <a:tc>
                  <a:txBody>
                    <a:bodyPr/>
                    <a:lstStyle/>
                    <a:p>
                      <a:endParaRPr lang="en-GB" sz="1800"/>
                    </a:p>
                  </a:txBody>
                  <a:tcPr marT="45714" marB="45714"/>
                </a:tc>
                <a:tc>
                  <a:txBody>
                    <a:bodyPr/>
                    <a:lstStyle/>
                    <a:p>
                      <a:endParaRPr lang="en-GB" sz="1800"/>
                    </a:p>
                  </a:txBody>
                  <a:tcPr marT="45714" marB="45714"/>
                </a:tc>
                <a:extLst>
                  <a:ext uri="{0D108BD9-81ED-4DB2-BD59-A6C34878D82A}">
                    <a16:rowId xmlns:a16="http://schemas.microsoft.com/office/drawing/2014/main" val="10005"/>
                  </a:ext>
                </a:extLst>
              </a:tr>
              <a:tr h="370795">
                <a:tc>
                  <a:txBody>
                    <a:bodyPr/>
                    <a:lstStyle/>
                    <a:p>
                      <a:r>
                        <a:rPr lang="en-GB" sz="1800" b="1" dirty="0"/>
                        <a:t>Borrowing</a:t>
                      </a:r>
                    </a:p>
                  </a:txBody>
                  <a:tcPr marT="45714" marB="45714"/>
                </a:tc>
                <a:tc>
                  <a:txBody>
                    <a:bodyPr/>
                    <a:lstStyle/>
                    <a:p>
                      <a:r>
                        <a:rPr lang="en-GB" sz="1800" b="1" dirty="0"/>
                        <a:t>&lt; 5K</a:t>
                      </a:r>
                    </a:p>
                  </a:txBody>
                  <a:tcPr marT="45714" marB="45714"/>
                </a:tc>
                <a:tc>
                  <a:txBody>
                    <a:bodyPr/>
                    <a:lstStyle/>
                    <a:p>
                      <a:r>
                        <a:rPr lang="en-GB" sz="1800" b="1" dirty="0"/>
                        <a:t>5K</a:t>
                      </a:r>
                      <a:r>
                        <a:rPr lang="en-GB" sz="1800" b="1" baseline="0" dirty="0"/>
                        <a:t> </a:t>
                      </a:r>
                      <a:r>
                        <a:rPr lang="en-GB" sz="1800" b="1" dirty="0"/>
                        <a:t>&lt; 15K</a:t>
                      </a:r>
                    </a:p>
                  </a:txBody>
                  <a:tcPr marT="45714" marB="45714"/>
                </a:tc>
                <a:tc>
                  <a:txBody>
                    <a:bodyPr/>
                    <a:lstStyle/>
                    <a:p>
                      <a:r>
                        <a:rPr lang="en-GB" sz="1800" b="1" dirty="0"/>
                        <a:t>15K +</a:t>
                      </a:r>
                    </a:p>
                  </a:txBody>
                  <a:tcPr marT="45714" marB="45714"/>
                </a:tc>
                <a:tc>
                  <a:txBody>
                    <a:bodyPr/>
                    <a:lstStyle/>
                    <a:p>
                      <a:endParaRPr lang="en-GB" sz="1800" b="1" dirty="0"/>
                    </a:p>
                  </a:txBody>
                  <a:tcPr marT="45714" marB="45714"/>
                </a:tc>
                <a:tc>
                  <a:txBody>
                    <a:bodyPr/>
                    <a:lstStyle/>
                    <a:p>
                      <a:endParaRPr lang="en-GB" sz="1800" b="1" dirty="0"/>
                    </a:p>
                  </a:txBody>
                  <a:tcPr marT="45714" marB="45714"/>
                </a:tc>
                <a:tc>
                  <a:txBody>
                    <a:bodyPr/>
                    <a:lstStyle/>
                    <a:p>
                      <a:endParaRPr lang="en-GB" sz="1800" b="1" dirty="0"/>
                    </a:p>
                  </a:txBody>
                  <a:tcPr marT="45714" marB="45714"/>
                </a:tc>
                <a:extLst>
                  <a:ext uri="{0D108BD9-81ED-4DB2-BD59-A6C34878D82A}">
                    <a16:rowId xmlns:a16="http://schemas.microsoft.com/office/drawing/2014/main" val="10006"/>
                  </a:ext>
                </a:extLst>
              </a:tr>
              <a:tr h="370795">
                <a:tc>
                  <a:txBody>
                    <a:bodyPr/>
                    <a:lstStyle/>
                    <a:p>
                      <a:r>
                        <a:rPr lang="en-GB" sz="1800" dirty="0"/>
                        <a:t>Points</a:t>
                      </a:r>
                    </a:p>
                  </a:txBody>
                  <a:tcPr marT="45714" marB="45714"/>
                </a:tc>
                <a:tc>
                  <a:txBody>
                    <a:bodyPr/>
                    <a:lstStyle/>
                    <a:p>
                      <a:r>
                        <a:rPr lang="en-GB" sz="1800" dirty="0"/>
                        <a:t>45</a:t>
                      </a:r>
                    </a:p>
                  </a:txBody>
                  <a:tcPr marT="45714" marB="45714"/>
                </a:tc>
                <a:tc>
                  <a:txBody>
                    <a:bodyPr/>
                    <a:lstStyle/>
                    <a:p>
                      <a:r>
                        <a:rPr lang="en-GB" sz="1800" dirty="0"/>
                        <a:t>32</a:t>
                      </a:r>
                    </a:p>
                  </a:txBody>
                  <a:tcPr marT="45714" marB="45714"/>
                </a:tc>
                <a:tc>
                  <a:txBody>
                    <a:bodyPr/>
                    <a:lstStyle/>
                    <a:p>
                      <a:r>
                        <a:rPr lang="en-GB" sz="1800" dirty="0"/>
                        <a:t>27</a:t>
                      </a:r>
                    </a:p>
                  </a:txBody>
                  <a:tcPr marT="45714" marB="45714"/>
                </a:tc>
                <a:tc>
                  <a:txBody>
                    <a:bodyPr/>
                    <a:lstStyle/>
                    <a:p>
                      <a:endParaRPr lang="en-GB" sz="1800"/>
                    </a:p>
                  </a:txBody>
                  <a:tcPr marT="45714" marB="45714"/>
                </a:tc>
                <a:tc>
                  <a:txBody>
                    <a:bodyPr/>
                    <a:lstStyle/>
                    <a:p>
                      <a:endParaRPr lang="en-GB" sz="1800"/>
                    </a:p>
                  </a:txBody>
                  <a:tcPr marT="45714" marB="45714"/>
                </a:tc>
                <a:tc>
                  <a:txBody>
                    <a:bodyPr/>
                    <a:lstStyle/>
                    <a:p>
                      <a:endParaRPr lang="en-GB" sz="1800"/>
                    </a:p>
                  </a:txBody>
                  <a:tcPr marT="45714" marB="45714"/>
                </a:tc>
                <a:extLst>
                  <a:ext uri="{0D108BD9-81ED-4DB2-BD59-A6C34878D82A}">
                    <a16:rowId xmlns:a16="http://schemas.microsoft.com/office/drawing/2014/main" val="10007"/>
                  </a:ext>
                </a:extLst>
              </a:tr>
              <a:tr h="370795">
                <a:tc>
                  <a:txBody>
                    <a:bodyPr/>
                    <a:lstStyle/>
                    <a:p>
                      <a:r>
                        <a:rPr lang="en-GB" sz="1800" b="1" dirty="0"/>
                        <a:t>Homeowner</a:t>
                      </a:r>
                    </a:p>
                  </a:txBody>
                  <a:tcPr marT="45714" marB="45714"/>
                </a:tc>
                <a:tc>
                  <a:txBody>
                    <a:bodyPr/>
                    <a:lstStyle/>
                    <a:p>
                      <a:r>
                        <a:rPr lang="en-GB" sz="1800" b="1" dirty="0"/>
                        <a:t>Yes</a:t>
                      </a:r>
                    </a:p>
                  </a:txBody>
                  <a:tcPr marT="45714" marB="45714"/>
                </a:tc>
                <a:tc>
                  <a:txBody>
                    <a:bodyPr/>
                    <a:lstStyle/>
                    <a:p>
                      <a:r>
                        <a:rPr lang="en-GB" sz="1800" b="1" dirty="0"/>
                        <a:t>No</a:t>
                      </a:r>
                    </a:p>
                  </a:txBody>
                  <a:tcPr marT="45714" marB="45714"/>
                </a:tc>
                <a:tc>
                  <a:txBody>
                    <a:bodyPr/>
                    <a:lstStyle/>
                    <a:p>
                      <a:endParaRPr lang="en-GB" sz="1800" b="1" dirty="0"/>
                    </a:p>
                  </a:txBody>
                  <a:tcPr marT="45714" marB="45714"/>
                </a:tc>
                <a:tc>
                  <a:txBody>
                    <a:bodyPr/>
                    <a:lstStyle/>
                    <a:p>
                      <a:endParaRPr lang="en-GB" sz="1800" b="1" dirty="0"/>
                    </a:p>
                  </a:txBody>
                  <a:tcPr marT="45714" marB="45714"/>
                </a:tc>
                <a:tc>
                  <a:txBody>
                    <a:bodyPr/>
                    <a:lstStyle/>
                    <a:p>
                      <a:endParaRPr lang="en-GB" sz="1800" b="1" dirty="0"/>
                    </a:p>
                  </a:txBody>
                  <a:tcPr marT="45714" marB="45714"/>
                </a:tc>
                <a:tc>
                  <a:txBody>
                    <a:bodyPr/>
                    <a:lstStyle/>
                    <a:p>
                      <a:endParaRPr lang="en-GB" sz="1800" b="1" dirty="0"/>
                    </a:p>
                  </a:txBody>
                  <a:tcPr marT="45714" marB="45714"/>
                </a:tc>
                <a:extLst>
                  <a:ext uri="{0D108BD9-81ED-4DB2-BD59-A6C34878D82A}">
                    <a16:rowId xmlns:a16="http://schemas.microsoft.com/office/drawing/2014/main" val="10008"/>
                  </a:ext>
                </a:extLst>
              </a:tr>
              <a:tr h="370795">
                <a:tc>
                  <a:txBody>
                    <a:bodyPr/>
                    <a:lstStyle/>
                    <a:p>
                      <a:r>
                        <a:rPr lang="en-GB" sz="1800" dirty="0"/>
                        <a:t>Points</a:t>
                      </a:r>
                    </a:p>
                  </a:txBody>
                  <a:tcPr marT="45714" marB="45714"/>
                </a:tc>
                <a:tc>
                  <a:txBody>
                    <a:bodyPr/>
                    <a:lstStyle/>
                    <a:p>
                      <a:r>
                        <a:rPr lang="en-GB" sz="1800" dirty="0"/>
                        <a:t>56</a:t>
                      </a:r>
                    </a:p>
                  </a:txBody>
                  <a:tcPr marT="45714" marB="45714"/>
                </a:tc>
                <a:tc>
                  <a:txBody>
                    <a:bodyPr/>
                    <a:lstStyle/>
                    <a:p>
                      <a:r>
                        <a:rPr lang="en-GB" sz="1800" dirty="0"/>
                        <a:t>12</a:t>
                      </a:r>
                    </a:p>
                  </a:txBody>
                  <a:tcPr marT="45714" marB="45714"/>
                </a:tc>
                <a:tc>
                  <a:txBody>
                    <a:bodyPr/>
                    <a:lstStyle/>
                    <a:p>
                      <a:endParaRPr lang="en-GB" sz="1800"/>
                    </a:p>
                  </a:txBody>
                  <a:tcPr marT="45714" marB="45714"/>
                </a:tc>
                <a:tc>
                  <a:txBody>
                    <a:bodyPr/>
                    <a:lstStyle/>
                    <a:p>
                      <a:endParaRPr lang="en-GB" sz="1800"/>
                    </a:p>
                  </a:txBody>
                  <a:tcPr marT="45714" marB="45714"/>
                </a:tc>
                <a:tc>
                  <a:txBody>
                    <a:bodyPr/>
                    <a:lstStyle/>
                    <a:p>
                      <a:endParaRPr lang="en-GB" sz="1800"/>
                    </a:p>
                  </a:txBody>
                  <a:tcPr marT="45714" marB="45714"/>
                </a:tc>
                <a:tc>
                  <a:txBody>
                    <a:bodyPr/>
                    <a:lstStyle/>
                    <a:p>
                      <a:endParaRPr lang="en-GB" sz="1800"/>
                    </a:p>
                  </a:txBody>
                  <a:tcPr marT="45714" marB="45714"/>
                </a:tc>
                <a:extLst>
                  <a:ext uri="{0D108BD9-81ED-4DB2-BD59-A6C34878D82A}">
                    <a16:rowId xmlns:a16="http://schemas.microsoft.com/office/drawing/2014/main" val="10009"/>
                  </a:ext>
                </a:extLst>
              </a:tr>
              <a:tr h="370795">
                <a:tc>
                  <a:txBody>
                    <a:bodyPr/>
                    <a:lstStyle/>
                    <a:p>
                      <a:r>
                        <a:rPr lang="en-GB" sz="1800" b="1" dirty="0"/>
                        <a:t>Credit</a:t>
                      </a:r>
                      <a:r>
                        <a:rPr lang="en-GB" sz="1800" b="1" baseline="0" dirty="0"/>
                        <a:t> </a:t>
                      </a:r>
                      <a:r>
                        <a:rPr lang="en-GB" sz="1800" b="1" dirty="0"/>
                        <a:t>Ref.</a:t>
                      </a:r>
                    </a:p>
                  </a:txBody>
                  <a:tcPr marT="45714" marB="45714"/>
                </a:tc>
                <a:tc>
                  <a:txBody>
                    <a:bodyPr/>
                    <a:lstStyle/>
                    <a:p>
                      <a:r>
                        <a:rPr lang="en-GB" sz="1800" b="1" dirty="0"/>
                        <a:t>Pos.</a:t>
                      </a:r>
                    </a:p>
                  </a:txBody>
                  <a:tcPr marT="45714" marB="45714"/>
                </a:tc>
                <a:tc>
                  <a:txBody>
                    <a:bodyPr/>
                    <a:lstStyle/>
                    <a:p>
                      <a:r>
                        <a:rPr lang="en-GB" sz="1800" b="1" dirty="0"/>
                        <a:t>None</a:t>
                      </a:r>
                    </a:p>
                  </a:txBody>
                  <a:tcPr marT="45714" marB="45714"/>
                </a:tc>
                <a:tc>
                  <a:txBody>
                    <a:bodyPr/>
                    <a:lstStyle/>
                    <a:p>
                      <a:r>
                        <a:rPr lang="en-GB" sz="1800" b="1" dirty="0"/>
                        <a:t>Neg.</a:t>
                      </a:r>
                    </a:p>
                  </a:txBody>
                  <a:tcPr marT="45714" marB="45714"/>
                </a:tc>
                <a:tc>
                  <a:txBody>
                    <a:bodyPr/>
                    <a:lstStyle/>
                    <a:p>
                      <a:endParaRPr lang="en-GB" sz="1800" b="1" dirty="0"/>
                    </a:p>
                  </a:txBody>
                  <a:tcPr marT="45714" marB="45714"/>
                </a:tc>
                <a:tc>
                  <a:txBody>
                    <a:bodyPr/>
                    <a:lstStyle/>
                    <a:p>
                      <a:endParaRPr lang="en-GB" sz="1800" b="1" dirty="0"/>
                    </a:p>
                  </a:txBody>
                  <a:tcPr marT="45714" marB="45714"/>
                </a:tc>
                <a:tc>
                  <a:txBody>
                    <a:bodyPr/>
                    <a:lstStyle/>
                    <a:p>
                      <a:endParaRPr lang="en-GB" sz="1800" b="1" dirty="0"/>
                    </a:p>
                  </a:txBody>
                  <a:tcPr marT="45714" marB="45714"/>
                </a:tc>
                <a:extLst>
                  <a:ext uri="{0D108BD9-81ED-4DB2-BD59-A6C34878D82A}">
                    <a16:rowId xmlns:a16="http://schemas.microsoft.com/office/drawing/2014/main" val="10010"/>
                  </a:ext>
                </a:extLst>
              </a:tr>
              <a:tr h="370795">
                <a:tc>
                  <a:txBody>
                    <a:bodyPr/>
                    <a:lstStyle/>
                    <a:p>
                      <a:r>
                        <a:rPr lang="en-GB" sz="1800" dirty="0"/>
                        <a:t>Points</a:t>
                      </a:r>
                    </a:p>
                  </a:txBody>
                  <a:tcPr marT="45714" marB="45714"/>
                </a:tc>
                <a:tc>
                  <a:txBody>
                    <a:bodyPr/>
                    <a:lstStyle/>
                    <a:p>
                      <a:r>
                        <a:rPr lang="en-GB" sz="1800" dirty="0"/>
                        <a:t>35</a:t>
                      </a:r>
                    </a:p>
                  </a:txBody>
                  <a:tcPr marT="45714" marB="45714"/>
                </a:tc>
                <a:tc>
                  <a:txBody>
                    <a:bodyPr/>
                    <a:lstStyle/>
                    <a:p>
                      <a:r>
                        <a:rPr lang="en-GB" sz="1800" dirty="0"/>
                        <a:t>22</a:t>
                      </a:r>
                    </a:p>
                  </a:txBody>
                  <a:tcPr marT="45714" marB="45714"/>
                </a:tc>
                <a:tc>
                  <a:txBody>
                    <a:bodyPr/>
                    <a:lstStyle/>
                    <a:p>
                      <a:r>
                        <a:rPr lang="en-GB" sz="1800" dirty="0"/>
                        <a:t>11</a:t>
                      </a:r>
                    </a:p>
                  </a:txBody>
                  <a:tcPr marT="45714" marB="45714"/>
                </a:tc>
                <a:tc>
                  <a:txBody>
                    <a:bodyPr/>
                    <a:lstStyle/>
                    <a:p>
                      <a:endParaRPr lang="en-GB" sz="1800"/>
                    </a:p>
                  </a:txBody>
                  <a:tcPr marT="45714" marB="45714"/>
                </a:tc>
                <a:tc>
                  <a:txBody>
                    <a:bodyPr/>
                    <a:lstStyle/>
                    <a:p>
                      <a:endParaRPr lang="en-GB" sz="1800"/>
                    </a:p>
                  </a:txBody>
                  <a:tcPr marT="45714" marB="45714"/>
                </a:tc>
                <a:tc>
                  <a:txBody>
                    <a:bodyPr/>
                    <a:lstStyle/>
                    <a:p>
                      <a:endParaRPr lang="en-GB" sz="1800"/>
                    </a:p>
                  </a:txBody>
                  <a:tcPr marT="45714" marB="45714"/>
                </a:tc>
                <a:extLst>
                  <a:ext uri="{0D108BD9-81ED-4DB2-BD59-A6C34878D82A}">
                    <a16:rowId xmlns:a16="http://schemas.microsoft.com/office/drawing/2014/main" val="10011"/>
                  </a:ext>
                </a:extLst>
              </a:tr>
              <a:tr h="370795">
                <a:tc>
                  <a:txBody>
                    <a:bodyPr/>
                    <a:lstStyle/>
                    <a:p>
                      <a:r>
                        <a:rPr lang="en-GB" sz="1800" b="1" dirty="0"/>
                        <a:t>Employment</a:t>
                      </a:r>
                    </a:p>
                  </a:txBody>
                  <a:tcPr marT="45714" marB="45714"/>
                </a:tc>
                <a:tc>
                  <a:txBody>
                    <a:bodyPr/>
                    <a:lstStyle/>
                    <a:p>
                      <a:r>
                        <a:rPr lang="en-GB" sz="1800" b="1" dirty="0"/>
                        <a:t>Perm.</a:t>
                      </a:r>
                    </a:p>
                  </a:txBody>
                  <a:tcPr marT="45714" marB="45714"/>
                </a:tc>
                <a:tc>
                  <a:txBody>
                    <a:bodyPr/>
                    <a:lstStyle/>
                    <a:p>
                      <a:r>
                        <a:rPr lang="en-GB" sz="1800" b="1" dirty="0"/>
                        <a:t>Cont.</a:t>
                      </a:r>
                    </a:p>
                  </a:txBody>
                  <a:tcPr marT="45714" marB="45714"/>
                </a:tc>
                <a:tc>
                  <a:txBody>
                    <a:bodyPr/>
                    <a:lstStyle/>
                    <a:p>
                      <a:r>
                        <a:rPr lang="en-GB" sz="1800" b="1" dirty="0"/>
                        <a:t>P. T.</a:t>
                      </a:r>
                    </a:p>
                  </a:txBody>
                  <a:tcPr marT="45714" marB="45714"/>
                </a:tc>
                <a:tc>
                  <a:txBody>
                    <a:bodyPr/>
                    <a:lstStyle/>
                    <a:p>
                      <a:endParaRPr lang="en-GB" sz="1800" dirty="0"/>
                    </a:p>
                  </a:txBody>
                  <a:tcPr marT="45714" marB="45714"/>
                </a:tc>
                <a:tc>
                  <a:txBody>
                    <a:bodyPr/>
                    <a:lstStyle/>
                    <a:p>
                      <a:endParaRPr lang="en-GB" sz="1800"/>
                    </a:p>
                  </a:txBody>
                  <a:tcPr marT="45714" marB="45714"/>
                </a:tc>
                <a:tc>
                  <a:txBody>
                    <a:bodyPr/>
                    <a:lstStyle/>
                    <a:p>
                      <a:endParaRPr lang="en-GB" sz="1800"/>
                    </a:p>
                  </a:txBody>
                  <a:tcPr marT="45714" marB="45714"/>
                </a:tc>
                <a:extLst>
                  <a:ext uri="{0D108BD9-81ED-4DB2-BD59-A6C34878D82A}">
                    <a16:rowId xmlns:a16="http://schemas.microsoft.com/office/drawing/2014/main" val="10012"/>
                  </a:ext>
                </a:extLst>
              </a:tr>
              <a:tr h="370795">
                <a:tc>
                  <a:txBody>
                    <a:bodyPr/>
                    <a:lstStyle/>
                    <a:p>
                      <a:r>
                        <a:rPr lang="en-GB" sz="1800" dirty="0"/>
                        <a:t>Points</a:t>
                      </a:r>
                    </a:p>
                  </a:txBody>
                  <a:tcPr marT="45714" marB="45714"/>
                </a:tc>
                <a:tc>
                  <a:txBody>
                    <a:bodyPr/>
                    <a:lstStyle/>
                    <a:p>
                      <a:r>
                        <a:rPr lang="en-GB" sz="1800" dirty="0"/>
                        <a:t>46</a:t>
                      </a:r>
                    </a:p>
                  </a:txBody>
                  <a:tcPr marT="45714" marB="45714"/>
                </a:tc>
                <a:tc>
                  <a:txBody>
                    <a:bodyPr/>
                    <a:lstStyle/>
                    <a:p>
                      <a:r>
                        <a:rPr lang="en-GB" sz="1800" dirty="0"/>
                        <a:t>42</a:t>
                      </a:r>
                    </a:p>
                  </a:txBody>
                  <a:tcPr marT="45714" marB="45714"/>
                </a:tc>
                <a:tc>
                  <a:txBody>
                    <a:bodyPr/>
                    <a:lstStyle/>
                    <a:p>
                      <a:r>
                        <a:rPr lang="en-GB" sz="1800" dirty="0"/>
                        <a:t>29</a:t>
                      </a:r>
                    </a:p>
                  </a:txBody>
                  <a:tcPr marT="45714" marB="45714"/>
                </a:tc>
                <a:tc>
                  <a:txBody>
                    <a:bodyPr/>
                    <a:lstStyle/>
                    <a:p>
                      <a:endParaRPr lang="en-GB" sz="1800"/>
                    </a:p>
                  </a:txBody>
                  <a:tcPr marT="45714" marB="45714"/>
                </a:tc>
                <a:tc>
                  <a:txBody>
                    <a:bodyPr/>
                    <a:lstStyle/>
                    <a:p>
                      <a:endParaRPr lang="en-GB" sz="1800"/>
                    </a:p>
                  </a:txBody>
                  <a:tcPr marT="45714" marB="45714"/>
                </a:tc>
                <a:tc>
                  <a:txBody>
                    <a:bodyPr/>
                    <a:lstStyle/>
                    <a:p>
                      <a:endParaRPr lang="en-GB" sz="1800" dirty="0"/>
                    </a:p>
                  </a:txBody>
                  <a:tcPr marT="45714" marB="45714"/>
                </a:tc>
                <a:extLst>
                  <a:ext uri="{0D108BD9-81ED-4DB2-BD59-A6C34878D82A}">
                    <a16:rowId xmlns:a16="http://schemas.microsoft.com/office/drawing/2014/main" val="10013"/>
                  </a:ext>
                </a:extLst>
              </a:tr>
            </a:tbl>
          </a:graphicData>
        </a:graphic>
      </p:graphicFrame>
      <p:sp>
        <p:nvSpPr>
          <p:cNvPr id="46207" name="Slide Number Placeholder 5">
            <a:extLst>
              <a:ext uri="{FF2B5EF4-FFF2-40B4-BE49-F238E27FC236}">
                <a16:creationId xmlns:a16="http://schemas.microsoft.com/office/drawing/2014/main" id="{1A31B47A-6C82-422F-AD30-2723FC2399E4}"/>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B163542-F6DF-4067-BD92-4D4EFA100474}" type="slidenum">
              <a:rPr lang="en-US" altLang="en-US" sz="1400">
                <a:latin typeface="Arial" panose="020B0604020202020204" pitchFamily="34" charset="0"/>
              </a:rPr>
              <a:pPr fontAlgn="base">
                <a:spcBef>
                  <a:spcPct val="0"/>
                </a:spcBef>
                <a:spcAft>
                  <a:spcPct val="0"/>
                </a:spcAft>
              </a:pPr>
              <a:t>37</a:t>
            </a:fld>
            <a:endParaRPr lang="en-US" altLang="en-US" sz="1400">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63258AA9-D30E-4619-86D2-49B6589449F3}"/>
              </a:ext>
            </a:extLst>
          </p:cNvPr>
          <p:cNvSpPr>
            <a:spLocks noGrp="1" noChangeArrowheads="1"/>
          </p:cNvSpPr>
          <p:nvPr>
            <p:ph type="title"/>
          </p:nvPr>
        </p:nvSpPr>
        <p:spPr>
          <a:xfrm>
            <a:off x="457200" y="152400"/>
            <a:ext cx="8229600" cy="533400"/>
          </a:xfrm>
        </p:spPr>
        <p:txBody>
          <a:bodyPr rtlCol="0">
            <a:normAutofit fontScale="90000"/>
          </a:bodyPr>
          <a:lstStyle/>
          <a:p>
            <a:pPr fontAlgn="auto">
              <a:spcAft>
                <a:spcPts val="0"/>
              </a:spcAft>
              <a:defRPr/>
            </a:pPr>
            <a:r>
              <a:rPr lang="en-GB" altLang="en-US" sz="3600"/>
              <a:t>Corporate Credit</a:t>
            </a:r>
          </a:p>
        </p:txBody>
      </p:sp>
      <p:sp>
        <p:nvSpPr>
          <p:cNvPr id="3" name="Content Placeholder 2">
            <a:extLst>
              <a:ext uri="{FF2B5EF4-FFF2-40B4-BE49-F238E27FC236}">
                <a16:creationId xmlns:a16="http://schemas.microsoft.com/office/drawing/2014/main" id="{9BAE54D4-48EB-41AF-AFA3-4E0DE7662912}"/>
              </a:ext>
            </a:extLst>
          </p:cNvPr>
          <p:cNvSpPr>
            <a:spLocks noGrp="1"/>
          </p:cNvSpPr>
          <p:nvPr>
            <p:ph idx="1"/>
          </p:nvPr>
        </p:nvSpPr>
        <p:spPr>
          <a:xfrm>
            <a:off x="457200" y="762000"/>
            <a:ext cx="6477000" cy="5364163"/>
          </a:xfrm>
        </p:spPr>
        <p:txBody>
          <a:bodyPr/>
          <a:lstStyle/>
          <a:p>
            <a:pPr marL="0" indent="0" fontAlgn="auto">
              <a:spcAft>
                <a:spcPts val="0"/>
              </a:spcAft>
              <a:buFontTx/>
              <a:buNone/>
              <a:defRPr/>
            </a:pPr>
            <a:r>
              <a:rPr lang="en-IE" sz="1600" b="1" dirty="0"/>
              <a:t>Who are they (KYC):</a:t>
            </a:r>
          </a:p>
          <a:p>
            <a:pPr marL="125413" fontAlgn="auto">
              <a:spcBef>
                <a:spcPts val="0"/>
              </a:spcBef>
              <a:spcAft>
                <a:spcPts val="0"/>
              </a:spcAft>
              <a:defRPr/>
            </a:pPr>
            <a:r>
              <a:rPr lang="en-IE" sz="1600" dirty="0"/>
              <a:t>Type of borrower - legal capacity</a:t>
            </a:r>
          </a:p>
          <a:p>
            <a:pPr marL="125413" fontAlgn="auto">
              <a:spcBef>
                <a:spcPts val="0"/>
              </a:spcBef>
              <a:spcAft>
                <a:spcPts val="0"/>
              </a:spcAft>
              <a:defRPr/>
            </a:pPr>
            <a:r>
              <a:rPr lang="en-IE" sz="1600" dirty="0"/>
              <a:t>Relationship / New </a:t>
            </a:r>
          </a:p>
          <a:p>
            <a:pPr marL="125413" fontAlgn="auto">
              <a:spcBef>
                <a:spcPts val="0"/>
              </a:spcBef>
              <a:spcAft>
                <a:spcPts val="0"/>
              </a:spcAft>
              <a:defRPr/>
            </a:pPr>
            <a:r>
              <a:rPr lang="en-IE" sz="1600" dirty="0"/>
              <a:t>Group / Connection</a:t>
            </a:r>
          </a:p>
          <a:p>
            <a:pPr marL="125413" fontAlgn="auto">
              <a:spcBef>
                <a:spcPts val="0"/>
              </a:spcBef>
              <a:spcAft>
                <a:spcPts val="0"/>
              </a:spcAft>
              <a:defRPr/>
            </a:pPr>
            <a:r>
              <a:rPr lang="en-IE" sz="1600" dirty="0"/>
              <a:t>Track record / Reputation / Integrity</a:t>
            </a:r>
          </a:p>
          <a:p>
            <a:pPr marL="125413" fontAlgn="auto">
              <a:spcBef>
                <a:spcPts val="0"/>
              </a:spcBef>
              <a:spcAft>
                <a:spcPts val="0"/>
              </a:spcAft>
              <a:defRPr/>
            </a:pPr>
            <a:r>
              <a:rPr lang="en-IE" sz="1600" dirty="0"/>
              <a:t>Borrower Strength / Risk Profile (Financial / People / Prospects)</a:t>
            </a:r>
          </a:p>
          <a:p>
            <a:pPr marL="457200" lvl="1" indent="0" fontAlgn="auto">
              <a:spcBef>
                <a:spcPts val="0"/>
              </a:spcBef>
              <a:spcAft>
                <a:spcPts val="0"/>
              </a:spcAft>
              <a:buFontTx/>
              <a:buNone/>
              <a:defRPr/>
            </a:pPr>
            <a:endParaRPr lang="en-IE" sz="1600" dirty="0"/>
          </a:p>
          <a:p>
            <a:pPr marL="0" indent="0" fontAlgn="auto">
              <a:spcAft>
                <a:spcPts val="0"/>
              </a:spcAft>
              <a:buFontTx/>
              <a:buNone/>
              <a:defRPr/>
            </a:pPr>
            <a:r>
              <a:rPr lang="en-IE" sz="1600" b="1" dirty="0"/>
              <a:t>Industry / Market Conditions</a:t>
            </a:r>
          </a:p>
          <a:p>
            <a:pPr marL="125413" fontAlgn="auto">
              <a:spcBef>
                <a:spcPts val="0"/>
              </a:spcBef>
              <a:spcAft>
                <a:spcPts val="0"/>
              </a:spcAft>
              <a:defRPr/>
            </a:pPr>
            <a:r>
              <a:rPr lang="en-IE" sz="1600" dirty="0"/>
              <a:t>Environment they are operating in </a:t>
            </a:r>
          </a:p>
          <a:p>
            <a:pPr marL="125413" fontAlgn="auto">
              <a:spcBef>
                <a:spcPts val="0"/>
              </a:spcBef>
              <a:spcAft>
                <a:spcPts val="0"/>
              </a:spcAft>
              <a:defRPr/>
            </a:pPr>
            <a:r>
              <a:rPr lang="en-IE" sz="1600" dirty="0"/>
              <a:t>Their position in industry / competition</a:t>
            </a:r>
          </a:p>
          <a:p>
            <a:pPr marL="0" indent="0" fontAlgn="auto">
              <a:spcBef>
                <a:spcPts val="0"/>
              </a:spcBef>
              <a:spcAft>
                <a:spcPts val="0"/>
              </a:spcAft>
              <a:buFontTx/>
              <a:buNone/>
              <a:defRPr/>
            </a:pPr>
            <a:r>
              <a:rPr lang="en-IE" sz="1600" dirty="0"/>
              <a:t> </a:t>
            </a:r>
          </a:p>
          <a:p>
            <a:pPr marL="0" indent="0" fontAlgn="auto">
              <a:spcAft>
                <a:spcPts val="0"/>
              </a:spcAft>
              <a:buFontTx/>
              <a:buNone/>
              <a:defRPr/>
            </a:pPr>
            <a:r>
              <a:rPr lang="en-IE" sz="1600" b="1" dirty="0"/>
              <a:t>What do they want</a:t>
            </a:r>
          </a:p>
          <a:p>
            <a:pPr marL="125413" fontAlgn="auto">
              <a:spcBef>
                <a:spcPts val="0"/>
              </a:spcBef>
              <a:spcAft>
                <a:spcPts val="0"/>
              </a:spcAft>
              <a:defRPr/>
            </a:pPr>
            <a:r>
              <a:rPr lang="en-IE" sz="1600" dirty="0"/>
              <a:t>Purpose of Finance</a:t>
            </a:r>
          </a:p>
          <a:p>
            <a:pPr marL="125413" fontAlgn="auto">
              <a:spcBef>
                <a:spcPts val="0"/>
              </a:spcBef>
              <a:spcAft>
                <a:spcPts val="0"/>
              </a:spcAft>
              <a:defRPr/>
            </a:pPr>
            <a:r>
              <a:rPr lang="en-IE" sz="1600" dirty="0"/>
              <a:t>Product / Term / Conditions / Complexity</a:t>
            </a:r>
          </a:p>
          <a:p>
            <a:pPr marL="125413" fontAlgn="auto">
              <a:spcBef>
                <a:spcPts val="0"/>
              </a:spcBef>
              <a:spcAft>
                <a:spcPts val="0"/>
              </a:spcAft>
              <a:defRPr/>
            </a:pPr>
            <a:r>
              <a:rPr lang="en-IE" sz="1600" dirty="0"/>
              <a:t>What are they offering – security?</a:t>
            </a:r>
          </a:p>
          <a:p>
            <a:pPr marL="125413" fontAlgn="auto">
              <a:spcBef>
                <a:spcPts val="0"/>
              </a:spcBef>
              <a:spcAft>
                <a:spcPts val="0"/>
              </a:spcAft>
              <a:defRPr/>
            </a:pPr>
            <a:r>
              <a:rPr lang="en-IE" sz="1600" dirty="0"/>
              <a:t>What risk are they taking?</a:t>
            </a:r>
          </a:p>
          <a:p>
            <a:pPr marL="457200" lvl="1" indent="0" fontAlgn="auto">
              <a:spcAft>
                <a:spcPts val="0"/>
              </a:spcAft>
              <a:buFontTx/>
              <a:buNone/>
              <a:defRPr/>
            </a:pPr>
            <a:endParaRPr lang="en-IE" sz="1600" dirty="0"/>
          </a:p>
          <a:p>
            <a:pPr marL="0" indent="0" fontAlgn="auto">
              <a:spcAft>
                <a:spcPts val="0"/>
              </a:spcAft>
              <a:buFontTx/>
              <a:buNone/>
              <a:defRPr/>
            </a:pPr>
            <a:r>
              <a:rPr lang="en-IE" sz="1600" b="1" dirty="0"/>
              <a:t>What are we interested in – aligned ?</a:t>
            </a:r>
          </a:p>
          <a:p>
            <a:pPr fontAlgn="auto">
              <a:spcBef>
                <a:spcPts val="0"/>
              </a:spcBef>
              <a:spcAft>
                <a:spcPts val="0"/>
              </a:spcAft>
              <a:defRPr/>
            </a:pPr>
            <a:r>
              <a:rPr lang="en-IE" sz="1600" dirty="0"/>
              <a:t>Strategy / Portfolio / Connection / Sector</a:t>
            </a:r>
          </a:p>
          <a:p>
            <a:pPr fontAlgn="auto">
              <a:spcBef>
                <a:spcPts val="0"/>
              </a:spcBef>
              <a:spcAft>
                <a:spcPts val="0"/>
              </a:spcAft>
              <a:defRPr/>
            </a:pPr>
            <a:r>
              <a:rPr lang="en-IE" sz="1600" dirty="0"/>
              <a:t>Risk Appetite / Policies </a:t>
            </a:r>
          </a:p>
          <a:p>
            <a:pPr lvl="1" fontAlgn="auto">
              <a:spcAft>
                <a:spcPts val="0"/>
              </a:spcAft>
              <a:defRPr/>
            </a:pPr>
            <a:endParaRPr lang="en-IE" dirty="0">
              <a:latin typeface="Georgia" panose="02040502050405020303" pitchFamily="18" charset="0"/>
            </a:endParaRPr>
          </a:p>
          <a:p>
            <a:pPr fontAlgn="auto">
              <a:spcAft>
                <a:spcPts val="0"/>
              </a:spcAft>
              <a:defRPr/>
            </a:pPr>
            <a:endParaRPr lang="en-GB" sz="2000" dirty="0"/>
          </a:p>
        </p:txBody>
      </p:sp>
      <p:sp>
        <p:nvSpPr>
          <p:cNvPr id="47110" name="Slide Number Placeholder 5">
            <a:extLst>
              <a:ext uri="{FF2B5EF4-FFF2-40B4-BE49-F238E27FC236}">
                <a16:creationId xmlns:a16="http://schemas.microsoft.com/office/drawing/2014/main" id="{B3E5EB05-747F-45B0-976F-53B27B298FDD}"/>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B5B5800-5136-44FA-BEA7-61F466BBF037}" type="slidenum">
              <a:rPr lang="en-US" altLang="en-US" sz="1400">
                <a:latin typeface="Arial" panose="020B0604020202020204" pitchFamily="34" charset="0"/>
              </a:rPr>
              <a:pPr fontAlgn="base">
                <a:spcBef>
                  <a:spcPct val="0"/>
                </a:spcBef>
                <a:spcAft>
                  <a:spcPct val="0"/>
                </a:spcAft>
              </a:pPr>
              <a:t>38</a:t>
            </a:fld>
            <a:endParaRPr lang="en-US" altLang="en-US" sz="1400">
              <a:latin typeface="Arial" panose="020B0604020202020204" pitchFamily="34" charset="0"/>
            </a:endParaRPr>
          </a:p>
        </p:txBody>
      </p:sp>
      <p:sp>
        <p:nvSpPr>
          <p:cNvPr id="2" name="TextBox 1">
            <a:extLst>
              <a:ext uri="{FF2B5EF4-FFF2-40B4-BE49-F238E27FC236}">
                <a16:creationId xmlns:a16="http://schemas.microsoft.com/office/drawing/2014/main" id="{B8CCA0B7-871B-4B22-92E2-45EC506AF93B}"/>
              </a:ext>
            </a:extLst>
          </p:cNvPr>
          <p:cNvSpPr txBox="1"/>
          <p:nvPr/>
        </p:nvSpPr>
        <p:spPr>
          <a:xfrm>
            <a:off x="6781800" y="835025"/>
            <a:ext cx="2065338" cy="1477963"/>
          </a:xfrm>
          <a:prstGeom prst="rect">
            <a:avLst/>
          </a:prstGeom>
          <a:noFill/>
        </p:spPr>
        <p:txBody>
          <a:bodyPr>
            <a:spAutoFit/>
          </a:bodyPr>
          <a:lstStyle/>
          <a:p>
            <a:pPr eaLnBrk="1" fontAlgn="auto" hangingPunct="1">
              <a:spcBef>
                <a:spcPts val="0"/>
              </a:spcBef>
              <a:spcAft>
                <a:spcPts val="0"/>
              </a:spcAft>
              <a:defRPr/>
            </a:pPr>
            <a:r>
              <a:rPr lang="en-GB" b="1" dirty="0">
                <a:latin typeface="+mn-lt"/>
              </a:rPr>
              <a:t>Credit Bureau</a:t>
            </a:r>
          </a:p>
          <a:p>
            <a:pPr eaLnBrk="1" fontAlgn="auto" hangingPunct="1">
              <a:spcBef>
                <a:spcPts val="0"/>
              </a:spcBef>
              <a:spcAft>
                <a:spcPts val="0"/>
              </a:spcAft>
              <a:defRPr/>
            </a:pPr>
            <a:endParaRPr lang="en-GB" dirty="0">
              <a:latin typeface="+mn-lt"/>
            </a:endParaRPr>
          </a:p>
          <a:p>
            <a:pPr marL="285750" indent="-285750" eaLnBrk="1" fontAlgn="auto" hangingPunct="1">
              <a:spcBef>
                <a:spcPts val="0"/>
              </a:spcBef>
              <a:spcAft>
                <a:spcPts val="0"/>
              </a:spcAft>
              <a:buFont typeface="Arial" panose="020B0604020202020204" pitchFamily="34" charset="0"/>
              <a:buChar char="•"/>
              <a:defRPr/>
            </a:pPr>
            <a:r>
              <a:rPr lang="en-GB" b="1" i="1" dirty="0">
                <a:latin typeface="+mn-lt"/>
              </a:rPr>
              <a:t>S&amp;P</a:t>
            </a:r>
          </a:p>
          <a:p>
            <a:pPr marL="285750" indent="-285750" eaLnBrk="1" fontAlgn="auto" hangingPunct="1">
              <a:spcBef>
                <a:spcPts val="0"/>
              </a:spcBef>
              <a:spcAft>
                <a:spcPts val="0"/>
              </a:spcAft>
              <a:buFont typeface="Arial" panose="020B0604020202020204" pitchFamily="34" charset="0"/>
              <a:buChar char="•"/>
              <a:defRPr/>
            </a:pPr>
            <a:r>
              <a:rPr lang="en-GB" b="1" i="1" dirty="0">
                <a:latin typeface="+mn-lt"/>
              </a:rPr>
              <a:t>Moody</a:t>
            </a:r>
          </a:p>
          <a:p>
            <a:pPr marL="285750" indent="-285750" eaLnBrk="1" fontAlgn="auto" hangingPunct="1">
              <a:spcBef>
                <a:spcPts val="0"/>
              </a:spcBef>
              <a:spcAft>
                <a:spcPts val="0"/>
              </a:spcAft>
              <a:buFont typeface="Arial" panose="020B0604020202020204" pitchFamily="34" charset="0"/>
              <a:buChar char="•"/>
              <a:defRPr/>
            </a:pPr>
            <a:r>
              <a:rPr lang="en-GB" b="1" i="1" dirty="0">
                <a:latin typeface="+mn-lt"/>
              </a:rPr>
              <a:t>Fitch</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2D90EB5-7CDD-45EA-B998-69C0565BECAD}"/>
              </a:ext>
            </a:extLst>
          </p:cNvPr>
          <p:cNvSpPr>
            <a:spLocks noGrp="1" noChangeArrowheads="1"/>
          </p:cNvSpPr>
          <p:nvPr>
            <p:ph type="title"/>
          </p:nvPr>
        </p:nvSpPr>
        <p:spPr>
          <a:xfrm>
            <a:off x="468313" y="20638"/>
            <a:ext cx="8229600" cy="706437"/>
          </a:xfrm>
        </p:spPr>
        <p:txBody>
          <a:bodyPr/>
          <a:lstStyle/>
          <a:p>
            <a:r>
              <a:rPr lang="en-IE" altLang="en-US" sz="3600"/>
              <a:t>Scorecard Decisions</a:t>
            </a:r>
            <a:endParaRPr lang="en-GB" altLang="en-US" sz="3600"/>
          </a:p>
        </p:txBody>
      </p:sp>
      <p:sp>
        <p:nvSpPr>
          <p:cNvPr id="18435" name="Rectangle 3">
            <a:extLst>
              <a:ext uri="{FF2B5EF4-FFF2-40B4-BE49-F238E27FC236}">
                <a16:creationId xmlns:a16="http://schemas.microsoft.com/office/drawing/2014/main" id="{56BBC996-82AB-4165-9F38-A966668FC463}"/>
              </a:ext>
            </a:extLst>
          </p:cNvPr>
          <p:cNvSpPr>
            <a:spLocks noGrp="1" noChangeArrowheads="1"/>
          </p:cNvSpPr>
          <p:nvPr>
            <p:ph idx="1"/>
          </p:nvPr>
        </p:nvSpPr>
        <p:spPr>
          <a:xfrm>
            <a:off x="250825" y="727075"/>
            <a:ext cx="8713788" cy="5726113"/>
          </a:xfrm>
        </p:spPr>
        <p:txBody>
          <a:bodyPr>
            <a:noAutofit/>
          </a:bodyPr>
          <a:lstStyle/>
          <a:p>
            <a:pPr fontAlgn="auto">
              <a:spcAft>
                <a:spcPts val="0"/>
              </a:spcAft>
              <a:defRPr/>
            </a:pPr>
            <a:r>
              <a:rPr lang="en-GB" sz="2400" dirty="0">
                <a:cs typeface="Times New Roman" pitchFamily="18" charset="0"/>
              </a:rPr>
              <a:t>Definition of Bad</a:t>
            </a:r>
          </a:p>
          <a:p>
            <a:pPr fontAlgn="auto">
              <a:spcAft>
                <a:spcPts val="0"/>
              </a:spcAft>
              <a:defRPr/>
            </a:pPr>
            <a:endParaRPr lang="en-GB" sz="2400" dirty="0">
              <a:cs typeface="Times New Roman" pitchFamily="18" charset="0"/>
            </a:endParaRPr>
          </a:p>
          <a:p>
            <a:pPr fontAlgn="auto">
              <a:spcAft>
                <a:spcPts val="0"/>
              </a:spcAft>
              <a:defRPr/>
            </a:pPr>
            <a:r>
              <a:rPr lang="en-GB" sz="2400" dirty="0">
                <a:cs typeface="Times New Roman" pitchFamily="18" charset="0"/>
              </a:rPr>
              <a:t>Algorithms for missing data</a:t>
            </a:r>
          </a:p>
          <a:p>
            <a:pPr lvl="1" fontAlgn="auto">
              <a:spcAft>
                <a:spcPts val="0"/>
              </a:spcAft>
              <a:defRPr/>
            </a:pPr>
            <a:endParaRPr lang="en-GB" sz="2400" dirty="0">
              <a:cs typeface="Times New Roman" pitchFamily="18" charset="0"/>
            </a:endParaRPr>
          </a:p>
          <a:p>
            <a:pPr lvl="1" fontAlgn="auto">
              <a:spcAft>
                <a:spcPts val="0"/>
              </a:spcAft>
              <a:defRPr/>
            </a:pPr>
            <a:r>
              <a:rPr lang="en-GB" sz="2000" dirty="0">
                <a:cs typeface="Times New Roman" pitchFamily="18" charset="0"/>
              </a:rPr>
              <a:t>Average score for variable</a:t>
            </a:r>
          </a:p>
          <a:p>
            <a:pPr lvl="1" fontAlgn="auto">
              <a:spcAft>
                <a:spcPts val="0"/>
              </a:spcAft>
              <a:defRPr/>
            </a:pPr>
            <a:endParaRPr lang="en-GB" sz="2000" dirty="0">
              <a:cs typeface="Times New Roman" pitchFamily="18" charset="0"/>
            </a:endParaRPr>
          </a:p>
          <a:p>
            <a:pPr lvl="1" fontAlgn="auto">
              <a:spcAft>
                <a:spcPts val="0"/>
              </a:spcAft>
              <a:defRPr/>
            </a:pPr>
            <a:r>
              <a:rPr lang="en-GB" sz="2000" dirty="0">
                <a:cs typeface="Times New Roman" pitchFamily="18" charset="0"/>
              </a:rPr>
              <a:t>Worst score for variable (conservatism in capital)</a:t>
            </a:r>
          </a:p>
          <a:p>
            <a:pPr lvl="1" fontAlgn="auto">
              <a:spcAft>
                <a:spcPts val="0"/>
              </a:spcAft>
              <a:defRPr/>
            </a:pPr>
            <a:endParaRPr lang="en-GB" sz="2000" dirty="0">
              <a:cs typeface="Times New Roman" pitchFamily="18" charset="0"/>
            </a:endParaRPr>
          </a:p>
          <a:p>
            <a:pPr lvl="1" fontAlgn="auto">
              <a:spcAft>
                <a:spcPts val="0"/>
              </a:spcAft>
              <a:defRPr/>
            </a:pPr>
            <a:r>
              <a:rPr lang="en-GB" sz="2000" dirty="0">
                <a:cs typeface="Times New Roman" pitchFamily="18" charset="0"/>
              </a:rPr>
              <a:t>Nearest neighbour technique</a:t>
            </a:r>
            <a:endParaRPr lang="en-IE" sz="2000" dirty="0"/>
          </a:p>
          <a:p>
            <a:pPr marL="0" indent="0" fontAlgn="auto">
              <a:spcAft>
                <a:spcPts val="0"/>
              </a:spcAft>
              <a:buFontTx/>
              <a:buNone/>
              <a:defRPr/>
            </a:pPr>
            <a:endParaRPr lang="en-IE" sz="1400" dirty="0"/>
          </a:p>
          <a:p>
            <a:pPr marL="0" indent="0" fontAlgn="auto">
              <a:spcAft>
                <a:spcPts val="0"/>
              </a:spcAft>
              <a:buFontTx/>
              <a:buNone/>
              <a:defRPr/>
            </a:pPr>
            <a:endParaRPr lang="en-GB" sz="1400" dirty="0"/>
          </a:p>
          <a:p>
            <a:pPr marL="0" indent="0" fontAlgn="auto">
              <a:spcAft>
                <a:spcPts val="0"/>
              </a:spcAft>
              <a:buFontTx/>
              <a:buNone/>
              <a:defRPr/>
            </a:pPr>
            <a:endParaRPr lang="en-GB" sz="1400" dirty="0"/>
          </a:p>
        </p:txBody>
      </p:sp>
      <p:sp>
        <p:nvSpPr>
          <p:cNvPr id="48133" name="Slide Number Placeholder 5">
            <a:extLst>
              <a:ext uri="{FF2B5EF4-FFF2-40B4-BE49-F238E27FC236}">
                <a16:creationId xmlns:a16="http://schemas.microsoft.com/office/drawing/2014/main" id="{52740099-987B-4553-93ED-712FB9AA6461}"/>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663D80A-C232-4812-9D2E-A74FCFCA66B0}" type="slidenum">
              <a:rPr lang="en-GB" altLang="en-US" sz="1400">
                <a:latin typeface="Arial" panose="020B0604020202020204" pitchFamily="34" charset="0"/>
              </a:rPr>
              <a:pPr fontAlgn="base">
                <a:spcBef>
                  <a:spcPct val="0"/>
                </a:spcBef>
                <a:spcAft>
                  <a:spcPct val="0"/>
                </a:spcAft>
              </a:pPr>
              <a:t>39</a:t>
            </a:fld>
            <a:endParaRPr lang="en-GB" altLang="en-US" sz="140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855D8412-BFD8-4356-B695-17E00161DCEB}"/>
              </a:ext>
            </a:extLst>
          </p:cNvPr>
          <p:cNvSpPr>
            <a:spLocks noGrp="1" noChangeArrowheads="1"/>
          </p:cNvSpPr>
          <p:nvPr>
            <p:ph type="title"/>
          </p:nvPr>
        </p:nvSpPr>
        <p:spPr>
          <a:xfrm>
            <a:off x="457200" y="274638"/>
            <a:ext cx="8229600" cy="563562"/>
          </a:xfrm>
        </p:spPr>
        <p:txBody>
          <a:bodyPr rtlCol="0">
            <a:normAutofit fontScale="90000"/>
          </a:bodyPr>
          <a:lstStyle/>
          <a:p>
            <a:pPr fontAlgn="auto">
              <a:spcAft>
                <a:spcPts val="0"/>
              </a:spcAft>
              <a:defRPr/>
            </a:pPr>
            <a:r>
              <a:rPr lang="en-GB" altLang="en-US" sz="3600"/>
              <a:t>Aims of Scoring</a:t>
            </a:r>
          </a:p>
        </p:txBody>
      </p:sp>
      <p:sp>
        <p:nvSpPr>
          <p:cNvPr id="3" name="Content Placeholder 2">
            <a:extLst>
              <a:ext uri="{FF2B5EF4-FFF2-40B4-BE49-F238E27FC236}">
                <a16:creationId xmlns:a16="http://schemas.microsoft.com/office/drawing/2014/main" id="{3A0062E8-1B97-4AC0-8930-02109A66BAE2}"/>
              </a:ext>
            </a:extLst>
          </p:cNvPr>
          <p:cNvSpPr>
            <a:spLocks noGrp="1"/>
          </p:cNvSpPr>
          <p:nvPr>
            <p:ph idx="1"/>
          </p:nvPr>
        </p:nvSpPr>
        <p:spPr>
          <a:xfrm>
            <a:off x="457200" y="990600"/>
            <a:ext cx="8229600" cy="5135563"/>
          </a:xfrm>
        </p:spPr>
        <p:txBody>
          <a:bodyPr/>
          <a:lstStyle/>
          <a:p>
            <a:pPr marL="0" indent="0" fontAlgn="auto">
              <a:spcAft>
                <a:spcPts val="0"/>
              </a:spcAft>
              <a:buFontTx/>
              <a:buNone/>
              <a:defRPr/>
            </a:pPr>
            <a:r>
              <a:rPr lang="en-GB" sz="2400" dirty="0"/>
              <a:t>Fundamentally, the aim of credit scoring is to provide banks with intelligence about the borrower (or applicant) that allows them to assess risk and potential reward. </a:t>
            </a:r>
          </a:p>
          <a:p>
            <a:pPr marL="0" indent="0" fontAlgn="auto">
              <a:spcAft>
                <a:spcPts val="0"/>
              </a:spcAft>
              <a:buFontTx/>
              <a:buNone/>
              <a:defRPr/>
            </a:pPr>
            <a:endParaRPr lang="en-GB" sz="2400" dirty="0"/>
          </a:p>
          <a:p>
            <a:pPr marL="0" indent="0" fontAlgn="auto">
              <a:spcAft>
                <a:spcPts val="0"/>
              </a:spcAft>
              <a:buFontTx/>
              <a:buNone/>
              <a:defRPr/>
            </a:pPr>
            <a:r>
              <a:rPr lang="en-GB" sz="2400" dirty="0"/>
              <a:t>Particular common aims can be categorised as follows: either as part of a </a:t>
            </a:r>
          </a:p>
          <a:p>
            <a:pPr marL="0" indent="0" fontAlgn="auto">
              <a:spcAft>
                <a:spcPts val="0"/>
              </a:spcAft>
              <a:buFontTx/>
              <a:buNone/>
              <a:defRPr/>
            </a:pPr>
            <a:endParaRPr lang="en-GB" sz="2400" dirty="0"/>
          </a:p>
          <a:p>
            <a:pPr fontAlgn="auto">
              <a:spcAft>
                <a:spcPts val="0"/>
              </a:spcAft>
              <a:defRPr/>
            </a:pPr>
            <a:r>
              <a:rPr lang="en-GB" sz="2400" dirty="0"/>
              <a:t>Decision process or </a:t>
            </a:r>
          </a:p>
          <a:p>
            <a:pPr fontAlgn="auto">
              <a:spcAft>
                <a:spcPts val="0"/>
              </a:spcAft>
              <a:defRPr/>
            </a:pPr>
            <a:endParaRPr lang="en-GB" sz="2400" dirty="0"/>
          </a:p>
          <a:p>
            <a:pPr fontAlgn="auto">
              <a:spcAft>
                <a:spcPts val="0"/>
              </a:spcAft>
              <a:defRPr/>
            </a:pPr>
            <a:r>
              <a:rPr lang="en-GB" sz="2400" dirty="0"/>
              <a:t>Probability estimation – </a:t>
            </a:r>
            <a:r>
              <a:rPr lang="en-GB" sz="2400" b="1" dirty="0"/>
              <a:t>calibration step</a:t>
            </a:r>
          </a:p>
          <a:p>
            <a:pPr marL="0" indent="0" fontAlgn="auto">
              <a:spcAft>
                <a:spcPts val="0"/>
              </a:spcAft>
              <a:buFontTx/>
              <a:buNone/>
              <a:defRPr/>
            </a:pPr>
            <a:endParaRPr lang="en-GB" dirty="0"/>
          </a:p>
        </p:txBody>
      </p:sp>
      <p:sp>
        <p:nvSpPr>
          <p:cNvPr id="8198" name="Slide Number Placeholder 5">
            <a:extLst>
              <a:ext uri="{FF2B5EF4-FFF2-40B4-BE49-F238E27FC236}">
                <a16:creationId xmlns:a16="http://schemas.microsoft.com/office/drawing/2014/main" id="{266FDE04-9C5A-4B39-BED4-E344D2D38D71}"/>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D1DDF39-CA2A-4577-B930-6BF0D4D497D7}" type="slidenum">
              <a:rPr lang="en-US" altLang="en-US" sz="1400">
                <a:latin typeface="Arial" panose="020B0604020202020204" pitchFamily="34" charset="0"/>
              </a:rPr>
              <a:pPr fontAlgn="base">
                <a:spcBef>
                  <a:spcPct val="0"/>
                </a:spcBef>
                <a:spcAft>
                  <a:spcPct val="0"/>
                </a:spcAft>
              </a:pPr>
              <a:t>4</a:t>
            </a:fld>
            <a:endParaRPr lang="en-US" altLang="en-US" sz="1400">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F744A99E-5047-4602-A205-A607990B67B8}"/>
              </a:ext>
            </a:extLst>
          </p:cNvPr>
          <p:cNvSpPr>
            <a:spLocks noGrp="1" noChangeArrowheads="1"/>
          </p:cNvSpPr>
          <p:nvPr>
            <p:ph type="title"/>
          </p:nvPr>
        </p:nvSpPr>
        <p:spPr>
          <a:xfrm>
            <a:off x="468313" y="20638"/>
            <a:ext cx="8229600" cy="706437"/>
          </a:xfrm>
        </p:spPr>
        <p:txBody>
          <a:bodyPr/>
          <a:lstStyle/>
          <a:p>
            <a:r>
              <a:rPr lang="en-IE" altLang="en-US" sz="3600"/>
              <a:t>Probability of Default Calibration</a:t>
            </a:r>
            <a:endParaRPr lang="en-GB" altLang="en-US" sz="3600"/>
          </a:p>
        </p:txBody>
      </p:sp>
      <p:sp>
        <p:nvSpPr>
          <p:cNvPr id="18435" name="Rectangle 3">
            <a:extLst>
              <a:ext uri="{FF2B5EF4-FFF2-40B4-BE49-F238E27FC236}">
                <a16:creationId xmlns:a16="http://schemas.microsoft.com/office/drawing/2014/main" id="{2C2C58AA-7C04-4B02-AAD5-892682AEF26C}"/>
              </a:ext>
            </a:extLst>
          </p:cNvPr>
          <p:cNvSpPr>
            <a:spLocks noGrp="1" noChangeArrowheads="1"/>
          </p:cNvSpPr>
          <p:nvPr>
            <p:ph idx="1"/>
          </p:nvPr>
        </p:nvSpPr>
        <p:spPr>
          <a:xfrm>
            <a:off x="250825" y="727075"/>
            <a:ext cx="8713788" cy="5726113"/>
          </a:xfrm>
        </p:spPr>
        <p:txBody>
          <a:bodyPr>
            <a:noAutofit/>
          </a:bodyPr>
          <a:lstStyle/>
          <a:p>
            <a:pPr marL="0" indent="0" fontAlgn="auto">
              <a:spcAft>
                <a:spcPts val="0"/>
              </a:spcAft>
              <a:buFontTx/>
              <a:buNone/>
              <a:defRPr/>
            </a:pPr>
            <a:r>
              <a:rPr lang="en-GB" sz="1600" dirty="0">
                <a:cs typeface="Times New Roman" pitchFamily="18" charset="0"/>
              </a:rPr>
              <a:t>This is the probability that an obligor will default before the maturity of the contracted obligation to pay.  It is called the probability of default (PD).  </a:t>
            </a:r>
          </a:p>
          <a:p>
            <a:pPr marL="0" indent="0" fontAlgn="auto">
              <a:spcAft>
                <a:spcPts val="0"/>
              </a:spcAft>
              <a:buFontTx/>
              <a:buNone/>
              <a:defRPr/>
            </a:pPr>
            <a:endParaRPr lang="en-GB" sz="1600" b="1" dirty="0">
              <a:cs typeface="Times New Roman" pitchFamily="18" charset="0"/>
            </a:endParaRPr>
          </a:p>
          <a:p>
            <a:pPr marL="0" indent="0" fontAlgn="auto">
              <a:spcAft>
                <a:spcPts val="0"/>
              </a:spcAft>
              <a:buFontTx/>
              <a:buNone/>
              <a:defRPr/>
            </a:pPr>
            <a:r>
              <a:rPr lang="en-IE" sz="1600" b="1" dirty="0"/>
              <a:t>Basel  / CRR Definition - Art 178 </a:t>
            </a:r>
          </a:p>
          <a:p>
            <a:pPr marL="0" indent="0" fontAlgn="auto">
              <a:spcAft>
                <a:spcPts val="0"/>
              </a:spcAft>
              <a:buFontTx/>
              <a:buNone/>
              <a:defRPr/>
            </a:pPr>
            <a:endParaRPr lang="en-IE" sz="1600" b="1" dirty="0"/>
          </a:p>
          <a:p>
            <a:pPr marL="0" indent="0" fontAlgn="auto">
              <a:spcAft>
                <a:spcPts val="0"/>
              </a:spcAft>
              <a:buFontTx/>
              <a:buNone/>
              <a:defRPr/>
            </a:pPr>
            <a:r>
              <a:rPr lang="en-IE" sz="1600" b="1" i="1" dirty="0">
                <a:solidFill>
                  <a:srgbClr val="FF0000"/>
                </a:solidFill>
              </a:rPr>
              <a:t>Article 178   (1) </a:t>
            </a:r>
            <a:r>
              <a:rPr lang="en-IE" sz="1600" b="1" dirty="0">
                <a:solidFill>
                  <a:srgbClr val="FF0000"/>
                </a:solidFill>
              </a:rPr>
              <a:t>Default of an obligor</a:t>
            </a:r>
            <a:endParaRPr lang="en-IE" sz="1600" b="1" dirty="0"/>
          </a:p>
          <a:p>
            <a:pPr marL="0" indent="0" fontAlgn="auto">
              <a:spcAft>
                <a:spcPts val="0"/>
              </a:spcAft>
              <a:buFontTx/>
              <a:buNone/>
              <a:defRPr/>
            </a:pPr>
            <a:r>
              <a:rPr lang="en-IE" sz="1600" dirty="0"/>
              <a:t>A default shall be considered to have occurred with regard to a particular obligor when either or both of the following have taken place:</a:t>
            </a:r>
          </a:p>
          <a:p>
            <a:pPr marL="514350" indent="-514350" fontAlgn="auto">
              <a:spcAft>
                <a:spcPts val="0"/>
              </a:spcAft>
              <a:buFontTx/>
              <a:buAutoNum type="arabicPeriod"/>
              <a:defRPr/>
            </a:pPr>
            <a:endParaRPr lang="en-IE" sz="1600" dirty="0"/>
          </a:p>
          <a:p>
            <a:pPr marL="712788" indent="-712788" fontAlgn="auto">
              <a:spcAft>
                <a:spcPts val="0"/>
              </a:spcAft>
              <a:buFontTx/>
              <a:buNone/>
              <a:defRPr/>
            </a:pPr>
            <a:r>
              <a:rPr lang="en-IE" sz="1600" b="1" dirty="0"/>
              <a:t>(a) 	the institution considers that the obligor is unlikely to pay its credit obligations to the institution, the parent undertaking or any of its subsidiaries in full, without recourse by the institution to actions such as realising security;</a:t>
            </a:r>
          </a:p>
          <a:p>
            <a:pPr marL="712788" indent="-712788" fontAlgn="auto">
              <a:spcAft>
                <a:spcPts val="0"/>
              </a:spcAft>
              <a:buFontTx/>
              <a:buNone/>
              <a:defRPr/>
            </a:pPr>
            <a:endParaRPr lang="en-IE" sz="1600" b="1" dirty="0"/>
          </a:p>
          <a:p>
            <a:pPr marL="712788" indent="-712788" fontAlgn="auto">
              <a:spcAft>
                <a:spcPts val="0"/>
              </a:spcAft>
              <a:buFontTx/>
              <a:buNone/>
              <a:defRPr/>
            </a:pPr>
            <a:r>
              <a:rPr lang="en-IE" sz="1600" b="1" dirty="0"/>
              <a:t>(b) 	the obligor is past due more than 90 days on any material credit obligation to the institution, the parent undertaking or any of its subsidiaries. </a:t>
            </a:r>
          </a:p>
          <a:p>
            <a:pPr marL="0" indent="0" fontAlgn="auto">
              <a:spcAft>
                <a:spcPts val="0"/>
              </a:spcAft>
              <a:buFontTx/>
              <a:buNone/>
              <a:defRPr/>
            </a:pPr>
            <a:endParaRPr lang="en-IE" sz="1600" dirty="0"/>
          </a:p>
          <a:p>
            <a:pPr marL="0" indent="0" fontAlgn="auto">
              <a:spcAft>
                <a:spcPts val="0"/>
              </a:spcAft>
              <a:buFontTx/>
              <a:buNone/>
              <a:defRPr/>
            </a:pPr>
            <a:r>
              <a:rPr lang="en-IE" sz="1600" dirty="0"/>
              <a:t>In the case of retail exposures, institutions may apply the definition of default laid down in points (a) and (b) of the first subparagraph at the level of an individual credit facility rather than in relation to the total obligations of a borrower.</a:t>
            </a:r>
          </a:p>
          <a:p>
            <a:pPr marL="0" indent="0" fontAlgn="auto">
              <a:spcAft>
                <a:spcPts val="0"/>
              </a:spcAft>
              <a:buFontTx/>
              <a:buNone/>
              <a:defRPr/>
            </a:pPr>
            <a:endParaRPr lang="en-IE" sz="1400" dirty="0"/>
          </a:p>
          <a:p>
            <a:pPr marL="0" indent="0" fontAlgn="auto">
              <a:spcAft>
                <a:spcPts val="0"/>
              </a:spcAft>
              <a:buFontTx/>
              <a:buNone/>
              <a:defRPr/>
            </a:pPr>
            <a:endParaRPr lang="en-GB" sz="1400" dirty="0"/>
          </a:p>
          <a:p>
            <a:pPr marL="0" indent="0" fontAlgn="auto">
              <a:spcAft>
                <a:spcPts val="0"/>
              </a:spcAft>
              <a:buFontTx/>
              <a:buNone/>
              <a:defRPr/>
            </a:pPr>
            <a:endParaRPr lang="en-GB" sz="1400" dirty="0"/>
          </a:p>
        </p:txBody>
      </p:sp>
      <p:sp>
        <p:nvSpPr>
          <p:cNvPr id="50181" name="Slide Number Placeholder 5">
            <a:extLst>
              <a:ext uri="{FF2B5EF4-FFF2-40B4-BE49-F238E27FC236}">
                <a16:creationId xmlns:a16="http://schemas.microsoft.com/office/drawing/2014/main" id="{271EA9B1-783C-4082-B2B9-2C404BCDC617}"/>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8DCF194-7AE5-49C1-B1D2-042E0A612FC1}" type="slidenum">
              <a:rPr lang="en-GB" altLang="en-US" sz="1400">
                <a:latin typeface="Arial" panose="020B0604020202020204" pitchFamily="34" charset="0"/>
              </a:rPr>
              <a:pPr fontAlgn="base">
                <a:spcBef>
                  <a:spcPct val="0"/>
                </a:spcBef>
                <a:spcAft>
                  <a:spcPct val="0"/>
                </a:spcAft>
              </a:pPr>
              <a:t>40</a:t>
            </a:fld>
            <a:endParaRPr lang="en-GB" altLang="en-US" sz="1400">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7BDC6C55-922F-44D0-B6E3-35688B0910D9}"/>
              </a:ext>
            </a:extLst>
          </p:cNvPr>
          <p:cNvSpPr>
            <a:spLocks noGrp="1" noChangeArrowheads="1"/>
          </p:cNvSpPr>
          <p:nvPr>
            <p:ph type="title"/>
          </p:nvPr>
        </p:nvSpPr>
        <p:spPr>
          <a:xfrm>
            <a:off x="457200" y="136525"/>
            <a:ext cx="8229600" cy="706438"/>
          </a:xfrm>
        </p:spPr>
        <p:txBody>
          <a:bodyPr/>
          <a:lstStyle/>
          <a:p>
            <a:r>
              <a:rPr lang="en-IE" altLang="en-US" sz="3600"/>
              <a:t>Probability of Default</a:t>
            </a:r>
          </a:p>
        </p:txBody>
      </p:sp>
      <p:sp>
        <p:nvSpPr>
          <p:cNvPr id="52227" name="Content Placeholder 2">
            <a:extLst>
              <a:ext uri="{FF2B5EF4-FFF2-40B4-BE49-F238E27FC236}">
                <a16:creationId xmlns:a16="http://schemas.microsoft.com/office/drawing/2014/main" id="{AEAFF9FA-13AF-40ED-96F1-7666659C6554}"/>
              </a:ext>
            </a:extLst>
          </p:cNvPr>
          <p:cNvSpPr>
            <a:spLocks noGrp="1" noChangeArrowheads="1"/>
          </p:cNvSpPr>
          <p:nvPr>
            <p:ph idx="1"/>
          </p:nvPr>
        </p:nvSpPr>
        <p:spPr bwMode="auto">
          <a:xfrm>
            <a:off x="468313" y="762000"/>
            <a:ext cx="8229600" cy="5483225"/>
          </a:xfrm>
        </p:spPr>
        <p:txBody>
          <a:bodyPr wrap="square" numCol="1" anchor="t" anchorCtr="0" compatLnSpc="1">
            <a:prstTxWarp prst="textNoShape">
              <a:avLst/>
            </a:prstTxWarp>
          </a:bodyPr>
          <a:lstStyle/>
          <a:p>
            <a:pPr marL="0" indent="0">
              <a:lnSpc>
                <a:spcPct val="80000"/>
              </a:lnSpc>
              <a:buFontTx/>
              <a:buNone/>
            </a:pPr>
            <a:r>
              <a:rPr lang="en-IE" altLang="en-US" sz="2000"/>
              <a:t>1</a:t>
            </a:r>
            <a:r>
              <a:rPr lang="en-IE" altLang="en-US" sz="2000" baseline="30000"/>
              <a:t>st</a:t>
            </a:r>
            <a:r>
              <a:rPr lang="en-IE" altLang="en-US" sz="2000"/>
              <a:t> we need to define what is being measured ;</a:t>
            </a:r>
          </a:p>
          <a:p>
            <a:pPr marL="0" indent="0">
              <a:lnSpc>
                <a:spcPct val="80000"/>
              </a:lnSpc>
              <a:buFontTx/>
              <a:buNone/>
            </a:pPr>
            <a:endParaRPr lang="en-IE" altLang="en-US" sz="2000"/>
          </a:p>
          <a:p>
            <a:pPr marL="0" indent="0">
              <a:lnSpc>
                <a:spcPct val="80000"/>
              </a:lnSpc>
              <a:buFontTx/>
              <a:buAutoNum type="alphaUcPeriod"/>
            </a:pPr>
            <a:r>
              <a:rPr lang="en-IE" altLang="en-US" sz="2000" i="1"/>
              <a:t>What constitutes a default ?</a:t>
            </a:r>
          </a:p>
          <a:p>
            <a:pPr lvl="1">
              <a:lnSpc>
                <a:spcPct val="80000"/>
              </a:lnSpc>
            </a:pPr>
            <a:r>
              <a:rPr lang="en-IE" altLang="en-US" sz="2000" i="1"/>
              <a:t>Missed payment – if so how many?</a:t>
            </a:r>
          </a:p>
          <a:p>
            <a:pPr lvl="1">
              <a:lnSpc>
                <a:spcPct val="80000"/>
              </a:lnSpc>
            </a:pPr>
            <a:r>
              <a:rPr lang="en-IE" altLang="en-US" sz="2000" i="1"/>
              <a:t>Covenant breach?</a:t>
            </a:r>
          </a:p>
          <a:p>
            <a:pPr lvl="1">
              <a:lnSpc>
                <a:spcPct val="80000"/>
              </a:lnSpc>
            </a:pPr>
            <a:r>
              <a:rPr lang="en-IE" altLang="en-US" sz="2000" i="1"/>
              <a:t>Defaulted elsewhere? </a:t>
            </a:r>
          </a:p>
          <a:p>
            <a:pPr lvl="1">
              <a:lnSpc>
                <a:spcPct val="80000"/>
              </a:lnSpc>
            </a:pPr>
            <a:r>
              <a:rPr lang="en-IE" altLang="en-US" sz="2000" i="1"/>
              <a:t>Paying but looks unlikely to pay some time in the future?</a:t>
            </a:r>
          </a:p>
          <a:p>
            <a:pPr lvl="1">
              <a:lnSpc>
                <a:spcPct val="80000"/>
              </a:lnSpc>
            </a:pPr>
            <a:r>
              <a:rPr lang="en-IE" altLang="en-US" sz="2000" i="1"/>
              <a:t>Event – examiner / receiver appointed…?</a:t>
            </a:r>
          </a:p>
          <a:p>
            <a:pPr lvl="1">
              <a:lnSpc>
                <a:spcPct val="80000"/>
              </a:lnSpc>
            </a:pPr>
            <a:r>
              <a:rPr lang="en-IE" altLang="en-US" sz="2000" i="1"/>
              <a:t>Not paying but sufficient security?</a:t>
            </a:r>
          </a:p>
          <a:p>
            <a:pPr lvl="1">
              <a:lnSpc>
                <a:spcPct val="80000"/>
              </a:lnSpc>
            </a:pPr>
            <a:endParaRPr lang="en-IE" altLang="en-US" sz="2000" i="1"/>
          </a:p>
          <a:p>
            <a:pPr marL="0" indent="0">
              <a:lnSpc>
                <a:spcPct val="80000"/>
              </a:lnSpc>
              <a:buFontTx/>
              <a:buAutoNum type="alphaUcPeriod"/>
            </a:pPr>
            <a:r>
              <a:rPr lang="en-IE" altLang="en-US" sz="2000" i="1"/>
              <a:t>Materiality threshold? </a:t>
            </a:r>
          </a:p>
          <a:p>
            <a:pPr lvl="1">
              <a:lnSpc>
                <a:spcPct val="80000"/>
              </a:lnSpc>
            </a:pPr>
            <a:r>
              <a:rPr lang="en-IE" altLang="en-US" sz="2000" i="1"/>
              <a:t>Actual threshold?</a:t>
            </a:r>
          </a:p>
          <a:p>
            <a:pPr lvl="1">
              <a:lnSpc>
                <a:spcPct val="80000"/>
              </a:lnSpc>
            </a:pPr>
            <a:r>
              <a:rPr lang="en-IE" altLang="en-US" sz="2000" i="1"/>
              <a:t>Relative threshold?</a:t>
            </a:r>
          </a:p>
          <a:p>
            <a:pPr lvl="1">
              <a:lnSpc>
                <a:spcPct val="80000"/>
              </a:lnSpc>
              <a:buFontTx/>
              <a:buAutoNum type="alphaUcPeriod"/>
            </a:pPr>
            <a:endParaRPr lang="en-IE" altLang="en-US" sz="2000" i="1"/>
          </a:p>
          <a:p>
            <a:pPr marL="0" indent="0">
              <a:lnSpc>
                <a:spcPct val="80000"/>
              </a:lnSpc>
              <a:buFontTx/>
              <a:buAutoNum type="alphaUcPeriod"/>
            </a:pPr>
            <a:r>
              <a:rPr lang="en-IE" altLang="en-US" sz="2000" i="1"/>
              <a:t>Point in Time (PIT) or Through the Cycle (TTC) measurement?</a:t>
            </a:r>
          </a:p>
          <a:p>
            <a:pPr lvl="1">
              <a:lnSpc>
                <a:spcPct val="80000"/>
              </a:lnSpc>
            </a:pPr>
            <a:r>
              <a:rPr lang="en-IE" altLang="en-US" sz="2000" i="1"/>
              <a:t>Based on todays conditions &amp; environment ?</a:t>
            </a:r>
          </a:p>
          <a:p>
            <a:pPr lvl="1">
              <a:lnSpc>
                <a:spcPct val="80000"/>
              </a:lnSpc>
            </a:pPr>
            <a:r>
              <a:rPr lang="en-IE" altLang="en-US" sz="2000" i="1"/>
              <a:t>Average measurement over an economic cycle? </a:t>
            </a:r>
          </a:p>
          <a:p>
            <a:pPr marL="0" indent="0">
              <a:lnSpc>
                <a:spcPct val="80000"/>
              </a:lnSpc>
            </a:pPr>
            <a:endParaRPr lang="en-IE" altLang="en-US" sz="2000" i="1"/>
          </a:p>
        </p:txBody>
      </p:sp>
      <p:sp>
        <p:nvSpPr>
          <p:cNvPr id="52229" name="Slide Number Placeholder 5">
            <a:extLst>
              <a:ext uri="{FF2B5EF4-FFF2-40B4-BE49-F238E27FC236}">
                <a16:creationId xmlns:a16="http://schemas.microsoft.com/office/drawing/2014/main" id="{17F598B8-B4FB-4B67-9404-1C808D124660}"/>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9FF274B-478A-44B7-AF4E-7DE61167DADD}" type="slidenum">
              <a:rPr lang="en-GB" altLang="en-US" sz="1400">
                <a:latin typeface="Arial" panose="020B0604020202020204" pitchFamily="34" charset="0"/>
              </a:rPr>
              <a:pPr fontAlgn="base">
                <a:spcBef>
                  <a:spcPct val="0"/>
                </a:spcBef>
                <a:spcAft>
                  <a:spcPct val="0"/>
                </a:spcAft>
              </a:pPr>
              <a:t>41</a:t>
            </a:fld>
            <a:endParaRPr lang="en-GB" altLang="en-US" sz="1400">
              <a:latin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a:extLst>
              <a:ext uri="{FF2B5EF4-FFF2-40B4-BE49-F238E27FC236}">
                <a16:creationId xmlns:a16="http://schemas.microsoft.com/office/drawing/2014/main" id="{E4EDB3BF-EDC3-49F5-95CC-82EFA886187E}"/>
              </a:ext>
            </a:extLst>
          </p:cNvPr>
          <p:cNvSpPr>
            <a:spLocks noGrp="1" noChangeArrowheads="1"/>
          </p:cNvSpPr>
          <p:nvPr>
            <p:ph type="title"/>
          </p:nvPr>
        </p:nvSpPr>
        <p:spPr>
          <a:xfrm>
            <a:off x="457200" y="274638"/>
            <a:ext cx="8229600" cy="476250"/>
          </a:xfrm>
        </p:spPr>
        <p:txBody>
          <a:bodyPr rtlCol="0">
            <a:normAutofit fontScale="90000"/>
          </a:bodyPr>
          <a:lstStyle/>
          <a:p>
            <a:pPr fontAlgn="auto">
              <a:spcAft>
                <a:spcPts val="0"/>
              </a:spcAft>
              <a:defRPr/>
            </a:pPr>
            <a:r>
              <a:rPr lang="en-GB" altLang="en-US" sz="3600"/>
              <a:t>Building a PD Model</a:t>
            </a:r>
            <a:endParaRPr lang="en-US" altLang="en-US" sz="3600"/>
          </a:p>
        </p:txBody>
      </p:sp>
      <p:sp>
        <p:nvSpPr>
          <p:cNvPr id="54276" name="Slide Number Placeholder 4">
            <a:extLst>
              <a:ext uri="{FF2B5EF4-FFF2-40B4-BE49-F238E27FC236}">
                <a16:creationId xmlns:a16="http://schemas.microsoft.com/office/drawing/2014/main" id="{90CD1A57-4B8B-43F0-8861-A44131782142}"/>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F7E8760-5653-4A99-AF75-D8E83FD64BF4}" type="slidenum">
              <a:rPr lang="en-GB" altLang="en-US" sz="1400">
                <a:latin typeface="Arial" panose="020B0604020202020204" pitchFamily="34" charset="0"/>
              </a:rPr>
              <a:pPr fontAlgn="base">
                <a:spcBef>
                  <a:spcPct val="0"/>
                </a:spcBef>
                <a:spcAft>
                  <a:spcPct val="0"/>
                </a:spcAft>
              </a:pPr>
              <a:t>42</a:t>
            </a:fld>
            <a:endParaRPr lang="en-GB" altLang="en-US" sz="1400">
              <a:latin typeface="Arial" panose="020B0604020202020204" pitchFamily="34" charset="0"/>
            </a:endParaRPr>
          </a:p>
        </p:txBody>
      </p:sp>
      <p:sp>
        <p:nvSpPr>
          <p:cNvPr id="54277" name="Rectangle 3">
            <a:extLst>
              <a:ext uri="{FF2B5EF4-FFF2-40B4-BE49-F238E27FC236}">
                <a16:creationId xmlns:a16="http://schemas.microsoft.com/office/drawing/2014/main" id="{0A4EF0CC-18CF-4717-86DD-7BE44BAE6DCF}"/>
              </a:ext>
            </a:extLst>
          </p:cNvPr>
          <p:cNvSpPr>
            <a:spLocks noChangeArrowheads="1"/>
          </p:cNvSpPr>
          <p:nvPr/>
        </p:nvSpPr>
        <p:spPr bwMode="auto">
          <a:xfrm>
            <a:off x="609600" y="838200"/>
            <a:ext cx="80010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ct val="20000"/>
              </a:spcBef>
              <a:buFontTx/>
              <a:buChar char="•"/>
            </a:pPr>
            <a:r>
              <a:rPr lang="en-GB" altLang="en-US" sz="2000" dirty="0">
                <a:latin typeface="Arial" panose="020B0604020202020204" pitchFamily="34" charset="0"/>
              </a:rPr>
              <a:t>Select a sample of ‘goods’ and ‘</a:t>
            </a:r>
            <a:r>
              <a:rPr lang="en-GB" altLang="en-US" sz="2000" dirty="0" err="1">
                <a:latin typeface="Arial" panose="020B0604020202020204" pitchFamily="34" charset="0"/>
              </a:rPr>
              <a:t>bads</a:t>
            </a:r>
            <a:r>
              <a:rPr lang="en-GB" altLang="en-US" sz="2000" dirty="0">
                <a:latin typeface="Arial" panose="020B0604020202020204" pitchFamily="34" charset="0"/>
              </a:rPr>
              <a:t>’</a:t>
            </a:r>
          </a:p>
          <a:p>
            <a:pPr eaLnBrk="1" hangingPunct="1">
              <a:spcBef>
                <a:spcPct val="20000"/>
              </a:spcBef>
              <a:buFontTx/>
              <a:buChar char="•"/>
            </a:pPr>
            <a:endParaRPr lang="en-GB" altLang="en-US" sz="2000" dirty="0">
              <a:latin typeface="Arial" panose="020B0604020202020204" pitchFamily="34" charset="0"/>
            </a:endParaRPr>
          </a:p>
          <a:p>
            <a:pPr eaLnBrk="1" hangingPunct="1">
              <a:spcBef>
                <a:spcPct val="20000"/>
              </a:spcBef>
              <a:buFontTx/>
              <a:buChar char="•"/>
            </a:pPr>
            <a:r>
              <a:rPr lang="en-GB" altLang="en-US" sz="2000" dirty="0">
                <a:latin typeface="Arial" panose="020B0604020202020204" pitchFamily="34" charset="0"/>
              </a:rPr>
              <a:t>Identify possible factors (quantitative and qualitative)</a:t>
            </a:r>
          </a:p>
          <a:p>
            <a:pPr eaLnBrk="1" hangingPunct="1">
              <a:spcBef>
                <a:spcPct val="20000"/>
              </a:spcBef>
              <a:buFontTx/>
              <a:buChar char="•"/>
            </a:pPr>
            <a:endParaRPr lang="en-GB" altLang="en-US" sz="2000" dirty="0">
              <a:latin typeface="Arial" panose="020B0604020202020204" pitchFamily="34" charset="0"/>
            </a:endParaRPr>
          </a:p>
          <a:p>
            <a:pPr eaLnBrk="1" hangingPunct="1">
              <a:spcBef>
                <a:spcPct val="20000"/>
              </a:spcBef>
              <a:buFontTx/>
              <a:buChar char="•"/>
            </a:pPr>
            <a:r>
              <a:rPr lang="en-GB" altLang="en-US" sz="2000" dirty="0">
                <a:latin typeface="Arial" panose="020B0604020202020204" pitchFamily="34" charset="0"/>
              </a:rPr>
              <a:t>Build data set</a:t>
            </a:r>
          </a:p>
          <a:p>
            <a:pPr eaLnBrk="1" hangingPunct="1">
              <a:spcBef>
                <a:spcPct val="20000"/>
              </a:spcBef>
              <a:buFontTx/>
              <a:buChar char="•"/>
            </a:pPr>
            <a:endParaRPr lang="en-GB" altLang="en-US" sz="2000" dirty="0">
              <a:latin typeface="Arial" panose="020B0604020202020204" pitchFamily="34" charset="0"/>
            </a:endParaRPr>
          </a:p>
          <a:p>
            <a:pPr eaLnBrk="1" hangingPunct="1">
              <a:spcBef>
                <a:spcPct val="20000"/>
              </a:spcBef>
              <a:buFontTx/>
              <a:buChar char="•"/>
            </a:pPr>
            <a:r>
              <a:rPr lang="en-GB" altLang="en-US" sz="2000" dirty="0">
                <a:latin typeface="Arial" panose="020B0604020202020204" pitchFamily="34" charset="0"/>
              </a:rPr>
              <a:t>Single factor analysis of data</a:t>
            </a:r>
          </a:p>
          <a:p>
            <a:pPr eaLnBrk="1" hangingPunct="1">
              <a:spcBef>
                <a:spcPct val="20000"/>
              </a:spcBef>
              <a:buFontTx/>
              <a:buChar char="•"/>
            </a:pPr>
            <a:endParaRPr lang="en-GB" altLang="en-US" sz="2000" dirty="0">
              <a:latin typeface="Arial" panose="020B0604020202020204" pitchFamily="34" charset="0"/>
            </a:endParaRPr>
          </a:p>
          <a:p>
            <a:pPr eaLnBrk="1" hangingPunct="1">
              <a:spcBef>
                <a:spcPct val="20000"/>
              </a:spcBef>
              <a:buFontTx/>
              <a:buChar char="•"/>
            </a:pPr>
            <a:r>
              <a:rPr lang="en-GB" altLang="en-US" sz="2000" dirty="0">
                <a:latin typeface="Arial" panose="020B0604020202020204" pitchFamily="34" charset="0"/>
              </a:rPr>
              <a:t>Multi-factor analysis and calculation of score</a:t>
            </a:r>
          </a:p>
          <a:p>
            <a:pPr eaLnBrk="1" hangingPunct="1">
              <a:spcBef>
                <a:spcPct val="20000"/>
              </a:spcBef>
            </a:pPr>
            <a:endParaRPr lang="en-GB" altLang="en-US" sz="2000" dirty="0">
              <a:latin typeface="Arial" panose="020B0604020202020204" pitchFamily="34" charset="0"/>
            </a:endParaRPr>
          </a:p>
          <a:p>
            <a:pPr eaLnBrk="1" hangingPunct="1">
              <a:spcBef>
                <a:spcPct val="20000"/>
              </a:spcBef>
            </a:pPr>
            <a:r>
              <a:rPr lang="en-GB" altLang="en-US" sz="2000" b="1" i="1" dirty="0">
                <a:latin typeface="Arial" panose="020B0604020202020204" pitchFamily="34" charset="0"/>
              </a:rPr>
              <a:t>PD Steps</a:t>
            </a:r>
          </a:p>
          <a:p>
            <a:pPr eaLnBrk="1" hangingPunct="1">
              <a:spcBef>
                <a:spcPct val="20000"/>
              </a:spcBef>
              <a:buFontTx/>
              <a:buChar char="•"/>
            </a:pPr>
            <a:r>
              <a:rPr lang="en-GB" altLang="en-US" sz="2000" b="1" i="1" dirty="0">
                <a:latin typeface="Arial" panose="020B0604020202020204" pitchFamily="34" charset="0"/>
              </a:rPr>
              <a:t>Score to grade mapping typically</a:t>
            </a:r>
          </a:p>
          <a:p>
            <a:pPr eaLnBrk="1" hangingPunct="1">
              <a:spcBef>
                <a:spcPct val="20000"/>
              </a:spcBef>
              <a:buFontTx/>
              <a:buChar char="•"/>
            </a:pPr>
            <a:endParaRPr lang="en-GB" altLang="en-US" sz="2000" b="1" i="1" dirty="0">
              <a:latin typeface="Arial" panose="020B0604020202020204" pitchFamily="34" charset="0"/>
            </a:endParaRPr>
          </a:p>
          <a:p>
            <a:pPr eaLnBrk="1" hangingPunct="1">
              <a:spcBef>
                <a:spcPct val="20000"/>
              </a:spcBef>
              <a:buFontTx/>
              <a:buChar char="•"/>
            </a:pPr>
            <a:r>
              <a:rPr lang="en-GB" altLang="en-US" sz="2000" b="1" i="1" dirty="0">
                <a:latin typeface="Arial" panose="020B0604020202020204" pitchFamily="34" charset="0"/>
              </a:rPr>
              <a:t>Calibration of grades to probability of default</a:t>
            </a:r>
          </a:p>
          <a:p>
            <a:pPr eaLnBrk="1" hangingPunct="1">
              <a:lnSpc>
                <a:spcPct val="300000"/>
              </a:lnSpc>
              <a:spcBef>
                <a:spcPct val="20000"/>
              </a:spcBef>
            </a:pPr>
            <a:endParaRPr lang="en-GB" altLang="en-US" sz="1400" dirty="0">
              <a:latin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a:extLst>
              <a:ext uri="{FF2B5EF4-FFF2-40B4-BE49-F238E27FC236}">
                <a16:creationId xmlns:a16="http://schemas.microsoft.com/office/drawing/2014/main" id="{4B3ABDE3-A819-47FC-B53C-C1A1C15047C5}"/>
              </a:ext>
            </a:extLst>
          </p:cNvPr>
          <p:cNvSpPr>
            <a:spLocks noGrp="1" noChangeArrowheads="1"/>
          </p:cNvSpPr>
          <p:nvPr>
            <p:ph type="title"/>
          </p:nvPr>
        </p:nvSpPr>
        <p:spPr>
          <a:xfrm>
            <a:off x="457200" y="274638"/>
            <a:ext cx="8229600" cy="487362"/>
          </a:xfrm>
        </p:spPr>
        <p:txBody>
          <a:bodyPr rtlCol="0">
            <a:normAutofit fontScale="90000"/>
          </a:bodyPr>
          <a:lstStyle/>
          <a:p>
            <a:pPr fontAlgn="auto">
              <a:spcAft>
                <a:spcPts val="0"/>
              </a:spcAft>
              <a:defRPr/>
            </a:pPr>
            <a:r>
              <a:rPr lang="en-GB" altLang="en-US" sz="3600" dirty="0"/>
              <a:t>Score to Grade to PD for Capital Models</a:t>
            </a:r>
            <a:endParaRPr lang="en-US" altLang="en-US" sz="3600" dirty="0"/>
          </a:p>
        </p:txBody>
      </p:sp>
      <p:sp>
        <p:nvSpPr>
          <p:cNvPr id="56324" name="Slide Number Placeholder 4">
            <a:extLst>
              <a:ext uri="{FF2B5EF4-FFF2-40B4-BE49-F238E27FC236}">
                <a16:creationId xmlns:a16="http://schemas.microsoft.com/office/drawing/2014/main" id="{2B677D7F-7292-4443-995A-F41B5C116B8C}"/>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B353025-E64D-41E8-B838-7E2BD04C61F5}" type="slidenum">
              <a:rPr lang="en-GB" altLang="en-US" sz="1400">
                <a:latin typeface="Arial" panose="020B0604020202020204" pitchFamily="34" charset="0"/>
              </a:rPr>
              <a:pPr fontAlgn="base">
                <a:spcBef>
                  <a:spcPct val="0"/>
                </a:spcBef>
                <a:spcAft>
                  <a:spcPct val="0"/>
                </a:spcAft>
              </a:pPr>
              <a:t>43</a:t>
            </a:fld>
            <a:endParaRPr lang="en-GB" altLang="en-US" sz="1400">
              <a:latin typeface="Arial" panose="020B0604020202020204" pitchFamily="34" charset="0"/>
            </a:endParaRPr>
          </a:p>
        </p:txBody>
      </p:sp>
      <p:sp>
        <p:nvSpPr>
          <p:cNvPr id="23555" name="Rectangle 3">
            <a:extLst>
              <a:ext uri="{FF2B5EF4-FFF2-40B4-BE49-F238E27FC236}">
                <a16:creationId xmlns:a16="http://schemas.microsoft.com/office/drawing/2014/main" id="{05D6EFB2-B0A7-4246-A5F8-D397EC17C5D9}"/>
              </a:ext>
            </a:extLst>
          </p:cNvPr>
          <p:cNvSpPr>
            <a:spLocks noChangeArrowheads="1"/>
          </p:cNvSpPr>
          <p:nvPr/>
        </p:nvSpPr>
        <p:spPr bwMode="auto">
          <a:xfrm>
            <a:off x="609600" y="762000"/>
            <a:ext cx="8001000" cy="5105400"/>
          </a:xfrm>
          <a:prstGeom prst="rect">
            <a:avLst/>
          </a:prstGeom>
          <a:noFill/>
          <a:ln w="9525">
            <a:noFill/>
            <a:miter lim="800000"/>
            <a:headEnd/>
            <a:tailEnd/>
          </a:ln>
          <a:effectLst/>
        </p:spPr>
        <p:txBody>
          <a:bodyPr/>
          <a:lstStyle/>
          <a:p>
            <a:pPr eaLnBrk="1" fontAlgn="auto" hangingPunct="1">
              <a:spcBef>
                <a:spcPts val="0"/>
              </a:spcBef>
              <a:spcAft>
                <a:spcPts val="0"/>
              </a:spcAft>
              <a:defRPr/>
            </a:pPr>
            <a:r>
              <a:rPr lang="en-GB" sz="2000" dirty="0">
                <a:latin typeface="Arial" charset="0"/>
              </a:rPr>
              <a:t>Highlights of </a:t>
            </a:r>
            <a:r>
              <a:rPr lang="en-GB" sz="2000" b="1" dirty="0">
                <a:latin typeface="Arial" charset="0"/>
              </a:rPr>
              <a:t>Article 170</a:t>
            </a:r>
          </a:p>
          <a:p>
            <a:pPr marL="342900" indent="-342900" eaLnBrk="1" fontAlgn="auto" hangingPunct="1">
              <a:spcBef>
                <a:spcPts val="0"/>
              </a:spcBef>
              <a:spcAft>
                <a:spcPts val="0"/>
              </a:spcAft>
              <a:buFont typeface="Arial" panose="020B0604020202020204" pitchFamily="34" charset="0"/>
              <a:buChar char="•"/>
              <a:defRPr/>
            </a:pPr>
            <a:r>
              <a:rPr lang="en-GB" sz="2000" dirty="0">
                <a:latin typeface="Arial" charset="0"/>
              </a:rPr>
              <a:t>a rating system shall have an obligor rating scale which reflects exclusively quantification of the risk of obligor default. The obligor rating scale shall have a minimum of 7 grades for non-defaulted obligors and one for defaulted obligors</a:t>
            </a:r>
          </a:p>
          <a:p>
            <a:pPr marL="342900" indent="-342900" eaLnBrk="1" fontAlgn="auto" hangingPunct="1">
              <a:spcBef>
                <a:spcPts val="0"/>
              </a:spcBef>
              <a:spcAft>
                <a:spcPts val="0"/>
              </a:spcAft>
              <a:buFont typeface="Arial" panose="020B0604020202020204" pitchFamily="34" charset="0"/>
              <a:buChar char="•"/>
              <a:defRPr/>
            </a:pPr>
            <a:r>
              <a:rPr lang="en-GB" sz="2000" dirty="0">
                <a:latin typeface="Arial" charset="0"/>
              </a:rPr>
              <a:t>avoid undue concentrations of obligors in a particular grade</a:t>
            </a:r>
          </a:p>
          <a:p>
            <a:pPr marL="342900" indent="-342900" eaLnBrk="1" fontAlgn="auto" hangingPunct="1">
              <a:spcBef>
                <a:spcPts val="0"/>
              </a:spcBef>
              <a:spcAft>
                <a:spcPts val="0"/>
              </a:spcAft>
              <a:buFont typeface="Arial" panose="020B0604020202020204" pitchFamily="34" charset="0"/>
              <a:buChar char="•"/>
              <a:defRPr/>
            </a:pPr>
            <a:endParaRPr lang="en-GB" sz="2000" dirty="0">
              <a:latin typeface="Arial" charset="0"/>
            </a:endParaRPr>
          </a:p>
          <a:p>
            <a:pPr eaLnBrk="1" fontAlgn="auto" hangingPunct="1">
              <a:spcBef>
                <a:spcPts val="0"/>
              </a:spcBef>
              <a:spcAft>
                <a:spcPts val="0"/>
              </a:spcAft>
              <a:defRPr/>
            </a:pPr>
            <a:r>
              <a:rPr lang="en-GB" sz="2000" dirty="0">
                <a:latin typeface="Arial" charset="0"/>
              </a:rPr>
              <a:t>Highlights of </a:t>
            </a:r>
            <a:r>
              <a:rPr lang="en-GB" sz="2000" b="1" dirty="0">
                <a:latin typeface="Arial" charset="0"/>
              </a:rPr>
              <a:t>Article 179</a:t>
            </a:r>
          </a:p>
          <a:p>
            <a:pPr marL="342900" indent="-342900" eaLnBrk="1" fontAlgn="auto" hangingPunct="1">
              <a:spcBef>
                <a:spcPts val="0"/>
              </a:spcBef>
              <a:spcAft>
                <a:spcPts val="0"/>
              </a:spcAft>
              <a:buFont typeface="Arial" panose="020B0604020202020204" pitchFamily="34" charset="0"/>
              <a:buChar char="•"/>
              <a:defRPr/>
            </a:pPr>
            <a:r>
              <a:rPr lang="en-GB" sz="2000" dirty="0">
                <a:latin typeface="Arial" charset="0"/>
              </a:rPr>
              <a:t>an institution's own estimates of the risk parameters PD, LGD, conversion factor and EL shall incorporate all relevant data, information and methods</a:t>
            </a:r>
          </a:p>
          <a:p>
            <a:pPr marL="342900" indent="-342900" eaLnBrk="1" fontAlgn="auto" hangingPunct="1">
              <a:spcBef>
                <a:spcPts val="0"/>
              </a:spcBef>
              <a:spcAft>
                <a:spcPts val="0"/>
              </a:spcAft>
              <a:buFont typeface="Arial" panose="020B0604020202020204" pitchFamily="34" charset="0"/>
              <a:buChar char="•"/>
              <a:defRPr/>
            </a:pPr>
            <a:r>
              <a:rPr lang="en-GB" sz="2000" dirty="0">
                <a:latin typeface="Arial" charset="0"/>
              </a:rPr>
              <a:t>an institution shall add to its estimates a margin of conservatism that is related to the expected range of estimation errors. Where methods and data are considered to be less satisfactory, the expected range of errors is larger, the margin of conservatism shall be larger  </a:t>
            </a:r>
          </a:p>
          <a:p>
            <a:pPr marL="342900" indent="-342900" eaLnBrk="1" fontAlgn="auto" hangingPunct="1">
              <a:spcBef>
                <a:spcPct val="20000"/>
              </a:spcBef>
              <a:spcAft>
                <a:spcPts val="0"/>
              </a:spcAft>
              <a:buFont typeface="Arial" panose="020B0604020202020204" pitchFamily="34" charset="0"/>
              <a:buChar char="•"/>
              <a:defRPr/>
            </a:pPr>
            <a:endParaRPr lang="en-GB" sz="2000" dirty="0">
              <a:latin typeface="+mn-lt"/>
            </a:endParaRPr>
          </a:p>
          <a:p>
            <a:pPr marL="342900" indent="-342900" eaLnBrk="1" fontAlgn="auto" hangingPunct="1">
              <a:lnSpc>
                <a:spcPct val="300000"/>
              </a:lnSpc>
              <a:spcBef>
                <a:spcPct val="20000"/>
              </a:spcBef>
              <a:spcAft>
                <a:spcPts val="0"/>
              </a:spcAft>
              <a:defRPr/>
            </a:pPr>
            <a:endParaRPr lang="en-GB" sz="1400" dirty="0">
              <a:latin typeface="+mn-l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C31240ED-3328-4442-A5E4-B27F3307AC1B}"/>
              </a:ext>
            </a:extLst>
          </p:cNvPr>
          <p:cNvSpPr>
            <a:spLocks noGrp="1" noChangeArrowheads="1"/>
          </p:cNvSpPr>
          <p:nvPr>
            <p:ph type="title"/>
          </p:nvPr>
        </p:nvSpPr>
        <p:spPr>
          <a:xfrm>
            <a:off x="457200" y="228600"/>
            <a:ext cx="8229600" cy="487363"/>
          </a:xfrm>
        </p:spPr>
        <p:txBody>
          <a:bodyPr rtlCol="0">
            <a:normAutofit fontScale="90000"/>
          </a:bodyPr>
          <a:lstStyle/>
          <a:p>
            <a:pPr fontAlgn="auto">
              <a:spcAft>
                <a:spcPts val="0"/>
              </a:spcAft>
              <a:defRPr/>
            </a:pPr>
            <a:r>
              <a:rPr lang="en-GB" altLang="en-US" sz="3600"/>
              <a:t>PD Continued</a:t>
            </a:r>
          </a:p>
        </p:txBody>
      </p:sp>
      <p:sp>
        <p:nvSpPr>
          <p:cNvPr id="58373" name="Slide Number Placeholder 4">
            <a:extLst>
              <a:ext uri="{FF2B5EF4-FFF2-40B4-BE49-F238E27FC236}">
                <a16:creationId xmlns:a16="http://schemas.microsoft.com/office/drawing/2014/main" id="{F6192D75-417A-4D95-ADCA-D5633A4A1CA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34D70F5-B0E4-43B6-BA87-52289204F500}" type="slidenum">
              <a:rPr lang="en-US" altLang="en-US" sz="1400">
                <a:latin typeface="Arial" panose="020B0604020202020204" pitchFamily="34" charset="0"/>
              </a:rPr>
              <a:pPr fontAlgn="base">
                <a:spcBef>
                  <a:spcPct val="0"/>
                </a:spcBef>
                <a:spcAft>
                  <a:spcPct val="0"/>
                </a:spcAft>
              </a:pPr>
              <a:t>44</a:t>
            </a:fld>
            <a:endParaRPr lang="en-US" altLang="en-US" sz="1400">
              <a:latin typeface="Arial" panose="020B0604020202020204" pitchFamily="34" charset="0"/>
            </a:endParaRPr>
          </a:p>
        </p:txBody>
      </p:sp>
      <p:sp>
        <p:nvSpPr>
          <p:cNvPr id="6" name="Rectangle 5">
            <a:extLst>
              <a:ext uri="{FF2B5EF4-FFF2-40B4-BE49-F238E27FC236}">
                <a16:creationId xmlns:a16="http://schemas.microsoft.com/office/drawing/2014/main" id="{B920C840-E267-4273-8FCF-9D4D3EDFDBFF}"/>
              </a:ext>
            </a:extLst>
          </p:cNvPr>
          <p:cNvSpPr/>
          <p:nvPr/>
        </p:nvSpPr>
        <p:spPr>
          <a:xfrm>
            <a:off x="533400" y="838200"/>
            <a:ext cx="8229600" cy="3694113"/>
          </a:xfrm>
          <a:prstGeom prst="rect">
            <a:avLst/>
          </a:prstGeom>
        </p:spPr>
        <p:txBody>
          <a:bodyPr>
            <a:spAutoFit/>
          </a:bodyPr>
          <a:lstStyle/>
          <a:p>
            <a:pPr eaLnBrk="1" fontAlgn="auto" hangingPunct="1">
              <a:spcBef>
                <a:spcPts val="0"/>
              </a:spcBef>
              <a:spcAft>
                <a:spcPts val="0"/>
              </a:spcAft>
              <a:defRPr/>
            </a:pPr>
            <a:r>
              <a:rPr lang="en-GB" dirty="0">
                <a:latin typeface="Arial" charset="0"/>
              </a:rPr>
              <a:t>Highlights of </a:t>
            </a:r>
            <a:r>
              <a:rPr lang="en-GB" b="1" dirty="0">
                <a:latin typeface="Arial" charset="0"/>
              </a:rPr>
              <a:t>Article 180</a:t>
            </a:r>
          </a:p>
          <a:p>
            <a:pPr marL="342900" indent="-342900" eaLnBrk="1" fontAlgn="auto" hangingPunct="1">
              <a:spcBef>
                <a:spcPts val="0"/>
              </a:spcBef>
              <a:spcAft>
                <a:spcPts val="0"/>
              </a:spcAft>
              <a:buFont typeface="Arial" panose="020B0604020202020204" pitchFamily="34" charset="0"/>
              <a:buChar char="•"/>
              <a:defRPr/>
            </a:pPr>
            <a:r>
              <a:rPr lang="en-GB" dirty="0">
                <a:latin typeface="Arial" charset="0"/>
              </a:rPr>
              <a:t>Commercial: institutions shall estimate PDs by obligor grade from long run averages of one-year default rates</a:t>
            </a:r>
          </a:p>
          <a:p>
            <a:pPr eaLnBrk="1" fontAlgn="auto" hangingPunct="1">
              <a:spcBef>
                <a:spcPts val="0"/>
              </a:spcBef>
              <a:spcAft>
                <a:spcPts val="0"/>
              </a:spcAft>
              <a:defRPr/>
            </a:pPr>
            <a:endParaRPr lang="en-GB" dirty="0">
              <a:latin typeface="Arial" charset="0"/>
            </a:endParaRPr>
          </a:p>
          <a:p>
            <a:pPr marL="342900" indent="-342900" eaLnBrk="1" fontAlgn="auto" hangingPunct="1">
              <a:spcBef>
                <a:spcPts val="0"/>
              </a:spcBef>
              <a:spcAft>
                <a:spcPts val="0"/>
              </a:spcAft>
              <a:buFont typeface="Arial" panose="020B0604020202020204" pitchFamily="34" charset="0"/>
              <a:buChar char="•"/>
              <a:defRPr/>
            </a:pPr>
            <a:r>
              <a:rPr lang="en-GB" dirty="0">
                <a:latin typeface="Arial" charset="0"/>
              </a:rPr>
              <a:t>irrespective of whether an institution is using external, internal, or pooled data sources, or a combination of the three, for its PD estimation, the length of the underlying historical observation period used shall be </a:t>
            </a:r>
            <a:r>
              <a:rPr lang="en-GB" b="1" dirty="0">
                <a:latin typeface="Arial" charset="0"/>
              </a:rPr>
              <a:t>at least five years </a:t>
            </a:r>
            <a:r>
              <a:rPr lang="en-GB" dirty="0">
                <a:latin typeface="Arial" charset="0"/>
              </a:rPr>
              <a:t>for at least one source. If the available observation period spans a longer period for any source, and this data is relevant, this longer period shall be used</a:t>
            </a:r>
          </a:p>
          <a:p>
            <a:pPr eaLnBrk="1" fontAlgn="auto" hangingPunct="1">
              <a:spcBef>
                <a:spcPts val="0"/>
              </a:spcBef>
              <a:spcAft>
                <a:spcPts val="0"/>
              </a:spcAft>
              <a:defRPr/>
            </a:pPr>
            <a:endParaRPr lang="en-GB" dirty="0">
              <a:latin typeface="Arial" charset="0"/>
            </a:endParaRPr>
          </a:p>
          <a:p>
            <a:pPr marL="342900" indent="-342900" eaLnBrk="1" fontAlgn="auto" hangingPunct="1">
              <a:spcBef>
                <a:spcPts val="0"/>
              </a:spcBef>
              <a:spcAft>
                <a:spcPts val="0"/>
              </a:spcAft>
              <a:buFont typeface="Arial" panose="020B0604020202020204" pitchFamily="34" charset="0"/>
              <a:buChar char="•"/>
              <a:defRPr/>
            </a:pPr>
            <a:r>
              <a:rPr lang="en-GB" dirty="0">
                <a:latin typeface="Arial" charset="0"/>
              </a:rPr>
              <a:t>institutions shall estimate PDs by obligor grade or pool from long run averages of one-year default rates </a:t>
            </a:r>
            <a:endParaRPr lang="en-GB" dirty="0">
              <a:latin typeface="+mn-l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442B12AB-3115-443A-814B-BACA08056BB7}"/>
              </a:ext>
            </a:extLst>
          </p:cNvPr>
          <p:cNvSpPr>
            <a:spLocks noGrp="1" noChangeArrowheads="1"/>
          </p:cNvSpPr>
          <p:nvPr>
            <p:ph type="title"/>
          </p:nvPr>
        </p:nvSpPr>
        <p:spPr>
          <a:xfrm>
            <a:off x="457200" y="152400"/>
            <a:ext cx="8229600" cy="609600"/>
          </a:xfrm>
        </p:spPr>
        <p:txBody>
          <a:bodyPr/>
          <a:lstStyle/>
          <a:p>
            <a:r>
              <a:rPr lang="en-GB" altLang="en-US" sz="3600"/>
              <a:t>LGD Estimates</a:t>
            </a:r>
          </a:p>
        </p:txBody>
      </p:sp>
      <p:sp>
        <p:nvSpPr>
          <p:cNvPr id="59397" name="Slide Number Placeholder 4">
            <a:extLst>
              <a:ext uri="{FF2B5EF4-FFF2-40B4-BE49-F238E27FC236}">
                <a16:creationId xmlns:a16="http://schemas.microsoft.com/office/drawing/2014/main" id="{F7F5D198-47F6-4D40-B376-516AE34EC3D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31C21D7-B4C6-496A-BC20-7D06082E6308}" type="slidenum">
              <a:rPr lang="en-US" altLang="en-US" sz="1400">
                <a:latin typeface="Arial" panose="020B0604020202020204" pitchFamily="34" charset="0"/>
              </a:rPr>
              <a:pPr fontAlgn="base">
                <a:spcBef>
                  <a:spcPct val="0"/>
                </a:spcBef>
                <a:spcAft>
                  <a:spcPct val="0"/>
                </a:spcAft>
              </a:pPr>
              <a:t>45</a:t>
            </a:fld>
            <a:endParaRPr lang="en-US" altLang="en-US" sz="1400">
              <a:latin typeface="Arial" panose="020B0604020202020204" pitchFamily="34" charset="0"/>
            </a:endParaRPr>
          </a:p>
        </p:txBody>
      </p:sp>
      <p:sp>
        <p:nvSpPr>
          <p:cNvPr id="6" name="Rectangle 5">
            <a:extLst>
              <a:ext uri="{FF2B5EF4-FFF2-40B4-BE49-F238E27FC236}">
                <a16:creationId xmlns:a16="http://schemas.microsoft.com/office/drawing/2014/main" id="{07E9A102-F0B7-4EFF-B402-24180F565976}"/>
              </a:ext>
            </a:extLst>
          </p:cNvPr>
          <p:cNvSpPr/>
          <p:nvPr/>
        </p:nvSpPr>
        <p:spPr>
          <a:xfrm>
            <a:off x="533400" y="685800"/>
            <a:ext cx="8001000" cy="5632450"/>
          </a:xfrm>
          <a:prstGeom prst="rect">
            <a:avLst/>
          </a:prstGeom>
        </p:spPr>
        <p:txBody>
          <a:bodyPr>
            <a:spAutoFit/>
          </a:bodyPr>
          <a:lstStyle/>
          <a:p>
            <a:pPr eaLnBrk="1" fontAlgn="auto" hangingPunct="1">
              <a:spcBef>
                <a:spcPts val="0"/>
              </a:spcBef>
              <a:spcAft>
                <a:spcPts val="0"/>
              </a:spcAft>
              <a:defRPr/>
            </a:pPr>
            <a:r>
              <a:rPr lang="en-GB" dirty="0">
                <a:latin typeface="Arial" charset="0"/>
              </a:rPr>
              <a:t>Extracts from </a:t>
            </a:r>
            <a:r>
              <a:rPr lang="en-GB" b="1" dirty="0">
                <a:latin typeface="Arial" charset="0"/>
              </a:rPr>
              <a:t>Article 181</a:t>
            </a:r>
          </a:p>
          <a:p>
            <a:pPr marL="285750" indent="-285750" eaLnBrk="1" fontAlgn="auto" hangingPunct="1">
              <a:spcBef>
                <a:spcPts val="0"/>
              </a:spcBef>
              <a:spcAft>
                <a:spcPts val="0"/>
              </a:spcAft>
              <a:buFont typeface="Arial" panose="020B0604020202020204" pitchFamily="34" charset="0"/>
              <a:buChar char="•"/>
              <a:defRPr/>
            </a:pPr>
            <a:r>
              <a:rPr lang="en-GB" dirty="0">
                <a:latin typeface="Arial" charset="0"/>
              </a:rPr>
              <a:t>institutions shall estimate LGDs by facility grade or pool on the basis of the average realised LGDs by facility grade or pool using all observed defaults</a:t>
            </a:r>
          </a:p>
          <a:p>
            <a:pPr eaLnBrk="1" fontAlgn="auto" hangingPunct="1">
              <a:spcBef>
                <a:spcPts val="0"/>
              </a:spcBef>
              <a:spcAft>
                <a:spcPts val="0"/>
              </a:spcAft>
              <a:defRPr/>
            </a:pPr>
            <a:endParaRPr lang="en-GB" dirty="0">
              <a:latin typeface="Arial" charset="0"/>
            </a:endParaRPr>
          </a:p>
          <a:p>
            <a:pPr marL="285750" indent="-285750" eaLnBrk="1" fontAlgn="auto" hangingPunct="1">
              <a:spcBef>
                <a:spcPts val="0"/>
              </a:spcBef>
              <a:spcAft>
                <a:spcPts val="0"/>
              </a:spcAft>
              <a:buFont typeface="Arial" panose="020B0604020202020204" pitchFamily="34" charset="0"/>
              <a:buChar char="•"/>
              <a:defRPr/>
            </a:pPr>
            <a:r>
              <a:rPr lang="en-GB" dirty="0">
                <a:latin typeface="Arial" charset="0"/>
              </a:rPr>
              <a:t>institutions shall use LGD estimates that are appropriate for an economic downturn if those are more conservative than the long-run average</a:t>
            </a:r>
          </a:p>
          <a:p>
            <a:pPr eaLnBrk="1" fontAlgn="auto" hangingPunct="1">
              <a:spcBef>
                <a:spcPts val="0"/>
              </a:spcBef>
              <a:spcAft>
                <a:spcPts val="0"/>
              </a:spcAft>
              <a:defRPr/>
            </a:pPr>
            <a:endParaRPr lang="en-GB" dirty="0">
              <a:latin typeface="Arial" charset="0"/>
            </a:endParaRPr>
          </a:p>
          <a:p>
            <a:pPr marL="285750" indent="-285750" eaLnBrk="1" fontAlgn="auto" hangingPunct="1">
              <a:spcBef>
                <a:spcPts val="0"/>
              </a:spcBef>
              <a:spcAft>
                <a:spcPts val="0"/>
              </a:spcAft>
              <a:buFont typeface="Arial" panose="020B0604020202020204" pitchFamily="34" charset="0"/>
              <a:buChar char="•"/>
              <a:defRPr/>
            </a:pPr>
            <a:r>
              <a:rPr lang="en-GB" dirty="0">
                <a:latin typeface="Arial" charset="0"/>
              </a:rPr>
              <a:t>for exposures to corporates, institutions and central governments and central banks, estimates of LGD shall be based on data over a minimum of five years, increasing by one year each year after implementation until a minimum of seven years is reached, for at least one data source. If the available observation period spans a longer period for any source, and the data is relevant, this longer period shall be used</a:t>
            </a:r>
          </a:p>
          <a:p>
            <a:pPr eaLnBrk="1" fontAlgn="auto" hangingPunct="1">
              <a:spcBef>
                <a:spcPts val="0"/>
              </a:spcBef>
              <a:spcAft>
                <a:spcPts val="0"/>
              </a:spcAft>
              <a:defRPr/>
            </a:pPr>
            <a:endParaRPr lang="en-GB" dirty="0">
              <a:latin typeface="Arial" charset="0"/>
            </a:endParaRPr>
          </a:p>
          <a:p>
            <a:pPr marL="285750" indent="-285750" eaLnBrk="1" fontAlgn="auto" hangingPunct="1">
              <a:spcBef>
                <a:spcPts val="0"/>
              </a:spcBef>
              <a:spcAft>
                <a:spcPts val="0"/>
              </a:spcAft>
              <a:buFont typeface="Arial" panose="020B0604020202020204" pitchFamily="34" charset="0"/>
              <a:buChar char="•"/>
              <a:defRPr/>
            </a:pPr>
            <a:r>
              <a:rPr lang="en-GB" dirty="0">
                <a:latin typeface="Arial" charset="0"/>
              </a:rPr>
              <a:t>for retail exposures, estimates of LGD shall be based on data over a minimum of five years. An institution needs not give equal importance to historic data if more recent data is a better predictor of loss rates</a:t>
            </a:r>
          </a:p>
          <a:p>
            <a:pPr eaLnBrk="1" fontAlgn="auto" hangingPunct="1">
              <a:spcBef>
                <a:spcPts val="0"/>
              </a:spcBef>
              <a:spcAft>
                <a:spcPts val="0"/>
              </a:spcAft>
              <a:defRPr/>
            </a:pPr>
            <a:endParaRPr lang="en-GB" dirty="0">
              <a:latin typeface="Arial" charset="0"/>
            </a:endParaRPr>
          </a:p>
          <a:p>
            <a:pPr marL="285750" indent="-285750" eaLnBrk="1" fontAlgn="auto" hangingPunct="1">
              <a:spcBef>
                <a:spcPts val="0"/>
              </a:spcBef>
              <a:spcAft>
                <a:spcPts val="0"/>
              </a:spcAft>
              <a:buFont typeface="Arial" panose="020B0604020202020204" pitchFamily="34" charset="0"/>
              <a:buChar char="•"/>
              <a:defRPr/>
            </a:pPr>
            <a:r>
              <a:rPr lang="en-GB" dirty="0">
                <a:latin typeface="Arial" charset="0"/>
              </a:rPr>
              <a:t>EBA shall develop draft regulatory technical standards to specify the nature, severity and duration of an economic downturn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AE5C7917-2CBC-4834-9A92-1FC92B7DC525}"/>
              </a:ext>
            </a:extLst>
          </p:cNvPr>
          <p:cNvSpPr>
            <a:spLocks noGrp="1" noChangeArrowheads="1"/>
          </p:cNvSpPr>
          <p:nvPr>
            <p:ph type="title"/>
          </p:nvPr>
        </p:nvSpPr>
        <p:spPr>
          <a:xfrm>
            <a:off x="457200" y="228600"/>
            <a:ext cx="8229600" cy="457200"/>
          </a:xfrm>
        </p:spPr>
        <p:txBody>
          <a:bodyPr rtlCol="0">
            <a:normAutofit fontScale="90000"/>
          </a:bodyPr>
          <a:lstStyle/>
          <a:p>
            <a:pPr fontAlgn="auto">
              <a:spcAft>
                <a:spcPts val="0"/>
              </a:spcAft>
              <a:defRPr/>
            </a:pPr>
            <a:r>
              <a:rPr lang="en-GB" altLang="en-US" sz="3600"/>
              <a:t>LGD Model Construct</a:t>
            </a:r>
          </a:p>
        </p:txBody>
      </p:sp>
      <p:sp>
        <p:nvSpPr>
          <p:cNvPr id="60421" name="Slide Number Placeholder 4">
            <a:extLst>
              <a:ext uri="{FF2B5EF4-FFF2-40B4-BE49-F238E27FC236}">
                <a16:creationId xmlns:a16="http://schemas.microsoft.com/office/drawing/2014/main" id="{E503E0A9-8175-4F74-A08B-ACCE462E7CF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E678EC4-134B-41C9-95B8-1087ACFC48DF}" type="slidenum">
              <a:rPr lang="en-US" altLang="en-US" sz="1400">
                <a:latin typeface="Arial" panose="020B0604020202020204" pitchFamily="34" charset="0"/>
              </a:rPr>
              <a:pPr fontAlgn="base">
                <a:spcBef>
                  <a:spcPct val="0"/>
                </a:spcBef>
                <a:spcAft>
                  <a:spcPct val="0"/>
                </a:spcAft>
              </a:pPr>
              <a:t>46</a:t>
            </a:fld>
            <a:endParaRPr lang="en-US" altLang="en-US" sz="1400">
              <a:latin typeface="Arial" panose="020B0604020202020204" pitchFamily="34" charset="0"/>
            </a:endParaRPr>
          </a:p>
        </p:txBody>
      </p:sp>
      <p:sp>
        <p:nvSpPr>
          <p:cNvPr id="6" name="TextBox 5">
            <a:extLst>
              <a:ext uri="{FF2B5EF4-FFF2-40B4-BE49-F238E27FC236}">
                <a16:creationId xmlns:a16="http://schemas.microsoft.com/office/drawing/2014/main" id="{86008F6A-EE56-4E32-81CF-71C313778503}"/>
              </a:ext>
            </a:extLst>
          </p:cNvPr>
          <p:cNvSpPr txBox="1"/>
          <p:nvPr/>
        </p:nvSpPr>
        <p:spPr>
          <a:xfrm>
            <a:off x="457200" y="762000"/>
            <a:ext cx="8458200" cy="5354638"/>
          </a:xfrm>
          <a:prstGeom prst="rect">
            <a:avLst/>
          </a:prstGeom>
          <a:noFill/>
        </p:spPr>
        <p:txBody>
          <a:bodyPr>
            <a:spAutoFit/>
          </a:bodyPr>
          <a:lstStyle/>
          <a:p>
            <a:pPr eaLnBrk="1" fontAlgn="auto" hangingPunct="1">
              <a:spcBef>
                <a:spcPts val="0"/>
              </a:spcBef>
              <a:spcAft>
                <a:spcPts val="0"/>
              </a:spcAft>
              <a:defRPr/>
            </a:pPr>
            <a:r>
              <a:rPr lang="en-GB" dirty="0">
                <a:latin typeface="Arial" charset="0"/>
              </a:rPr>
              <a:t>What does an LGD model look like?</a:t>
            </a:r>
          </a:p>
          <a:p>
            <a:pPr eaLnBrk="1" fontAlgn="auto" hangingPunct="1">
              <a:spcBef>
                <a:spcPts val="0"/>
              </a:spcBef>
              <a:spcAft>
                <a:spcPts val="0"/>
              </a:spcAft>
              <a:defRPr/>
            </a:pPr>
            <a:endParaRPr lang="en-GB" dirty="0">
              <a:latin typeface="Arial" charset="0"/>
            </a:endParaRPr>
          </a:p>
          <a:p>
            <a:pPr eaLnBrk="1" fontAlgn="auto" hangingPunct="1">
              <a:spcBef>
                <a:spcPts val="0"/>
              </a:spcBef>
              <a:spcAft>
                <a:spcPts val="0"/>
              </a:spcAft>
              <a:defRPr/>
            </a:pPr>
            <a:r>
              <a:rPr lang="en-GB" dirty="0">
                <a:latin typeface="Arial" charset="0"/>
              </a:rPr>
              <a:t>What happens post default?</a:t>
            </a:r>
          </a:p>
          <a:p>
            <a:pPr eaLnBrk="1" fontAlgn="auto" hangingPunct="1">
              <a:spcBef>
                <a:spcPts val="0"/>
              </a:spcBef>
              <a:spcAft>
                <a:spcPts val="0"/>
              </a:spcAft>
              <a:defRPr/>
            </a:pPr>
            <a:endParaRPr lang="en-GB" dirty="0">
              <a:latin typeface="Arial" charset="0"/>
            </a:endParaRPr>
          </a:p>
          <a:p>
            <a:pPr marL="285750" indent="-285750" eaLnBrk="1" fontAlgn="auto" hangingPunct="1">
              <a:spcBef>
                <a:spcPts val="0"/>
              </a:spcBef>
              <a:spcAft>
                <a:spcPts val="0"/>
              </a:spcAft>
              <a:buFont typeface="Arial" panose="020B0604020202020204" pitchFamily="34" charset="0"/>
              <a:buChar char="•"/>
              <a:defRPr/>
            </a:pPr>
            <a:r>
              <a:rPr lang="en-GB" dirty="0">
                <a:latin typeface="Arial" charset="0"/>
              </a:rPr>
              <a:t>Some people cure – no loss associated with these</a:t>
            </a:r>
          </a:p>
          <a:p>
            <a:pPr marL="285750" indent="-285750" eaLnBrk="1" fontAlgn="auto" hangingPunct="1">
              <a:spcBef>
                <a:spcPts val="0"/>
              </a:spcBef>
              <a:spcAft>
                <a:spcPts val="0"/>
              </a:spcAft>
              <a:buFont typeface="Arial" panose="020B0604020202020204" pitchFamily="34" charset="0"/>
              <a:buChar char="•"/>
              <a:defRPr/>
            </a:pPr>
            <a:endParaRPr lang="en-GB" dirty="0">
              <a:latin typeface="Arial" charset="0"/>
            </a:endParaRPr>
          </a:p>
          <a:p>
            <a:pPr marL="285750" indent="-285750" eaLnBrk="1" fontAlgn="auto" hangingPunct="1">
              <a:spcBef>
                <a:spcPts val="0"/>
              </a:spcBef>
              <a:spcAft>
                <a:spcPts val="0"/>
              </a:spcAft>
              <a:buFont typeface="Arial" panose="020B0604020202020204" pitchFamily="34" charset="0"/>
              <a:buChar char="•"/>
              <a:defRPr/>
            </a:pPr>
            <a:r>
              <a:rPr lang="en-GB" dirty="0">
                <a:latin typeface="Arial" charset="0"/>
              </a:rPr>
              <a:t>Some cure with assistance – loss estimate?</a:t>
            </a:r>
          </a:p>
          <a:p>
            <a:pPr marL="285750" indent="-285750" eaLnBrk="1" fontAlgn="auto" hangingPunct="1">
              <a:spcBef>
                <a:spcPts val="0"/>
              </a:spcBef>
              <a:spcAft>
                <a:spcPts val="0"/>
              </a:spcAft>
              <a:buFont typeface="Arial" panose="020B0604020202020204" pitchFamily="34" charset="0"/>
              <a:buChar char="•"/>
              <a:defRPr/>
            </a:pPr>
            <a:endParaRPr lang="en-GB" dirty="0">
              <a:latin typeface="Arial" charset="0"/>
            </a:endParaRPr>
          </a:p>
          <a:p>
            <a:pPr eaLnBrk="1" fontAlgn="auto" hangingPunct="1">
              <a:spcBef>
                <a:spcPts val="0"/>
              </a:spcBef>
              <a:spcAft>
                <a:spcPts val="0"/>
              </a:spcAft>
              <a:defRPr/>
            </a:pPr>
            <a:r>
              <a:rPr lang="en-GB" dirty="0">
                <a:latin typeface="Arial" charset="0"/>
              </a:rPr>
              <a:t>Others do not cure</a:t>
            </a:r>
          </a:p>
          <a:p>
            <a:pPr marL="285750" indent="-285750" eaLnBrk="1" fontAlgn="auto" hangingPunct="1">
              <a:spcBef>
                <a:spcPts val="0"/>
              </a:spcBef>
              <a:spcAft>
                <a:spcPts val="0"/>
              </a:spcAft>
              <a:buFont typeface="Arial" panose="020B0604020202020204" pitchFamily="34" charset="0"/>
              <a:buChar char="•"/>
              <a:defRPr/>
            </a:pPr>
            <a:endParaRPr lang="en-GB" dirty="0">
              <a:latin typeface="Arial" charset="0"/>
            </a:endParaRPr>
          </a:p>
          <a:p>
            <a:pPr marL="285750" indent="-285750" eaLnBrk="1" fontAlgn="auto" hangingPunct="1">
              <a:spcBef>
                <a:spcPts val="0"/>
              </a:spcBef>
              <a:spcAft>
                <a:spcPts val="0"/>
              </a:spcAft>
              <a:buFont typeface="Arial" panose="020B0604020202020204" pitchFamily="34" charset="0"/>
              <a:buChar char="•"/>
              <a:defRPr/>
            </a:pPr>
            <a:r>
              <a:rPr lang="en-GB" dirty="0">
                <a:latin typeface="Arial" charset="0"/>
              </a:rPr>
              <a:t>Establish Loss Given Loss (LGL) estimate for these</a:t>
            </a:r>
          </a:p>
          <a:p>
            <a:pPr marL="285750" indent="-285750" eaLnBrk="1" fontAlgn="auto" hangingPunct="1">
              <a:spcBef>
                <a:spcPts val="0"/>
              </a:spcBef>
              <a:spcAft>
                <a:spcPts val="0"/>
              </a:spcAft>
              <a:buFont typeface="Arial" panose="020B0604020202020204" pitchFamily="34" charset="0"/>
              <a:buChar char="•"/>
              <a:defRPr/>
            </a:pPr>
            <a:endParaRPr lang="en-GB" dirty="0">
              <a:latin typeface="Arial" charset="0"/>
            </a:endParaRPr>
          </a:p>
          <a:p>
            <a:pPr marL="285750" indent="-285750" eaLnBrk="1" fontAlgn="auto" hangingPunct="1">
              <a:spcBef>
                <a:spcPts val="0"/>
              </a:spcBef>
              <a:spcAft>
                <a:spcPts val="0"/>
              </a:spcAft>
              <a:buFont typeface="Arial" panose="020B0604020202020204" pitchFamily="34" charset="0"/>
              <a:buChar char="•"/>
              <a:defRPr/>
            </a:pPr>
            <a:r>
              <a:rPr lang="en-GB" dirty="0">
                <a:latin typeface="Arial" charset="0"/>
              </a:rPr>
              <a:t>Collateral repossession – when?  This is Time to Recovery.</a:t>
            </a:r>
          </a:p>
          <a:p>
            <a:pPr marL="285750" indent="-285750" eaLnBrk="1" fontAlgn="auto" hangingPunct="1">
              <a:spcBef>
                <a:spcPts val="0"/>
              </a:spcBef>
              <a:spcAft>
                <a:spcPts val="0"/>
              </a:spcAft>
              <a:buFont typeface="Arial" panose="020B0604020202020204" pitchFamily="34" charset="0"/>
              <a:buChar char="•"/>
              <a:defRPr/>
            </a:pPr>
            <a:endParaRPr lang="en-GB" dirty="0">
              <a:latin typeface="Arial" charset="0"/>
            </a:endParaRPr>
          </a:p>
          <a:p>
            <a:pPr marL="285750" indent="-285750" eaLnBrk="1" fontAlgn="auto" hangingPunct="1">
              <a:spcBef>
                <a:spcPts val="0"/>
              </a:spcBef>
              <a:spcAft>
                <a:spcPts val="0"/>
              </a:spcAft>
              <a:buFont typeface="Arial" panose="020B0604020202020204" pitchFamily="34" charset="0"/>
              <a:buChar char="•"/>
              <a:defRPr/>
            </a:pPr>
            <a:r>
              <a:rPr lang="en-GB" dirty="0">
                <a:latin typeface="Arial" charset="0"/>
              </a:rPr>
              <a:t>Discount rate for future cash flows – EBA and PRA give different advice</a:t>
            </a:r>
          </a:p>
          <a:p>
            <a:pPr marL="285750" indent="-285750" eaLnBrk="1" fontAlgn="auto" hangingPunct="1">
              <a:spcBef>
                <a:spcPts val="0"/>
              </a:spcBef>
              <a:spcAft>
                <a:spcPts val="0"/>
              </a:spcAft>
              <a:buFont typeface="Arial" panose="020B0604020202020204" pitchFamily="34" charset="0"/>
              <a:buChar char="•"/>
              <a:defRPr/>
            </a:pPr>
            <a:endParaRPr lang="en-GB" dirty="0">
              <a:latin typeface="Arial" charset="0"/>
            </a:endParaRPr>
          </a:p>
          <a:p>
            <a:pPr marL="285750" indent="-285750" eaLnBrk="1" fontAlgn="auto" hangingPunct="1">
              <a:spcBef>
                <a:spcPts val="0"/>
              </a:spcBef>
              <a:spcAft>
                <a:spcPts val="0"/>
              </a:spcAft>
              <a:buFont typeface="Arial" panose="020B0604020202020204" pitchFamily="34" charset="0"/>
              <a:buChar char="•"/>
              <a:defRPr/>
            </a:pPr>
            <a:r>
              <a:rPr lang="en-GB" dirty="0">
                <a:latin typeface="Arial" charset="0"/>
              </a:rPr>
              <a:t>Include other costs</a:t>
            </a:r>
          </a:p>
          <a:p>
            <a:pPr marL="285750" indent="-285750" eaLnBrk="1" fontAlgn="auto" hangingPunct="1">
              <a:spcBef>
                <a:spcPts val="0"/>
              </a:spcBef>
              <a:spcAft>
                <a:spcPts val="0"/>
              </a:spcAft>
              <a:buFont typeface="Arial" panose="020B0604020202020204" pitchFamily="34" charset="0"/>
              <a:buChar char="•"/>
              <a:defRPr/>
            </a:pPr>
            <a:endParaRPr lang="en-GB" dirty="0">
              <a:latin typeface="Arial" charset="0"/>
            </a:endParaRPr>
          </a:p>
          <a:p>
            <a:pPr marL="285750" indent="-285750" eaLnBrk="1" fontAlgn="auto" hangingPunct="1">
              <a:spcBef>
                <a:spcPts val="0"/>
              </a:spcBef>
              <a:spcAft>
                <a:spcPts val="0"/>
              </a:spcAft>
              <a:buFont typeface="Arial" panose="020B0604020202020204" pitchFamily="34" charset="0"/>
              <a:buChar char="•"/>
              <a:defRPr/>
            </a:pPr>
            <a:r>
              <a:rPr lang="en-GB" dirty="0">
                <a:latin typeface="Arial" charset="0"/>
              </a:rPr>
              <a:t>Conservatism</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F3116A4-EE88-44C1-ADB7-965E3E0B6ED7}"/>
              </a:ext>
            </a:extLst>
          </p:cNvPr>
          <p:cNvSpPr>
            <a:spLocks noGrp="1" noChangeArrowheads="1"/>
          </p:cNvSpPr>
          <p:nvPr>
            <p:ph type="title"/>
          </p:nvPr>
        </p:nvSpPr>
        <p:spPr>
          <a:xfrm>
            <a:off x="457200" y="185738"/>
            <a:ext cx="8229600" cy="635000"/>
          </a:xfrm>
        </p:spPr>
        <p:txBody>
          <a:bodyPr/>
          <a:lstStyle/>
          <a:p>
            <a:r>
              <a:rPr lang="en-IE" altLang="en-US" sz="3600"/>
              <a:t>Validation of PD models</a:t>
            </a:r>
          </a:p>
        </p:txBody>
      </p:sp>
      <p:sp>
        <p:nvSpPr>
          <p:cNvPr id="125955" name="Rectangle 3">
            <a:extLst>
              <a:ext uri="{FF2B5EF4-FFF2-40B4-BE49-F238E27FC236}">
                <a16:creationId xmlns:a16="http://schemas.microsoft.com/office/drawing/2014/main" id="{85F7AAC3-D100-4B69-A7D1-642071CF92AF}"/>
              </a:ext>
            </a:extLst>
          </p:cNvPr>
          <p:cNvSpPr>
            <a:spLocks noGrp="1" noChangeArrowheads="1"/>
          </p:cNvSpPr>
          <p:nvPr>
            <p:ph idx="1"/>
          </p:nvPr>
        </p:nvSpPr>
        <p:spPr>
          <a:xfrm>
            <a:off x="422275" y="900113"/>
            <a:ext cx="4835525" cy="5653087"/>
          </a:xfrm>
        </p:spPr>
        <p:txBody>
          <a:bodyPr>
            <a:normAutofit fontScale="62500" lnSpcReduction="20000"/>
          </a:bodyPr>
          <a:lstStyle/>
          <a:p>
            <a:pPr fontAlgn="auto">
              <a:spcAft>
                <a:spcPts val="0"/>
              </a:spcAft>
              <a:defRPr/>
            </a:pPr>
            <a:r>
              <a:rPr lang="en-IE" dirty="0"/>
              <a:t>Typically PD approximately doubles from one grade to next</a:t>
            </a:r>
          </a:p>
          <a:p>
            <a:pPr fontAlgn="auto">
              <a:spcAft>
                <a:spcPts val="0"/>
              </a:spcAft>
              <a:defRPr/>
            </a:pPr>
            <a:r>
              <a:rPr lang="en-IE" dirty="0"/>
              <a:t>Banks need to ensure that the PDs associated with each rating accurately predict actual default rates.</a:t>
            </a:r>
          </a:p>
          <a:p>
            <a:pPr fontAlgn="auto">
              <a:spcAft>
                <a:spcPts val="0"/>
              </a:spcAft>
              <a:defRPr/>
            </a:pPr>
            <a:endParaRPr lang="en-IE" dirty="0"/>
          </a:p>
          <a:p>
            <a:pPr fontAlgn="auto">
              <a:spcAft>
                <a:spcPts val="0"/>
              </a:spcAft>
              <a:buFontTx/>
              <a:buNone/>
              <a:defRPr/>
            </a:pPr>
            <a:endParaRPr lang="en-IE" dirty="0"/>
          </a:p>
          <a:p>
            <a:pPr fontAlgn="auto">
              <a:spcAft>
                <a:spcPts val="0"/>
              </a:spcAft>
              <a:buFontTx/>
              <a:buNone/>
              <a:defRPr/>
            </a:pPr>
            <a:endParaRPr lang="en-IE" dirty="0"/>
          </a:p>
          <a:p>
            <a:pPr fontAlgn="auto">
              <a:spcAft>
                <a:spcPts val="0"/>
              </a:spcAft>
              <a:buFontTx/>
              <a:buNone/>
              <a:defRPr/>
            </a:pPr>
            <a:endParaRPr lang="en-IE" dirty="0"/>
          </a:p>
          <a:p>
            <a:pPr fontAlgn="auto">
              <a:spcAft>
                <a:spcPts val="0"/>
              </a:spcAft>
              <a:buFontTx/>
              <a:buNone/>
              <a:defRPr/>
            </a:pPr>
            <a:endParaRPr lang="en-IE" dirty="0"/>
          </a:p>
          <a:p>
            <a:pPr fontAlgn="auto">
              <a:spcAft>
                <a:spcPts val="0"/>
              </a:spcAft>
              <a:buFontTx/>
              <a:buNone/>
              <a:defRPr/>
            </a:pPr>
            <a:endParaRPr lang="en-IE" dirty="0"/>
          </a:p>
          <a:p>
            <a:pPr fontAlgn="auto">
              <a:spcAft>
                <a:spcPts val="0"/>
              </a:spcAft>
              <a:buFontTx/>
              <a:buNone/>
              <a:defRPr/>
            </a:pPr>
            <a:endParaRPr lang="en-IE" dirty="0"/>
          </a:p>
          <a:p>
            <a:pPr fontAlgn="auto">
              <a:spcAft>
                <a:spcPts val="0"/>
              </a:spcAft>
              <a:buFontTx/>
              <a:buNone/>
              <a:defRPr/>
            </a:pPr>
            <a:endParaRPr lang="en-IE" dirty="0"/>
          </a:p>
          <a:p>
            <a:pPr fontAlgn="auto">
              <a:spcAft>
                <a:spcPts val="0"/>
              </a:spcAft>
              <a:buFontTx/>
              <a:buNone/>
              <a:defRPr/>
            </a:pPr>
            <a:endParaRPr lang="en-IE" dirty="0"/>
          </a:p>
          <a:p>
            <a:pPr fontAlgn="auto">
              <a:spcAft>
                <a:spcPts val="0"/>
              </a:spcAft>
              <a:buFontTx/>
              <a:buNone/>
              <a:defRPr/>
            </a:pPr>
            <a:endParaRPr lang="en-IE" dirty="0"/>
          </a:p>
          <a:p>
            <a:pPr fontAlgn="auto">
              <a:spcAft>
                <a:spcPts val="0"/>
              </a:spcAft>
              <a:buFontTx/>
              <a:buNone/>
              <a:defRPr/>
            </a:pPr>
            <a:endParaRPr lang="en-IE" dirty="0"/>
          </a:p>
          <a:p>
            <a:pPr fontAlgn="auto">
              <a:spcAft>
                <a:spcPts val="0"/>
              </a:spcAft>
              <a:buFontTx/>
              <a:buNone/>
              <a:defRPr/>
            </a:pPr>
            <a:endParaRPr lang="en-IE" dirty="0"/>
          </a:p>
          <a:p>
            <a:pPr fontAlgn="auto">
              <a:spcAft>
                <a:spcPts val="0"/>
              </a:spcAft>
              <a:buFontTx/>
              <a:buNone/>
              <a:defRPr/>
            </a:pPr>
            <a:endParaRPr lang="en-IE" dirty="0"/>
          </a:p>
          <a:p>
            <a:pPr fontAlgn="auto">
              <a:spcAft>
                <a:spcPts val="0"/>
              </a:spcAft>
              <a:defRPr/>
            </a:pPr>
            <a:endParaRPr lang="en-IE" dirty="0"/>
          </a:p>
          <a:p>
            <a:pPr marL="0" indent="0" fontAlgn="auto">
              <a:spcAft>
                <a:spcPts val="0"/>
              </a:spcAft>
              <a:buFontTx/>
              <a:buNone/>
              <a:defRPr/>
            </a:pPr>
            <a:endParaRPr lang="en-IE" dirty="0"/>
          </a:p>
          <a:p>
            <a:pPr fontAlgn="auto">
              <a:spcAft>
                <a:spcPts val="0"/>
              </a:spcAft>
              <a:defRPr/>
            </a:pPr>
            <a:r>
              <a:rPr lang="en-IE" dirty="0"/>
              <a:t>Each individual factor should also be validated to ensure that it is still predictive.  </a:t>
            </a:r>
          </a:p>
          <a:p>
            <a:pPr fontAlgn="auto">
              <a:spcAft>
                <a:spcPts val="0"/>
              </a:spcAft>
              <a:defRPr/>
            </a:pPr>
            <a:endParaRPr lang="en-IE" dirty="0"/>
          </a:p>
          <a:p>
            <a:pPr fontAlgn="auto">
              <a:spcAft>
                <a:spcPts val="0"/>
              </a:spcAft>
              <a:defRPr/>
            </a:pPr>
            <a:r>
              <a:rPr lang="en-IE" dirty="0"/>
              <a:t>Calibration of score to PD must be monitored and readjusted if required.</a:t>
            </a:r>
          </a:p>
        </p:txBody>
      </p:sp>
      <p:sp>
        <p:nvSpPr>
          <p:cNvPr id="61445" name="Slide Number Placeholder 5">
            <a:extLst>
              <a:ext uri="{FF2B5EF4-FFF2-40B4-BE49-F238E27FC236}">
                <a16:creationId xmlns:a16="http://schemas.microsoft.com/office/drawing/2014/main" id="{932C87CE-89AB-4E36-9F41-0A1E1F671D6C}"/>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2F36F1C-5FA1-4A27-8E6C-56A82D802DB0}" type="slidenum">
              <a:rPr lang="en-GB" altLang="en-US" sz="1400">
                <a:latin typeface="Arial" panose="020B0604020202020204" pitchFamily="34" charset="0"/>
              </a:rPr>
              <a:pPr fontAlgn="base">
                <a:spcBef>
                  <a:spcPct val="0"/>
                </a:spcBef>
                <a:spcAft>
                  <a:spcPct val="0"/>
                </a:spcAft>
              </a:pPr>
              <a:t>47</a:t>
            </a:fld>
            <a:endParaRPr lang="en-GB" altLang="en-US" sz="1400">
              <a:latin typeface="Arial" panose="020B0604020202020204" pitchFamily="34" charset="0"/>
            </a:endParaRPr>
          </a:p>
        </p:txBody>
      </p:sp>
      <p:pic>
        <p:nvPicPr>
          <p:cNvPr id="61446" name="Picture 4">
            <a:extLst>
              <a:ext uri="{FF2B5EF4-FFF2-40B4-BE49-F238E27FC236}">
                <a16:creationId xmlns:a16="http://schemas.microsoft.com/office/drawing/2014/main" id="{E599C293-215F-4A2B-A4EB-E9B1D6F085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773238"/>
            <a:ext cx="4175125" cy="310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FBEFF64-7CED-4873-80F6-32BE9FF5F8D5}"/>
              </a:ext>
            </a:extLst>
          </p:cNvPr>
          <p:cNvSpPr txBox="1"/>
          <p:nvPr/>
        </p:nvSpPr>
        <p:spPr>
          <a:xfrm>
            <a:off x="5148263" y="838200"/>
            <a:ext cx="3787775" cy="4862513"/>
          </a:xfrm>
          <a:prstGeom prst="rect">
            <a:avLst/>
          </a:prstGeom>
          <a:noFill/>
        </p:spPr>
        <p:txBody>
          <a:bodyPr>
            <a:spAutoFit/>
          </a:bodyPr>
          <a:lstStyle/>
          <a:p>
            <a:pPr eaLnBrk="1" fontAlgn="auto" hangingPunct="1">
              <a:spcBef>
                <a:spcPts val="0"/>
              </a:spcBef>
              <a:spcAft>
                <a:spcPts val="0"/>
              </a:spcAft>
              <a:defRPr/>
            </a:pPr>
            <a:r>
              <a:rPr lang="en-IE" sz="1400" dirty="0">
                <a:latin typeface="+mn-lt"/>
              </a:rPr>
              <a:t>A model will go through an independent validation process pre launch ( see model governance) </a:t>
            </a:r>
          </a:p>
          <a:p>
            <a:pPr marL="285750" indent="-285750" eaLnBrk="1" fontAlgn="auto" hangingPunct="1">
              <a:spcBef>
                <a:spcPts val="0"/>
              </a:spcBef>
              <a:spcAft>
                <a:spcPts val="0"/>
              </a:spcAft>
              <a:buFont typeface="Arial" panose="020B0604020202020204" pitchFamily="34" charset="0"/>
              <a:buChar char="•"/>
              <a:defRPr/>
            </a:pPr>
            <a:r>
              <a:rPr lang="en-IE" sz="1400" dirty="0">
                <a:latin typeface="+mn-lt"/>
              </a:rPr>
              <a:t>Out of sample validation</a:t>
            </a:r>
          </a:p>
          <a:p>
            <a:pPr marL="285750" indent="-285750" eaLnBrk="1" fontAlgn="auto" hangingPunct="1">
              <a:spcBef>
                <a:spcPts val="0"/>
              </a:spcBef>
              <a:spcAft>
                <a:spcPts val="0"/>
              </a:spcAft>
              <a:buFont typeface="Arial" panose="020B0604020202020204" pitchFamily="34" charset="0"/>
              <a:buChar char="•"/>
              <a:defRPr/>
            </a:pPr>
            <a:r>
              <a:rPr lang="en-IE" sz="1400" dirty="0">
                <a:latin typeface="+mn-lt"/>
              </a:rPr>
              <a:t>Out of time validation</a:t>
            </a:r>
          </a:p>
          <a:p>
            <a:pPr marL="285750" indent="-285750" eaLnBrk="1" fontAlgn="auto" hangingPunct="1">
              <a:spcBef>
                <a:spcPts val="0"/>
              </a:spcBef>
              <a:spcAft>
                <a:spcPts val="0"/>
              </a:spcAft>
              <a:buFont typeface="Arial" panose="020B0604020202020204" pitchFamily="34" charset="0"/>
              <a:buChar char="•"/>
              <a:defRPr/>
            </a:pPr>
            <a:r>
              <a:rPr lang="en-IE" sz="1400" dirty="0">
                <a:latin typeface="+mn-lt"/>
              </a:rPr>
              <a:t>Independent validation team</a:t>
            </a:r>
          </a:p>
          <a:p>
            <a:pPr eaLnBrk="1" fontAlgn="auto" hangingPunct="1">
              <a:spcBef>
                <a:spcPts val="0"/>
              </a:spcBef>
              <a:spcAft>
                <a:spcPts val="0"/>
              </a:spcAft>
              <a:defRPr/>
            </a:pPr>
            <a:endParaRPr lang="en-IE" sz="1400" dirty="0">
              <a:latin typeface="+mn-lt"/>
            </a:endParaRPr>
          </a:p>
          <a:p>
            <a:pPr eaLnBrk="1" fontAlgn="auto" hangingPunct="1">
              <a:spcBef>
                <a:spcPts val="0"/>
              </a:spcBef>
              <a:spcAft>
                <a:spcPts val="0"/>
              </a:spcAft>
              <a:defRPr/>
            </a:pPr>
            <a:r>
              <a:rPr lang="en-IE" sz="1400" dirty="0">
                <a:latin typeface="+mn-lt"/>
              </a:rPr>
              <a:t>When operational its accuracy must be regularly retested / validated. </a:t>
            </a:r>
          </a:p>
          <a:p>
            <a:pPr eaLnBrk="1" fontAlgn="auto" hangingPunct="1">
              <a:spcBef>
                <a:spcPts val="0"/>
              </a:spcBef>
              <a:spcAft>
                <a:spcPts val="0"/>
              </a:spcAft>
              <a:defRPr/>
            </a:pPr>
            <a:endParaRPr lang="en-IE" sz="1400" dirty="0">
              <a:latin typeface="+mn-lt"/>
            </a:endParaRPr>
          </a:p>
          <a:p>
            <a:pPr eaLnBrk="1" fontAlgn="auto" hangingPunct="1">
              <a:spcBef>
                <a:spcPts val="0"/>
              </a:spcBef>
              <a:spcAft>
                <a:spcPts val="0"/>
              </a:spcAft>
              <a:defRPr/>
            </a:pPr>
            <a:r>
              <a:rPr lang="en-IE" sz="1400" dirty="0">
                <a:latin typeface="+mn-lt"/>
              </a:rPr>
              <a:t>Model may need adjusting / redevelopment / recalibration if;</a:t>
            </a:r>
          </a:p>
          <a:p>
            <a:pPr marL="285750" indent="-285750" eaLnBrk="1" fontAlgn="auto" hangingPunct="1">
              <a:spcBef>
                <a:spcPts val="0"/>
              </a:spcBef>
              <a:spcAft>
                <a:spcPts val="0"/>
              </a:spcAft>
              <a:buFont typeface="Arial" panose="020B0604020202020204" pitchFamily="34" charset="0"/>
              <a:buChar char="•"/>
              <a:defRPr/>
            </a:pPr>
            <a:r>
              <a:rPr lang="en-IE" sz="1400" dirty="0">
                <a:latin typeface="+mn-lt"/>
              </a:rPr>
              <a:t>Observed default experience was not as expected  - accuracy / model power issues</a:t>
            </a:r>
          </a:p>
          <a:p>
            <a:pPr marL="285750" indent="-285750" eaLnBrk="1" fontAlgn="auto" hangingPunct="1">
              <a:spcBef>
                <a:spcPts val="0"/>
              </a:spcBef>
              <a:spcAft>
                <a:spcPts val="0"/>
              </a:spcAft>
              <a:buFont typeface="Arial" panose="020B0604020202020204" pitchFamily="34" charset="0"/>
              <a:buChar char="•"/>
              <a:defRPr/>
            </a:pPr>
            <a:r>
              <a:rPr lang="en-IE" sz="1400" dirty="0">
                <a:latin typeface="+mn-lt"/>
              </a:rPr>
              <a:t>Model </a:t>
            </a:r>
            <a:r>
              <a:rPr lang="en-IE" sz="1400" b="1" dirty="0">
                <a:latin typeface="+mn-lt"/>
              </a:rPr>
              <a:t>Overrides</a:t>
            </a:r>
            <a:r>
              <a:rPr lang="en-IE" sz="1400" dirty="0">
                <a:latin typeface="+mn-lt"/>
              </a:rPr>
              <a:t> High – model issue?</a:t>
            </a:r>
          </a:p>
          <a:p>
            <a:pPr marL="285750" indent="-285750" eaLnBrk="1" fontAlgn="auto" hangingPunct="1">
              <a:spcBef>
                <a:spcPts val="0"/>
              </a:spcBef>
              <a:spcAft>
                <a:spcPts val="0"/>
              </a:spcAft>
              <a:buFont typeface="Arial" panose="020B0604020202020204" pitchFamily="34" charset="0"/>
              <a:buChar char="•"/>
              <a:defRPr/>
            </a:pPr>
            <a:r>
              <a:rPr lang="en-IE" sz="1400" dirty="0">
                <a:latin typeface="+mn-lt"/>
              </a:rPr>
              <a:t>Factor Shift - Factors becomes less relevant over time / customer behaviour changes </a:t>
            </a:r>
          </a:p>
          <a:p>
            <a:pPr marL="285750" indent="-285750" eaLnBrk="1" fontAlgn="auto" hangingPunct="1">
              <a:spcBef>
                <a:spcPts val="0"/>
              </a:spcBef>
              <a:spcAft>
                <a:spcPts val="0"/>
              </a:spcAft>
              <a:buFont typeface="Arial" panose="020B0604020202020204" pitchFamily="34" charset="0"/>
              <a:buChar char="•"/>
              <a:defRPr/>
            </a:pPr>
            <a:r>
              <a:rPr lang="en-IE" sz="1400" dirty="0">
                <a:latin typeface="+mn-lt"/>
              </a:rPr>
              <a:t>Population Shift  – model build based on one “population” but loans  now to a different type of “population</a:t>
            </a:r>
            <a:r>
              <a:rPr lang="en-IE" sz="1600" dirty="0">
                <a:latin typeface="+mn-lt"/>
              </a:rPr>
              <a:t>” – SI559</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4DF93A39-34BF-4861-B358-91CC2E8D14D5}"/>
              </a:ext>
            </a:extLst>
          </p:cNvPr>
          <p:cNvSpPr>
            <a:spLocks noGrp="1" noChangeArrowheads="1"/>
          </p:cNvSpPr>
          <p:nvPr>
            <p:ph type="title"/>
          </p:nvPr>
        </p:nvSpPr>
        <p:spPr>
          <a:xfrm>
            <a:off x="457200" y="136525"/>
            <a:ext cx="8229600" cy="628650"/>
          </a:xfrm>
        </p:spPr>
        <p:txBody>
          <a:bodyPr/>
          <a:lstStyle/>
          <a:p>
            <a:r>
              <a:rPr lang="en-IE" altLang="en-US"/>
              <a:t>Number of models</a:t>
            </a:r>
          </a:p>
        </p:txBody>
      </p:sp>
      <p:sp>
        <p:nvSpPr>
          <p:cNvPr id="62468" name="Slide Number Placeholder 4">
            <a:extLst>
              <a:ext uri="{FF2B5EF4-FFF2-40B4-BE49-F238E27FC236}">
                <a16:creationId xmlns:a16="http://schemas.microsoft.com/office/drawing/2014/main" id="{F01E40F8-A983-40E1-81B3-F826B8013E97}"/>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GB" altLang="en-US" sz="1400">
                <a:latin typeface="Arial" panose="020B0604020202020204" pitchFamily="34" charset="0"/>
              </a:rPr>
              <a:t>Slide </a:t>
            </a:r>
            <a:fld id="{508BF217-BD01-4394-8D01-8CD7F1C1E590}" type="slidenum">
              <a:rPr lang="en-GB" altLang="en-US" sz="1400">
                <a:latin typeface="Arial" panose="020B0604020202020204" pitchFamily="34" charset="0"/>
              </a:rPr>
              <a:pPr fontAlgn="base">
                <a:spcBef>
                  <a:spcPct val="0"/>
                </a:spcBef>
                <a:spcAft>
                  <a:spcPct val="0"/>
                </a:spcAft>
              </a:pPr>
              <a:t>48</a:t>
            </a:fld>
            <a:endParaRPr lang="en-GB" altLang="en-US" sz="1400">
              <a:latin typeface="Arial" panose="020B0604020202020204" pitchFamily="34" charset="0"/>
            </a:endParaRPr>
          </a:p>
        </p:txBody>
      </p:sp>
      <p:sp>
        <p:nvSpPr>
          <p:cNvPr id="6" name="TextBox 5">
            <a:extLst>
              <a:ext uri="{FF2B5EF4-FFF2-40B4-BE49-F238E27FC236}">
                <a16:creationId xmlns:a16="http://schemas.microsoft.com/office/drawing/2014/main" id="{C4C41898-685F-4573-86FD-0CB2D78C58FC}"/>
              </a:ext>
            </a:extLst>
          </p:cNvPr>
          <p:cNvSpPr txBox="1"/>
          <p:nvPr/>
        </p:nvSpPr>
        <p:spPr>
          <a:xfrm>
            <a:off x="152400" y="1600200"/>
            <a:ext cx="5211763" cy="4308475"/>
          </a:xfrm>
          <a:prstGeom prst="rect">
            <a:avLst/>
          </a:prstGeom>
          <a:noFill/>
        </p:spPr>
        <p:txBody>
          <a:bodyPr>
            <a:spAutoFit/>
          </a:bodyPr>
          <a:lstStyle/>
          <a:p>
            <a:pPr eaLnBrk="1" fontAlgn="auto" hangingPunct="1">
              <a:spcBef>
                <a:spcPts val="0"/>
              </a:spcBef>
              <a:spcAft>
                <a:spcPts val="0"/>
              </a:spcAft>
              <a:defRPr/>
            </a:pPr>
            <a:endParaRPr lang="en-IE" dirty="0">
              <a:latin typeface="+mn-lt"/>
            </a:endParaRPr>
          </a:p>
          <a:p>
            <a:pPr eaLnBrk="1" fontAlgn="auto" hangingPunct="1">
              <a:spcBef>
                <a:spcPts val="0"/>
              </a:spcBef>
              <a:spcAft>
                <a:spcPts val="0"/>
              </a:spcAft>
              <a:defRPr/>
            </a:pPr>
            <a:r>
              <a:rPr lang="en-IE" sz="1600" dirty="0">
                <a:latin typeface="+mn-lt"/>
              </a:rPr>
              <a:t>For example  a Bank may have the following Model suites for it’s Credit  Portfolios;</a:t>
            </a:r>
          </a:p>
          <a:p>
            <a:pPr eaLnBrk="1" fontAlgn="auto" hangingPunct="1">
              <a:spcBef>
                <a:spcPts val="0"/>
              </a:spcBef>
              <a:spcAft>
                <a:spcPts val="0"/>
              </a:spcAft>
              <a:defRPr/>
            </a:pPr>
            <a:endParaRPr lang="en-IE" sz="1600" dirty="0">
              <a:latin typeface="+mn-lt"/>
            </a:endParaRPr>
          </a:p>
          <a:p>
            <a:pPr marL="285750" indent="-285750" eaLnBrk="1" fontAlgn="auto" hangingPunct="1">
              <a:spcBef>
                <a:spcPts val="0"/>
              </a:spcBef>
              <a:spcAft>
                <a:spcPts val="0"/>
              </a:spcAft>
              <a:buFont typeface="Arial" panose="020B0604020202020204" pitchFamily="34" charset="0"/>
              <a:buChar char="•"/>
              <a:defRPr/>
            </a:pPr>
            <a:r>
              <a:rPr lang="en-IE" sz="1600" dirty="0">
                <a:latin typeface="+mn-lt"/>
              </a:rPr>
              <a:t>Sovereigns</a:t>
            </a:r>
          </a:p>
          <a:p>
            <a:pPr marL="285750" indent="-285750" eaLnBrk="1" fontAlgn="auto" hangingPunct="1">
              <a:spcBef>
                <a:spcPts val="0"/>
              </a:spcBef>
              <a:spcAft>
                <a:spcPts val="0"/>
              </a:spcAft>
              <a:buFont typeface="Arial" panose="020B0604020202020204" pitchFamily="34" charset="0"/>
              <a:buChar char="•"/>
              <a:defRPr/>
            </a:pPr>
            <a:r>
              <a:rPr lang="en-IE" sz="1600" dirty="0">
                <a:latin typeface="+mn-lt"/>
              </a:rPr>
              <a:t>Financial Institutions</a:t>
            </a:r>
          </a:p>
          <a:p>
            <a:pPr marL="285750" indent="-285750" eaLnBrk="1" fontAlgn="auto" hangingPunct="1">
              <a:spcBef>
                <a:spcPts val="0"/>
              </a:spcBef>
              <a:spcAft>
                <a:spcPts val="0"/>
              </a:spcAft>
              <a:buFont typeface="Arial" panose="020B0604020202020204" pitchFamily="34" charset="0"/>
              <a:buChar char="•"/>
              <a:defRPr/>
            </a:pPr>
            <a:r>
              <a:rPr lang="en-IE" sz="1600" dirty="0">
                <a:latin typeface="+mn-lt"/>
              </a:rPr>
              <a:t>Large Corporate PD Model</a:t>
            </a:r>
          </a:p>
          <a:p>
            <a:pPr marL="285750" indent="-285750" eaLnBrk="1" fontAlgn="auto" hangingPunct="1">
              <a:spcBef>
                <a:spcPts val="0"/>
              </a:spcBef>
              <a:spcAft>
                <a:spcPts val="0"/>
              </a:spcAft>
              <a:buFont typeface="Arial" panose="020B0604020202020204" pitchFamily="34" charset="0"/>
              <a:buChar char="•"/>
              <a:defRPr/>
            </a:pPr>
            <a:r>
              <a:rPr lang="en-IE" sz="1600" dirty="0">
                <a:latin typeface="+mn-lt"/>
              </a:rPr>
              <a:t>Mid Corporate PD Model </a:t>
            </a:r>
          </a:p>
          <a:p>
            <a:pPr marL="285750" indent="-285750" eaLnBrk="1" fontAlgn="auto" hangingPunct="1">
              <a:spcBef>
                <a:spcPts val="0"/>
              </a:spcBef>
              <a:spcAft>
                <a:spcPts val="0"/>
              </a:spcAft>
              <a:buFont typeface="Arial" panose="020B0604020202020204" pitchFamily="34" charset="0"/>
              <a:buChar char="•"/>
              <a:defRPr/>
            </a:pPr>
            <a:r>
              <a:rPr lang="en-IE" sz="1600" dirty="0">
                <a:latin typeface="+mn-lt"/>
              </a:rPr>
              <a:t>Small Corporate PD Model</a:t>
            </a:r>
          </a:p>
          <a:p>
            <a:pPr marL="285750" indent="-285750" eaLnBrk="1" fontAlgn="auto" hangingPunct="1">
              <a:spcBef>
                <a:spcPts val="0"/>
              </a:spcBef>
              <a:spcAft>
                <a:spcPts val="0"/>
              </a:spcAft>
              <a:buFont typeface="Arial" panose="020B0604020202020204" pitchFamily="34" charset="0"/>
              <a:buChar char="•"/>
              <a:defRPr/>
            </a:pPr>
            <a:r>
              <a:rPr lang="en-IE" sz="1600" dirty="0">
                <a:latin typeface="+mn-lt"/>
              </a:rPr>
              <a:t>Speciality Market / Sector / Product  PD Models</a:t>
            </a:r>
          </a:p>
          <a:p>
            <a:pPr eaLnBrk="1" fontAlgn="auto" hangingPunct="1">
              <a:spcBef>
                <a:spcPts val="0"/>
              </a:spcBef>
              <a:spcAft>
                <a:spcPts val="0"/>
              </a:spcAft>
              <a:defRPr/>
            </a:pPr>
            <a:endParaRPr lang="en-IE" sz="1600" dirty="0">
              <a:latin typeface="+mn-lt"/>
            </a:endParaRPr>
          </a:p>
          <a:p>
            <a:pPr marL="285750" indent="-285750" eaLnBrk="1" fontAlgn="auto" hangingPunct="1">
              <a:spcBef>
                <a:spcPts val="0"/>
              </a:spcBef>
              <a:spcAft>
                <a:spcPts val="0"/>
              </a:spcAft>
              <a:buFont typeface="Arial" panose="020B0604020202020204" pitchFamily="34" charset="0"/>
              <a:buChar char="•"/>
              <a:defRPr/>
            </a:pPr>
            <a:r>
              <a:rPr lang="en-IE" sz="1600" dirty="0">
                <a:latin typeface="+mn-lt"/>
              </a:rPr>
              <a:t>Personal Unsecured</a:t>
            </a:r>
          </a:p>
          <a:p>
            <a:pPr marL="285750" indent="-285750" eaLnBrk="1" fontAlgn="auto" hangingPunct="1">
              <a:spcBef>
                <a:spcPts val="0"/>
              </a:spcBef>
              <a:spcAft>
                <a:spcPts val="0"/>
              </a:spcAft>
              <a:buFont typeface="Arial" panose="020B0604020202020204" pitchFamily="34" charset="0"/>
              <a:buChar char="•"/>
              <a:defRPr/>
            </a:pPr>
            <a:r>
              <a:rPr lang="en-IE" sz="1600" dirty="0">
                <a:latin typeface="+mn-lt"/>
              </a:rPr>
              <a:t>Mortgage</a:t>
            </a:r>
          </a:p>
          <a:p>
            <a:pPr marL="285750" indent="-285750" eaLnBrk="1" fontAlgn="auto" hangingPunct="1">
              <a:spcBef>
                <a:spcPts val="0"/>
              </a:spcBef>
              <a:spcAft>
                <a:spcPts val="0"/>
              </a:spcAft>
              <a:buFont typeface="Arial" panose="020B0604020202020204" pitchFamily="34" charset="0"/>
              <a:buChar char="•"/>
              <a:defRPr/>
            </a:pPr>
            <a:r>
              <a:rPr lang="en-IE" sz="1600" dirty="0">
                <a:latin typeface="+mn-lt"/>
              </a:rPr>
              <a:t>Credit Cards</a:t>
            </a:r>
          </a:p>
          <a:p>
            <a:pPr marL="285750" indent="-285750" eaLnBrk="1" fontAlgn="auto" hangingPunct="1">
              <a:spcBef>
                <a:spcPts val="0"/>
              </a:spcBef>
              <a:spcAft>
                <a:spcPts val="0"/>
              </a:spcAft>
              <a:buFont typeface="Arial" panose="020B0604020202020204" pitchFamily="34" charset="0"/>
              <a:buChar char="•"/>
              <a:defRPr/>
            </a:pPr>
            <a:r>
              <a:rPr lang="en-IE" sz="1600" dirty="0">
                <a:latin typeface="+mn-lt"/>
              </a:rPr>
              <a:t>Overdrafts</a:t>
            </a:r>
          </a:p>
          <a:p>
            <a:pPr marL="285750" indent="-285750" eaLnBrk="1" fontAlgn="auto" hangingPunct="1">
              <a:spcBef>
                <a:spcPts val="0"/>
              </a:spcBef>
              <a:spcAft>
                <a:spcPts val="0"/>
              </a:spcAft>
              <a:buFont typeface="Arial" panose="020B0604020202020204" pitchFamily="34" charset="0"/>
              <a:buChar char="•"/>
              <a:defRPr/>
            </a:pPr>
            <a:r>
              <a:rPr lang="en-IE" sz="1600" dirty="0">
                <a:latin typeface="+mn-lt"/>
              </a:rPr>
              <a:t>Small Commercial  Loans</a:t>
            </a:r>
          </a:p>
          <a:p>
            <a:pPr marL="285750" indent="-285750" eaLnBrk="1" fontAlgn="auto" hangingPunct="1">
              <a:spcBef>
                <a:spcPts val="0"/>
              </a:spcBef>
              <a:spcAft>
                <a:spcPts val="0"/>
              </a:spcAft>
              <a:buFont typeface="Arial" panose="020B0604020202020204" pitchFamily="34" charset="0"/>
              <a:buChar char="•"/>
              <a:defRPr/>
            </a:pPr>
            <a:r>
              <a:rPr lang="en-IE" sz="1600" dirty="0">
                <a:latin typeface="+mn-lt"/>
              </a:rPr>
              <a:t>Small Commercial </a:t>
            </a:r>
          </a:p>
        </p:txBody>
      </p:sp>
      <p:sp>
        <p:nvSpPr>
          <p:cNvPr id="7" name="Right Brace 6">
            <a:extLst>
              <a:ext uri="{FF2B5EF4-FFF2-40B4-BE49-F238E27FC236}">
                <a16:creationId xmlns:a16="http://schemas.microsoft.com/office/drawing/2014/main" id="{8AB6659B-BEF1-4DA9-B985-0A61392C4E7B}"/>
              </a:ext>
            </a:extLst>
          </p:cNvPr>
          <p:cNvSpPr/>
          <p:nvPr/>
        </p:nvSpPr>
        <p:spPr>
          <a:xfrm>
            <a:off x="4741863" y="3284538"/>
            <a:ext cx="431800" cy="1400175"/>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IE"/>
          </a:p>
        </p:txBody>
      </p:sp>
      <p:sp>
        <p:nvSpPr>
          <p:cNvPr id="62471" name="TextBox 7">
            <a:extLst>
              <a:ext uri="{FF2B5EF4-FFF2-40B4-BE49-F238E27FC236}">
                <a16:creationId xmlns:a16="http://schemas.microsoft.com/office/drawing/2014/main" id="{4C97036E-2988-4102-A023-69D04F383BAB}"/>
              </a:ext>
            </a:extLst>
          </p:cNvPr>
          <p:cNvSpPr txBox="1">
            <a:spLocks noChangeArrowheads="1"/>
          </p:cNvSpPr>
          <p:nvPr/>
        </p:nvSpPr>
        <p:spPr bwMode="auto">
          <a:xfrm>
            <a:off x="5616575" y="1906588"/>
            <a:ext cx="3271838"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IE" altLang="en-US" sz="1600">
                <a:latin typeface="Arial" panose="020B0604020202020204" pitchFamily="34" charset="0"/>
              </a:rPr>
              <a:t>The need to develop models for portfolios / sub portfolios will be based on the degree to which the risk profile / default behaviour is different from portfolio to portfolio. </a:t>
            </a:r>
          </a:p>
          <a:p>
            <a:pPr eaLnBrk="1" hangingPunct="1"/>
            <a:endParaRPr lang="en-IE" altLang="en-US" sz="1600">
              <a:latin typeface="Arial" panose="020B0604020202020204" pitchFamily="34" charset="0"/>
            </a:endParaRPr>
          </a:p>
          <a:p>
            <a:pPr eaLnBrk="1" hangingPunct="1"/>
            <a:r>
              <a:rPr lang="en-IE" altLang="en-US" sz="1600">
                <a:latin typeface="Arial" panose="020B0604020202020204" pitchFamily="34" charset="0"/>
              </a:rPr>
              <a:t>Consider level of added accuracy vs ability to develop and maintain model suite</a:t>
            </a:r>
          </a:p>
          <a:p>
            <a:pPr eaLnBrk="1" hangingPunct="1"/>
            <a:endParaRPr lang="en-IE" altLang="en-US" sz="1600">
              <a:latin typeface="Arial" panose="020B0604020202020204" pitchFamily="34" charset="0"/>
            </a:endParaRPr>
          </a:p>
          <a:p>
            <a:pPr eaLnBrk="1" hangingPunct="1"/>
            <a:r>
              <a:rPr lang="en-IE" altLang="en-US" sz="1600">
                <a:latin typeface="Arial" panose="020B0604020202020204" pitchFamily="34" charset="0"/>
              </a:rPr>
              <a:t>Cost of model maintenance is becoming a major issue for banks</a:t>
            </a:r>
          </a:p>
          <a:p>
            <a:pPr eaLnBrk="1" hangingPunct="1"/>
            <a:endParaRPr lang="en-IE" altLang="en-US" sz="1600">
              <a:latin typeface="Arial" panose="020B0604020202020204" pitchFamily="34" charset="0"/>
            </a:endParaRPr>
          </a:p>
          <a:p>
            <a:pPr eaLnBrk="1" hangingPunct="1"/>
            <a:endParaRPr lang="en-IE" altLang="en-US" sz="1600">
              <a:latin typeface="Arial" panose="020B0604020202020204" pitchFamily="34" charset="0"/>
            </a:endParaRPr>
          </a:p>
        </p:txBody>
      </p:sp>
      <p:sp>
        <p:nvSpPr>
          <p:cNvPr id="62472" name="TextBox 8">
            <a:extLst>
              <a:ext uri="{FF2B5EF4-FFF2-40B4-BE49-F238E27FC236}">
                <a16:creationId xmlns:a16="http://schemas.microsoft.com/office/drawing/2014/main" id="{BDF6A8A0-14BA-426C-AB2A-A1FE234EA242}"/>
              </a:ext>
            </a:extLst>
          </p:cNvPr>
          <p:cNvSpPr txBox="1">
            <a:spLocks noChangeArrowheads="1"/>
          </p:cNvSpPr>
          <p:nvPr/>
        </p:nvSpPr>
        <p:spPr bwMode="auto">
          <a:xfrm>
            <a:off x="152400" y="874713"/>
            <a:ext cx="873601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IE" altLang="en-US">
                <a:latin typeface="Arial" panose="020B0604020202020204" pitchFamily="34" charset="0"/>
              </a:rPr>
              <a:t>Banks will have numerous PD models   - relevant for each exposure class / “risk portfolio” .  Risk Portfolio – homogenous customers / similar risk characteristics/ risk profile.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F761B1F9-DE97-4AD3-AEFE-99142A2B0305}"/>
              </a:ext>
            </a:extLst>
          </p:cNvPr>
          <p:cNvSpPr>
            <a:spLocks noGrp="1" noChangeArrowheads="1"/>
          </p:cNvSpPr>
          <p:nvPr>
            <p:ph type="title"/>
          </p:nvPr>
        </p:nvSpPr>
        <p:spPr>
          <a:xfrm>
            <a:off x="457200" y="306388"/>
            <a:ext cx="8077200" cy="431800"/>
          </a:xfrm>
        </p:spPr>
        <p:txBody>
          <a:bodyPr rtlCol="0">
            <a:normAutofit fontScale="90000"/>
          </a:bodyPr>
          <a:lstStyle/>
          <a:p>
            <a:pPr fontAlgn="auto">
              <a:spcAft>
                <a:spcPts val="0"/>
              </a:spcAft>
              <a:defRPr/>
            </a:pPr>
            <a:r>
              <a:rPr lang="en-IE" altLang="en-US" sz="3600"/>
              <a:t>Credit Capital Considerations</a:t>
            </a:r>
          </a:p>
        </p:txBody>
      </p:sp>
      <p:sp>
        <p:nvSpPr>
          <p:cNvPr id="51203" name="Content Placeholder 2">
            <a:extLst>
              <a:ext uri="{FF2B5EF4-FFF2-40B4-BE49-F238E27FC236}">
                <a16:creationId xmlns:a16="http://schemas.microsoft.com/office/drawing/2014/main" id="{2A1BBAD0-5F7F-4F9B-A224-891CCFF79A56}"/>
              </a:ext>
            </a:extLst>
          </p:cNvPr>
          <p:cNvSpPr>
            <a:spLocks noGrp="1"/>
          </p:cNvSpPr>
          <p:nvPr>
            <p:ph sz="quarter" idx="15"/>
          </p:nvPr>
        </p:nvSpPr>
        <p:spPr>
          <a:xfrm>
            <a:off x="250825" y="838200"/>
            <a:ext cx="8642350" cy="5497513"/>
          </a:xfrm>
        </p:spPr>
        <p:txBody>
          <a:bodyPr/>
          <a:lstStyle/>
          <a:p>
            <a:pPr marL="0" indent="0" fontAlgn="auto">
              <a:spcAft>
                <a:spcPts val="0"/>
              </a:spcAft>
              <a:buFontTx/>
              <a:buNone/>
              <a:defRPr/>
            </a:pPr>
            <a:r>
              <a:rPr lang="en-IE" sz="2000" dirty="0">
                <a:latin typeface="+mj-lt"/>
              </a:rPr>
              <a:t>Potential Process Issues with capital calculation:</a:t>
            </a:r>
          </a:p>
          <a:p>
            <a:pPr marL="0" indent="0" fontAlgn="auto">
              <a:spcAft>
                <a:spcPts val="0"/>
              </a:spcAft>
              <a:buFontTx/>
              <a:buNone/>
              <a:defRPr/>
            </a:pPr>
            <a:endParaRPr lang="en-IE" sz="2000" dirty="0">
              <a:latin typeface="+mj-lt"/>
            </a:endParaRPr>
          </a:p>
          <a:p>
            <a:pPr marL="808038" lvl="1" indent="-452438" fontAlgn="auto">
              <a:spcAft>
                <a:spcPts val="0"/>
              </a:spcAft>
              <a:buFont typeface="Wingdings" pitchFamily="2" charset="2"/>
              <a:buChar char="§"/>
              <a:defRPr/>
            </a:pPr>
            <a:r>
              <a:rPr lang="en-IE" sz="2000" dirty="0">
                <a:latin typeface="+mj-lt"/>
              </a:rPr>
              <a:t>Default recognition</a:t>
            </a:r>
          </a:p>
          <a:p>
            <a:pPr marL="808038" lvl="1" indent="-452438" fontAlgn="auto">
              <a:spcAft>
                <a:spcPts val="0"/>
              </a:spcAft>
              <a:buFont typeface="Wingdings" pitchFamily="2" charset="2"/>
              <a:buChar char="§"/>
              <a:defRPr/>
            </a:pPr>
            <a:r>
              <a:rPr lang="en-IE" sz="2000" dirty="0">
                <a:latin typeface="+mj-lt"/>
              </a:rPr>
              <a:t>DPD90 – capital default even if caused by process issue</a:t>
            </a:r>
          </a:p>
          <a:p>
            <a:pPr marL="808038" lvl="1" indent="-452438" fontAlgn="auto">
              <a:spcAft>
                <a:spcPts val="0"/>
              </a:spcAft>
              <a:buFont typeface="Wingdings" pitchFamily="2" charset="2"/>
              <a:buChar char="§"/>
              <a:defRPr/>
            </a:pPr>
            <a:r>
              <a:rPr lang="en-IE" sz="2000" dirty="0">
                <a:latin typeface="+mj-lt"/>
              </a:rPr>
              <a:t>Customer grading up to date – overdue annual reviews?</a:t>
            </a:r>
          </a:p>
          <a:p>
            <a:pPr marL="808038" lvl="1" indent="-452438" fontAlgn="auto">
              <a:spcAft>
                <a:spcPts val="0"/>
              </a:spcAft>
              <a:buFont typeface="Wingdings" pitchFamily="2" charset="2"/>
              <a:buChar char="§"/>
              <a:defRPr/>
            </a:pPr>
            <a:r>
              <a:rPr lang="en-IE" sz="2000" dirty="0">
                <a:latin typeface="+mj-lt"/>
              </a:rPr>
              <a:t>Quality of customer grading – good to bad overnight?</a:t>
            </a:r>
          </a:p>
          <a:p>
            <a:pPr marL="808038" lvl="1" indent="-452438" fontAlgn="auto">
              <a:spcAft>
                <a:spcPts val="0"/>
              </a:spcAft>
              <a:buFont typeface="Wingdings" pitchFamily="2" charset="2"/>
              <a:buChar char="§"/>
              <a:defRPr/>
            </a:pPr>
            <a:r>
              <a:rPr lang="en-IE" sz="2000" dirty="0">
                <a:latin typeface="+mj-lt"/>
              </a:rPr>
              <a:t>Unused limits / marking up of limits </a:t>
            </a:r>
          </a:p>
          <a:p>
            <a:pPr marL="808038" lvl="1" indent="-452438" fontAlgn="auto">
              <a:spcAft>
                <a:spcPts val="0"/>
              </a:spcAft>
              <a:buFont typeface="Wingdings" pitchFamily="2" charset="2"/>
              <a:buChar char="§"/>
              <a:defRPr/>
            </a:pPr>
            <a:r>
              <a:rPr lang="en-IE" sz="2000" dirty="0">
                <a:latin typeface="+mj-lt"/>
              </a:rPr>
              <a:t>Up to date valuations for LGDs / valuer</a:t>
            </a:r>
          </a:p>
          <a:p>
            <a:pPr marL="808038" lvl="1" indent="-452438" fontAlgn="auto">
              <a:spcAft>
                <a:spcPts val="0"/>
              </a:spcAft>
              <a:buFont typeface="Wingdings" pitchFamily="2" charset="2"/>
              <a:buChar char="§"/>
              <a:defRPr/>
            </a:pPr>
            <a:r>
              <a:rPr lang="en-IE" sz="2000" dirty="0">
                <a:latin typeface="+mj-lt"/>
              </a:rPr>
              <a:t>Appropriate recognition of mitigation / offsets</a:t>
            </a:r>
          </a:p>
          <a:p>
            <a:pPr marL="808038" lvl="1" indent="-452438" fontAlgn="auto">
              <a:spcAft>
                <a:spcPts val="0"/>
              </a:spcAft>
              <a:buFont typeface="Wingdings" pitchFamily="2" charset="2"/>
              <a:buChar char="§"/>
              <a:defRPr/>
            </a:pPr>
            <a:r>
              <a:rPr lang="en-IE" sz="2000" dirty="0">
                <a:latin typeface="+mj-lt"/>
              </a:rPr>
              <a:t>Capital - we have a provision therefore capital is not important</a:t>
            </a:r>
          </a:p>
          <a:p>
            <a:pPr marL="808038" lvl="1" indent="-452438" fontAlgn="auto">
              <a:spcAft>
                <a:spcPts val="0"/>
              </a:spcAft>
              <a:buFont typeface="Wingdings" pitchFamily="2" charset="2"/>
              <a:buChar char="§"/>
              <a:defRPr/>
            </a:pPr>
            <a:r>
              <a:rPr lang="en-IE" sz="2000" dirty="0">
                <a:latin typeface="+mj-lt"/>
              </a:rPr>
              <a:t>Recording of turnover – discount for SMEs</a:t>
            </a:r>
          </a:p>
          <a:p>
            <a:pPr marL="808038" lvl="1" indent="-452438" fontAlgn="auto">
              <a:spcAft>
                <a:spcPts val="0"/>
              </a:spcAft>
              <a:buFont typeface="Wingdings" pitchFamily="2" charset="2"/>
              <a:buChar char="§"/>
              <a:defRPr/>
            </a:pPr>
            <a:r>
              <a:rPr lang="en-IE" sz="2000" dirty="0">
                <a:latin typeface="+mj-lt"/>
              </a:rPr>
              <a:t>Bad book</a:t>
            </a:r>
          </a:p>
          <a:p>
            <a:pPr marL="355600" lvl="1" indent="0" fontAlgn="auto">
              <a:spcAft>
                <a:spcPts val="0"/>
              </a:spcAft>
              <a:buFontTx/>
              <a:buNone/>
              <a:defRPr/>
            </a:pPr>
            <a:endParaRPr lang="en-IE" sz="2000" dirty="0">
              <a:latin typeface="+mj-lt"/>
            </a:endParaRPr>
          </a:p>
          <a:p>
            <a:pPr marL="0" indent="0" fontAlgn="auto">
              <a:spcAft>
                <a:spcPts val="0"/>
              </a:spcAft>
              <a:buFontTx/>
              <a:buNone/>
              <a:defRPr/>
            </a:pPr>
            <a:r>
              <a:rPr lang="en-IE" sz="2000" b="1" dirty="0">
                <a:latin typeface="+mj-lt"/>
              </a:rPr>
              <a:t>Lack of understanding of models, model development, capital use</a:t>
            </a:r>
          </a:p>
          <a:p>
            <a:pPr marL="0" indent="0" fontAlgn="auto">
              <a:spcAft>
                <a:spcPts val="0"/>
              </a:spcAft>
              <a:defRPr/>
            </a:pPr>
            <a:endParaRPr lang="en-IE" dirty="0"/>
          </a:p>
          <a:p>
            <a:pPr marL="0" indent="0" fontAlgn="auto">
              <a:spcAft>
                <a:spcPts val="0"/>
              </a:spcAft>
              <a:defRPr/>
            </a:pPr>
            <a:endParaRPr lang="en-IE" dirty="0"/>
          </a:p>
          <a:p>
            <a:pPr marL="0" indent="0" fontAlgn="auto">
              <a:spcAft>
                <a:spcPts val="0"/>
              </a:spcAft>
              <a:defRPr/>
            </a:pPr>
            <a:endParaRPr lang="en-IE" dirty="0"/>
          </a:p>
        </p:txBody>
      </p:sp>
      <p:sp>
        <p:nvSpPr>
          <p:cNvPr id="63493" name="Slide Number Placeholder 17">
            <a:extLst>
              <a:ext uri="{FF2B5EF4-FFF2-40B4-BE49-F238E27FC236}">
                <a16:creationId xmlns:a16="http://schemas.microsoft.com/office/drawing/2014/main" id="{F4817300-49C3-44FB-B724-1F7D49B94154}"/>
              </a:ext>
            </a:extLst>
          </p:cNvPr>
          <p:cNvSpPr txBox="1">
            <a:spLocks noChangeArrowheads="1"/>
          </p:cNvSpPr>
          <p:nvPr/>
        </p:nvSpPr>
        <p:spPr bwMode="auto">
          <a:xfrm>
            <a:off x="7086600" y="6477000"/>
            <a:ext cx="15271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fld id="{C4CCE1CD-131C-4B82-8636-B5891CF71077}" type="slidenum">
              <a:rPr lang="en-IE" altLang="en-US" sz="900" b="1">
                <a:solidFill>
                  <a:srgbClr val="004E7D"/>
                </a:solidFill>
                <a:latin typeface="Georgia" panose="02040502050405020303" pitchFamily="18" charset="0"/>
              </a:rPr>
              <a:pPr algn="r" eaLnBrk="1" hangingPunct="1"/>
              <a:t>49</a:t>
            </a:fld>
            <a:endParaRPr lang="en-IE" altLang="en-US" sz="900" b="1">
              <a:solidFill>
                <a:srgbClr val="004E7D"/>
              </a:solidFill>
              <a:latin typeface="Georgia" panose="02040502050405020303" pitchFamily="18"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F6328B9F-EC6C-4E3F-8FE8-722B2C1817DD}"/>
              </a:ext>
            </a:extLst>
          </p:cNvPr>
          <p:cNvSpPr>
            <a:spLocks noGrp="1" noChangeArrowheads="1"/>
          </p:cNvSpPr>
          <p:nvPr>
            <p:ph type="title"/>
          </p:nvPr>
        </p:nvSpPr>
        <p:spPr>
          <a:xfrm>
            <a:off x="457200" y="274638"/>
            <a:ext cx="8229600" cy="563562"/>
          </a:xfrm>
        </p:spPr>
        <p:txBody>
          <a:bodyPr rtlCol="0">
            <a:normAutofit fontScale="90000"/>
          </a:bodyPr>
          <a:lstStyle/>
          <a:p>
            <a:pPr fontAlgn="auto">
              <a:spcAft>
                <a:spcPts val="0"/>
              </a:spcAft>
              <a:defRPr/>
            </a:pPr>
            <a:r>
              <a:rPr lang="en-GB" altLang="en-US" sz="3600"/>
              <a:t>Decision Process</a:t>
            </a:r>
          </a:p>
        </p:txBody>
      </p:sp>
      <p:sp>
        <p:nvSpPr>
          <p:cNvPr id="3" name="Content Placeholder 2">
            <a:extLst>
              <a:ext uri="{FF2B5EF4-FFF2-40B4-BE49-F238E27FC236}">
                <a16:creationId xmlns:a16="http://schemas.microsoft.com/office/drawing/2014/main" id="{668CE7ED-3275-498F-8833-F80A18C45BEB}"/>
              </a:ext>
            </a:extLst>
          </p:cNvPr>
          <p:cNvSpPr>
            <a:spLocks noGrp="1"/>
          </p:cNvSpPr>
          <p:nvPr>
            <p:ph idx="1"/>
          </p:nvPr>
        </p:nvSpPr>
        <p:spPr>
          <a:xfrm>
            <a:off x="457200" y="838200"/>
            <a:ext cx="8229600" cy="5287963"/>
          </a:xfrm>
        </p:spPr>
        <p:txBody>
          <a:bodyPr/>
          <a:lstStyle/>
          <a:p>
            <a:pPr fontAlgn="auto">
              <a:spcAft>
                <a:spcPts val="0"/>
              </a:spcAft>
              <a:defRPr/>
            </a:pPr>
            <a:r>
              <a:rPr lang="en-GB" sz="2000" b="1" dirty="0"/>
              <a:t>Application scoring</a:t>
            </a:r>
            <a:r>
              <a:rPr lang="en-GB" sz="2000" dirty="0"/>
              <a:t>:  Use scores to decide who to accept or reject for a loan or other financial product</a:t>
            </a:r>
          </a:p>
          <a:p>
            <a:pPr marL="0" indent="0" fontAlgn="auto">
              <a:spcAft>
                <a:spcPts val="0"/>
              </a:spcAft>
              <a:buFontTx/>
              <a:buNone/>
              <a:defRPr/>
            </a:pPr>
            <a:endParaRPr lang="en-GB" sz="2000" dirty="0"/>
          </a:p>
          <a:p>
            <a:pPr fontAlgn="auto">
              <a:spcAft>
                <a:spcPts val="0"/>
              </a:spcAft>
              <a:defRPr/>
            </a:pPr>
            <a:r>
              <a:rPr lang="en-GB" sz="2000" b="1" dirty="0"/>
              <a:t>Behavioural scoring</a:t>
            </a:r>
            <a:r>
              <a:rPr lang="en-GB" sz="2000" dirty="0"/>
              <a:t>:  Use scores to determine how well-behaved existing borrowers are, anticipate future problems and inform </a:t>
            </a:r>
            <a:r>
              <a:rPr lang="en-GB" sz="2000" b="1" i="1" dirty="0"/>
              <a:t>pay / no pay decisions</a:t>
            </a:r>
          </a:p>
          <a:p>
            <a:pPr marL="0" indent="0" fontAlgn="auto">
              <a:spcAft>
                <a:spcPts val="0"/>
              </a:spcAft>
              <a:buFontTx/>
              <a:buNone/>
              <a:defRPr/>
            </a:pPr>
            <a:r>
              <a:rPr lang="en-GB" sz="2000" dirty="0"/>
              <a:t> </a:t>
            </a:r>
          </a:p>
          <a:p>
            <a:pPr fontAlgn="auto">
              <a:spcAft>
                <a:spcPts val="0"/>
              </a:spcAft>
              <a:defRPr/>
            </a:pPr>
            <a:r>
              <a:rPr lang="en-GB" sz="2000" b="1" dirty="0"/>
              <a:t>Fraud detection:  </a:t>
            </a:r>
            <a:r>
              <a:rPr lang="en-GB" sz="2000" dirty="0"/>
              <a:t>Use scores to detect unusual credit use which may be the result of fraud</a:t>
            </a:r>
          </a:p>
          <a:p>
            <a:pPr marL="0" indent="0" fontAlgn="auto">
              <a:spcAft>
                <a:spcPts val="0"/>
              </a:spcAft>
              <a:buFontTx/>
              <a:buNone/>
              <a:defRPr/>
            </a:pPr>
            <a:r>
              <a:rPr lang="en-GB" sz="2000" dirty="0"/>
              <a:t> </a:t>
            </a:r>
          </a:p>
          <a:p>
            <a:pPr fontAlgn="auto">
              <a:spcAft>
                <a:spcPts val="0"/>
              </a:spcAft>
              <a:defRPr/>
            </a:pPr>
            <a:r>
              <a:rPr lang="en-GB" sz="2000" b="1" dirty="0"/>
              <a:t>Cross-selling:  </a:t>
            </a:r>
            <a:r>
              <a:rPr lang="en-GB" sz="2000" dirty="0"/>
              <a:t>Decide who to target for additional financial products</a:t>
            </a:r>
          </a:p>
          <a:p>
            <a:pPr fontAlgn="auto">
              <a:spcAft>
                <a:spcPts val="0"/>
              </a:spcAft>
              <a:defRPr/>
            </a:pPr>
            <a:endParaRPr lang="en-GB" sz="2000" dirty="0"/>
          </a:p>
          <a:p>
            <a:pPr fontAlgn="auto">
              <a:spcAft>
                <a:spcPts val="0"/>
              </a:spcAft>
              <a:defRPr/>
            </a:pPr>
            <a:r>
              <a:rPr lang="en-GB" sz="2000" b="1" dirty="0"/>
              <a:t>Debt Management:  </a:t>
            </a:r>
            <a:r>
              <a:rPr lang="en-GB" sz="2000" dirty="0"/>
              <a:t>Decide who to target for early intervention or for particular supports</a:t>
            </a:r>
          </a:p>
        </p:txBody>
      </p:sp>
      <p:sp>
        <p:nvSpPr>
          <p:cNvPr id="9222" name="Slide Number Placeholder 5">
            <a:extLst>
              <a:ext uri="{FF2B5EF4-FFF2-40B4-BE49-F238E27FC236}">
                <a16:creationId xmlns:a16="http://schemas.microsoft.com/office/drawing/2014/main" id="{C6AC2F6F-FFDF-4347-A9F3-D372AF876322}"/>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5164B70-7CE2-44D1-B710-FB446D466550}" type="slidenum">
              <a:rPr lang="en-US" altLang="en-US" sz="1400">
                <a:latin typeface="Arial" panose="020B0604020202020204" pitchFamily="34" charset="0"/>
              </a:rPr>
              <a:pPr fontAlgn="base">
                <a:spcBef>
                  <a:spcPct val="0"/>
                </a:spcBef>
                <a:spcAft>
                  <a:spcPct val="0"/>
                </a:spcAft>
              </a:pPr>
              <a:t>5</a:t>
            </a:fld>
            <a:endParaRPr lang="en-US" altLang="en-US" sz="1400">
              <a:latin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7285DCA5-7FFD-4675-BB88-AD27F5591057}"/>
              </a:ext>
            </a:extLst>
          </p:cNvPr>
          <p:cNvSpPr>
            <a:spLocks noGrp="1" noChangeArrowheads="1"/>
          </p:cNvSpPr>
          <p:nvPr>
            <p:ph type="title"/>
          </p:nvPr>
        </p:nvSpPr>
        <p:spPr>
          <a:xfrm>
            <a:off x="457200" y="274638"/>
            <a:ext cx="8229600" cy="476250"/>
          </a:xfrm>
        </p:spPr>
        <p:txBody>
          <a:bodyPr rtlCol="0">
            <a:normAutofit fontScale="90000"/>
          </a:bodyPr>
          <a:lstStyle/>
          <a:p>
            <a:pPr fontAlgn="auto">
              <a:spcAft>
                <a:spcPts val="0"/>
              </a:spcAft>
              <a:defRPr/>
            </a:pPr>
            <a:r>
              <a:rPr lang="en-IE" altLang="en-US" sz="3600"/>
              <a:t>RWA Basel Formula  </a:t>
            </a:r>
          </a:p>
        </p:txBody>
      </p:sp>
      <p:pic>
        <p:nvPicPr>
          <p:cNvPr id="65539" name="Content Placeholder 5">
            <a:extLst>
              <a:ext uri="{FF2B5EF4-FFF2-40B4-BE49-F238E27FC236}">
                <a16:creationId xmlns:a16="http://schemas.microsoft.com/office/drawing/2014/main" id="{A1B1DD54-2E44-4478-A14F-F8740A16D1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608" t="-1724" r="2608" b="78810"/>
          <a:stretch>
            <a:fillRect/>
          </a:stretch>
        </p:blipFill>
        <p:spPr bwMode="auto">
          <a:xfrm>
            <a:off x="631825" y="2039938"/>
            <a:ext cx="7588250" cy="1071562"/>
          </a:xfrm>
        </p:spPr>
      </p:pic>
      <p:sp>
        <p:nvSpPr>
          <p:cNvPr id="65541" name="Slide Number Placeholder 4">
            <a:extLst>
              <a:ext uri="{FF2B5EF4-FFF2-40B4-BE49-F238E27FC236}">
                <a16:creationId xmlns:a16="http://schemas.microsoft.com/office/drawing/2014/main" id="{2B337FBF-B7B4-4C09-8063-0834F1504B45}"/>
              </a:ext>
            </a:extLst>
          </p:cNvPr>
          <p:cNvSpPr>
            <a:spLocks noGrp="1"/>
          </p:cNvSpPr>
          <p:nvPr>
            <p:ph type="sldNum" sz="quarter" idx="12"/>
          </p:nvPr>
        </p:nvSpPr>
        <p:spPr bwMode="auto">
          <a:xfrm>
            <a:off x="8220075" y="6245225"/>
            <a:ext cx="66675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fld id="{F2C8C52B-9782-4E78-B9F7-7D3AC1090010}" type="slidenum">
              <a:rPr lang="en-US" altLang="en-US" sz="1400">
                <a:solidFill>
                  <a:srgbClr val="004E7D"/>
                </a:solidFill>
                <a:latin typeface="Arial" panose="020B0604020202020204" pitchFamily="34" charset="0"/>
              </a:rPr>
              <a:pPr algn="ctr" fontAlgn="base">
                <a:spcBef>
                  <a:spcPct val="0"/>
                </a:spcBef>
                <a:spcAft>
                  <a:spcPct val="0"/>
                </a:spcAft>
              </a:pPr>
              <a:t>50</a:t>
            </a:fld>
            <a:endParaRPr lang="en-US" altLang="en-US" sz="1400">
              <a:solidFill>
                <a:srgbClr val="004E7D"/>
              </a:solidFill>
              <a:latin typeface="Arial" panose="020B0604020202020204" pitchFamily="34" charset="0"/>
            </a:endParaRPr>
          </a:p>
        </p:txBody>
      </p:sp>
      <p:sp>
        <p:nvSpPr>
          <p:cNvPr id="8" name="TextBox 7">
            <a:extLst>
              <a:ext uri="{FF2B5EF4-FFF2-40B4-BE49-F238E27FC236}">
                <a16:creationId xmlns:a16="http://schemas.microsoft.com/office/drawing/2014/main" id="{993BEDE7-362C-4635-9BF3-FDE217EAD9C2}"/>
              </a:ext>
            </a:extLst>
          </p:cNvPr>
          <p:cNvSpPr txBox="1"/>
          <p:nvPr/>
        </p:nvSpPr>
        <p:spPr>
          <a:xfrm>
            <a:off x="5472113" y="5229225"/>
            <a:ext cx="3402012" cy="1016000"/>
          </a:xfrm>
          <a:prstGeom prst="rect">
            <a:avLst/>
          </a:prstGeom>
          <a:solidFill>
            <a:schemeClr val="bg1">
              <a:lumMod val="85000"/>
            </a:schemeClr>
          </a:solidFill>
          <a:ln>
            <a:solidFill>
              <a:schemeClr val="accent1"/>
            </a:solidFill>
          </a:ln>
        </p:spPr>
        <p:txBody>
          <a:bodyPr>
            <a:spAutoFit/>
          </a:bodyPr>
          <a:lstStyle/>
          <a:p>
            <a:pPr eaLnBrk="1" fontAlgn="auto" hangingPunct="1">
              <a:spcBef>
                <a:spcPts val="0"/>
              </a:spcBef>
              <a:spcAft>
                <a:spcPts val="0"/>
              </a:spcAft>
              <a:defRPr/>
            </a:pPr>
            <a:r>
              <a:rPr lang="en-IE" sz="1200" b="1" dirty="0">
                <a:solidFill>
                  <a:srgbClr val="000000"/>
                </a:solidFill>
                <a:latin typeface="Georgia"/>
              </a:rPr>
              <a:t>Only 3 Input Variables</a:t>
            </a:r>
            <a:endParaRPr lang="en-IE" sz="1200" dirty="0">
              <a:solidFill>
                <a:srgbClr val="000000"/>
              </a:solidFill>
              <a:latin typeface="Georgia"/>
            </a:endParaRPr>
          </a:p>
          <a:p>
            <a:pPr marL="285750" indent="-285750" eaLnBrk="1" fontAlgn="auto" hangingPunct="1">
              <a:spcBef>
                <a:spcPts val="0"/>
              </a:spcBef>
              <a:spcAft>
                <a:spcPts val="0"/>
              </a:spcAft>
              <a:buFont typeface="Arial" panose="020B0604020202020204" pitchFamily="34" charset="0"/>
              <a:buChar char="•"/>
              <a:defRPr/>
            </a:pPr>
            <a:r>
              <a:rPr lang="en-IE" sz="1200" dirty="0">
                <a:solidFill>
                  <a:srgbClr val="FF0000"/>
                </a:solidFill>
                <a:latin typeface="Georgia"/>
              </a:rPr>
              <a:t>PD</a:t>
            </a:r>
          </a:p>
          <a:p>
            <a:pPr marL="285750" indent="-285750" eaLnBrk="1" fontAlgn="auto" hangingPunct="1">
              <a:spcBef>
                <a:spcPts val="0"/>
              </a:spcBef>
              <a:spcAft>
                <a:spcPts val="0"/>
              </a:spcAft>
              <a:buFont typeface="Arial" panose="020B0604020202020204" pitchFamily="34" charset="0"/>
              <a:buChar char="•"/>
              <a:defRPr/>
            </a:pPr>
            <a:r>
              <a:rPr lang="en-IE" sz="1200" dirty="0">
                <a:solidFill>
                  <a:srgbClr val="00B050"/>
                </a:solidFill>
                <a:latin typeface="Georgia"/>
              </a:rPr>
              <a:t>LGD</a:t>
            </a:r>
            <a:endParaRPr lang="en-IE" sz="1200" dirty="0">
              <a:solidFill>
                <a:srgbClr val="FF0000"/>
              </a:solidFill>
              <a:latin typeface="Georgia"/>
            </a:endParaRPr>
          </a:p>
          <a:p>
            <a:pPr marL="285750" indent="-285750" eaLnBrk="1" fontAlgn="auto" hangingPunct="1">
              <a:spcBef>
                <a:spcPts val="0"/>
              </a:spcBef>
              <a:spcAft>
                <a:spcPts val="0"/>
              </a:spcAft>
              <a:buFont typeface="Arial" panose="020B0604020202020204" pitchFamily="34" charset="0"/>
              <a:buChar char="•"/>
              <a:defRPr/>
            </a:pPr>
            <a:r>
              <a:rPr lang="en-IE" sz="1200" dirty="0">
                <a:solidFill>
                  <a:srgbClr val="7030A0"/>
                </a:solidFill>
                <a:latin typeface="Georgia"/>
              </a:rPr>
              <a:t>Maturity</a:t>
            </a:r>
          </a:p>
          <a:p>
            <a:pPr eaLnBrk="1" fontAlgn="auto" hangingPunct="1">
              <a:spcBef>
                <a:spcPts val="0"/>
              </a:spcBef>
              <a:spcAft>
                <a:spcPts val="0"/>
              </a:spcAft>
              <a:defRPr/>
            </a:pPr>
            <a:r>
              <a:rPr lang="en-IE" sz="1200" dirty="0">
                <a:solidFill>
                  <a:srgbClr val="000000"/>
                </a:solidFill>
                <a:latin typeface="Georgia"/>
              </a:rPr>
              <a:t>( R – Correlation is given per exposure type ) </a:t>
            </a:r>
          </a:p>
        </p:txBody>
      </p:sp>
      <p:sp>
        <p:nvSpPr>
          <p:cNvPr id="9" name="Right Brace 8">
            <a:extLst>
              <a:ext uri="{FF2B5EF4-FFF2-40B4-BE49-F238E27FC236}">
                <a16:creationId xmlns:a16="http://schemas.microsoft.com/office/drawing/2014/main" id="{822F24D8-6DA7-47F7-9B5C-602A5893C7F3}"/>
              </a:ext>
            </a:extLst>
          </p:cNvPr>
          <p:cNvSpPr/>
          <p:nvPr/>
        </p:nvSpPr>
        <p:spPr>
          <a:xfrm rot="5400000">
            <a:off x="3491707" y="1232694"/>
            <a:ext cx="576262" cy="4248150"/>
          </a:xfrm>
          <a:prstGeom prst="rightBrace">
            <a:avLst/>
          </a:prstGeom>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IE">
              <a:solidFill>
                <a:srgbClr val="000000"/>
              </a:solidFill>
            </a:endParaRPr>
          </a:p>
        </p:txBody>
      </p:sp>
      <p:sp>
        <p:nvSpPr>
          <p:cNvPr id="65544" name="TextBox 9">
            <a:extLst>
              <a:ext uri="{FF2B5EF4-FFF2-40B4-BE49-F238E27FC236}">
                <a16:creationId xmlns:a16="http://schemas.microsoft.com/office/drawing/2014/main" id="{41F28DE8-BB50-43CB-9086-3F14DE4749E4}"/>
              </a:ext>
            </a:extLst>
          </p:cNvPr>
          <p:cNvSpPr txBox="1">
            <a:spLocks noChangeArrowheads="1"/>
          </p:cNvSpPr>
          <p:nvPr/>
        </p:nvSpPr>
        <p:spPr bwMode="auto">
          <a:xfrm>
            <a:off x="1663700" y="2971800"/>
            <a:ext cx="38877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IE" altLang="en-US" sz="1200">
                <a:solidFill>
                  <a:srgbClr val="FF0000"/>
                </a:solidFill>
                <a:latin typeface="Georgia" panose="02040502050405020303" pitchFamily="18" charset="0"/>
              </a:rPr>
              <a:t>Worst case at 99.9% Confidence level</a:t>
            </a:r>
          </a:p>
        </p:txBody>
      </p:sp>
      <p:sp>
        <p:nvSpPr>
          <p:cNvPr id="11" name="Right Brace 10">
            <a:extLst>
              <a:ext uri="{FF2B5EF4-FFF2-40B4-BE49-F238E27FC236}">
                <a16:creationId xmlns:a16="http://schemas.microsoft.com/office/drawing/2014/main" id="{B32D435A-07FD-4ACC-A965-1426EE4A891A}"/>
              </a:ext>
            </a:extLst>
          </p:cNvPr>
          <p:cNvSpPr/>
          <p:nvPr/>
        </p:nvSpPr>
        <p:spPr>
          <a:xfrm rot="5400000">
            <a:off x="5261769" y="3669507"/>
            <a:ext cx="574675" cy="922337"/>
          </a:xfrm>
          <a:prstGeom prst="rightBrace">
            <a:avLst/>
          </a:prstGeom>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IE">
              <a:solidFill>
                <a:srgbClr val="000000"/>
              </a:solidFill>
            </a:endParaRPr>
          </a:p>
        </p:txBody>
      </p:sp>
      <p:sp>
        <p:nvSpPr>
          <p:cNvPr id="65546" name="TextBox 11">
            <a:extLst>
              <a:ext uri="{FF2B5EF4-FFF2-40B4-BE49-F238E27FC236}">
                <a16:creationId xmlns:a16="http://schemas.microsoft.com/office/drawing/2014/main" id="{50345E18-1FCB-4180-A59C-425C327E728C}"/>
              </a:ext>
            </a:extLst>
          </p:cNvPr>
          <p:cNvSpPr txBox="1">
            <a:spLocks noChangeArrowheads="1"/>
          </p:cNvSpPr>
          <p:nvPr/>
        </p:nvSpPr>
        <p:spPr bwMode="auto">
          <a:xfrm>
            <a:off x="5172075" y="3656013"/>
            <a:ext cx="779463" cy="4000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IE" altLang="en-US" sz="1000">
                <a:solidFill>
                  <a:srgbClr val="FF0000"/>
                </a:solidFill>
                <a:latin typeface="Arial" panose="020B0604020202020204" pitchFamily="34" charset="0"/>
              </a:rPr>
              <a:t>Less EL</a:t>
            </a:r>
          </a:p>
          <a:p>
            <a:pPr algn="ctr" eaLnBrk="1" hangingPunct="1"/>
            <a:r>
              <a:rPr lang="en-IE" altLang="en-US" sz="1000">
                <a:solidFill>
                  <a:srgbClr val="FF0000"/>
                </a:solidFill>
                <a:latin typeface="Arial" panose="020B0604020202020204" pitchFamily="34" charset="0"/>
              </a:rPr>
              <a:t>(PD*LGD)</a:t>
            </a:r>
          </a:p>
        </p:txBody>
      </p:sp>
      <p:sp>
        <p:nvSpPr>
          <p:cNvPr id="13" name="Right Brace 12">
            <a:extLst>
              <a:ext uri="{FF2B5EF4-FFF2-40B4-BE49-F238E27FC236}">
                <a16:creationId xmlns:a16="http://schemas.microsoft.com/office/drawing/2014/main" id="{7C62E316-1916-456D-B322-5C4B746DBD8D}"/>
              </a:ext>
            </a:extLst>
          </p:cNvPr>
          <p:cNvSpPr/>
          <p:nvPr/>
        </p:nvSpPr>
        <p:spPr>
          <a:xfrm rot="5400000">
            <a:off x="3051176" y="3335337"/>
            <a:ext cx="576262" cy="3351213"/>
          </a:xfrm>
          <a:prstGeom prst="rightBrace">
            <a:avLst/>
          </a:prstGeom>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n-IE">
              <a:solidFill>
                <a:srgbClr val="000000"/>
              </a:solidFill>
            </a:endParaRPr>
          </a:p>
        </p:txBody>
      </p:sp>
      <p:sp>
        <p:nvSpPr>
          <p:cNvPr id="65548" name="Rectangle 13">
            <a:extLst>
              <a:ext uri="{FF2B5EF4-FFF2-40B4-BE49-F238E27FC236}">
                <a16:creationId xmlns:a16="http://schemas.microsoft.com/office/drawing/2014/main" id="{1669B6EF-079E-43A6-BA8F-3F7002E7839E}"/>
              </a:ext>
            </a:extLst>
          </p:cNvPr>
          <p:cNvSpPr>
            <a:spLocks noChangeArrowheads="1"/>
          </p:cNvSpPr>
          <p:nvPr/>
        </p:nvSpPr>
        <p:spPr bwMode="auto">
          <a:xfrm>
            <a:off x="1827213" y="4654550"/>
            <a:ext cx="3024187" cy="246063"/>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IE" altLang="en-US" sz="1000" b="1">
                <a:solidFill>
                  <a:srgbClr val="FFFFFF"/>
                </a:solidFill>
                <a:latin typeface="Arial" panose="020B0604020202020204" pitchFamily="34" charset="0"/>
              </a:rPr>
              <a:t>UNEXPECTED LOSS  (Worst Case – EL = UL) </a:t>
            </a:r>
          </a:p>
        </p:txBody>
      </p:sp>
      <p:sp>
        <p:nvSpPr>
          <p:cNvPr id="65549" name="TextBox 16">
            <a:extLst>
              <a:ext uri="{FF2B5EF4-FFF2-40B4-BE49-F238E27FC236}">
                <a16:creationId xmlns:a16="http://schemas.microsoft.com/office/drawing/2014/main" id="{9F285CCC-E930-4FCE-AE18-9ED3457EA129}"/>
              </a:ext>
            </a:extLst>
          </p:cNvPr>
          <p:cNvSpPr txBox="1">
            <a:spLocks noChangeArrowheads="1"/>
          </p:cNvSpPr>
          <p:nvPr/>
        </p:nvSpPr>
        <p:spPr bwMode="auto">
          <a:xfrm>
            <a:off x="6156325" y="2055813"/>
            <a:ext cx="13319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IE" altLang="en-US" sz="1000">
                <a:solidFill>
                  <a:srgbClr val="FF0000"/>
                </a:solidFill>
                <a:latin typeface="Arial" panose="020B0604020202020204" pitchFamily="34" charset="0"/>
              </a:rPr>
              <a:t>Maturity Adjustment</a:t>
            </a:r>
          </a:p>
        </p:txBody>
      </p:sp>
      <p:sp>
        <p:nvSpPr>
          <p:cNvPr id="65550" name="TextBox 17">
            <a:extLst>
              <a:ext uri="{FF2B5EF4-FFF2-40B4-BE49-F238E27FC236}">
                <a16:creationId xmlns:a16="http://schemas.microsoft.com/office/drawing/2014/main" id="{61CDF0AE-6ECD-43DA-B678-65FD9B02FDFA}"/>
              </a:ext>
            </a:extLst>
          </p:cNvPr>
          <p:cNvSpPr txBox="1">
            <a:spLocks noChangeArrowheads="1"/>
          </p:cNvSpPr>
          <p:nvPr/>
        </p:nvSpPr>
        <p:spPr bwMode="auto">
          <a:xfrm>
            <a:off x="7669213" y="2068513"/>
            <a:ext cx="14747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IE" altLang="en-US" sz="1000">
                <a:solidFill>
                  <a:srgbClr val="FF0000"/>
                </a:solidFill>
                <a:latin typeface="Arial" panose="020B0604020202020204" pitchFamily="34" charset="0"/>
              </a:rPr>
              <a:t>RWA converter  (8%)</a:t>
            </a:r>
          </a:p>
        </p:txBody>
      </p:sp>
      <p:cxnSp>
        <p:nvCxnSpPr>
          <p:cNvPr id="20" name="Straight Arrow Connector 19">
            <a:extLst>
              <a:ext uri="{FF2B5EF4-FFF2-40B4-BE49-F238E27FC236}">
                <a16:creationId xmlns:a16="http://schemas.microsoft.com/office/drawing/2014/main" id="{1E2F7777-8ADE-48B1-8269-23B02D5C3CF1}"/>
              </a:ext>
            </a:extLst>
          </p:cNvPr>
          <p:cNvCxnSpPr/>
          <p:nvPr/>
        </p:nvCxnSpPr>
        <p:spPr>
          <a:xfrm>
            <a:off x="7881938" y="2301875"/>
            <a:ext cx="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65F594CD-E743-40A1-8D62-A8EC078CA487}"/>
              </a:ext>
            </a:extLst>
          </p:cNvPr>
          <p:cNvCxnSpPr/>
          <p:nvPr/>
        </p:nvCxnSpPr>
        <p:spPr>
          <a:xfrm flipH="1">
            <a:off x="7637463" y="2292350"/>
            <a:ext cx="212725" cy="1730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5553" name="TextBox 24">
            <a:extLst>
              <a:ext uri="{FF2B5EF4-FFF2-40B4-BE49-F238E27FC236}">
                <a16:creationId xmlns:a16="http://schemas.microsoft.com/office/drawing/2014/main" id="{9FB81E28-5D59-45D2-9326-8D29E8A469F7}"/>
              </a:ext>
            </a:extLst>
          </p:cNvPr>
          <p:cNvSpPr txBox="1">
            <a:spLocks noChangeArrowheads="1"/>
          </p:cNvSpPr>
          <p:nvPr/>
        </p:nvSpPr>
        <p:spPr bwMode="auto">
          <a:xfrm>
            <a:off x="6138863" y="3843338"/>
            <a:ext cx="270033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IE" altLang="en-US" sz="1000">
                <a:solidFill>
                  <a:srgbClr val="004E7D"/>
                </a:solidFill>
                <a:latin typeface="Arial" panose="020B0604020202020204" pitchFamily="34" charset="0"/>
              </a:rPr>
              <a:t>Deduct  Expected loss </a:t>
            </a:r>
          </a:p>
          <a:p>
            <a:pPr eaLnBrk="1" hangingPunct="1"/>
            <a:r>
              <a:rPr lang="en-IE" altLang="en-US" sz="1000">
                <a:solidFill>
                  <a:srgbClr val="004E7D"/>
                </a:solidFill>
                <a:latin typeface="Arial" panose="020B0604020202020204" pitchFamily="34" charset="0"/>
              </a:rPr>
              <a:t>Assumed to be covered by Provisions </a:t>
            </a:r>
          </a:p>
          <a:p>
            <a:pPr eaLnBrk="1" hangingPunct="1"/>
            <a:r>
              <a:rPr lang="en-IE" altLang="en-US" sz="1000">
                <a:solidFill>
                  <a:srgbClr val="004E7D"/>
                </a:solidFill>
                <a:latin typeface="Arial" panose="020B0604020202020204" pitchFamily="34" charset="0"/>
              </a:rPr>
              <a:t>(capital deduction if there is a shortfall) </a:t>
            </a:r>
          </a:p>
        </p:txBody>
      </p:sp>
      <p:sp>
        <p:nvSpPr>
          <p:cNvPr id="65554" name="TextBox 25">
            <a:extLst>
              <a:ext uri="{FF2B5EF4-FFF2-40B4-BE49-F238E27FC236}">
                <a16:creationId xmlns:a16="http://schemas.microsoft.com/office/drawing/2014/main" id="{3CA9E050-E243-4D0B-8EAA-AB420295AC29}"/>
              </a:ext>
            </a:extLst>
          </p:cNvPr>
          <p:cNvSpPr txBox="1">
            <a:spLocks noChangeArrowheads="1"/>
          </p:cNvSpPr>
          <p:nvPr/>
        </p:nvSpPr>
        <p:spPr bwMode="auto">
          <a:xfrm>
            <a:off x="2047875" y="5364163"/>
            <a:ext cx="30416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IE" altLang="en-US" sz="1000" b="1">
                <a:solidFill>
                  <a:srgbClr val="004E7D"/>
                </a:solidFill>
                <a:latin typeface="Arial" panose="020B0604020202020204" pitchFamily="34" charset="0"/>
              </a:rPr>
              <a:t>Unexpected loss - to be covered by Capital</a:t>
            </a:r>
          </a:p>
        </p:txBody>
      </p:sp>
      <p:cxnSp>
        <p:nvCxnSpPr>
          <p:cNvPr id="7" name="Straight Arrow Connector 6">
            <a:extLst>
              <a:ext uri="{FF2B5EF4-FFF2-40B4-BE49-F238E27FC236}">
                <a16:creationId xmlns:a16="http://schemas.microsoft.com/office/drawing/2014/main" id="{A6534C99-E88C-4F82-847E-F1F9B0E42B35}"/>
              </a:ext>
            </a:extLst>
          </p:cNvPr>
          <p:cNvCxnSpPr/>
          <p:nvPr/>
        </p:nvCxnSpPr>
        <p:spPr>
          <a:xfrm flipV="1">
            <a:off x="4475163" y="2708275"/>
            <a:ext cx="288925" cy="2635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359041F2-008B-4C85-B863-D766F074E5FA}"/>
              </a:ext>
            </a:extLst>
          </p:cNvPr>
          <p:cNvCxnSpPr/>
          <p:nvPr/>
        </p:nvCxnSpPr>
        <p:spPr>
          <a:xfrm flipH="1" flipV="1">
            <a:off x="8015288" y="2708275"/>
            <a:ext cx="198437" cy="1809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5557" name="TextBox 26">
            <a:extLst>
              <a:ext uri="{FF2B5EF4-FFF2-40B4-BE49-F238E27FC236}">
                <a16:creationId xmlns:a16="http://schemas.microsoft.com/office/drawing/2014/main" id="{09076E14-551A-455E-93C6-DBF2FB39F022}"/>
              </a:ext>
            </a:extLst>
          </p:cNvPr>
          <p:cNvSpPr txBox="1">
            <a:spLocks noChangeArrowheads="1"/>
          </p:cNvSpPr>
          <p:nvPr/>
        </p:nvSpPr>
        <p:spPr bwMode="auto">
          <a:xfrm>
            <a:off x="7743825" y="2946400"/>
            <a:ext cx="1009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IE" altLang="en-US" sz="1000">
                <a:solidFill>
                  <a:srgbClr val="FF0000"/>
                </a:solidFill>
                <a:latin typeface="Arial" panose="020B0604020202020204" pitchFamily="34" charset="0"/>
              </a:rPr>
              <a:t>Scaling factor - 6% uplift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F761B1F9-DE97-4AD3-AEFE-99142A2B0305}"/>
              </a:ext>
            </a:extLst>
          </p:cNvPr>
          <p:cNvSpPr>
            <a:spLocks noGrp="1" noChangeArrowheads="1"/>
          </p:cNvSpPr>
          <p:nvPr>
            <p:ph type="title"/>
          </p:nvPr>
        </p:nvSpPr>
        <p:spPr>
          <a:xfrm>
            <a:off x="457200" y="306388"/>
            <a:ext cx="8077200" cy="431800"/>
          </a:xfrm>
        </p:spPr>
        <p:txBody>
          <a:bodyPr rtlCol="0">
            <a:normAutofit fontScale="90000"/>
          </a:bodyPr>
          <a:lstStyle/>
          <a:p>
            <a:pPr fontAlgn="auto">
              <a:spcAft>
                <a:spcPts val="0"/>
              </a:spcAft>
              <a:defRPr/>
            </a:pPr>
            <a:r>
              <a:rPr lang="en-IE" altLang="en-US" sz="3600" dirty="0"/>
              <a:t>Regulatory Divergence SSM v PRA</a:t>
            </a:r>
          </a:p>
        </p:txBody>
      </p:sp>
      <p:sp>
        <p:nvSpPr>
          <p:cNvPr id="51203" name="Content Placeholder 2">
            <a:extLst>
              <a:ext uri="{FF2B5EF4-FFF2-40B4-BE49-F238E27FC236}">
                <a16:creationId xmlns:a16="http://schemas.microsoft.com/office/drawing/2014/main" id="{2A1BBAD0-5F7F-4F9B-A224-891CCFF79A56}"/>
              </a:ext>
            </a:extLst>
          </p:cNvPr>
          <p:cNvSpPr>
            <a:spLocks noGrp="1"/>
          </p:cNvSpPr>
          <p:nvPr>
            <p:ph sz="quarter" idx="15"/>
          </p:nvPr>
        </p:nvSpPr>
        <p:spPr>
          <a:xfrm>
            <a:off x="250825" y="838200"/>
            <a:ext cx="8642350" cy="5497513"/>
          </a:xfrm>
        </p:spPr>
        <p:txBody>
          <a:bodyPr/>
          <a:lstStyle/>
          <a:p>
            <a:pPr fontAlgn="auto">
              <a:spcAft>
                <a:spcPts val="0"/>
              </a:spcAft>
              <a:defRPr/>
            </a:pPr>
            <a:r>
              <a:rPr lang="en-IE" sz="2000" dirty="0">
                <a:latin typeface="+mj-lt"/>
              </a:rPr>
              <a:t>Definition of Default</a:t>
            </a:r>
          </a:p>
          <a:p>
            <a:pPr fontAlgn="auto">
              <a:spcAft>
                <a:spcPts val="0"/>
              </a:spcAft>
              <a:defRPr/>
            </a:pPr>
            <a:endParaRPr lang="en-IE" sz="2000" dirty="0">
              <a:latin typeface="+mj-lt"/>
            </a:endParaRPr>
          </a:p>
          <a:p>
            <a:pPr fontAlgn="auto">
              <a:spcAft>
                <a:spcPts val="0"/>
              </a:spcAft>
              <a:defRPr/>
            </a:pPr>
            <a:r>
              <a:rPr lang="en-IE" sz="2000" dirty="0">
                <a:latin typeface="+mj-lt"/>
              </a:rPr>
              <a:t>LGD Model Constructs – Discount Rate</a:t>
            </a:r>
          </a:p>
          <a:p>
            <a:pPr fontAlgn="auto">
              <a:spcAft>
                <a:spcPts val="0"/>
              </a:spcAft>
              <a:defRPr/>
            </a:pPr>
            <a:endParaRPr lang="en-IE" sz="2000" dirty="0">
              <a:latin typeface="+mj-lt"/>
            </a:endParaRPr>
          </a:p>
          <a:p>
            <a:pPr fontAlgn="auto">
              <a:spcAft>
                <a:spcPts val="0"/>
              </a:spcAft>
              <a:defRPr/>
            </a:pPr>
            <a:r>
              <a:rPr lang="en-IE" sz="2000" dirty="0">
                <a:latin typeface="+mj-lt"/>
              </a:rPr>
              <a:t>Data Lineage</a:t>
            </a:r>
          </a:p>
          <a:p>
            <a:pPr fontAlgn="auto">
              <a:spcAft>
                <a:spcPts val="0"/>
              </a:spcAft>
              <a:defRPr/>
            </a:pPr>
            <a:endParaRPr lang="en-IE" sz="2000" dirty="0">
              <a:latin typeface="+mj-lt"/>
            </a:endParaRPr>
          </a:p>
          <a:p>
            <a:pPr fontAlgn="auto">
              <a:spcAft>
                <a:spcPts val="0"/>
              </a:spcAft>
              <a:defRPr/>
            </a:pPr>
            <a:r>
              <a:rPr lang="en-IE" sz="2000" dirty="0">
                <a:latin typeface="+mj-lt"/>
              </a:rPr>
              <a:t>Template completion</a:t>
            </a:r>
          </a:p>
          <a:p>
            <a:pPr fontAlgn="auto">
              <a:spcAft>
                <a:spcPts val="0"/>
              </a:spcAft>
              <a:defRPr/>
            </a:pPr>
            <a:endParaRPr lang="en-IE" sz="2000" dirty="0">
              <a:latin typeface="+mj-lt"/>
            </a:endParaRPr>
          </a:p>
          <a:p>
            <a:pPr fontAlgn="auto">
              <a:spcAft>
                <a:spcPts val="0"/>
              </a:spcAft>
              <a:defRPr/>
            </a:pPr>
            <a:r>
              <a:rPr lang="en-IE" sz="2000" dirty="0">
                <a:latin typeface="+mj-lt"/>
              </a:rPr>
              <a:t>Benchmarking Approaches</a:t>
            </a:r>
          </a:p>
          <a:p>
            <a:pPr fontAlgn="auto">
              <a:spcAft>
                <a:spcPts val="0"/>
              </a:spcAft>
              <a:defRPr/>
            </a:pPr>
            <a:endParaRPr lang="en-IE" sz="2000" dirty="0">
              <a:latin typeface="+mj-lt"/>
            </a:endParaRPr>
          </a:p>
          <a:p>
            <a:pPr fontAlgn="auto">
              <a:spcAft>
                <a:spcPts val="0"/>
              </a:spcAft>
              <a:defRPr/>
            </a:pPr>
            <a:r>
              <a:rPr lang="en-IE" sz="2000" dirty="0">
                <a:latin typeface="+mj-lt"/>
              </a:rPr>
              <a:t>PD Calibration Approaches</a:t>
            </a:r>
          </a:p>
          <a:p>
            <a:pPr fontAlgn="auto">
              <a:spcAft>
                <a:spcPts val="0"/>
              </a:spcAft>
              <a:defRPr/>
            </a:pPr>
            <a:endParaRPr lang="en-IE" sz="2000" dirty="0">
              <a:latin typeface="+mj-lt"/>
            </a:endParaRPr>
          </a:p>
          <a:p>
            <a:pPr fontAlgn="auto">
              <a:spcAft>
                <a:spcPts val="0"/>
              </a:spcAft>
              <a:defRPr/>
            </a:pPr>
            <a:r>
              <a:rPr lang="en-IE" sz="2000" dirty="0">
                <a:latin typeface="+mj-lt"/>
              </a:rPr>
              <a:t>Post Brexit – CP 16/20 from PRA</a:t>
            </a:r>
          </a:p>
          <a:p>
            <a:pPr fontAlgn="auto">
              <a:spcAft>
                <a:spcPts val="0"/>
              </a:spcAft>
              <a:defRPr/>
            </a:pPr>
            <a:endParaRPr lang="en-IE" sz="2000" dirty="0">
              <a:latin typeface="+mj-lt"/>
            </a:endParaRPr>
          </a:p>
          <a:p>
            <a:pPr fontAlgn="auto">
              <a:spcAft>
                <a:spcPts val="0"/>
              </a:spcAft>
              <a:defRPr/>
            </a:pPr>
            <a:endParaRPr lang="en-IE" dirty="0"/>
          </a:p>
          <a:p>
            <a:pPr marL="0" indent="0" fontAlgn="auto">
              <a:spcAft>
                <a:spcPts val="0"/>
              </a:spcAft>
              <a:defRPr/>
            </a:pPr>
            <a:endParaRPr lang="en-IE" dirty="0"/>
          </a:p>
          <a:p>
            <a:pPr marL="0" indent="0" fontAlgn="auto">
              <a:spcAft>
                <a:spcPts val="0"/>
              </a:spcAft>
              <a:defRPr/>
            </a:pPr>
            <a:endParaRPr lang="en-IE" dirty="0"/>
          </a:p>
        </p:txBody>
      </p:sp>
      <p:sp>
        <p:nvSpPr>
          <p:cNvPr id="63493" name="Slide Number Placeholder 17">
            <a:extLst>
              <a:ext uri="{FF2B5EF4-FFF2-40B4-BE49-F238E27FC236}">
                <a16:creationId xmlns:a16="http://schemas.microsoft.com/office/drawing/2014/main" id="{F4817300-49C3-44FB-B724-1F7D49B94154}"/>
              </a:ext>
            </a:extLst>
          </p:cNvPr>
          <p:cNvSpPr txBox="1">
            <a:spLocks noChangeArrowheads="1"/>
          </p:cNvSpPr>
          <p:nvPr/>
        </p:nvSpPr>
        <p:spPr bwMode="auto">
          <a:xfrm>
            <a:off x="7086600" y="6477000"/>
            <a:ext cx="15271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fld id="{C4CCE1CD-131C-4B82-8636-B5891CF71077}" type="slidenum">
              <a:rPr lang="en-IE" altLang="en-US" sz="900" b="1">
                <a:solidFill>
                  <a:srgbClr val="004E7D"/>
                </a:solidFill>
                <a:latin typeface="Georgia" panose="02040502050405020303" pitchFamily="18" charset="0"/>
              </a:rPr>
              <a:pPr algn="r" eaLnBrk="1" hangingPunct="1"/>
              <a:t>51</a:t>
            </a:fld>
            <a:endParaRPr lang="en-IE" altLang="en-US" sz="900" b="1">
              <a:solidFill>
                <a:srgbClr val="004E7D"/>
              </a:solidFill>
              <a:latin typeface="Georgia" panose="02040502050405020303" pitchFamily="18" charset="0"/>
            </a:endParaRPr>
          </a:p>
        </p:txBody>
      </p:sp>
    </p:spTree>
    <p:extLst>
      <p:ext uri="{BB962C8B-B14F-4D97-AF65-F5344CB8AC3E}">
        <p14:creationId xmlns:p14="http://schemas.microsoft.com/office/powerpoint/2010/main" val="400602646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EDC29-9C53-4718-9286-8D722F93CF97}"/>
              </a:ext>
            </a:extLst>
          </p:cNvPr>
          <p:cNvSpPr>
            <a:spLocks noGrp="1"/>
          </p:cNvSpPr>
          <p:nvPr>
            <p:ph type="title"/>
          </p:nvPr>
        </p:nvSpPr>
        <p:spPr>
          <a:xfrm>
            <a:off x="628650" y="365125"/>
            <a:ext cx="7886700" cy="549275"/>
          </a:xfrm>
        </p:spPr>
        <p:txBody>
          <a:bodyPr/>
          <a:lstStyle/>
          <a:p>
            <a:r>
              <a:rPr lang="en-GB" dirty="0"/>
              <a:t>Since last week: CBI</a:t>
            </a:r>
          </a:p>
        </p:txBody>
      </p:sp>
      <p:sp>
        <p:nvSpPr>
          <p:cNvPr id="3" name="Content Placeholder 2">
            <a:extLst>
              <a:ext uri="{FF2B5EF4-FFF2-40B4-BE49-F238E27FC236}">
                <a16:creationId xmlns:a16="http://schemas.microsoft.com/office/drawing/2014/main" id="{02344AAC-F36F-4D64-8C3B-30B2ED8975B8}"/>
              </a:ext>
            </a:extLst>
          </p:cNvPr>
          <p:cNvSpPr>
            <a:spLocks noGrp="1"/>
          </p:cNvSpPr>
          <p:nvPr>
            <p:ph idx="1"/>
          </p:nvPr>
        </p:nvSpPr>
        <p:spPr>
          <a:xfrm>
            <a:off x="628650" y="1066800"/>
            <a:ext cx="7886700" cy="5110163"/>
          </a:xfrm>
        </p:spPr>
        <p:txBody>
          <a:bodyPr>
            <a:normAutofit fontScale="92500" lnSpcReduction="10000"/>
          </a:bodyPr>
          <a:lstStyle/>
          <a:p>
            <a:r>
              <a:rPr lang="en-GB" dirty="0"/>
              <a:t>Speech by Deputy Governor on 19</a:t>
            </a:r>
            <a:r>
              <a:rPr lang="en-GB" baseline="30000" dirty="0"/>
              <a:t>th</a:t>
            </a:r>
            <a:r>
              <a:rPr lang="en-GB" dirty="0"/>
              <a:t> February 2021</a:t>
            </a:r>
          </a:p>
          <a:p>
            <a:endParaRPr lang="en-GB" dirty="0"/>
          </a:p>
          <a:p>
            <a:r>
              <a:rPr lang="en-GB" dirty="0"/>
              <a:t>Speech provided with supporting slides</a:t>
            </a:r>
          </a:p>
          <a:p>
            <a:endParaRPr lang="en-GB" dirty="0"/>
          </a:p>
          <a:p>
            <a:r>
              <a:rPr lang="en-GB" dirty="0"/>
              <a:t>Is the banking system safer than now than it was a week ago?</a:t>
            </a:r>
          </a:p>
          <a:p>
            <a:endParaRPr lang="en-GB" dirty="0"/>
          </a:p>
          <a:p>
            <a:endParaRPr lang="en-GB" dirty="0"/>
          </a:p>
          <a:p>
            <a:endParaRPr lang="en-GB" dirty="0"/>
          </a:p>
          <a:p>
            <a:endParaRPr lang="en-GB" dirty="0"/>
          </a:p>
          <a:p>
            <a:endParaRPr lang="en-GB" dirty="0"/>
          </a:p>
          <a:p>
            <a:endParaRPr lang="en-GB" dirty="0"/>
          </a:p>
          <a:p>
            <a:pPr marL="0" indent="0">
              <a:buNone/>
            </a:pPr>
            <a:r>
              <a:rPr lang="en-GB" dirty="0"/>
              <a:t>Reference to counterfactual position:</a:t>
            </a:r>
          </a:p>
          <a:p>
            <a:pPr marL="0" indent="0">
              <a:buNone/>
            </a:pPr>
            <a:r>
              <a:rPr lang="en-GB" dirty="0">
                <a:hlinkClick r:id="rId2"/>
              </a:rPr>
              <a:t>https://www.centralbank.ie/docs/default-source/publications/financial-stability-review/financial-stability/financial-stability-review-2019-ii---analyst-briefing.pdf?sfvrsn=4</a:t>
            </a:r>
            <a:endParaRPr lang="en-GB" dirty="0"/>
          </a:p>
          <a:p>
            <a:pPr marL="0" indent="0">
              <a:buNone/>
            </a:pPr>
            <a:endParaRPr lang="en-GB" dirty="0"/>
          </a:p>
        </p:txBody>
      </p:sp>
      <p:sp>
        <p:nvSpPr>
          <p:cNvPr id="6" name="Slide Number Placeholder 5">
            <a:extLst>
              <a:ext uri="{FF2B5EF4-FFF2-40B4-BE49-F238E27FC236}">
                <a16:creationId xmlns:a16="http://schemas.microsoft.com/office/drawing/2014/main" id="{DCC5A739-5E89-4DD2-893C-2A89DAA91925}"/>
              </a:ext>
            </a:extLst>
          </p:cNvPr>
          <p:cNvSpPr>
            <a:spLocks noGrp="1"/>
          </p:cNvSpPr>
          <p:nvPr>
            <p:ph type="sldNum" sz="quarter" idx="12"/>
          </p:nvPr>
        </p:nvSpPr>
        <p:spPr/>
        <p:txBody>
          <a:bodyPr/>
          <a:lstStyle/>
          <a:p>
            <a:pPr>
              <a:defRPr/>
            </a:pPr>
            <a:fld id="{240BEEA7-0B74-43E5-86FD-CA1947C11FA5}" type="slidenum">
              <a:rPr lang="en-US" altLang="en-US" smtClean="0"/>
              <a:pPr>
                <a:defRPr/>
              </a:pPr>
              <a:t>52</a:t>
            </a:fld>
            <a:endParaRPr lang="en-US" altLang="en-US"/>
          </a:p>
        </p:txBody>
      </p:sp>
    </p:spTree>
    <p:extLst>
      <p:ext uri="{BB962C8B-B14F-4D97-AF65-F5344CB8AC3E}">
        <p14:creationId xmlns:p14="http://schemas.microsoft.com/office/powerpoint/2010/main" val="3468445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78B502F1-C470-4EC3-88BC-BD0543726E0F}"/>
              </a:ext>
            </a:extLst>
          </p:cNvPr>
          <p:cNvSpPr>
            <a:spLocks noGrp="1" noChangeArrowheads="1"/>
          </p:cNvSpPr>
          <p:nvPr>
            <p:ph type="title"/>
          </p:nvPr>
        </p:nvSpPr>
        <p:spPr>
          <a:xfrm>
            <a:off x="457200" y="136525"/>
            <a:ext cx="8229600" cy="701675"/>
          </a:xfrm>
        </p:spPr>
        <p:txBody>
          <a:bodyPr/>
          <a:lstStyle/>
          <a:p>
            <a:r>
              <a:rPr lang="en-GB" altLang="en-US" sz="3600"/>
              <a:t>Consumer Credit</a:t>
            </a:r>
          </a:p>
        </p:txBody>
      </p:sp>
      <p:sp>
        <p:nvSpPr>
          <p:cNvPr id="10243" name="Content Placeholder 2">
            <a:extLst>
              <a:ext uri="{FF2B5EF4-FFF2-40B4-BE49-F238E27FC236}">
                <a16:creationId xmlns:a16="http://schemas.microsoft.com/office/drawing/2014/main" id="{FFC24298-E986-44D1-9CC5-768D5E562B15}"/>
              </a:ext>
            </a:extLst>
          </p:cNvPr>
          <p:cNvSpPr>
            <a:spLocks noGrp="1" noChangeArrowheads="1"/>
          </p:cNvSpPr>
          <p:nvPr>
            <p:ph idx="1"/>
          </p:nvPr>
        </p:nvSpPr>
        <p:spPr bwMode="auto">
          <a:xfrm>
            <a:off x="457200" y="838200"/>
            <a:ext cx="8229600" cy="5407025"/>
          </a:xfrm>
        </p:spPr>
        <p:txBody>
          <a:bodyPr wrap="square" numCol="1" anchor="t" anchorCtr="0" compatLnSpc="1">
            <a:prstTxWarp prst="textNoShape">
              <a:avLst/>
            </a:prstTxWarp>
          </a:bodyPr>
          <a:lstStyle/>
          <a:p>
            <a:r>
              <a:rPr lang="en-GB" altLang="en-US" sz="2400"/>
              <a:t>For consumer credit, the credit score is used to determine the creditworthiness of an individual applying for (or with) a loan, credit card or other financial product</a:t>
            </a:r>
          </a:p>
          <a:p>
            <a:endParaRPr lang="en-GB" altLang="en-US" sz="2400"/>
          </a:p>
          <a:p>
            <a:r>
              <a:rPr lang="en-GB" altLang="en-US" sz="2400"/>
              <a:t>Credit scores may be calculated by banks and became essential when banking became a mass market activity</a:t>
            </a:r>
          </a:p>
          <a:p>
            <a:endParaRPr lang="en-GB" altLang="en-US" sz="2400"/>
          </a:p>
          <a:p>
            <a:r>
              <a:rPr lang="en-GB" altLang="en-US" sz="2400"/>
              <a:t>Often generic scores are bought from credit bureaus such as:</a:t>
            </a:r>
          </a:p>
          <a:p>
            <a:pPr lvl="1"/>
            <a:r>
              <a:rPr lang="en-GB" altLang="en-US" sz="2000"/>
              <a:t>Experian</a:t>
            </a:r>
          </a:p>
          <a:p>
            <a:pPr lvl="1"/>
            <a:r>
              <a:rPr lang="en-GB" altLang="en-US" sz="2000"/>
              <a:t>FICO</a:t>
            </a:r>
          </a:p>
          <a:p>
            <a:pPr lvl="1"/>
            <a:r>
              <a:rPr lang="en-GB" altLang="en-US" sz="2000"/>
              <a:t>Equifax</a:t>
            </a:r>
          </a:p>
          <a:p>
            <a:pPr lvl="1"/>
            <a:r>
              <a:rPr lang="en-GB" altLang="en-US" sz="2000"/>
              <a:t>CRIF</a:t>
            </a:r>
          </a:p>
          <a:p>
            <a:pPr lvl="1"/>
            <a:r>
              <a:rPr lang="en-GB" altLang="en-US" sz="2000"/>
              <a:t>Irish Credit Bureau </a:t>
            </a:r>
          </a:p>
        </p:txBody>
      </p:sp>
      <p:sp>
        <p:nvSpPr>
          <p:cNvPr id="10246" name="Slide Number Placeholder 5">
            <a:extLst>
              <a:ext uri="{FF2B5EF4-FFF2-40B4-BE49-F238E27FC236}">
                <a16:creationId xmlns:a16="http://schemas.microsoft.com/office/drawing/2014/main" id="{28061DD8-8BC1-4579-A995-BBE21758B699}"/>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AEE910B-08B9-4268-A157-8196FC978C17}" type="slidenum">
              <a:rPr lang="en-US" altLang="en-US" sz="1400">
                <a:latin typeface="Arial" panose="020B0604020202020204" pitchFamily="34" charset="0"/>
              </a:rPr>
              <a:pPr fontAlgn="base">
                <a:spcBef>
                  <a:spcPct val="0"/>
                </a:spcBef>
                <a:spcAft>
                  <a:spcPct val="0"/>
                </a:spcAft>
              </a:pPr>
              <a:t>6</a:t>
            </a:fld>
            <a:endParaRPr lang="en-US" altLang="en-US" sz="140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FBE43CB3-AF7B-40F1-88FE-C21EB10E0111}"/>
              </a:ext>
            </a:extLst>
          </p:cNvPr>
          <p:cNvSpPr>
            <a:spLocks noGrp="1" noChangeArrowheads="1"/>
          </p:cNvSpPr>
          <p:nvPr>
            <p:ph type="title"/>
          </p:nvPr>
        </p:nvSpPr>
        <p:spPr>
          <a:xfrm>
            <a:off x="457200" y="274638"/>
            <a:ext cx="8229600" cy="639762"/>
          </a:xfrm>
        </p:spPr>
        <p:txBody>
          <a:bodyPr/>
          <a:lstStyle/>
          <a:p>
            <a:r>
              <a:rPr lang="en-GB" altLang="en-US" sz="3600"/>
              <a:t>Experian UK</a:t>
            </a:r>
          </a:p>
        </p:txBody>
      </p:sp>
      <p:pic>
        <p:nvPicPr>
          <p:cNvPr id="11267" name="Content Placeholder 6">
            <a:extLst>
              <a:ext uri="{FF2B5EF4-FFF2-40B4-BE49-F238E27FC236}">
                <a16:creationId xmlns:a16="http://schemas.microsoft.com/office/drawing/2014/main" id="{91CCF4C2-2BB3-4384-9C7E-9CA5B3229E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229600" cy="3444875"/>
          </a:xfrm>
        </p:spPr>
      </p:pic>
      <p:sp>
        <p:nvSpPr>
          <p:cNvPr id="11270" name="Slide Number Placeholder 5">
            <a:extLst>
              <a:ext uri="{FF2B5EF4-FFF2-40B4-BE49-F238E27FC236}">
                <a16:creationId xmlns:a16="http://schemas.microsoft.com/office/drawing/2014/main" id="{8D0987FD-4ECB-44CD-B15A-216D26CEF8EF}"/>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9A1F322-0B03-405A-B146-7390AB689C02}" type="slidenum">
              <a:rPr lang="en-US" altLang="en-US" sz="1400">
                <a:latin typeface="Arial" panose="020B0604020202020204" pitchFamily="34" charset="0"/>
              </a:rPr>
              <a:pPr fontAlgn="base">
                <a:spcBef>
                  <a:spcPct val="0"/>
                </a:spcBef>
                <a:spcAft>
                  <a:spcPct val="0"/>
                </a:spcAft>
              </a:pPr>
              <a:t>7</a:t>
            </a:fld>
            <a:endParaRPr lang="en-US" altLang="en-US" sz="140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8A05DFF7-5D72-45CF-AB72-BE0790CA47A1}"/>
              </a:ext>
            </a:extLst>
          </p:cNvPr>
          <p:cNvSpPr>
            <a:spLocks noGrp="1" noChangeArrowheads="1"/>
          </p:cNvSpPr>
          <p:nvPr>
            <p:ph type="title"/>
          </p:nvPr>
        </p:nvSpPr>
        <p:spPr>
          <a:xfrm>
            <a:off x="479425" y="381000"/>
            <a:ext cx="8229600" cy="609600"/>
          </a:xfrm>
        </p:spPr>
        <p:txBody>
          <a:bodyPr/>
          <a:lstStyle/>
          <a:p>
            <a:r>
              <a:rPr lang="en-GB" altLang="en-US" sz="3600"/>
              <a:t>Equifax UK</a:t>
            </a:r>
          </a:p>
        </p:txBody>
      </p:sp>
      <p:pic>
        <p:nvPicPr>
          <p:cNvPr id="12291" name="Content Placeholder 6">
            <a:extLst>
              <a:ext uri="{FF2B5EF4-FFF2-40B4-BE49-F238E27FC236}">
                <a16:creationId xmlns:a16="http://schemas.microsoft.com/office/drawing/2014/main" id="{7D352467-E7AF-4235-903D-861D4AED55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7162800" cy="1990725"/>
          </a:xfrm>
        </p:spPr>
      </p:pic>
      <p:sp>
        <p:nvSpPr>
          <p:cNvPr id="12294" name="Slide Number Placeholder 5">
            <a:extLst>
              <a:ext uri="{FF2B5EF4-FFF2-40B4-BE49-F238E27FC236}">
                <a16:creationId xmlns:a16="http://schemas.microsoft.com/office/drawing/2014/main" id="{849D95C7-56AE-40CE-ADC1-A10112781AC1}"/>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7D21F90-646E-43A9-9DAE-A3EE48F0176E}" type="slidenum">
              <a:rPr lang="en-US" altLang="en-US" sz="1400">
                <a:latin typeface="Arial" panose="020B0604020202020204" pitchFamily="34" charset="0"/>
              </a:rPr>
              <a:pPr fontAlgn="base">
                <a:spcBef>
                  <a:spcPct val="0"/>
                </a:spcBef>
                <a:spcAft>
                  <a:spcPct val="0"/>
                </a:spcAft>
              </a:pPr>
              <a:t>8</a:t>
            </a:fld>
            <a:endParaRPr lang="en-US" altLang="en-US" sz="1400">
              <a:latin typeface="Arial" panose="020B0604020202020204" pitchFamily="34" charset="0"/>
            </a:endParaRPr>
          </a:p>
        </p:txBody>
      </p:sp>
      <p:sp>
        <p:nvSpPr>
          <p:cNvPr id="9223" name="TextBox 7">
            <a:extLst>
              <a:ext uri="{FF2B5EF4-FFF2-40B4-BE49-F238E27FC236}">
                <a16:creationId xmlns:a16="http://schemas.microsoft.com/office/drawing/2014/main" id="{9D2F0F92-5CC5-4AA1-9BDB-18CDEE3A898F}"/>
              </a:ext>
            </a:extLst>
          </p:cNvPr>
          <p:cNvSpPr txBox="1">
            <a:spLocks noChangeArrowheads="1"/>
          </p:cNvSpPr>
          <p:nvPr/>
        </p:nvSpPr>
        <p:spPr bwMode="auto">
          <a:xfrm>
            <a:off x="228600" y="3467100"/>
            <a:ext cx="8534400" cy="1477963"/>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GB" altLang="en-US" sz="1800" b="1" dirty="0"/>
              <a:t>Equifax Score 500</a:t>
            </a:r>
          </a:p>
          <a:p>
            <a:pPr marL="285750" indent="-285750" eaLnBrk="1" fontAlgn="auto" hangingPunct="1">
              <a:spcBef>
                <a:spcPct val="0"/>
              </a:spcBef>
              <a:spcAft>
                <a:spcPts val="0"/>
              </a:spcAft>
              <a:defRPr/>
            </a:pPr>
            <a:r>
              <a:rPr lang="en-GB" altLang="en-US" sz="1800" dirty="0"/>
              <a:t>Your score is highly predictive that you would be a strong candidate for credit</a:t>
            </a:r>
          </a:p>
          <a:p>
            <a:pPr marL="285750" indent="-285750" eaLnBrk="1" fontAlgn="auto" hangingPunct="1">
              <a:spcBef>
                <a:spcPct val="0"/>
              </a:spcBef>
              <a:spcAft>
                <a:spcPts val="0"/>
              </a:spcAft>
              <a:defRPr/>
            </a:pPr>
            <a:r>
              <a:rPr lang="en-GB" altLang="en-US" sz="1800" dirty="0"/>
              <a:t>You are well above the average for UK borrowers</a:t>
            </a:r>
          </a:p>
          <a:p>
            <a:pPr marL="285750" indent="-285750" eaLnBrk="1" fontAlgn="auto" hangingPunct="1">
              <a:spcBef>
                <a:spcPct val="0"/>
              </a:spcBef>
              <a:spcAft>
                <a:spcPts val="0"/>
              </a:spcAft>
              <a:defRPr/>
            </a:pPr>
            <a:r>
              <a:rPr lang="en-GB" altLang="en-US" sz="1800" dirty="0"/>
              <a:t>Most Credit grantors would consider this score excellent</a:t>
            </a:r>
          </a:p>
          <a:p>
            <a:pPr marL="285750" indent="-285750" eaLnBrk="1" fontAlgn="auto" hangingPunct="1">
              <a:spcBef>
                <a:spcPct val="0"/>
              </a:spcBef>
              <a:spcAft>
                <a:spcPts val="0"/>
              </a:spcAft>
              <a:defRPr/>
            </a:pPr>
            <a:r>
              <a:rPr lang="en-GB" altLang="en-US" sz="1800" dirty="0"/>
              <a:t>You will probably not be turned down for loans based on your score alone.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C236EBE-2492-449A-A51C-48460078F618}"/>
              </a:ext>
            </a:extLst>
          </p:cNvPr>
          <p:cNvSpPr>
            <a:spLocks noGrp="1" noChangeArrowheads="1"/>
          </p:cNvSpPr>
          <p:nvPr>
            <p:ph type="title"/>
          </p:nvPr>
        </p:nvSpPr>
        <p:spPr>
          <a:xfrm>
            <a:off x="457200" y="274638"/>
            <a:ext cx="8229600" cy="639762"/>
          </a:xfrm>
        </p:spPr>
        <p:txBody>
          <a:bodyPr/>
          <a:lstStyle/>
          <a:p>
            <a:r>
              <a:rPr lang="en-GB" altLang="en-US" sz="3600"/>
              <a:t>Irish Credit Bureau Scores</a:t>
            </a:r>
          </a:p>
        </p:txBody>
      </p:sp>
      <p:sp>
        <p:nvSpPr>
          <p:cNvPr id="3" name="Content Placeholder 2">
            <a:extLst>
              <a:ext uri="{FF2B5EF4-FFF2-40B4-BE49-F238E27FC236}">
                <a16:creationId xmlns:a16="http://schemas.microsoft.com/office/drawing/2014/main" id="{3958FE55-507B-48AD-AB45-7D26FB2BA9BF}"/>
              </a:ext>
            </a:extLst>
          </p:cNvPr>
          <p:cNvSpPr>
            <a:spLocks noGrp="1"/>
          </p:cNvSpPr>
          <p:nvPr>
            <p:ph idx="1"/>
          </p:nvPr>
        </p:nvSpPr>
        <p:spPr>
          <a:xfrm>
            <a:off x="457200" y="914400"/>
            <a:ext cx="8229600" cy="5211763"/>
          </a:xfrm>
        </p:spPr>
        <p:txBody>
          <a:bodyPr/>
          <a:lstStyle/>
          <a:p>
            <a:pPr marL="0" indent="0" fontAlgn="auto">
              <a:spcAft>
                <a:spcPts val="0"/>
              </a:spcAft>
              <a:buFontTx/>
              <a:buNone/>
              <a:defRPr/>
            </a:pPr>
            <a:r>
              <a:rPr lang="en-GB" sz="1600" dirty="0"/>
              <a:t>The range of scores for different ICB scales is below - CRIF built ICB scores .</a:t>
            </a:r>
          </a:p>
          <a:p>
            <a:pPr marL="0" indent="0" fontAlgn="auto">
              <a:spcAft>
                <a:spcPts val="0"/>
              </a:spcAft>
              <a:buFontTx/>
              <a:buNone/>
              <a:defRPr/>
            </a:pPr>
            <a:endParaRPr lang="en-GB" sz="1600" dirty="0"/>
          </a:p>
          <a:p>
            <a:pPr marL="0" indent="0" fontAlgn="auto">
              <a:spcAft>
                <a:spcPts val="0"/>
              </a:spcAft>
              <a:buFontTx/>
              <a:buNone/>
              <a:defRPr/>
            </a:pPr>
            <a:r>
              <a:rPr lang="en-GB" sz="1600" b="1" dirty="0"/>
              <a:t>Score 			Lowest Score (Highest Risk) 	Highest Score </a:t>
            </a:r>
          </a:p>
          <a:p>
            <a:pPr marL="0" indent="0" fontAlgn="auto">
              <a:spcAft>
                <a:spcPts val="0"/>
              </a:spcAft>
              <a:buFontTx/>
              <a:buNone/>
              <a:defRPr/>
            </a:pPr>
            <a:r>
              <a:rPr lang="en-GB" sz="1600" b="1" dirty="0"/>
              <a:t>ICB CRIF 3* 			271 			555 </a:t>
            </a:r>
          </a:p>
          <a:p>
            <a:pPr marL="0" indent="0" fontAlgn="auto">
              <a:spcAft>
                <a:spcPts val="0"/>
              </a:spcAft>
              <a:buFontTx/>
              <a:buNone/>
              <a:defRPr/>
            </a:pPr>
            <a:r>
              <a:rPr lang="en-GB" sz="1600" b="1" dirty="0"/>
              <a:t>ICB CRIF 2* 			330 			550 </a:t>
            </a:r>
          </a:p>
          <a:p>
            <a:pPr marL="0" indent="0" fontAlgn="auto">
              <a:spcAft>
                <a:spcPts val="0"/>
              </a:spcAft>
              <a:buFontTx/>
              <a:buNone/>
              <a:defRPr/>
            </a:pPr>
            <a:r>
              <a:rPr lang="en-GB" sz="1600" b="1" dirty="0"/>
              <a:t>Global FICO Score (GFS) 		300 			850 </a:t>
            </a:r>
          </a:p>
          <a:p>
            <a:pPr fontAlgn="auto">
              <a:spcAft>
                <a:spcPts val="0"/>
              </a:spcAft>
              <a:defRPr/>
            </a:pPr>
            <a:endParaRPr lang="en-GB" sz="1600" dirty="0"/>
          </a:p>
          <a:p>
            <a:pPr fontAlgn="auto">
              <a:spcAft>
                <a:spcPts val="0"/>
              </a:spcAft>
              <a:defRPr/>
            </a:pPr>
            <a:r>
              <a:rPr lang="en-GB" sz="1600" dirty="0"/>
              <a:t> Not all ICB Members request a score from ICB. If a score is not present for an enquiry on your report, it is because the member who made the enquiry did not request it, the loan(s) has been opened very recently, or there has been no activity on the loan(s) for some time. </a:t>
            </a:r>
          </a:p>
          <a:p>
            <a:pPr fontAlgn="auto">
              <a:spcAft>
                <a:spcPts val="0"/>
              </a:spcAft>
              <a:defRPr/>
            </a:pPr>
            <a:endParaRPr lang="en-GB" sz="1600" dirty="0"/>
          </a:p>
          <a:p>
            <a:pPr fontAlgn="auto">
              <a:spcAft>
                <a:spcPts val="0"/>
              </a:spcAft>
              <a:defRPr/>
            </a:pPr>
            <a:r>
              <a:rPr lang="en-GB" sz="1600" dirty="0"/>
              <a:t> * Note: A score value of 50 is automatically returned for an Account Holder with an account that is 3 months (or more) in arrears (ICB CRIF 3), or has been 3 months (or more) in arrears during the preceding 3 months (ICB CRIF 2). Profile Indicators such as 'W' (Written Off), 'P' (Pending Litigation), etc. also qualify for a score value of 50. </a:t>
            </a:r>
          </a:p>
          <a:p>
            <a:pPr fontAlgn="auto">
              <a:spcAft>
                <a:spcPts val="0"/>
              </a:spcAft>
              <a:defRPr/>
            </a:pPr>
            <a:endParaRPr lang="en-GB" sz="2400" dirty="0"/>
          </a:p>
          <a:p>
            <a:pPr fontAlgn="auto">
              <a:spcAft>
                <a:spcPts val="0"/>
              </a:spcAft>
              <a:defRPr/>
            </a:pPr>
            <a:r>
              <a:rPr lang="en-GB" sz="2400" dirty="0">
                <a:hlinkClick r:id="rId2"/>
              </a:rPr>
              <a:t>www.icb.ie</a:t>
            </a:r>
            <a:endParaRPr lang="en-GB" sz="2400" dirty="0"/>
          </a:p>
          <a:p>
            <a:pPr marL="0" indent="0" fontAlgn="auto">
              <a:spcAft>
                <a:spcPts val="0"/>
              </a:spcAft>
              <a:buFont typeface="Arial" panose="020B0604020202020204" pitchFamily="34" charset="0"/>
              <a:buNone/>
              <a:defRPr/>
            </a:pPr>
            <a:endParaRPr lang="en-GB" sz="2400" dirty="0"/>
          </a:p>
          <a:p>
            <a:pPr fontAlgn="auto">
              <a:spcAft>
                <a:spcPts val="0"/>
              </a:spcAft>
              <a:defRPr/>
            </a:pPr>
            <a:endParaRPr lang="en-GB" sz="2400" dirty="0"/>
          </a:p>
        </p:txBody>
      </p:sp>
      <p:sp>
        <p:nvSpPr>
          <p:cNvPr id="13318" name="Slide Number Placeholder 5">
            <a:extLst>
              <a:ext uri="{FF2B5EF4-FFF2-40B4-BE49-F238E27FC236}">
                <a16:creationId xmlns:a16="http://schemas.microsoft.com/office/drawing/2014/main" id="{BA5B65E2-037A-40C4-B8F0-EC5F5D0EEBFE}"/>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ACB084F-E703-4094-9338-F18209578167}" type="slidenum">
              <a:rPr lang="en-US" altLang="en-US" sz="1400">
                <a:latin typeface="Arial" panose="020B0604020202020204" pitchFamily="34" charset="0"/>
              </a:rPr>
              <a:pPr fontAlgn="base">
                <a:spcBef>
                  <a:spcPct val="0"/>
                </a:spcBef>
                <a:spcAft>
                  <a:spcPct val="0"/>
                </a:spcAft>
              </a:pPr>
              <a:t>9</a:t>
            </a:fld>
            <a:endParaRPr lang="en-US" altLang="en-US" sz="1400">
              <a:latin typeface="Arial" panose="020B0604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Qualitative Research&amp;quot;&quot;/&gt;&lt;property id=&quot;20307&quot; value=&quot;256&quot;/&gt;&lt;/object&gt;&lt;object type=&quot;3&quot; unique_id=&quot;10023&quot;&gt;&lt;property id=&quot;20148&quot; value=&quot;5&quot;/&gt;&lt;property id=&quot;20300&quot; value=&quot;Slide 6 - &amp;quot;Qualitative Research&amp;quot;&quot;/&gt;&lt;property id=&quot;20307&quot; value=&quot;281&quot;/&gt;&lt;/object&gt;&lt;object type=&quot;3&quot; unique_id=&quot;10024&quot;&gt;&lt;property id=&quot;20148&quot; value=&quot;5&quot;/&gt;&lt;property id=&quot;20300&quot; value=&quot;Slide 7 - &amp;quot;Research methods used in qualitative research&amp;quot;&quot;/&gt;&lt;property id=&quot;20307&quot; value=&quot;282&quot;/&gt;&lt;/object&gt;&lt;object type=&quot;3&quot; unique_id=&quot;10025&quot;&gt;&lt;property id=&quot;20148&quot; value=&quot;5&quot;/&gt;&lt;property id=&quot;20300&quot; value=&quot;Slide 10 - &amp;quot;The main steps in &amp;#x0D;&amp;#x0A;qualitative research&amp;quot;&quot;/&gt;&lt;property id=&quot;20307&quot; value=&quot;283&quot;/&gt;&lt;/object&gt;&lt;object type=&quot;3&quot; unique_id=&quot;10026&quot;&gt;&lt;property id=&quot;20148&quot; value=&quot;5&quot;/&gt;&lt;property id=&quot;20300&quot; value=&quot;Slide 11 - &amp;quot;The main preoccupations of qualitative researchers&amp;quot;&quot;/&gt;&lt;property id=&quot;20307&quot; value=&quot;284&quot;/&gt;&lt;/object&gt;&lt;object type=&quot;3&quot; unique_id=&quot;10027&quot;&gt;&lt;property id=&quot;20148&quot; value=&quot;5&quot;/&gt;&lt;property id=&quot;20300&quot; value=&quot;Slide 12 - &amp;quot;The main preoccupations of qualitative researchers&amp;quot;&quot;/&gt;&lt;property id=&quot;20307&quot; value=&quot;285&quot;/&gt;&lt;/object&gt;&lt;object type=&quot;3&quot; unique_id=&quot;10028&quot;&gt;&lt;property id=&quot;20148&quot; value=&quot;5&quot;/&gt;&lt;property id=&quot;20300&quot; value=&quot;Slide 13 - &amp;quot;Qualitative Research&amp;quot;&quot;/&gt;&lt;property id=&quot;20307&quot; value=&quot;266&quot;/&gt;&lt;/object&gt;&lt;object type=&quot;3&quot; unique_id=&quot;10029&quot;&gt;&lt;property id=&quot;20148&quot; value=&quot;5&quot;/&gt;&lt;property id=&quot;20300&quot; value=&quot;Slide 14 - &amp;quot;Criticisms of qualitative research&amp;quot;&quot;/&gt;&lt;property id=&quot;20307&quot; value=&quot;286&quot;/&gt;&lt;/object&gt;&lt;object type=&quot;3&quot; unique_id=&quot;10030&quot;&gt;&lt;property id=&quot;20148&quot; value=&quot;5&quot;/&gt;&lt;property id=&quot;20300&quot; value=&quot;Slide 15 - &amp;quot;Contrasting qualitative and quantitative research&amp;quot;&quot;/&gt;&lt;property id=&quot;20307&quot; value=&quot;287&quot;/&gt;&lt;/object&gt;&lt;object type=&quot;3&quot; unique_id=&quot;10226&quot;&gt;&lt;property id=&quot;20148&quot; value=&quot;5&quot;/&gt;&lt;property id=&quot;20300&quot; value=&quot;Slide 8 - &amp;quot;Case Study&amp;quot;&quot;/&gt;&lt;property id=&quot;20307&quot; value=&quot;296&quot;/&gt;&lt;/object&gt;&lt;object type=&quot;3&quot; unique_id=&quot;10263&quot;&gt;&lt;property id=&quot;20148&quot; value=&quot;5&quot;/&gt;&lt;property id=&quot;20300&quot; value=&quot;Slide 2 - &amp;quot;Reminder&amp;quot;&quot;/&gt;&lt;property id=&quot;20307&quot; value=&quot;297&quot;/&gt;&lt;/object&gt;&lt;object type=&quot;3&quot; unique_id=&quot;10264&quot;&gt;&lt;property id=&quot;20148&quot; value=&quot;5&quot;/&gt;&lt;property id=&quot;20300&quot; value=&quot;Slide 3 - &amp;quot;Example One&amp;quot;&quot;/&gt;&lt;property id=&quot;20307&quot; value=&quot;298&quot;/&gt;&lt;/object&gt;&lt;object type=&quot;3&quot; unique_id=&quot;10265&quot;&gt;&lt;property id=&quot;20148&quot; value=&quot;5&quot;/&gt;&lt;property id=&quot;20300&quot; value=&quot;Slide 5 - &amp;quot;Example Two&amp;quot;&quot;/&gt;&lt;property id=&quot;20307&quot; value=&quot;299&quot;/&gt;&lt;/object&gt;&lt;object type=&quot;3&quot; unique_id=&quot;10326&quot;&gt;&lt;property id=&quot;20148&quot; value=&quot;5&quot;/&gt;&lt;property id=&quot;20300&quot; value=&quot;Slide 9 - &amp;quot;Questionnaire Hospital A: 2008&amp;quot;&quot;/&gt;&lt;property id=&quot;20307&quot; value=&quot;300&quot;/&gt;&lt;/object&gt;&lt;object type=&quot;3&quot; unique_id=&quot;10343&quot;&gt;&lt;property id=&quot;20148&quot; value=&quot;5&quot;/&gt;&lt;property id=&quot;20300&quot; value=&quot;Slide 4&quot;/&gt;&lt;property id=&quot;20307&quot; value=&quot;301&quot;/&gt;&lt;/object&gt;&lt;/object&gt;&lt;/object&gt;&lt;/database&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3633</TotalTime>
  <Words>4624</Words>
  <Application>Microsoft Office PowerPoint</Application>
  <PresentationFormat>On-screen Show (4:3)</PresentationFormat>
  <Paragraphs>704</Paragraphs>
  <Slides>52</Slides>
  <Notes>11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52</vt:i4>
      </vt:variant>
    </vt:vector>
  </HeadingPairs>
  <TitlesOfParts>
    <vt:vector size="60" baseType="lpstr">
      <vt:lpstr>Arial</vt:lpstr>
      <vt:lpstr>Calibri</vt:lpstr>
      <vt:lpstr>Calibri Light</vt:lpstr>
      <vt:lpstr>Georgia</vt:lpstr>
      <vt:lpstr>Wingdings</vt:lpstr>
      <vt:lpstr>Office Theme</vt:lpstr>
      <vt:lpstr>Slide</vt:lpstr>
      <vt:lpstr>Worksheet</vt:lpstr>
      <vt:lpstr>Economic &amp; Regulatory Capital, Credit Risk and Pricing  Topic Three  Capital PD, LGD and EAD Model Development   </vt:lpstr>
      <vt:lpstr>Overview</vt:lpstr>
      <vt:lpstr>What is scoring?</vt:lpstr>
      <vt:lpstr>Aims of Scoring</vt:lpstr>
      <vt:lpstr>Decision Process</vt:lpstr>
      <vt:lpstr>Consumer Credit</vt:lpstr>
      <vt:lpstr>Experian UK</vt:lpstr>
      <vt:lpstr>Equifax UK</vt:lpstr>
      <vt:lpstr>Irish Credit Bureau Scores</vt:lpstr>
      <vt:lpstr>Who is CRIF?</vt:lpstr>
      <vt:lpstr>CBI Central Credit Register</vt:lpstr>
      <vt:lpstr>Why Formal Models?</vt:lpstr>
      <vt:lpstr>Why Formal Models?</vt:lpstr>
      <vt:lpstr>Consumer (Retail) Credit</vt:lpstr>
      <vt:lpstr>Wholesale Credit Portfolios</vt:lpstr>
      <vt:lpstr>Probability Estimation</vt:lpstr>
      <vt:lpstr>Which Formal Models are Available</vt:lpstr>
      <vt:lpstr>Iconic Models</vt:lpstr>
      <vt:lpstr>Empirical Models</vt:lpstr>
      <vt:lpstr>Building a Scorecard</vt:lpstr>
      <vt:lpstr>Building a Scorecard</vt:lpstr>
      <vt:lpstr>Risk Factors and Credit Score</vt:lpstr>
      <vt:lpstr>Retail Rating Model</vt:lpstr>
      <vt:lpstr>Corporate Rating Model</vt:lpstr>
      <vt:lpstr>Single Factor Analysis</vt:lpstr>
      <vt:lpstr>Multi Factor Analysis</vt:lpstr>
      <vt:lpstr>Credit Scoring Variables</vt:lpstr>
      <vt:lpstr>Scorecard Performance</vt:lpstr>
      <vt:lpstr>Picture of Performance</vt:lpstr>
      <vt:lpstr>Gini Coefficient</vt:lpstr>
      <vt:lpstr>Scorecard Performance</vt:lpstr>
      <vt:lpstr>Generic Customer Credit Scores</vt:lpstr>
      <vt:lpstr>Product Credit Score</vt:lpstr>
      <vt:lpstr>Applicant Information</vt:lpstr>
      <vt:lpstr>Remember: 5 x C for Mortgages</vt:lpstr>
      <vt:lpstr>People stop paying mortgages because they …</vt:lpstr>
      <vt:lpstr>Potential Personal Retail Scorecard</vt:lpstr>
      <vt:lpstr>Corporate Credit</vt:lpstr>
      <vt:lpstr>Scorecard Decisions</vt:lpstr>
      <vt:lpstr>Probability of Default Calibration</vt:lpstr>
      <vt:lpstr>Probability of Default</vt:lpstr>
      <vt:lpstr>Building a PD Model</vt:lpstr>
      <vt:lpstr>Score to Grade to PD for Capital Models</vt:lpstr>
      <vt:lpstr>PD Continued</vt:lpstr>
      <vt:lpstr>LGD Estimates</vt:lpstr>
      <vt:lpstr>LGD Model Construct</vt:lpstr>
      <vt:lpstr>Validation of PD models</vt:lpstr>
      <vt:lpstr>Number of models</vt:lpstr>
      <vt:lpstr>Credit Capital Considerations</vt:lpstr>
      <vt:lpstr>RWA Basel Formula  </vt:lpstr>
      <vt:lpstr>Regulatory Divergence SSM v PRA</vt:lpstr>
      <vt:lpstr>Since last week: CBI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Fergus Gaughran</dc:creator>
  <cp:lastModifiedBy>Mcneill, James (Risk Analytics, Ulster Bank)</cp:lastModifiedBy>
  <cp:revision>188</cp:revision>
  <cp:lastPrinted>1601-01-01T00:00:00Z</cp:lastPrinted>
  <dcterms:created xsi:type="dcterms:W3CDTF">1601-01-01T00:00:00Z</dcterms:created>
  <dcterms:modified xsi:type="dcterms:W3CDTF">2022-05-25T14:49:13Z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