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1"/>
  </p:notesMasterIdLst>
  <p:sldIdLst>
    <p:sldId id="256" r:id="rId2"/>
    <p:sldId id="352" r:id="rId3"/>
    <p:sldId id="336" r:id="rId4"/>
    <p:sldId id="1424" r:id="rId5"/>
    <p:sldId id="338" r:id="rId6"/>
    <p:sldId id="355" r:id="rId7"/>
    <p:sldId id="356" r:id="rId8"/>
    <p:sldId id="1439" r:id="rId9"/>
    <p:sldId id="1437" r:id="rId10"/>
    <p:sldId id="1440" r:id="rId11"/>
    <p:sldId id="1441" r:id="rId12"/>
    <p:sldId id="1442" r:id="rId13"/>
    <p:sldId id="1453" r:id="rId14"/>
    <p:sldId id="1454" r:id="rId15"/>
    <p:sldId id="334" r:id="rId16"/>
    <p:sldId id="1445" r:id="rId17"/>
    <p:sldId id="1450" r:id="rId18"/>
    <p:sldId id="1446" r:id="rId19"/>
    <p:sldId id="1447" r:id="rId20"/>
    <p:sldId id="1449" r:id="rId21"/>
    <p:sldId id="1451" r:id="rId22"/>
    <p:sldId id="1452" r:id="rId23"/>
    <p:sldId id="1443" r:id="rId24"/>
    <p:sldId id="1425" r:id="rId25"/>
    <p:sldId id="1429" r:id="rId26"/>
    <p:sldId id="1430" r:id="rId27"/>
    <p:sldId id="1431" r:id="rId28"/>
    <p:sldId id="1432" r:id="rId29"/>
    <p:sldId id="1426"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55967D3-76A3-4C4E-A8B0-53425722E415}"/>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147" name="Rectangle 3">
            <a:extLst>
              <a:ext uri="{FF2B5EF4-FFF2-40B4-BE49-F238E27FC236}">
                <a16:creationId xmlns:a16="http://schemas.microsoft.com/office/drawing/2014/main" id="{781ED159-B8CC-43CD-86E1-33559387101B}"/>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a:extLst>
              <a:ext uri="{FF2B5EF4-FFF2-40B4-BE49-F238E27FC236}">
                <a16:creationId xmlns:a16="http://schemas.microsoft.com/office/drawing/2014/main" id="{0671459A-AB3F-4845-9BAF-1F71FE70D0E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46316E7D-A42A-47F9-B5AF-F77E2C05B0D6}"/>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D19E799D-B766-4FCC-A16A-DD08CA08CFD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151" name="Rectangle 7">
            <a:extLst>
              <a:ext uri="{FF2B5EF4-FFF2-40B4-BE49-F238E27FC236}">
                <a16:creationId xmlns:a16="http://schemas.microsoft.com/office/drawing/2014/main" id="{3379F805-F0B1-4644-9B72-088321AC999C}"/>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992734-78A9-42DE-9AC1-6ECB89B3C45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C5D27-C28F-4785-A500-C6BAB822D7D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CE5E1AB7-2F15-4CE7-8F3C-A35C683FF66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D0BBF7-D9F2-43ED-B337-AEDF269291D4}"/>
              </a:ext>
            </a:extLst>
          </p:cNvPr>
          <p:cNvSpPr>
            <a:spLocks noGrp="1"/>
          </p:cNvSpPr>
          <p:nvPr>
            <p:ph type="dt" sz="half" idx="10"/>
          </p:nvPr>
        </p:nvSpPr>
        <p:spPr/>
        <p:txBody>
          <a:bodyPr/>
          <a:lstStyle/>
          <a:p>
            <a:pPr>
              <a:defRPr/>
            </a:pPr>
            <a:r>
              <a:rPr lang="en-US" dirty="0"/>
              <a:t>6th May 2021</a:t>
            </a:r>
          </a:p>
        </p:txBody>
      </p:sp>
      <p:sp>
        <p:nvSpPr>
          <p:cNvPr id="5" name="Footer Placeholder 4">
            <a:extLst>
              <a:ext uri="{FF2B5EF4-FFF2-40B4-BE49-F238E27FC236}">
                <a16:creationId xmlns:a16="http://schemas.microsoft.com/office/drawing/2014/main" id="{2E6D92AC-C52F-4F10-89FE-EEEC90A540C2}"/>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4C26A951-9BAD-4206-8F3F-77351DE6501F}"/>
              </a:ext>
            </a:extLst>
          </p:cNvPr>
          <p:cNvSpPr>
            <a:spLocks noGrp="1"/>
          </p:cNvSpPr>
          <p:nvPr>
            <p:ph type="sldNum" sz="quarter" idx="12"/>
          </p:nvPr>
        </p:nvSpPr>
        <p:spPr/>
        <p:txBody>
          <a:bodyPr/>
          <a:lstStyle/>
          <a:p>
            <a:pPr>
              <a:defRPr/>
            </a:pPr>
            <a:fld id="{09ED7FF0-32DD-4651-8767-A9F404EE2202}" type="slidenum">
              <a:rPr lang="en-US" altLang="en-US" smtClean="0"/>
              <a:pPr>
                <a:defRPr/>
              </a:pPr>
              <a:t>‹#›</a:t>
            </a:fld>
            <a:endParaRPr lang="en-US" altLang="en-US"/>
          </a:p>
        </p:txBody>
      </p:sp>
    </p:spTree>
    <p:extLst>
      <p:ext uri="{BB962C8B-B14F-4D97-AF65-F5344CB8AC3E}">
        <p14:creationId xmlns:p14="http://schemas.microsoft.com/office/powerpoint/2010/main" val="93022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42F5-8CA2-4994-AD1F-6EBF548A640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D77395-E0E0-495D-A36D-BBF40F027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3210D8-04BA-4B8F-86D1-D0932A0EC7AF}"/>
              </a:ext>
            </a:extLst>
          </p:cNvPr>
          <p:cNvSpPr>
            <a:spLocks noGrp="1"/>
          </p:cNvSpPr>
          <p:nvPr>
            <p:ph type="dt" sz="half" idx="10"/>
          </p:nvPr>
        </p:nvSpPr>
        <p:spPr/>
        <p:txBody>
          <a:bodyPr/>
          <a:lstStyle/>
          <a:p>
            <a:pPr>
              <a:defRPr/>
            </a:pPr>
            <a:r>
              <a:rPr lang="en-US" dirty="0"/>
              <a:t>6th May 2021</a:t>
            </a:r>
          </a:p>
        </p:txBody>
      </p:sp>
      <p:sp>
        <p:nvSpPr>
          <p:cNvPr id="5" name="Footer Placeholder 4">
            <a:extLst>
              <a:ext uri="{FF2B5EF4-FFF2-40B4-BE49-F238E27FC236}">
                <a16:creationId xmlns:a16="http://schemas.microsoft.com/office/drawing/2014/main" id="{08F34DC1-2898-43A7-9B1D-F9B536B457C0}"/>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61E0F03B-E545-4E41-A4ED-B9132A2613D8}"/>
              </a:ext>
            </a:extLst>
          </p:cNvPr>
          <p:cNvSpPr>
            <a:spLocks noGrp="1"/>
          </p:cNvSpPr>
          <p:nvPr>
            <p:ph type="sldNum" sz="quarter" idx="12"/>
          </p:nvPr>
        </p:nvSpPr>
        <p:spPr/>
        <p:txBody>
          <a:bodyPr/>
          <a:lstStyle/>
          <a:p>
            <a:pPr>
              <a:defRPr/>
            </a:pPr>
            <a:fld id="{F2EDF044-5497-4A83-9F43-FB2DFA2C45DD}" type="slidenum">
              <a:rPr lang="en-US" altLang="en-US" smtClean="0"/>
              <a:pPr>
                <a:defRPr/>
              </a:pPr>
              <a:t>‹#›</a:t>
            </a:fld>
            <a:endParaRPr lang="en-US" altLang="en-US"/>
          </a:p>
        </p:txBody>
      </p:sp>
    </p:spTree>
    <p:extLst>
      <p:ext uri="{BB962C8B-B14F-4D97-AF65-F5344CB8AC3E}">
        <p14:creationId xmlns:p14="http://schemas.microsoft.com/office/powerpoint/2010/main" val="26596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DC545-863D-4466-BD13-782CC2EC1D4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64E6EE-57B7-441D-B072-2A776F9D354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C72CB0-E91D-4121-B1A9-1BFF6E2B189F}"/>
              </a:ext>
            </a:extLst>
          </p:cNvPr>
          <p:cNvSpPr>
            <a:spLocks noGrp="1"/>
          </p:cNvSpPr>
          <p:nvPr>
            <p:ph type="dt" sz="half" idx="10"/>
          </p:nvPr>
        </p:nvSpPr>
        <p:spPr/>
        <p:txBody>
          <a:bodyPr/>
          <a:lstStyle/>
          <a:p>
            <a:pPr>
              <a:defRPr/>
            </a:pPr>
            <a:r>
              <a:rPr lang="en-US" dirty="0"/>
              <a:t>6th May 2021</a:t>
            </a:r>
          </a:p>
        </p:txBody>
      </p:sp>
      <p:sp>
        <p:nvSpPr>
          <p:cNvPr id="5" name="Footer Placeholder 4">
            <a:extLst>
              <a:ext uri="{FF2B5EF4-FFF2-40B4-BE49-F238E27FC236}">
                <a16:creationId xmlns:a16="http://schemas.microsoft.com/office/drawing/2014/main" id="{2649A2BC-99D7-45FE-941C-5078355FA62E}"/>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6D426636-919C-4588-90C9-F86A26151951}"/>
              </a:ext>
            </a:extLst>
          </p:cNvPr>
          <p:cNvSpPr>
            <a:spLocks noGrp="1"/>
          </p:cNvSpPr>
          <p:nvPr>
            <p:ph type="sldNum" sz="quarter" idx="12"/>
          </p:nvPr>
        </p:nvSpPr>
        <p:spPr/>
        <p:txBody>
          <a:bodyPr/>
          <a:lstStyle/>
          <a:p>
            <a:pPr>
              <a:defRPr/>
            </a:pPr>
            <a:fld id="{3C8EEB15-C46C-44A0-94DC-5B2CBB41691B}" type="slidenum">
              <a:rPr lang="en-US" altLang="en-US" smtClean="0"/>
              <a:pPr>
                <a:defRPr/>
              </a:pPr>
              <a:t>‹#›</a:t>
            </a:fld>
            <a:endParaRPr lang="en-US" altLang="en-US"/>
          </a:p>
        </p:txBody>
      </p:sp>
    </p:spTree>
    <p:extLst>
      <p:ext uri="{BB962C8B-B14F-4D97-AF65-F5344CB8AC3E}">
        <p14:creationId xmlns:p14="http://schemas.microsoft.com/office/powerpoint/2010/main" val="318903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FDF6-D02C-49DC-830A-FED6CE9364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303584-3A58-4394-841E-8D0894D25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27F97A-907C-4E78-B85C-994FC80A1C1D}"/>
              </a:ext>
            </a:extLst>
          </p:cNvPr>
          <p:cNvSpPr>
            <a:spLocks noGrp="1"/>
          </p:cNvSpPr>
          <p:nvPr>
            <p:ph type="dt" sz="half" idx="10"/>
          </p:nvPr>
        </p:nvSpPr>
        <p:spPr/>
        <p:txBody>
          <a:bodyPr/>
          <a:lstStyle/>
          <a:p>
            <a:pPr>
              <a:defRPr/>
            </a:pPr>
            <a:r>
              <a:rPr lang="en-US" dirty="0"/>
              <a:t>6th May 2021</a:t>
            </a:r>
          </a:p>
        </p:txBody>
      </p:sp>
      <p:sp>
        <p:nvSpPr>
          <p:cNvPr id="5" name="Footer Placeholder 4">
            <a:extLst>
              <a:ext uri="{FF2B5EF4-FFF2-40B4-BE49-F238E27FC236}">
                <a16:creationId xmlns:a16="http://schemas.microsoft.com/office/drawing/2014/main" id="{68A37C95-3F42-49F2-854F-B163C2B8458B}"/>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1CBE7568-B820-44C3-9634-499180B84EBA}"/>
              </a:ext>
            </a:extLst>
          </p:cNvPr>
          <p:cNvSpPr>
            <a:spLocks noGrp="1"/>
          </p:cNvSpPr>
          <p:nvPr>
            <p:ph type="sldNum" sz="quarter" idx="12"/>
          </p:nvPr>
        </p:nvSpPr>
        <p:spPr/>
        <p:txBody>
          <a:bodyPr/>
          <a:lstStyle/>
          <a:p>
            <a:pPr>
              <a:defRPr/>
            </a:pPr>
            <a:fld id="{030E0E38-F890-4AD6-9A88-0325303CE9C3}" type="slidenum">
              <a:rPr lang="en-US" altLang="en-US" smtClean="0"/>
              <a:pPr>
                <a:defRPr/>
              </a:pPr>
              <a:t>‹#›</a:t>
            </a:fld>
            <a:endParaRPr lang="en-US" altLang="en-US" dirty="0"/>
          </a:p>
        </p:txBody>
      </p:sp>
    </p:spTree>
    <p:extLst>
      <p:ext uri="{BB962C8B-B14F-4D97-AF65-F5344CB8AC3E}">
        <p14:creationId xmlns:p14="http://schemas.microsoft.com/office/powerpoint/2010/main" val="366580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1551-A533-4FDE-A8DF-F07555C27C2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45B0F9-90D5-410D-BFF7-6E90317602A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CB7BE-DDF7-474D-BD68-20EC6D394408}"/>
              </a:ext>
            </a:extLst>
          </p:cNvPr>
          <p:cNvSpPr>
            <a:spLocks noGrp="1"/>
          </p:cNvSpPr>
          <p:nvPr>
            <p:ph type="dt" sz="half" idx="10"/>
          </p:nvPr>
        </p:nvSpPr>
        <p:spPr/>
        <p:txBody>
          <a:bodyPr/>
          <a:lstStyle/>
          <a:p>
            <a:pPr>
              <a:defRPr/>
            </a:pPr>
            <a:r>
              <a:rPr lang="en-US" dirty="0"/>
              <a:t>6th May 2021</a:t>
            </a:r>
          </a:p>
        </p:txBody>
      </p:sp>
      <p:sp>
        <p:nvSpPr>
          <p:cNvPr id="5" name="Footer Placeholder 4">
            <a:extLst>
              <a:ext uri="{FF2B5EF4-FFF2-40B4-BE49-F238E27FC236}">
                <a16:creationId xmlns:a16="http://schemas.microsoft.com/office/drawing/2014/main" id="{2EFBD343-D78E-44DD-BD73-101564CA6FAF}"/>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CF5C5240-CCA9-4FF2-B2EB-AD8A720E8D7D}"/>
              </a:ext>
            </a:extLst>
          </p:cNvPr>
          <p:cNvSpPr>
            <a:spLocks noGrp="1"/>
          </p:cNvSpPr>
          <p:nvPr>
            <p:ph type="sldNum" sz="quarter" idx="12"/>
          </p:nvPr>
        </p:nvSpPr>
        <p:spPr/>
        <p:txBody>
          <a:bodyPr/>
          <a:lstStyle/>
          <a:p>
            <a:pPr>
              <a:defRPr/>
            </a:pPr>
            <a:fld id="{E0B20F62-E995-4F7E-938F-E451C4DCB3BB}" type="slidenum">
              <a:rPr lang="en-US" altLang="en-US" smtClean="0"/>
              <a:pPr>
                <a:defRPr/>
              </a:pPr>
              <a:t>‹#›</a:t>
            </a:fld>
            <a:endParaRPr lang="en-US" altLang="en-US"/>
          </a:p>
        </p:txBody>
      </p:sp>
    </p:spTree>
    <p:extLst>
      <p:ext uri="{BB962C8B-B14F-4D97-AF65-F5344CB8AC3E}">
        <p14:creationId xmlns:p14="http://schemas.microsoft.com/office/powerpoint/2010/main" val="370315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359C-B32F-470A-808E-BD9D393E8D4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418233-9E5B-400C-AC17-A15FE806637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59A28B7-85F1-4166-BA18-B1590C7C8C7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C40B06-F14E-4ED1-8954-BE5AAB0F81B4}"/>
              </a:ext>
            </a:extLst>
          </p:cNvPr>
          <p:cNvSpPr>
            <a:spLocks noGrp="1"/>
          </p:cNvSpPr>
          <p:nvPr>
            <p:ph type="dt" sz="half" idx="10"/>
          </p:nvPr>
        </p:nvSpPr>
        <p:spPr/>
        <p:txBody>
          <a:bodyPr/>
          <a:lstStyle/>
          <a:p>
            <a:pPr>
              <a:defRPr/>
            </a:pPr>
            <a:r>
              <a:rPr lang="en-US" dirty="0"/>
              <a:t>6th May 2021</a:t>
            </a:r>
          </a:p>
        </p:txBody>
      </p:sp>
      <p:sp>
        <p:nvSpPr>
          <p:cNvPr id="6" name="Footer Placeholder 5">
            <a:extLst>
              <a:ext uri="{FF2B5EF4-FFF2-40B4-BE49-F238E27FC236}">
                <a16:creationId xmlns:a16="http://schemas.microsoft.com/office/drawing/2014/main" id="{2C88922B-FF55-48CB-A1F4-3776888CF8AD}"/>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D5BB1C17-B6D5-407B-95F2-764743F8F474}"/>
              </a:ext>
            </a:extLst>
          </p:cNvPr>
          <p:cNvSpPr>
            <a:spLocks noGrp="1"/>
          </p:cNvSpPr>
          <p:nvPr>
            <p:ph type="sldNum" sz="quarter" idx="12"/>
          </p:nvPr>
        </p:nvSpPr>
        <p:spPr/>
        <p:txBody>
          <a:bodyPr/>
          <a:lstStyle/>
          <a:p>
            <a:pPr>
              <a:defRPr/>
            </a:pPr>
            <a:fld id="{6D7EBAB2-5205-46FC-81C4-60704FFB3C2C}" type="slidenum">
              <a:rPr lang="en-US" altLang="en-US" smtClean="0"/>
              <a:pPr>
                <a:defRPr/>
              </a:pPr>
              <a:t>‹#›</a:t>
            </a:fld>
            <a:endParaRPr lang="en-US" altLang="en-US"/>
          </a:p>
        </p:txBody>
      </p:sp>
    </p:spTree>
    <p:extLst>
      <p:ext uri="{BB962C8B-B14F-4D97-AF65-F5344CB8AC3E}">
        <p14:creationId xmlns:p14="http://schemas.microsoft.com/office/powerpoint/2010/main" val="2206581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1312-B8DC-4A72-B885-DF0A562B62EE}"/>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1DE468-DA5D-4A09-8C4F-8A4F6E7331D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493C32F-3928-4FB8-B6D5-A86A2CF6805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51C820-8849-414D-88FC-D0A0A429E72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55E765E-D6CE-4029-BFF7-000962735AD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722CC42-7EC3-4EC6-963E-A1C1A6596C27}"/>
              </a:ext>
            </a:extLst>
          </p:cNvPr>
          <p:cNvSpPr>
            <a:spLocks noGrp="1"/>
          </p:cNvSpPr>
          <p:nvPr>
            <p:ph type="dt" sz="half" idx="10"/>
          </p:nvPr>
        </p:nvSpPr>
        <p:spPr/>
        <p:txBody>
          <a:bodyPr/>
          <a:lstStyle/>
          <a:p>
            <a:pPr>
              <a:defRPr/>
            </a:pPr>
            <a:r>
              <a:rPr lang="en-US" dirty="0"/>
              <a:t>6th May 2021</a:t>
            </a:r>
          </a:p>
        </p:txBody>
      </p:sp>
      <p:sp>
        <p:nvSpPr>
          <p:cNvPr id="8" name="Footer Placeholder 7">
            <a:extLst>
              <a:ext uri="{FF2B5EF4-FFF2-40B4-BE49-F238E27FC236}">
                <a16:creationId xmlns:a16="http://schemas.microsoft.com/office/drawing/2014/main" id="{6EB5D475-C564-438B-9F1E-4BF13B3C781E}"/>
              </a:ext>
            </a:extLst>
          </p:cNvPr>
          <p:cNvSpPr>
            <a:spLocks noGrp="1"/>
          </p:cNvSpPr>
          <p:nvPr>
            <p:ph type="ftr" sz="quarter" idx="11"/>
          </p:nvPr>
        </p:nvSpPr>
        <p:spPr/>
        <p:txBody>
          <a:bodyPr/>
          <a:lstStyle/>
          <a:p>
            <a:pPr>
              <a:defRPr/>
            </a:pPr>
            <a:r>
              <a:rPr lang="en-IE"/>
              <a:t>Fergus Gaughran</a:t>
            </a:r>
            <a:endParaRPr lang="en-US"/>
          </a:p>
        </p:txBody>
      </p:sp>
      <p:sp>
        <p:nvSpPr>
          <p:cNvPr id="9" name="Slide Number Placeholder 8">
            <a:extLst>
              <a:ext uri="{FF2B5EF4-FFF2-40B4-BE49-F238E27FC236}">
                <a16:creationId xmlns:a16="http://schemas.microsoft.com/office/drawing/2014/main" id="{62026E61-22CB-4A1E-BAF8-6B33213724D0}"/>
              </a:ext>
            </a:extLst>
          </p:cNvPr>
          <p:cNvSpPr>
            <a:spLocks noGrp="1"/>
          </p:cNvSpPr>
          <p:nvPr>
            <p:ph type="sldNum" sz="quarter" idx="12"/>
          </p:nvPr>
        </p:nvSpPr>
        <p:spPr/>
        <p:txBody>
          <a:bodyPr/>
          <a:lstStyle/>
          <a:p>
            <a:pPr>
              <a:defRPr/>
            </a:pPr>
            <a:fld id="{12C72830-8D5D-4BF6-9D52-BABDF12B6B0C}" type="slidenum">
              <a:rPr lang="en-US" altLang="en-US" smtClean="0"/>
              <a:pPr>
                <a:defRPr/>
              </a:pPr>
              <a:t>‹#›</a:t>
            </a:fld>
            <a:endParaRPr lang="en-US" altLang="en-US"/>
          </a:p>
        </p:txBody>
      </p:sp>
    </p:spTree>
    <p:extLst>
      <p:ext uri="{BB962C8B-B14F-4D97-AF65-F5344CB8AC3E}">
        <p14:creationId xmlns:p14="http://schemas.microsoft.com/office/powerpoint/2010/main" val="27223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E681-8FA3-4274-8EB5-DD400591722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941AA8-56C1-433D-9731-4621A2176531}"/>
              </a:ext>
            </a:extLst>
          </p:cNvPr>
          <p:cNvSpPr>
            <a:spLocks noGrp="1"/>
          </p:cNvSpPr>
          <p:nvPr>
            <p:ph type="dt" sz="half" idx="10"/>
          </p:nvPr>
        </p:nvSpPr>
        <p:spPr/>
        <p:txBody>
          <a:bodyPr/>
          <a:lstStyle/>
          <a:p>
            <a:pPr>
              <a:defRPr/>
            </a:pPr>
            <a:r>
              <a:rPr lang="en-US" dirty="0"/>
              <a:t>6th May 2021</a:t>
            </a:r>
          </a:p>
        </p:txBody>
      </p:sp>
      <p:sp>
        <p:nvSpPr>
          <p:cNvPr id="4" name="Footer Placeholder 3">
            <a:extLst>
              <a:ext uri="{FF2B5EF4-FFF2-40B4-BE49-F238E27FC236}">
                <a16:creationId xmlns:a16="http://schemas.microsoft.com/office/drawing/2014/main" id="{6CDF1663-F669-4210-A1F3-1091AB564DBE}"/>
              </a:ext>
            </a:extLst>
          </p:cNvPr>
          <p:cNvSpPr>
            <a:spLocks noGrp="1"/>
          </p:cNvSpPr>
          <p:nvPr>
            <p:ph type="ftr" sz="quarter" idx="11"/>
          </p:nvPr>
        </p:nvSpPr>
        <p:spPr/>
        <p:txBody>
          <a:bodyPr/>
          <a:lstStyle/>
          <a:p>
            <a:pPr>
              <a:defRPr/>
            </a:pPr>
            <a:r>
              <a:rPr lang="en-IE"/>
              <a:t>Fergus Gaughran</a:t>
            </a:r>
            <a:endParaRPr lang="en-US"/>
          </a:p>
        </p:txBody>
      </p:sp>
      <p:sp>
        <p:nvSpPr>
          <p:cNvPr id="5" name="Slide Number Placeholder 4">
            <a:extLst>
              <a:ext uri="{FF2B5EF4-FFF2-40B4-BE49-F238E27FC236}">
                <a16:creationId xmlns:a16="http://schemas.microsoft.com/office/drawing/2014/main" id="{E3021D76-2615-40ED-9571-E0FFA812D2B1}"/>
              </a:ext>
            </a:extLst>
          </p:cNvPr>
          <p:cNvSpPr>
            <a:spLocks noGrp="1"/>
          </p:cNvSpPr>
          <p:nvPr>
            <p:ph type="sldNum" sz="quarter" idx="12"/>
          </p:nvPr>
        </p:nvSpPr>
        <p:spPr/>
        <p:txBody>
          <a:bodyPr/>
          <a:lstStyle/>
          <a:p>
            <a:pPr>
              <a:defRPr/>
            </a:pPr>
            <a:fld id="{8A5B4932-A80D-47CA-B05E-B96CA552DFBE}" type="slidenum">
              <a:rPr lang="en-US" altLang="en-US" smtClean="0"/>
              <a:pPr>
                <a:defRPr/>
              </a:pPr>
              <a:t>‹#›</a:t>
            </a:fld>
            <a:endParaRPr lang="en-US" altLang="en-US"/>
          </a:p>
        </p:txBody>
      </p:sp>
    </p:spTree>
    <p:extLst>
      <p:ext uri="{BB962C8B-B14F-4D97-AF65-F5344CB8AC3E}">
        <p14:creationId xmlns:p14="http://schemas.microsoft.com/office/powerpoint/2010/main" val="217345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55AA7-9F05-45D9-81BE-44F5FC6BB4C7}"/>
              </a:ext>
            </a:extLst>
          </p:cNvPr>
          <p:cNvSpPr>
            <a:spLocks noGrp="1"/>
          </p:cNvSpPr>
          <p:nvPr>
            <p:ph type="dt" sz="half" idx="10"/>
          </p:nvPr>
        </p:nvSpPr>
        <p:spPr/>
        <p:txBody>
          <a:bodyPr/>
          <a:lstStyle/>
          <a:p>
            <a:pPr>
              <a:defRPr/>
            </a:pPr>
            <a:r>
              <a:rPr lang="en-US" dirty="0"/>
              <a:t>6th May 2021</a:t>
            </a:r>
          </a:p>
        </p:txBody>
      </p:sp>
      <p:sp>
        <p:nvSpPr>
          <p:cNvPr id="3" name="Footer Placeholder 2">
            <a:extLst>
              <a:ext uri="{FF2B5EF4-FFF2-40B4-BE49-F238E27FC236}">
                <a16:creationId xmlns:a16="http://schemas.microsoft.com/office/drawing/2014/main" id="{0563D1F2-37C4-4154-A35C-9189B0CE5C8E}"/>
              </a:ext>
            </a:extLst>
          </p:cNvPr>
          <p:cNvSpPr>
            <a:spLocks noGrp="1"/>
          </p:cNvSpPr>
          <p:nvPr>
            <p:ph type="ftr" sz="quarter" idx="11"/>
          </p:nvPr>
        </p:nvSpPr>
        <p:spPr/>
        <p:txBody>
          <a:bodyPr/>
          <a:lstStyle/>
          <a:p>
            <a:pPr>
              <a:defRPr/>
            </a:pPr>
            <a:r>
              <a:rPr lang="en-IE"/>
              <a:t>Fergus Gaughran</a:t>
            </a:r>
            <a:endParaRPr lang="en-US"/>
          </a:p>
        </p:txBody>
      </p:sp>
      <p:sp>
        <p:nvSpPr>
          <p:cNvPr id="4" name="Slide Number Placeholder 3">
            <a:extLst>
              <a:ext uri="{FF2B5EF4-FFF2-40B4-BE49-F238E27FC236}">
                <a16:creationId xmlns:a16="http://schemas.microsoft.com/office/drawing/2014/main" id="{61BC6553-7688-48B0-82ED-014E6AE286FA}"/>
              </a:ext>
            </a:extLst>
          </p:cNvPr>
          <p:cNvSpPr>
            <a:spLocks noGrp="1"/>
          </p:cNvSpPr>
          <p:nvPr>
            <p:ph type="sldNum" sz="quarter" idx="12"/>
          </p:nvPr>
        </p:nvSpPr>
        <p:spPr/>
        <p:txBody>
          <a:bodyPr/>
          <a:lstStyle/>
          <a:p>
            <a:pPr>
              <a:defRPr/>
            </a:pPr>
            <a:fld id="{A1AA99A2-CE37-4B5F-BA1C-4B52AD22875D}" type="slidenum">
              <a:rPr lang="en-US" altLang="en-US" smtClean="0"/>
              <a:pPr>
                <a:defRPr/>
              </a:pPr>
              <a:t>‹#›</a:t>
            </a:fld>
            <a:endParaRPr lang="en-US" altLang="en-US"/>
          </a:p>
        </p:txBody>
      </p:sp>
    </p:spTree>
    <p:extLst>
      <p:ext uri="{BB962C8B-B14F-4D97-AF65-F5344CB8AC3E}">
        <p14:creationId xmlns:p14="http://schemas.microsoft.com/office/powerpoint/2010/main" val="136072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1138-5DE0-465D-A605-56FAEEB31F5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35B0C6-113B-4893-8532-223FF610A7E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3286C1-E2D1-4E68-98FB-F3EC0A11EE3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6270027-15D1-43D8-A385-5C9344FF48ED}"/>
              </a:ext>
            </a:extLst>
          </p:cNvPr>
          <p:cNvSpPr>
            <a:spLocks noGrp="1"/>
          </p:cNvSpPr>
          <p:nvPr>
            <p:ph type="dt" sz="half" idx="10"/>
          </p:nvPr>
        </p:nvSpPr>
        <p:spPr/>
        <p:txBody>
          <a:bodyPr/>
          <a:lstStyle/>
          <a:p>
            <a:pPr>
              <a:defRPr/>
            </a:pPr>
            <a:r>
              <a:rPr lang="en-US" dirty="0"/>
              <a:t>6th May 2021</a:t>
            </a:r>
          </a:p>
        </p:txBody>
      </p:sp>
      <p:sp>
        <p:nvSpPr>
          <p:cNvPr id="6" name="Footer Placeholder 5">
            <a:extLst>
              <a:ext uri="{FF2B5EF4-FFF2-40B4-BE49-F238E27FC236}">
                <a16:creationId xmlns:a16="http://schemas.microsoft.com/office/drawing/2014/main" id="{B0ABCA5B-8192-4255-9C9E-53A3933436BA}"/>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705ED81E-DA6E-463B-B580-FB1E93F7777B}"/>
              </a:ext>
            </a:extLst>
          </p:cNvPr>
          <p:cNvSpPr>
            <a:spLocks noGrp="1"/>
          </p:cNvSpPr>
          <p:nvPr>
            <p:ph type="sldNum" sz="quarter" idx="12"/>
          </p:nvPr>
        </p:nvSpPr>
        <p:spPr/>
        <p:txBody>
          <a:bodyPr/>
          <a:lstStyle/>
          <a:p>
            <a:pPr>
              <a:defRPr/>
            </a:pPr>
            <a:fld id="{E4B78528-D709-458A-9453-18A79ECBE1B6}" type="slidenum">
              <a:rPr lang="en-US" altLang="en-US" smtClean="0"/>
              <a:pPr>
                <a:defRPr/>
              </a:pPr>
              <a:t>‹#›</a:t>
            </a:fld>
            <a:endParaRPr lang="en-US" altLang="en-US"/>
          </a:p>
        </p:txBody>
      </p:sp>
    </p:spTree>
    <p:extLst>
      <p:ext uri="{BB962C8B-B14F-4D97-AF65-F5344CB8AC3E}">
        <p14:creationId xmlns:p14="http://schemas.microsoft.com/office/powerpoint/2010/main" val="230059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54AE-5543-4359-A506-C35EE6822B5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E5A70DC-A684-494F-ADAF-158BB0744A6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F8FFC4F-1C07-4EB7-B5BD-816742EE982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4D063B6-BEAF-4F62-88DA-C1DA08A9E050}"/>
              </a:ext>
            </a:extLst>
          </p:cNvPr>
          <p:cNvSpPr>
            <a:spLocks noGrp="1"/>
          </p:cNvSpPr>
          <p:nvPr>
            <p:ph type="dt" sz="half" idx="10"/>
          </p:nvPr>
        </p:nvSpPr>
        <p:spPr/>
        <p:txBody>
          <a:bodyPr/>
          <a:lstStyle/>
          <a:p>
            <a:pPr>
              <a:defRPr/>
            </a:pPr>
            <a:r>
              <a:rPr lang="en-US" dirty="0"/>
              <a:t>6th May 2021</a:t>
            </a:r>
          </a:p>
        </p:txBody>
      </p:sp>
      <p:sp>
        <p:nvSpPr>
          <p:cNvPr id="6" name="Footer Placeholder 5">
            <a:extLst>
              <a:ext uri="{FF2B5EF4-FFF2-40B4-BE49-F238E27FC236}">
                <a16:creationId xmlns:a16="http://schemas.microsoft.com/office/drawing/2014/main" id="{9555D562-6B4F-4953-9AE4-78282A1F2A4F}"/>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C3B16940-3702-449A-9F7B-6D7A32E1A626}"/>
              </a:ext>
            </a:extLst>
          </p:cNvPr>
          <p:cNvSpPr>
            <a:spLocks noGrp="1"/>
          </p:cNvSpPr>
          <p:nvPr>
            <p:ph type="sldNum" sz="quarter" idx="12"/>
          </p:nvPr>
        </p:nvSpPr>
        <p:spPr/>
        <p:txBody>
          <a:bodyPr/>
          <a:lstStyle/>
          <a:p>
            <a:pPr>
              <a:defRPr/>
            </a:pPr>
            <a:fld id="{80A94DBD-CAD3-4E6A-B89D-BC3C7EB062A4}" type="slidenum">
              <a:rPr lang="en-US" altLang="en-US" smtClean="0"/>
              <a:pPr>
                <a:defRPr/>
              </a:pPr>
              <a:t>‹#›</a:t>
            </a:fld>
            <a:endParaRPr lang="en-US" altLang="en-US"/>
          </a:p>
        </p:txBody>
      </p:sp>
    </p:spTree>
    <p:extLst>
      <p:ext uri="{BB962C8B-B14F-4D97-AF65-F5344CB8AC3E}">
        <p14:creationId xmlns:p14="http://schemas.microsoft.com/office/powerpoint/2010/main" val="142639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20FF91-3FB2-4DD1-80C2-9006E9381DE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BB4DE0D-AD67-4503-82FB-75DC7C1F1E7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CDA4CF-89B4-4AF2-A940-8681081B9CA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dirty="0"/>
              <a:t>6th May 2021</a:t>
            </a:r>
          </a:p>
        </p:txBody>
      </p:sp>
      <p:sp>
        <p:nvSpPr>
          <p:cNvPr id="5" name="Footer Placeholder 4">
            <a:extLst>
              <a:ext uri="{FF2B5EF4-FFF2-40B4-BE49-F238E27FC236}">
                <a16:creationId xmlns:a16="http://schemas.microsoft.com/office/drawing/2014/main" id="{B25C2613-FC3F-4ABD-B51D-83FF7AF6F36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964E8F73-D092-40AA-8DFD-B9B71AD1347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0A0CF29-C2BB-42F3-84F7-5B546C781057}" type="slidenum">
              <a:rPr lang="en-US" altLang="en-US" smtClean="0"/>
              <a:pPr>
                <a:defRPr/>
              </a:pPr>
              <a:t>‹#›</a:t>
            </a:fld>
            <a:endParaRPr lang="en-US" altLang="en-US"/>
          </a:p>
        </p:txBody>
      </p:sp>
    </p:spTree>
    <p:extLst>
      <p:ext uri="{BB962C8B-B14F-4D97-AF65-F5344CB8AC3E}">
        <p14:creationId xmlns:p14="http://schemas.microsoft.com/office/powerpoint/2010/main" val="338657108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CF48250-2A75-4F8E-AF54-081D8F8FEB44}"/>
              </a:ext>
            </a:extLst>
          </p:cNvPr>
          <p:cNvSpPr>
            <a:spLocks noGrp="1"/>
          </p:cNvSpPr>
          <p:nvPr>
            <p:ph type="ctrTitle"/>
          </p:nvPr>
        </p:nvSpPr>
        <p:spPr>
          <a:xfrm>
            <a:off x="685800" y="685800"/>
            <a:ext cx="7772400" cy="5410200"/>
          </a:xfrm>
        </p:spPr>
        <p:txBody>
          <a:bodyPr/>
          <a:lstStyle/>
          <a:p>
            <a:pPr eaLnBrk="1" hangingPunct="1"/>
            <a:r>
              <a:rPr lang="en-IE" altLang="en-US" sz="2800" dirty="0"/>
              <a:t>Economic &amp; Regulatory Capital, Provisions and Stress Testing</a:t>
            </a:r>
            <a:br>
              <a:rPr lang="en-IE" altLang="en-US" sz="2800" dirty="0"/>
            </a:br>
            <a:br>
              <a:rPr lang="en-IE" altLang="en-US" sz="2800" dirty="0"/>
            </a:br>
            <a:br>
              <a:rPr lang="en-US" altLang="en-US" sz="2800" dirty="0"/>
            </a:br>
            <a:endParaRPr lang="en-US" altLang="en-US" sz="2800" dirty="0"/>
          </a:p>
        </p:txBody>
      </p:sp>
      <p:sp>
        <p:nvSpPr>
          <p:cNvPr id="5125" name="Slide Number Placeholder 5">
            <a:extLst>
              <a:ext uri="{FF2B5EF4-FFF2-40B4-BE49-F238E27FC236}">
                <a16:creationId xmlns:a16="http://schemas.microsoft.com/office/drawing/2014/main" id="{7F2F9B0B-CD60-4DA8-9BB8-9CDB5C09CC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19E207-D7C0-4E0A-93C2-A6C74CDE54DA}" type="slidenum">
              <a:rPr lang="en-US" altLang="en-US" sz="1400" smtClean="0"/>
              <a:pPr/>
              <a:t>1</a:t>
            </a:fld>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1A4232-C81F-446B-AB38-6E4B589D9433}"/>
              </a:ext>
            </a:extLst>
          </p:cNvPr>
          <p:cNvSpPr>
            <a:spLocks noGrp="1"/>
          </p:cNvSpPr>
          <p:nvPr>
            <p:ph type="title"/>
          </p:nvPr>
        </p:nvSpPr>
        <p:spPr>
          <a:xfrm>
            <a:off x="457200" y="228600"/>
            <a:ext cx="8229600" cy="642938"/>
          </a:xfrm>
        </p:spPr>
        <p:txBody>
          <a:bodyPr/>
          <a:lstStyle/>
          <a:p>
            <a:pPr eaLnBrk="1" hangingPunct="1"/>
            <a:r>
              <a:rPr lang="en-US" altLang="en-US" sz="3600" dirty="0"/>
              <a:t>Market Risk:</a:t>
            </a:r>
          </a:p>
        </p:txBody>
      </p:sp>
      <p:sp>
        <p:nvSpPr>
          <p:cNvPr id="13315" name="Rectangle 3">
            <a:extLst>
              <a:ext uri="{FF2B5EF4-FFF2-40B4-BE49-F238E27FC236}">
                <a16:creationId xmlns:a16="http://schemas.microsoft.com/office/drawing/2014/main" id="{E0B0B721-16B7-4779-A373-296DC5294867}"/>
              </a:ext>
            </a:extLst>
          </p:cNvPr>
          <p:cNvSpPr>
            <a:spLocks noGrp="1"/>
          </p:cNvSpPr>
          <p:nvPr>
            <p:ph idx="1"/>
          </p:nvPr>
        </p:nvSpPr>
        <p:spPr>
          <a:xfrm>
            <a:off x="457200" y="762000"/>
            <a:ext cx="8382000" cy="5638800"/>
          </a:xfrm>
        </p:spPr>
        <p:txBody>
          <a:bodyPr>
            <a:normAutofit/>
          </a:bodyPr>
          <a:lstStyle/>
          <a:p>
            <a:pPr marL="0" indent="0">
              <a:lnSpc>
                <a:spcPct val="150000"/>
              </a:lnSpc>
              <a:buNone/>
            </a:pPr>
            <a:r>
              <a:rPr lang="en-US" altLang="en-US" sz="1600" b="1" dirty="0"/>
              <a:t>Trading Book: Intend to trade – Mark to market daily and hold market risk capital</a:t>
            </a:r>
          </a:p>
          <a:p>
            <a:pPr marL="0" indent="0">
              <a:lnSpc>
                <a:spcPct val="150000"/>
              </a:lnSpc>
              <a:buNone/>
            </a:pPr>
            <a:r>
              <a:rPr lang="en-GB" altLang="en-US" sz="1600" dirty="0"/>
              <a:t>Any instrument a bank holds for one or more of the following purposes must, when it is first</a:t>
            </a:r>
          </a:p>
          <a:p>
            <a:pPr marL="0" indent="0">
              <a:lnSpc>
                <a:spcPct val="150000"/>
              </a:lnSpc>
              <a:buNone/>
            </a:pPr>
            <a:r>
              <a:rPr lang="en-GB" altLang="en-US" sz="1600" dirty="0"/>
              <a:t>recognised on its books, be designated as a trading book instrument, unless specifically otherwise</a:t>
            </a:r>
          </a:p>
          <a:p>
            <a:pPr marL="0" indent="0">
              <a:lnSpc>
                <a:spcPct val="150000"/>
              </a:lnSpc>
              <a:buNone/>
            </a:pPr>
            <a:r>
              <a:rPr lang="en-GB" altLang="en-US" sz="1600" dirty="0"/>
              <a:t>provided for in [RBC25.3] or [RBC25.8]:</a:t>
            </a:r>
          </a:p>
          <a:p>
            <a:pPr marL="0" indent="0">
              <a:lnSpc>
                <a:spcPct val="150000"/>
              </a:lnSpc>
              <a:buNone/>
            </a:pPr>
            <a:r>
              <a:rPr lang="en-GB" altLang="en-US" sz="1600" dirty="0"/>
              <a:t>(1) short-term resale;</a:t>
            </a:r>
          </a:p>
          <a:p>
            <a:pPr marL="0" indent="0">
              <a:lnSpc>
                <a:spcPct val="150000"/>
              </a:lnSpc>
              <a:buNone/>
            </a:pPr>
            <a:r>
              <a:rPr lang="en-GB" altLang="en-US" sz="1600" dirty="0"/>
              <a:t>(2) profiting from short-term price movements;</a:t>
            </a:r>
          </a:p>
          <a:p>
            <a:pPr marL="0" indent="0">
              <a:lnSpc>
                <a:spcPct val="150000"/>
              </a:lnSpc>
              <a:buNone/>
            </a:pPr>
            <a:r>
              <a:rPr lang="en-GB" altLang="en-US" sz="1600" dirty="0"/>
              <a:t>(3) locking in arbitrage profits; or</a:t>
            </a:r>
          </a:p>
          <a:p>
            <a:pPr marL="0" indent="0">
              <a:lnSpc>
                <a:spcPct val="150000"/>
              </a:lnSpc>
              <a:buNone/>
            </a:pPr>
            <a:r>
              <a:rPr lang="en-GB" altLang="en-US" sz="1600" dirty="0"/>
              <a:t>(4) hedging risks that arise from instruments meeting (1), (2) or (3) above.</a:t>
            </a:r>
          </a:p>
          <a:p>
            <a:pPr marL="0" indent="0">
              <a:lnSpc>
                <a:spcPct val="150000"/>
              </a:lnSpc>
              <a:buNone/>
            </a:pPr>
            <a:endParaRPr lang="en-GB" altLang="en-US" sz="1600" dirty="0"/>
          </a:p>
          <a:p>
            <a:pPr marL="0" indent="0">
              <a:lnSpc>
                <a:spcPct val="150000"/>
              </a:lnSpc>
              <a:buNone/>
            </a:pPr>
            <a:r>
              <a:rPr lang="en-GB" altLang="en-US" sz="1600" b="1" dirty="0"/>
              <a:t>Banking Book: Hold to maturity – Not marked daily and hold credit risk capital.</a:t>
            </a:r>
          </a:p>
          <a:p>
            <a:pPr marL="0" indent="0">
              <a:lnSpc>
                <a:spcPct val="150000"/>
              </a:lnSpc>
              <a:buNone/>
            </a:pPr>
            <a:r>
              <a:rPr lang="en-GB" altLang="en-US" sz="1600" dirty="0"/>
              <a:t>Everything else – loans, deposits, etc.</a:t>
            </a:r>
          </a:p>
          <a:p>
            <a:pPr marL="0" indent="0">
              <a:lnSpc>
                <a:spcPct val="150000"/>
              </a:lnSpc>
              <a:buNone/>
            </a:pPr>
            <a:endParaRPr lang="en-US" altLang="en-US" sz="1600" dirty="0"/>
          </a:p>
        </p:txBody>
      </p:sp>
      <p:sp>
        <p:nvSpPr>
          <p:cNvPr id="13318" name="Slide Number Placeholder 5">
            <a:extLst>
              <a:ext uri="{FF2B5EF4-FFF2-40B4-BE49-F238E27FC236}">
                <a16:creationId xmlns:a16="http://schemas.microsoft.com/office/drawing/2014/main" id="{CFBF1DEE-51FC-4268-831E-0A8BAEBC1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C00EF-51F0-411F-AF17-6BC5AB4FF8D7}" type="slidenum">
              <a:rPr lang="en-US" altLang="en-US"/>
              <a:pPr/>
              <a:t>10</a:t>
            </a:fld>
            <a:endParaRPr lang="en-US" altLang="en-US"/>
          </a:p>
        </p:txBody>
      </p:sp>
    </p:spTree>
    <p:extLst>
      <p:ext uri="{BB962C8B-B14F-4D97-AF65-F5344CB8AC3E}">
        <p14:creationId xmlns:p14="http://schemas.microsoft.com/office/powerpoint/2010/main" val="247126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1A4232-C81F-446B-AB38-6E4B589D9433}"/>
              </a:ext>
            </a:extLst>
          </p:cNvPr>
          <p:cNvSpPr>
            <a:spLocks noGrp="1"/>
          </p:cNvSpPr>
          <p:nvPr>
            <p:ph type="title"/>
          </p:nvPr>
        </p:nvSpPr>
        <p:spPr>
          <a:xfrm>
            <a:off x="457200" y="228600"/>
            <a:ext cx="8229600" cy="642938"/>
          </a:xfrm>
        </p:spPr>
        <p:txBody>
          <a:bodyPr/>
          <a:lstStyle/>
          <a:p>
            <a:pPr eaLnBrk="1" hangingPunct="1"/>
            <a:r>
              <a:rPr lang="en-US" altLang="en-US" sz="3600" dirty="0"/>
              <a:t>AIB and Rusnak 1993</a:t>
            </a:r>
          </a:p>
        </p:txBody>
      </p:sp>
      <p:sp>
        <p:nvSpPr>
          <p:cNvPr id="13315" name="Rectangle 3">
            <a:extLst>
              <a:ext uri="{FF2B5EF4-FFF2-40B4-BE49-F238E27FC236}">
                <a16:creationId xmlns:a16="http://schemas.microsoft.com/office/drawing/2014/main" id="{E0B0B721-16B7-4779-A373-296DC5294867}"/>
              </a:ext>
            </a:extLst>
          </p:cNvPr>
          <p:cNvSpPr>
            <a:spLocks noGrp="1"/>
          </p:cNvSpPr>
          <p:nvPr>
            <p:ph idx="1"/>
          </p:nvPr>
        </p:nvSpPr>
        <p:spPr>
          <a:xfrm>
            <a:off x="457200" y="762000"/>
            <a:ext cx="8382000" cy="5638800"/>
          </a:xfrm>
        </p:spPr>
        <p:txBody>
          <a:bodyPr>
            <a:normAutofit/>
          </a:bodyPr>
          <a:lstStyle/>
          <a:p>
            <a:pPr marL="0" indent="0">
              <a:lnSpc>
                <a:spcPct val="150000"/>
              </a:lnSpc>
              <a:buNone/>
            </a:pPr>
            <a:r>
              <a:rPr lang="en-GB" altLang="en-US" sz="1600" dirty="0"/>
              <a:t>In 1993, </a:t>
            </a:r>
            <a:r>
              <a:rPr lang="en-GB" altLang="en-US" sz="1600" dirty="0" err="1"/>
              <a:t>Allfirst</a:t>
            </a:r>
            <a:r>
              <a:rPr lang="en-GB" altLang="en-US" sz="1600" dirty="0"/>
              <a:t> Bank (subsidiary of AIB) hired a currency trader to shift the bank's forex (FX) operations from a merely hedging </a:t>
            </a:r>
            <a:r>
              <a:rPr lang="en-GB" altLang="en-US" sz="1600" dirty="0" err="1"/>
              <a:t>endeavor</a:t>
            </a:r>
            <a:r>
              <a:rPr lang="en-GB" altLang="en-US" sz="1600" dirty="0"/>
              <a:t> to one that would yield profits and boost the bank's bottom line. To this end, </a:t>
            </a:r>
            <a:r>
              <a:rPr lang="en-GB" altLang="en-US" sz="1600" dirty="0" err="1"/>
              <a:t>Allfirst</a:t>
            </a:r>
            <a:r>
              <a:rPr lang="en-GB" altLang="en-US" sz="1600" dirty="0"/>
              <a:t> brought on John Rusnak, who had a decent track record in foreign currency trading at Fidelity and Chemical Bank. Specifically, Rusnak seemed adept at matching options with forward contracts to hedge against </a:t>
            </a:r>
            <a:r>
              <a:rPr lang="en-GB" altLang="en-US" sz="1600" dirty="0" err="1"/>
              <a:t>risk.John</a:t>
            </a:r>
            <a:r>
              <a:rPr lang="en-GB" altLang="en-US" sz="1600" dirty="0"/>
              <a:t> Rusnak was bullish on the yen. He believed the yen had taken all the damage it could following the bursting of the Japanese bubble. Further, Rusnak believed the yen would appreciate consistently against the dollar.</a:t>
            </a:r>
          </a:p>
          <a:p>
            <a:pPr marL="0" indent="0">
              <a:lnSpc>
                <a:spcPct val="150000"/>
              </a:lnSpc>
              <a:buNone/>
            </a:pPr>
            <a:r>
              <a:rPr lang="en-GB" altLang="en-US" sz="1600" dirty="0"/>
              <a:t>Under these conditions, a trader normally would buy forward contracts to get yen for cheaper than market value, while hedging the position with a combination of put and call options. In practice, Rusnak was so bullish on the yen that he neglected to hedge his forward contracts.</a:t>
            </a:r>
          </a:p>
          <a:p>
            <a:pPr marL="0" indent="0">
              <a:lnSpc>
                <a:spcPct val="150000"/>
              </a:lnSpc>
              <a:buNone/>
            </a:pPr>
            <a:r>
              <a:rPr lang="en-GB" altLang="en-US" sz="1600" dirty="0"/>
              <a:t>His luck held, however, until a series of policy changes in Asia culminated in crisis on the Asian market and prompted a long slide in the value of the yen and other Asian currencies.</a:t>
            </a:r>
            <a:endParaRPr lang="en-US" altLang="en-US" sz="1600" dirty="0"/>
          </a:p>
          <a:p>
            <a:pPr marL="0" indent="0">
              <a:lnSpc>
                <a:spcPct val="150000"/>
              </a:lnSpc>
              <a:buNone/>
            </a:pPr>
            <a:endParaRPr lang="en-US" altLang="en-US" sz="1600" dirty="0"/>
          </a:p>
        </p:txBody>
      </p:sp>
      <p:sp>
        <p:nvSpPr>
          <p:cNvPr id="13318" name="Slide Number Placeholder 5">
            <a:extLst>
              <a:ext uri="{FF2B5EF4-FFF2-40B4-BE49-F238E27FC236}">
                <a16:creationId xmlns:a16="http://schemas.microsoft.com/office/drawing/2014/main" id="{CFBF1DEE-51FC-4268-831E-0A8BAEBC1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C00EF-51F0-411F-AF17-6BC5AB4FF8D7}" type="slidenum">
              <a:rPr lang="en-US" altLang="en-US"/>
              <a:pPr/>
              <a:t>11</a:t>
            </a:fld>
            <a:endParaRPr lang="en-US" altLang="en-US"/>
          </a:p>
        </p:txBody>
      </p:sp>
    </p:spTree>
    <p:extLst>
      <p:ext uri="{BB962C8B-B14F-4D97-AF65-F5344CB8AC3E}">
        <p14:creationId xmlns:p14="http://schemas.microsoft.com/office/powerpoint/2010/main" val="124037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1A4232-C81F-446B-AB38-6E4B589D9433}"/>
              </a:ext>
            </a:extLst>
          </p:cNvPr>
          <p:cNvSpPr>
            <a:spLocks noGrp="1"/>
          </p:cNvSpPr>
          <p:nvPr>
            <p:ph type="title"/>
          </p:nvPr>
        </p:nvSpPr>
        <p:spPr>
          <a:xfrm>
            <a:off x="457200" y="228600"/>
            <a:ext cx="8229600" cy="642938"/>
          </a:xfrm>
        </p:spPr>
        <p:txBody>
          <a:bodyPr/>
          <a:lstStyle/>
          <a:p>
            <a:pPr eaLnBrk="1" hangingPunct="1"/>
            <a:r>
              <a:rPr lang="en-US" altLang="en-US" sz="3600" dirty="0"/>
              <a:t>AIB and Rusnak 1993</a:t>
            </a:r>
          </a:p>
        </p:txBody>
      </p:sp>
      <p:sp>
        <p:nvSpPr>
          <p:cNvPr id="13315" name="Rectangle 3">
            <a:extLst>
              <a:ext uri="{FF2B5EF4-FFF2-40B4-BE49-F238E27FC236}">
                <a16:creationId xmlns:a16="http://schemas.microsoft.com/office/drawing/2014/main" id="{E0B0B721-16B7-4779-A373-296DC5294867}"/>
              </a:ext>
            </a:extLst>
          </p:cNvPr>
          <p:cNvSpPr>
            <a:spLocks noGrp="1"/>
          </p:cNvSpPr>
          <p:nvPr>
            <p:ph idx="1"/>
          </p:nvPr>
        </p:nvSpPr>
        <p:spPr>
          <a:xfrm>
            <a:off x="457200" y="762000"/>
            <a:ext cx="8382000" cy="5638800"/>
          </a:xfrm>
        </p:spPr>
        <p:txBody>
          <a:bodyPr>
            <a:normAutofit fontScale="85000" lnSpcReduction="10000"/>
          </a:bodyPr>
          <a:lstStyle/>
          <a:p>
            <a:pPr marL="0" indent="0">
              <a:lnSpc>
                <a:spcPct val="150000"/>
              </a:lnSpc>
              <a:buNone/>
            </a:pPr>
            <a:r>
              <a:rPr lang="en-GB" altLang="en-US" sz="1600" dirty="0"/>
              <a:t>With his unhedged positions facing losses, Rusnak panicked. He entered false options into the system that made it look like his positions were hedged. While the options kept the bank from discovering the losses, he set about doubling his bets on the rise of the yen. Rusnak convinced his superiors that a prime brokerage account would allow him to wring higher profits from the growing currency operations. Prime brokerage accounts generally are given to hedge funds and high-profile traders with a lot of capital to play with. However, Rusnak was granted the account despite that, unbeknownst to his superiors, he already was working in the red.</a:t>
            </a:r>
          </a:p>
          <a:p>
            <a:pPr marL="0" indent="0">
              <a:lnSpc>
                <a:spcPct val="150000"/>
              </a:lnSpc>
              <a:buNone/>
            </a:pPr>
            <a:endParaRPr lang="en-GB" altLang="en-US" sz="1600" dirty="0"/>
          </a:p>
          <a:p>
            <a:pPr marL="0" indent="0">
              <a:lnSpc>
                <a:spcPct val="150000"/>
              </a:lnSpc>
              <a:buNone/>
            </a:pPr>
            <a:r>
              <a:rPr lang="en-GB" altLang="en-US" sz="1600" dirty="0"/>
              <a:t>With his new account, Rusnak increased the size of his trades and kept his losses hidden by using options and a higher-level forex contract called a historical rate rollover. This allowed him to hold off realizing his losses, while still betting more on the yen. It also meant that the total value of the forex operations at </a:t>
            </a:r>
            <a:r>
              <a:rPr lang="en-GB" altLang="en-US" sz="1600" dirty="0" err="1"/>
              <a:t>Allfirst</a:t>
            </a:r>
            <a:r>
              <a:rPr lang="en-GB" altLang="en-US" sz="1600" dirty="0"/>
              <a:t> was increasing. Even though the losses were barely detectable, the increasing amount of capital being tied up in the currency market was obvious. When the bank demanded that Rusnak release some of the capital to ease its balance sheet of the heavy skew toward the forex market, the house of cards came tumbling down.</a:t>
            </a:r>
          </a:p>
          <a:p>
            <a:pPr marL="0" indent="0">
              <a:lnSpc>
                <a:spcPct val="150000"/>
              </a:lnSpc>
              <a:buNone/>
            </a:pPr>
            <a:endParaRPr lang="en-GB" altLang="en-US" sz="1600" dirty="0"/>
          </a:p>
          <a:p>
            <a:pPr marL="0" indent="0">
              <a:lnSpc>
                <a:spcPct val="150000"/>
              </a:lnSpc>
              <a:buNone/>
            </a:pPr>
            <a:r>
              <a:rPr lang="en-GB" altLang="en-US" sz="1600" dirty="0"/>
              <a:t>Rusnak's positions revealed a staggering loss of $691 million. </a:t>
            </a:r>
            <a:r>
              <a:rPr lang="en-GB" altLang="en-US" sz="1600" dirty="0" err="1"/>
              <a:t>Allfirst</a:t>
            </a:r>
            <a:r>
              <a:rPr lang="en-GB" altLang="en-US" sz="1600" dirty="0"/>
              <a:t> and its parent bank Allied Irish Bank hoped that Rusnak was party to a grander conspiracy to fleece the bank for profit, but sadly not.</a:t>
            </a:r>
            <a:endParaRPr lang="en-US" altLang="en-US" sz="1600" dirty="0"/>
          </a:p>
        </p:txBody>
      </p:sp>
      <p:sp>
        <p:nvSpPr>
          <p:cNvPr id="13318" name="Slide Number Placeholder 5">
            <a:extLst>
              <a:ext uri="{FF2B5EF4-FFF2-40B4-BE49-F238E27FC236}">
                <a16:creationId xmlns:a16="http://schemas.microsoft.com/office/drawing/2014/main" id="{CFBF1DEE-51FC-4268-831E-0A8BAEBC1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C00EF-51F0-411F-AF17-6BC5AB4FF8D7}" type="slidenum">
              <a:rPr lang="en-US" altLang="en-US"/>
              <a:pPr/>
              <a:t>12</a:t>
            </a:fld>
            <a:endParaRPr lang="en-US" altLang="en-US"/>
          </a:p>
        </p:txBody>
      </p:sp>
    </p:spTree>
    <p:extLst>
      <p:ext uri="{BB962C8B-B14F-4D97-AF65-F5344CB8AC3E}">
        <p14:creationId xmlns:p14="http://schemas.microsoft.com/office/powerpoint/2010/main" val="233457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1A4232-C81F-446B-AB38-6E4B589D9433}"/>
              </a:ext>
            </a:extLst>
          </p:cNvPr>
          <p:cNvSpPr>
            <a:spLocks noGrp="1"/>
          </p:cNvSpPr>
          <p:nvPr>
            <p:ph type="title"/>
          </p:nvPr>
        </p:nvSpPr>
        <p:spPr>
          <a:xfrm>
            <a:off x="457200" y="228600"/>
            <a:ext cx="8229600" cy="642938"/>
          </a:xfrm>
        </p:spPr>
        <p:txBody>
          <a:bodyPr/>
          <a:lstStyle/>
          <a:p>
            <a:pPr eaLnBrk="1" hangingPunct="1"/>
            <a:r>
              <a:rPr lang="en-US" altLang="en-US" sz="3600" dirty="0"/>
              <a:t>Market Risk and Ringfencing</a:t>
            </a:r>
          </a:p>
        </p:txBody>
      </p:sp>
      <p:sp>
        <p:nvSpPr>
          <p:cNvPr id="13315" name="Rectangle 3">
            <a:extLst>
              <a:ext uri="{FF2B5EF4-FFF2-40B4-BE49-F238E27FC236}">
                <a16:creationId xmlns:a16="http://schemas.microsoft.com/office/drawing/2014/main" id="{E0B0B721-16B7-4779-A373-296DC5294867}"/>
              </a:ext>
            </a:extLst>
          </p:cNvPr>
          <p:cNvSpPr>
            <a:spLocks noGrp="1"/>
          </p:cNvSpPr>
          <p:nvPr>
            <p:ph idx="1"/>
          </p:nvPr>
        </p:nvSpPr>
        <p:spPr>
          <a:xfrm>
            <a:off x="457200" y="762000"/>
            <a:ext cx="8382000" cy="5638800"/>
          </a:xfrm>
        </p:spPr>
        <p:txBody>
          <a:bodyPr>
            <a:normAutofit fontScale="92500" lnSpcReduction="10000"/>
          </a:bodyPr>
          <a:lstStyle/>
          <a:p>
            <a:pPr marL="0" indent="0">
              <a:lnSpc>
                <a:spcPct val="150000"/>
              </a:lnSpc>
              <a:buNone/>
            </a:pPr>
            <a:r>
              <a:rPr lang="en-GB" altLang="en-US" sz="1600" dirty="0"/>
              <a:t>Ring-fencing is a new regulation that requires the largest UK banks to separate their core retail banking services from their investment banking and international banking activities. The new structure went live on January 1</a:t>
            </a:r>
            <a:r>
              <a:rPr lang="en-GB" altLang="en-US" sz="1600" baseline="30000" dirty="0"/>
              <a:t>st</a:t>
            </a:r>
            <a:r>
              <a:rPr lang="en-GB" altLang="en-US" sz="1600" dirty="0"/>
              <a:t> 2019, and affects any UK bank with more than £25bn of retail deposits, which includes all the major high street banks.</a:t>
            </a:r>
          </a:p>
          <a:p>
            <a:pPr marL="0" indent="0">
              <a:lnSpc>
                <a:spcPct val="150000"/>
              </a:lnSpc>
              <a:buNone/>
            </a:pPr>
            <a:endParaRPr lang="en-GB" altLang="en-US" sz="1600" dirty="0"/>
          </a:p>
          <a:p>
            <a:pPr marL="0" indent="0">
              <a:lnSpc>
                <a:spcPct val="150000"/>
              </a:lnSpc>
              <a:buNone/>
            </a:pPr>
            <a:r>
              <a:rPr lang="en-GB" altLang="en-US" sz="1600" dirty="0"/>
              <a:t>This initiative is part of the UK government’s response to the global financial crisis and is a key element of their package of Bank Structural Reform. The goal of regulators is to protect UK retail banking from shocks originating in other parts of the banking landscape. During the 2007-2008 global financial crisis it was in investment banking where the problems arose, but being part of a universal banking structure, the retail banking divisions of many banks also became infected. A key aim of Ring-fencing is therefore to protect retail banking functions used by UK customers by separating them from other activities.</a:t>
            </a:r>
          </a:p>
          <a:p>
            <a:pPr marL="0" indent="0">
              <a:lnSpc>
                <a:spcPct val="150000"/>
              </a:lnSpc>
              <a:buNone/>
            </a:pPr>
            <a:endParaRPr lang="en-GB" altLang="en-US" sz="1600" dirty="0"/>
          </a:p>
          <a:p>
            <a:pPr marL="0" indent="0">
              <a:lnSpc>
                <a:spcPct val="150000"/>
              </a:lnSpc>
              <a:buNone/>
            </a:pPr>
            <a:r>
              <a:rPr lang="en-GB" altLang="en-US" sz="1600" dirty="0"/>
              <a:t>Ring-fencing forms part of the regulators’ on-going work to solve the problem of banks being considered “too big to fail.” After the government-led bail-outs of several banks during the financial crisis, Ring-fencing aims to make banks safer and reduce the impact on the taxpayer and the economy if a large investment bank were to fail in the future.</a:t>
            </a:r>
            <a:endParaRPr lang="en-US" altLang="en-US" sz="1600" dirty="0"/>
          </a:p>
        </p:txBody>
      </p:sp>
      <p:sp>
        <p:nvSpPr>
          <p:cNvPr id="13318" name="Slide Number Placeholder 5">
            <a:extLst>
              <a:ext uri="{FF2B5EF4-FFF2-40B4-BE49-F238E27FC236}">
                <a16:creationId xmlns:a16="http://schemas.microsoft.com/office/drawing/2014/main" id="{CFBF1DEE-51FC-4268-831E-0A8BAEBC1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C00EF-51F0-411F-AF17-6BC5AB4FF8D7}" type="slidenum">
              <a:rPr lang="en-US" altLang="en-US"/>
              <a:pPr/>
              <a:t>13</a:t>
            </a:fld>
            <a:endParaRPr lang="en-US" altLang="en-US"/>
          </a:p>
        </p:txBody>
      </p:sp>
    </p:spTree>
    <p:extLst>
      <p:ext uri="{BB962C8B-B14F-4D97-AF65-F5344CB8AC3E}">
        <p14:creationId xmlns:p14="http://schemas.microsoft.com/office/powerpoint/2010/main" val="391689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1A4232-C81F-446B-AB38-6E4B589D9433}"/>
              </a:ext>
            </a:extLst>
          </p:cNvPr>
          <p:cNvSpPr>
            <a:spLocks noGrp="1"/>
          </p:cNvSpPr>
          <p:nvPr>
            <p:ph type="title"/>
          </p:nvPr>
        </p:nvSpPr>
        <p:spPr>
          <a:xfrm>
            <a:off x="457200" y="228600"/>
            <a:ext cx="8229600" cy="642938"/>
          </a:xfrm>
        </p:spPr>
        <p:txBody>
          <a:bodyPr/>
          <a:lstStyle/>
          <a:p>
            <a:pPr eaLnBrk="1" hangingPunct="1"/>
            <a:r>
              <a:rPr lang="en-US" altLang="en-US" sz="3600" dirty="0"/>
              <a:t>Ring Fencing Update: FT 8</a:t>
            </a:r>
            <a:r>
              <a:rPr lang="en-US" altLang="en-US" sz="3600" baseline="30000" dirty="0"/>
              <a:t>th</a:t>
            </a:r>
            <a:r>
              <a:rPr lang="en-US" altLang="en-US" sz="3600" dirty="0"/>
              <a:t> February 2021</a:t>
            </a:r>
          </a:p>
        </p:txBody>
      </p:sp>
      <p:sp>
        <p:nvSpPr>
          <p:cNvPr id="13315" name="Rectangle 3">
            <a:extLst>
              <a:ext uri="{FF2B5EF4-FFF2-40B4-BE49-F238E27FC236}">
                <a16:creationId xmlns:a16="http://schemas.microsoft.com/office/drawing/2014/main" id="{E0B0B721-16B7-4779-A373-296DC5294867}"/>
              </a:ext>
            </a:extLst>
          </p:cNvPr>
          <p:cNvSpPr>
            <a:spLocks noGrp="1"/>
          </p:cNvSpPr>
          <p:nvPr>
            <p:ph idx="1"/>
          </p:nvPr>
        </p:nvSpPr>
        <p:spPr>
          <a:xfrm>
            <a:off x="457200" y="762000"/>
            <a:ext cx="8382000" cy="5638800"/>
          </a:xfrm>
        </p:spPr>
        <p:txBody>
          <a:bodyPr>
            <a:normAutofit/>
          </a:bodyPr>
          <a:lstStyle/>
          <a:p>
            <a:pPr marL="0" indent="0">
              <a:lnSpc>
                <a:spcPct val="150000"/>
              </a:lnSpc>
              <a:buNone/>
            </a:pPr>
            <a:r>
              <a:rPr lang="en-GB" altLang="en-US" sz="1600" dirty="0"/>
              <a:t>Bankers are gearing up for a face off with the Bank of England over the future of the UK’s ringfencing law, with parts of the industry lobbying to ease the restrictions while regulators insist they be maintained.  Concerns about the rules, which require the separation of retail and investment banking divisions, have heralded an unusual alliance of banks from Wall Street giant Goldman Sachs to high street lenders such as Metro Bank.  The debate is set to intensify after the UK Treasury kicked off a review of the 2013 law last week.</a:t>
            </a:r>
          </a:p>
          <a:p>
            <a:pPr marL="0" indent="0">
              <a:lnSpc>
                <a:spcPct val="150000"/>
              </a:lnSpc>
              <a:buNone/>
            </a:pPr>
            <a:r>
              <a:rPr lang="en-GB" altLang="en-US" sz="1600" dirty="0"/>
              <a:t>Foreign banks argue the current set-up inhibits growth and inward investment to the UK, while smaller companies worry that higher costs and unintended knock-on effects have damaged competition, according to people familiar with their thinking. The issue is of particular significance to Goldman. After founding a new UK retail bank called Marcus in 2018, it quickly grew to near the £25bn deposit ceiling and had to stop taking new customers. Goldman uses the deposits to help cheaply finance its London-headquartered international investment banking operations, a practice that would be banned if it had to ring fence the unit. Goldman declined to comment. </a:t>
            </a:r>
            <a:endParaRPr lang="en-US" altLang="en-US" sz="1600" dirty="0"/>
          </a:p>
        </p:txBody>
      </p:sp>
      <p:sp>
        <p:nvSpPr>
          <p:cNvPr id="13318" name="Slide Number Placeholder 5">
            <a:extLst>
              <a:ext uri="{FF2B5EF4-FFF2-40B4-BE49-F238E27FC236}">
                <a16:creationId xmlns:a16="http://schemas.microsoft.com/office/drawing/2014/main" id="{CFBF1DEE-51FC-4268-831E-0A8BAEBC1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C00EF-51F0-411F-AF17-6BC5AB4FF8D7}" type="slidenum">
              <a:rPr lang="en-US" altLang="en-US"/>
              <a:pPr/>
              <a:t>14</a:t>
            </a:fld>
            <a:endParaRPr lang="en-US" altLang="en-US"/>
          </a:p>
        </p:txBody>
      </p:sp>
    </p:spTree>
    <p:extLst>
      <p:ext uri="{BB962C8B-B14F-4D97-AF65-F5344CB8AC3E}">
        <p14:creationId xmlns:p14="http://schemas.microsoft.com/office/powerpoint/2010/main" val="91930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What are the key market risks at UBI?</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762000"/>
            <a:ext cx="8229600" cy="5638800"/>
          </a:xfrm>
        </p:spPr>
        <p:txBody>
          <a:bodyPr>
            <a:normAutofit/>
          </a:bodyPr>
          <a:lstStyle/>
          <a:p>
            <a:pPr>
              <a:lnSpc>
                <a:spcPct val="150000"/>
              </a:lnSpc>
              <a:defRPr/>
            </a:pPr>
            <a:r>
              <a:rPr lang="en-US" sz="1600" b="1" dirty="0"/>
              <a:t>Interest rate risk in the banking book</a:t>
            </a:r>
          </a:p>
          <a:p>
            <a:pPr>
              <a:lnSpc>
                <a:spcPct val="150000"/>
              </a:lnSpc>
              <a:defRPr/>
            </a:pPr>
            <a:r>
              <a:rPr lang="en-US" sz="1600" dirty="0"/>
              <a:t>IRRBB is the risk of loss resulting from an adverse movement in interest rates</a:t>
            </a:r>
          </a:p>
          <a:p>
            <a:pPr>
              <a:lnSpc>
                <a:spcPct val="150000"/>
              </a:lnSpc>
              <a:defRPr/>
            </a:pPr>
            <a:r>
              <a:rPr lang="en-US" sz="1600" dirty="0"/>
              <a:t>We manage IRRBB to </a:t>
            </a:r>
            <a:r>
              <a:rPr lang="en-US" sz="1600" dirty="0" err="1"/>
              <a:t>minimise</a:t>
            </a:r>
            <a:r>
              <a:rPr lang="en-US" sz="1600" dirty="0"/>
              <a:t> P&amp;L volatility</a:t>
            </a:r>
          </a:p>
          <a:p>
            <a:pPr>
              <a:lnSpc>
                <a:spcPct val="150000"/>
              </a:lnSpc>
              <a:defRPr/>
            </a:pPr>
            <a:r>
              <a:rPr lang="en-US" sz="1600" dirty="0"/>
              <a:t>Weaknesses in IRR management are perceived negatively by the market</a:t>
            </a:r>
          </a:p>
          <a:p>
            <a:pPr marL="0" indent="0">
              <a:lnSpc>
                <a:spcPct val="150000"/>
              </a:lnSpc>
              <a:buNone/>
              <a:defRPr/>
            </a:pPr>
            <a:endParaRPr lang="en-US" sz="1600" b="1" dirty="0"/>
          </a:p>
          <a:p>
            <a:pPr marL="0" indent="0">
              <a:lnSpc>
                <a:spcPct val="150000"/>
              </a:lnSpc>
              <a:buNone/>
              <a:defRPr/>
            </a:pPr>
            <a:r>
              <a:rPr lang="en-US" sz="1600" b="1" dirty="0"/>
              <a:t>Simple Example</a:t>
            </a:r>
          </a:p>
          <a:p>
            <a:pPr marL="0" indent="0">
              <a:lnSpc>
                <a:spcPct val="150000"/>
              </a:lnSpc>
              <a:buNone/>
              <a:defRPr/>
            </a:pPr>
            <a:r>
              <a:rPr lang="en-US" sz="1600" dirty="0"/>
              <a:t>Consider a €1mn two-year fixed rate corporate loan (2.5%) funded by		25,000</a:t>
            </a:r>
          </a:p>
          <a:p>
            <a:pPr>
              <a:lnSpc>
                <a:spcPct val="150000"/>
              </a:lnSpc>
              <a:defRPr/>
            </a:pPr>
            <a:r>
              <a:rPr lang="en-US" sz="1600" dirty="0"/>
              <a:t>€900K of customer deposits at ECB plus 0.4% and				-3,600</a:t>
            </a:r>
          </a:p>
          <a:p>
            <a:pPr>
              <a:lnSpc>
                <a:spcPct val="150000"/>
              </a:lnSpc>
              <a:defRPr/>
            </a:pPr>
            <a:r>
              <a:rPr lang="en-US" sz="1600" dirty="0"/>
              <a:t>€100K of capital (cost of capital is 10%)						-10,000</a:t>
            </a:r>
          </a:p>
          <a:p>
            <a:pPr marL="0" indent="0">
              <a:lnSpc>
                <a:spcPct val="150000"/>
              </a:lnSpc>
              <a:buNone/>
              <a:defRPr/>
            </a:pPr>
            <a:endParaRPr lang="en-US" sz="1600" dirty="0"/>
          </a:p>
          <a:p>
            <a:pPr marL="0" indent="0">
              <a:lnSpc>
                <a:spcPct val="150000"/>
              </a:lnSpc>
              <a:buNone/>
              <a:defRPr/>
            </a:pPr>
            <a:r>
              <a:rPr lang="en-US" sz="1600" dirty="0"/>
              <a:t>What happens if ECB rate suddenly increase by 0.5% - this is repricing risk. </a:t>
            </a:r>
          </a:p>
          <a:p>
            <a:pPr>
              <a:lnSpc>
                <a:spcPct val="150000"/>
              </a:lnSpc>
              <a:defRPr/>
            </a:pPr>
            <a:endParaRPr lang="en-US" sz="1600" b="1" dirty="0"/>
          </a:p>
          <a:p>
            <a:pPr>
              <a:lnSpc>
                <a:spcPct val="150000"/>
              </a:lnSpc>
              <a:defRPr/>
            </a:pPr>
            <a:endParaRPr lang="en-US" sz="1600" dirty="0"/>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What can we do to manage this risk?</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871538"/>
            <a:ext cx="8229600" cy="5529262"/>
          </a:xfrm>
        </p:spPr>
        <p:txBody>
          <a:bodyPr>
            <a:normAutofit/>
          </a:bodyPr>
          <a:lstStyle/>
          <a:p>
            <a:pPr marL="0" indent="0">
              <a:lnSpc>
                <a:spcPct val="150000"/>
              </a:lnSpc>
              <a:buNone/>
              <a:defRPr/>
            </a:pPr>
            <a:r>
              <a:rPr lang="en-US" sz="1600" dirty="0"/>
              <a:t>Options include:</a:t>
            </a:r>
          </a:p>
          <a:p>
            <a:pPr marL="342900" indent="-342900">
              <a:lnSpc>
                <a:spcPct val="150000"/>
              </a:lnSpc>
              <a:buFont typeface="+mj-lt"/>
              <a:buAutoNum type="arabicPeriod"/>
              <a:defRPr/>
            </a:pPr>
            <a:r>
              <a:rPr lang="en-US" sz="1600" dirty="0"/>
              <a:t>Have a fixed rate deposit with the same tenor (time until due) of the loan</a:t>
            </a:r>
          </a:p>
          <a:p>
            <a:pPr marL="342900" indent="-342900">
              <a:lnSpc>
                <a:spcPct val="150000"/>
              </a:lnSpc>
              <a:buFont typeface="+mj-lt"/>
              <a:buAutoNum type="arabicPeriod"/>
              <a:defRPr/>
            </a:pPr>
            <a:r>
              <a:rPr lang="en-US" sz="1600" dirty="0"/>
              <a:t>Lend at a base rate linked rates rather than at fixed rates.</a:t>
            </a:r>
          </a:p>
          <a:p>
            <a:pPr marL="342900" indent="-342900">
              <a:lnSpc>
                <a:spcPct val="150000"/>
              </a:lnSpc>
              <a:buFont typeface="+mj-lt"/>
              <a:buAutoNum type="arabicPeriod"/>
              <a:defRPr/>
            </a:pPr>
            <a:r>
              <a:rPr lang="en-US" sz="1600" dirty="0"/>
              <a:t>Execute an interest rate swap.</a:t>
            </a:r>
          </a:p>
          <a:p>
            <a:pPr marL="342900" indent="-342900">
              <a:lnSpc>
                <a:spcPct val="150000"/>
              </a:lnSpc>
              <a:buFont typeface="+mj-lt"/>
              <a:buAutoNum type="arabicPeriod"/>
              <a:defRPr/>
            </a:pPr>
            <a:endParaRPr lang="en-US" sz="1600" dirty="0"/>
          </a:p>
          <a:p>
            <a:pPr>
              <a:lnSpc>
                <a:spcPct val="150000"/>
              </a:lnSpc>
              <a:defRPr/>
            </a:pPr>
            <a:r>
              <a:rPr lang="en-US" sz="1600" dirty="0"/>
              <a:t>Treasury will carry out this role by executing interest rate swaps internally with individual business lines</a:t>
            </a:r>
          </a:p>
          <a:p>
            <a:pPr>
              <a:lnSpc>
                <a:spcPct val="150000"/>
              </a:lnSpc>
              <a:defRPr/>
            </a:pPr>
            <a:r>
              <a:rPr lang="en-US" sz="1600" dirty="0"/>
              <a:t>This removes volatility for individual business lines</a:t>
            </a:r>
          </a:p>
          <a:p>
            <a:pPr>
              <a:lnSpc>
                <a:spcPct val="150000"/>
              </a:lnSpc>
              <a:defRPr/>
            </a:pPr>
            <a:r>
              <a:rPr lang="en-US" sz="1600" dirty="0"/>
              <a:t>There may be a requirement to take swap positions with external parties to manage interest rate risk and stay within agreed limits.</a:t>
            </a:r>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16</a:t>
            </a:fld>
            <a:endParaRPr lang="en-US" altLang="en-US"/>
          </a:p>
        </p:txBody>
      </p:sp>
    </p:spTree>
    <p:extLst>
      <p:ext uri="{BB962C8B-B14F-4D97-AF65-F5344CB8AC3E}">
        <p14:creationId xmlns:p14="http://schemas.microsoft.com/office/powerpoint/2010/main" val="81574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What is exchange rate risk at Irish banks?</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871538"/>
            <a:ext cx="8229600" cy="5529262"/>
          </a:xfrm>
        </p:spPr>
        <p:txBody>
          <a:bodyPr>
            <a:normAutofit/>
          </a:bodyPr>
          <a:lstStyle/>
          <a:p>
            <a:pPr marL="0" indent="0">
              <a:lnSpc>
                <a:spcPct val="150000"/>
              </a:lnSpc>
              <a:buNone/>
              <a:defRPr/>
            </a:pPr>
            <a:r>
              <a:rPr lang="en-US" sz="1600" dirty="0"/>
              <a:t>Typically, Irish banks operate in both euro and sterling.</a:t>
            </a:r>
          </a:p>
          <a:p>
            <a:pPr marL="0" indent="0">
              <a:lnSpc>
                <a:spcPct val="150000"/>
              </a:lnSpc>
              <a:buNone/>
              <a:defRPr/>
            </a:pPr>
            <a:r>
              <a:rPr lang="en-US" sz="1600" dirty="0"/>
              <a:t>Any material movement between the currencies can affect the balance sheet.</a:t>
            </a:r>
          </a:p>
          <a:p>
            <a:pPr marL="0" indent="0">
              <a:lnSpc>
                <a:spcPct val="150000"/>
              </a:lnSpc>
              <a:buNone/>
              <a:defRPr/>
            </a:pPr>
            <a:endParaRPr lang="en-US" sz="1600" dirty="0"/>
          </a:p>
          <a:p>
            <a:pPr>
              <a:lnSpc>
                <a:spcPct val="150000"/>
              </a:lnSpc>
              <a:defRPr/>
            </a:pPr>
            <a:r>
              <a:rPr lang="en-US" sz="1600" dirty="0"/>
              <a:t>At an operational level this might be a deposit / loan mismatch whereby some sterling loans are funded by euro.</a:t>
            </a:r>
          </a:p>
          <a:p>
            <a:pPr>
              <a:lnSpc>
                <a:spcPct val="150000"/>
              </a:lnSpc>
              <a:defRPr/>
            </a:pPr>
            <a:endParaRPr lang="en-US" sz="1600" dirty="0"/>
          </a:p>
          <a:p>
            <a:pPr>
              <a:lnSpc>
                <a:spcPct val="150000"/>
              </a:lnSpc>
              <a:defRPr/>
            </a:pPr>
            <a:r>
              <a:rPr lang="en-US" sz="1600" dirty="0"/>
              <a:t>At a group level some profits are earned in euro and some in sterling.  How should we manage this volatility?</a:t>
            </a:r>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17</a:t>
            </a:fld>
            <a:endParaRPr lang="en-US" altLang="en-US"/>
          </a:p>
        </p:txBody>
      </p:sp>
    </p:spTree>
    <p:extLst>
      <p:ext uri="{BB962C8B-B14F-4D97-AF65-F5344CB8AC3E}">
        <p14:creationId xmlns:p14="http://schemas.microsoft.com/office/powerpoint/2010/main" val="362528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What is liquidity risk?</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762000"/>
            <a:ext cx="8229600" cy="5638800"/>
          </a:xfrm>
        </p:spPr>
        <p:txBody>
          <a:bodyPr>
            <a:normAutofit/>
          </a:bodyPr>
          <a:lstStyle/>
          <a:p>
            <a:pPr>
              <a:lnSpc>
                <a:spcPct val="150000"/>
              </a:lnSpc>
              <a:defRPr/>
            </a:pPr>
            <a:r>
              <a:rPr lang="en-GB" sz="1600" dirty="0"/>
              <a:t>Liquidity is a bank's ability to meet its cash and collateral obligations without sustaining unacceptable losses.  Liquidity risk refers to how a bank’s inability to meet its obligations (whether real or perceived) threatens its financial position or existence.  Institutions manage their liquidity risk through effective asset liability management.</a:t>
            </a:r>
          </a:p>
          <a:p>
            <a:pPr marL="0" indent="0">
              <a:lnSpc>
                <a:spcPct val="150000"/>
              </a:lnSpc>
              <a:buNone/>
              <a:defRPr/>
            </a:pPr>
            <a:r>
              <a:rPr lang="en-GB" sz="1600" b="1" dirty="0"/>
              <a:t>Typical Goals</a:t>
            </a:r>
          </a:p>
          <a:p>
            <a:pPr>
              <a:lnSpc>
                <a:spcPct val="150000"/>
              </a:lnSpc>
              <a:defRPr/>
            </a:pPr>
            <a:r>
              <a:rPr lang="en-GB" sz="1600" dirty="0"/>
              <a:t>Ensure a balance sheet earns a desired net interest margin, without exposing the institution to undue risks from the interest rate volatility.</a:t>
            </a:r>
          </a:p>
          <a:p>
            <a:pPr>
              <a:lnSpc>
                <a:spcPct val="150000"/>
              </a:lnSpc>
              <a:defRPr/>
            </a:pPr>
            <a:r>
              <a:rPr lang="en-GB" sz="1600" dirty="0"/>
              <a:t>Plan and structure a balance sheet with a proper mix of assets and liabilities, to optimize the risk/return profile of the institution going forward.</a:t>
            </a:r>
          </a:p>
          <a:p>
            <a:pPr>
              <a:lnSpc>
                <a:spcPct val="150000"/>
              </a:lnSpc>
              <a:defRPr/>
            </a:pPr>
            <a:r>
              <a:rPr lang="en-GB" sz="1600" dirty="0"/>
              <a:t>Assess its ability to meet its cash flow and collateral needs (under both normal and stressed conditions) without having a negative impact on day-to-day operations or its financial position.</a:t>
            </a:r>
          </a:p>
          <a:p>
            <a:pPr>
              <a:lnSpc>
                <a:spcPct val="150000"/>
              </a:lnSpc>
              <a:defRPr/>
            </a:pPr>
            <a:r>
              <a:rPr lang="en-GB" sz="1600" dirty="0"/>
              <a:t>Mitigate that risk by developing strategies and taking appropriate actions designed to ensure that necessary funds and collateral are available when needed.</a:t>
            </a:r>
            <a:endParaRPr lang="en-US" sz="1600" dirty="0"/>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18</a:t>
            </a:fld>
            <a:endParaRPr lang="en-US" altLang="en-US"/>
          </a:p>
        </p:txBody>
      </p:sp>
    </p:spTree>
    <p:extLst>
      <p:ext uri="{BB962C8B-B14F-4D97-AF65-F5344CB8AC3E}">
        <p14:creationId xmlns:p14="http://schemas.microsoft.com/office/powerpoint/2010/main" val="720035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What happened Northern Rock in 2007?</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762000"/>
            <a:ext cx="8229600" cy="5638800"/>
          </a:xfrm>
        </p:spPr>
        <p:txBody>
          <a:bodyPr>
            <a:normAutofit/>
          </a:bodyPr>
          <a:lstStyle/>
          <a:p>
            <a:pPr marL="0" indent="0">
              <a:lnSpc>
                <a:spcPct val="150000"/>
              </a:lnSpc>
              <a:buNone/>
              <a:defRPr/>
            </a:pPr>
            <a:r>
              <a:rPr lang="en-GB" sz="1600" dirty="0"/>
              <a:t>In September 2007 Northern Rock  - a bank formed by the conversion of the Northern Rock Building Society to banking status in 1997 - found out the realities of a liquidity crisis with their customers queuing to withdraw their savings . This followed news that the bank had been forced to go ‘cap-in-hand’ to the Bank of England, the ‘lender of the last resort’, for an emergency loan. This was the first ‘run’ on a UK bank by its depositors for more than 150 years.</a:t>
            </a:r>
          </a:p>
          <a:p>
            <a:pPr marL="0" indent="0">
              <a:lnSpc>
                <a:spcPct val="150000"/>
              </a:lnSpc>
              <a:buNone/>
              <a:defRPr/>
            </a:pPr>
            <a:r>
              <a:rPr lang="en-GB" sz="1600" dirty="0"/>
              <a:t>Northern Rock had been building up its mortgage portfolio very rapidly, with growth of 12% in the first half of 2007. Simultaneously it was becoming more and more reliant on the wholesale markets for finance, with 70% of its funding coming from this source. By contrast only 27% of its finance came in the form of ‘retail funds’ from personal savers.</a:t>
            </a:r>
          </a:p>
          <a:p>
            <a:pPr marL="0" indent="0">
              <a:lnSpc>
                <a:spcPct val="150000"/>
              </a:lnSpc>
              <a:buNone/>
              <a:defRPr/>
            </a:pPr>
            <a:r>
              <a:rPr lang="en-GB" sz="1600" dirty="0"/>
              <a:t>Additionally, like many other banks, the Northern Rock had been parcelling up their mortgage assets and placing them into ‘special-purpose’ companies. These companies raise funds in the wholesale markets to finance the mortgages by issuing ‘asset-backed-securities’. By operating in this way banks boost the amount of lending they can undertake. Northern Rock engaged extensively in this activity.  The UK government announced a savings guarantee to halt the run!!</a:t>
            </a:r>
            <a:endParaRPr lang="en-US" sz="1600" dirty="0"/>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19</a:t>
            </a:fld>
            <a:endParaRPr lang="en-US" altLang="en-US"/>
          </a:p>
        </p:txBody>
      </p:sp>
    </p:spTree>
    <p:extLst>
      <p:ext uri="{BB962C8B-B14F-4D97-AF65-F5344CB8AC3E}">
        <p14:creationId xmlns:p14="http://schemas.microsoft.com/office/powerpoint/2010/main" val="347061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C9AA27B-C0D0-40CD-BDA7-2D5631119C64}"/>
              </a:ext>
            </a:extLst>
          </p:cNvPr>
          <p:cNvSpPr>
            <a:spLocks noGrp="1"/>
          </p:cNvSpPr>
          <p:nvPr>
            <p:ph type="title"/>
          </p:nvPr>
        </p:nvSpPr>
        <p:spPr>
          <a:xfrm>
            <a:off x="628650" y="136525"/>
            <a:ext cx="7886700" cy="446088"/>
          </a:xfrm>
        </p:spPr>
        <p:txBody>
          <a:bodyPr>
            <a:normAutofit fontScale="90000"/>
          </a:bodyPr>
          <a:lstStyle/>
          <a:p>
            <a:r>
              <a:rPr lang="en-GB" altLang="en-US" dirty="0"/>
              <a:t>This Week</a:t>
            </a:r>
          </a:p>
        </p:txBody>
      </p:sp>
      <p:sp>
        <p:nvSpPr>
          <p:cNvPr id="8195" name="Content Placeholder 2">
            <a:extLst>
              <a:ext uri="{FF2B5EF4-FFF2-40B4-BE49-F238E27FC236}">
                <a16:creationId xmlns:a16="http://schemas.microsoft.com/office/drawing/2014/main" id="{80FC0D2C-5B13-472A-9E20-55F0623F5FD6}"/>
              </a:ext>
            </a:extLst>
          </p:cNvPr>
          <p:cNvSpPr>
            <a:spLocks noGrp="1"/>
          </p:cNvSpPr>
          <p:nvPr>
            <p:ph idx="1"/>
          </p:nvPr>
        </p:nvSpPr>
        <p:spPr>
          <a:xfrm>
            <a:off x="628650" y="762000"/>
            <a:ext cx="7886700" cy="5594350"/>
          </a:xfrm>
        </p:spPr>
        <p:txBody>
          <a:bodyPr/>
          <a:lstStyle/>
          <a:p>
            <a:r>
              <a:rPr lang="en-GB" altLang="en-US" sz="2400" dirty="0"/>
              <a:t>RWA, Capital and Pricing</a:t>
            </a:r>
          </a:p>
          <a:p>
            <a:endParaRPr lang="en-GB" altLang="en-US" sz="2400" dirty="0"/>
          </a:p>
          <a:p>
            <a:r>
              <a:rPr lang="en-GB" altLang="en-US" sz="2400" dirty="0"/>
              <a:t>Capital for Operational and Market Risk</a:t>
            </a:r>
          </a:p>
          <a:p>
            <a:endParaRPr lang="en-GB" altLang="en-US" sz="2400" dirty="0"/>
          </a:p>
          <a:p>
            <a:r>
              <a:rPr lang="en-GB" altLang="en-US" sz="2400" dirty="0"/>
              <a:t>Other Technical Areas of Risk – Career Opportunities?</a:t>
            </a:r>
          </a:p>
          <a:p>
            <a:endParaRPr lang="en-GB" altLang="en-US" sz="2400" dirty="0"/>
          </a:p>
          <a:p>
            <a:r>
              <a:rPr lang="en-GB" altLang="en-US" sz="2400" dirty="0"/>
              <a:t>Data</a:t>
            </a:r>
          </a:p>
          <a:p>
            <a:endParaRPr lang="en-GB" altLang="en-US" sz="2400" dirty="0"/>
          </a:p>
          <a:p>
            <a:r>
              <a:rPr lang="en-GB" altLang="en-US" sz="2400" dirty="0"/>
              <a:t>The Future: One View from EY</a:t>
            </a:r>
          </a:p>
          <a:p>
            <a:pPr marL="0" indent="0">
              <a:buNone/>
            </a:pPr>
            <a:endParaRPr lang="en-GB" altLang="en-US" sz="2400" dirty="0"/>
          </a:p>
        </p:txBody>
      </p:sp>
      <p:sp>
        <p:nvSpPr>
          <p:cNvPr id="8198" name="Slide Number Placeholder 5">
            <a:extLst>
              <a:ext uri="{FF2B5EF4-FFF2-40B4-BE49-F238E27FC236}">
                <a16:creationId xmlns:a16="http://schemas.microsoft.com/office/drawing/2014/main" id="{25B27F59-13D9-45A5-A5AF-913586DF041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FBEA28-F848-49C6-9EFC-335FC2103FE7}" type="slidenum">
              <a:rPr lang="en-US" altLang="en-US">
                <a:solidFill>
                  <a:srgbClr val="898989"/>
                </a:solidFill>
              </a:rPr>
              <a:pPr/>
              <a:t>2</a:t>
            </a:fld>
            <a:endParaRPr lang="en-US" altLang="en-US" dirty="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Liquidity promoted to capital importance!</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762000"/>
            <a:ext cx="8229600" cy="5638800"/>
          </a:xfrm>
        </p:spPr>
        <p:txBody>
          <a:bodyPr>
            <a:normAutofit/>
          </a:bodyPr>
          <a:lstStyle/>
          <a:p>
            <a:pPr marL="0" indent="0">
              <a:lnSpc>
                <a:spcPct val="150000"/>
              </a:lnSpc>
              <a:buNone/>
              <a:defRPr/>
            </a:pPr>
            <a:r>
              <a:rPr lang="en-US" sz="1600" b="1" dirty="0"/>
              <a:t>SSM Guide to ILAAP 2018 - Principles</a:t>
            </a:r>
          </a:p>
          <a:p>
            <a:pPr>
              <a:lnSpc>
                <a:spcPct val="150000"/>
              </a:lnSpc>
              <a:defRPr/>
            </a:pPr>
            <a:r>
              <a:rPr lang="en-US" sz="1600" dirty="0"/>
              <a:t>The management body is responsible for the sound governance of the ILAAP</a:t>
            </a:r>
          </a:p>
          <a:p>
            <a:pPr>
              <a:lnSpc>
                <a:spcPct val="150000"/>
              </a:lnSpc>
              <a:defRPr/>
            </a:pPr>
            <a:r>
              <a:rPr lang="en-US" sz="1600" dirty="0"/>
              <a:t>The ILAAP is an integral part of the overall management framework</a:t>
            </a:r>
          </a:p>
          <a:p>
            <a:pPr>
              <a:lnSpc>
                <a:spcPct val="150000"/>
              </a:lnSpc>
              <a:defRPr/>
            </a:pPr>
            <a:r>
              <a:rPr lang="en-US" sz="1600" dirty="0"/>
              <a:t>The ILAAP contributes fundamentally to the continuity of the institution by ensuring its liquidity adequacy from different perspectives</a:t>
            </a:r>
          </a:p>
          <a:p>
            <a:pPr>
              <a:lnSpc>
                <a:spcPct val="150000"/>
              </a:lnSpc>
              <a:defRPr/>
            </a:pPr>
            <a:r>
              <a:rPr lang="en-US" sz="1600" dirty="0"/>
              <a:t>All material risks are identified and taken into account in the ILAAP</a:t>
            </a:r>
          </a:p>
          <a:p>
            <a:pPr>
              <a:lnSpc>
                <a:spcPct val="150000"/>
              </a:lnSpc>
              <a:defRPr/>
            </a:pPr>
            <a:r>
              <a:rPr lang="en-US" sz="1600" dirty="0"/>
              <a:t>The internal liquidity buffers are of high quality and clearly defined: the internal stable sources of funding are clearly defined</a:t>
            </a:r>
          </a:p>
          <a:p>
            <a:pPr>
              <a:lnSpc>
                <a:spcPct val="150000"/>
              </a:lnSpc>
              <a:defRPr/>
            </a:pPr>
            <a:r>
              <a:rPr lang="en-US" sz="1600" dirty="0"/>
              <a:t>ILAAP risk quantification methodologies are adequate, consistent and independently validated</a:t>
            </a:r>
          </a:p>
          <a:p>
            <a:pPr>
              <a:lnSpc>
                <a:spcPct val="150000"/>
              </a:lnSpc>
              <a:defRPr/>
            </a:pPr>
            <a:r>
              <a:rPr lang="en-US" sz="1600" dirty="0"/>
              <a:t>Regular stress testing is aimed at ensuring liquidity adequacy in adverse circumstances </a:t>
            </a:r>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20</a:t>
            </a:fld>
            <a:endParaRPr lang="en-US" altLang="en-US"/>
          </a:p>
        </p:txBody>
      </p:sp>
    </p:spTree>
    <p:extLst>
      <p:ext uri="{BB962C8B-B14F-4D97-AF65-F5344CB8AC3E}">
        <p14:creationId xmlns:p14="http://schemas.microsoft.com/office/powerpoint/2010/main" val="9088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Some liquidity ratios</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762000"/>
            <a:ext cx="8458200" cy="5638800"/>
          </a:xfrm>
        </p:spPr>
        <p:txBody>
          <a:bodyPr>
            <a:normAutofit/>
          </a:bodyPr>
          <a:lstStyle/>
          <a:p>
            <a:pPr marL="0" indent="0">
              <a:lnSpc>
                <a:spcPct val="150000"/>
              </a:lnSpc>
              <a:buNone/>
              <a:defRPr/>
            </a:pPr>
            <a:r>
              <a:rPr lang="en-US" sz="1600" b="1" dirty="0"/>
              <a:t>Liquidity Coverage Ratio</a:t>
            </a:r>
          </a:p>
          <a:p>
            <a:pPr marL="0" indent="0">
              <a:lnSpc>
                <a:spcPct val="150000"/>
              </a:lnSpc>
              <a:buNone/>
              <a:defRPr/>
            </a:pPr>
            <a:r>
              <a:rPr lang="en-GB" sz="1600" dirty="0"/>
              <a:t>The Liquidity Coverage Ratio sets the</a:t>
            </a:r>
          </a:p>
          <a:p>
            <a:pPr marL="0" indent="0">
              <a:lnSpc>
                <a:spcPct val="150000"/>
              </a:lnSpc>
              <a:buNone/>
              <a:defRPr/>
            </a:pPr>
            <a:r>
              <a:rPr lang="en-GB" sz="1600" dirty="0"/>
              <a:t>stock of unencumbered high quality liquid assets / “total net cash outflows over the next 30 days” </a:t>
            </a:r>
          </a:p>
          <a:p>
            <a:pPr marL="0" indent="0">
              <a:lnSpc>
                <a:spcPct val="150000"/>
              </a:lnSpc>
              <a:buNone/>
              <a:defRPr/>
            </a:pPr>
            <a:r>
              <a:rPr lang="en-GB" sz="1600" dirty="0"/>
              <a:t>The numerator must always be equal to the denominator or outpace it.</a:t>
            </a:r>
          </a:p>
          <a:p>
            <a:pPr marL="0" indent="0">
              <a:lnSpc>
                <a:spcPct val="150000"/>
              </a:lnSpc>
              <a:buNone/>
              <a:defRPr/>
            </a:pPr>
            <a:endParaRPr lang="en-GB" sz="1600" dirty="0"/>
          </a:p>
          <a:p>
            <a:pPr marL="0" indent="0">
              <a:lnSpc>
                <a:spcPct val="150000"/>
              </a:lnSpc>
              <a:buNone/>
              <a:defRPr/>
            </a:pPr>
            <a:r>
              <a:rPr lang="en-GB" sz="1600" dirty="0"/>
              <a:t>The logic is as follows:</a:t>
            </a:r>
          </a:p>
          <a:p>
            <a:pPr marL="0" indent="0">
              <a:lnSpc>
                <a:spcPct val="150000"/>
              </a:lnSpc>
              <a:buNone/>
              <a:defRPr/>
            </a:pPr>
            <a:r>
              <a:rPr lang="en-GB" sz="1600" dirty="0"/>
              <a:t>Banks should be able to cope with a severe liquidity shock for a period of at least 30 calendar days.</a:t>
            </a:r>
          </a:p>
          <a:p>
            <a:pPr marL="0" indent="0">
              <a:lnSpc>
                <a:spcPct val="150000"/>
              </a:lnSpc>
              <a:buNone/>
              <a:defRPr/>
            </a:pPr>
            <a:r>
              <a:rPr lang="en-GB" sz="1600" dirty="0"/>
              <a:t>Thus, they should have enough high-quality liquid assets (HQLA) at their disposal to fulfil their cumulated obligations that come due within these 30 days. Hence, the LCR serves as a short-term</a:t>
            </a:r>
          </a:p>
          <a:p>
            <a:pPr marL="0" indent="0">
              <a:lnSpc>
                <a:spcPct val="150000"/>
              </a:lnSpc>
              <a:buNone/>
              <a:defRPr/>
            </a:pPr>
            <a:r>
              <a:rPr lang="en-GB" sz="1600" dirty="0"/>
              <a:t>buffer against liquidity stress. During these 30 days of stress, the bank and its supervisor(s) should</a:t>
            </a:r>
          </a:p>
          <a:p>
            <a:pPr marL="0" indent="0">
              <a:lnSpc>
                <a:spcPct val="150000"/>
              </a:lnSpc>
              <a:buNone/>
              <a:defRPr/>
            </a:pPr>
            <a:r>
              <a:rPr lang="en-GB" sz="1600" dirty="0"/>
              <a:t>find ways either to solve the banks’ liquidity problems or, if the problem proves to be a solvency</a:t>
            </a:r>
          </a:p>
          <a:p>
            <a:pPr marL="0" indent="0">
              <a:lnSpc>
                <a:spcPct val="150000"/>
              </a:lnSpc>
              <a:buNone/>
              <a:defRPr/>
            </a:pPr>
            <a:r>
              <a:rPr lang="en-GB" sz="1600" dirty="0"/>
              <a:t>problem, to provide for the orderly recovery or resolution of the bank.</a:t>
            </a:r>
            <a:endParaRPr lang="en-US" sz="1600" dirty="0"/>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21</a:t>
            </a:fld>
            <a:endParaRPr lang="en-US" altLang="en-US"/>
          </a:p>
        </p:txBody>
      </p:sp>
    </p:spTree>
    <p:extLst>
      <p:ext uri="{BB962C8B-B14F-4D97-AF65-F5344CB8AC3E}">
        <p14:creationId xmlns:p14="http://schemas.microsoft.com/office/powerpoint/2010/main" val="3794150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Some liquidity ratios</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762000"/>
            <a:ext cx="8458200" cy="5638800"/>
          </a:xfrm>
        </p:spPr>
        <p:txBody>
          <a:bodyPr>
            <a:normAutofit fontScale="92500" lnSpcReduction="20000"/>
          </a:bodyPr>
          <a:lstStyle/>
          <a:p>
            <a:pPr marL="0" indent="0">
              <a:lnSpc>
                <a:spcPct val="150000"/>
              </a:lnSpc>
              <a:buNone/>
              <a:defRPr/>
            </a:pPr>
            <a:r>
              <a:rPr lang="en-US" sz="1600" b="1" dirty="0"/>
              <a:t>Net Stable Funding Ratio</a:t>
            </a:r>
          </a:p>
          <a:p>
            <a:pPr marL="0" indent="0">
              <a:lnSpc>
                <a:spcPct val="150000"/>
              </a:lnSpc>
              <a:buNone/>
              <a:defRPr/>
            </a:pPr>
            <a:r>
              <a:rPr lang="en-GB" sz="1600" dirty="0"/>
              <a:t>The NSFR presents the proportion of long-term assets funded by stable funding and is calculated as the amount of Available Stable Funding (ASF) divided by the amount of Required Stable Funding (RSF) over a one-year horizon. This ratio must equal or exceed 100%.  Stable funding is defined as "those types and amounts of equity and liability financing expected to be reliable sources of funds over a one-year time horizon under conditions of extended stress".</a:t>
            </a:r>
          </a:p>
          <a:p>
            <a:pPr marL="0" indent="0">
              <a:lnSpc>
                <a:spcPct val="150000"/>
              </a:lnSpc>
              <a:buNone/>
              <a:defRPr/>
            </a:pPr>
            <a:endParaRPr lang="en-GB" sz="1600" dirty="0"/>
          </a:p>
          <a:p>
            <a:pPr marL="0" indent="0">
              <a:lnSpc>
                <a:spcPct val="150000"/>
              </a:lnSpc>
              <a:buNone/>
              <a:defRPr/>
            </a:pPr>
            <a:r>
              <a:rPr lang="en-GB" sz="1600" dirty="0"/>
              <a:t>ASF includes bank's capital, preferred stock and liabilities with maturities greater than one year. Certain other types of liabilities with residual maturities shorter than one year that are not expected to be withdrawn during the stress period can also be included. Each component of the ASF is assigned an ASF factor which represents the proportion of the component's value that is expected to stay in a bank during a stress period.</a:t>
            </a:r>
          </a:p>
          <a:p>
            <a:pPr marL="0" indent="0">
              <a:lnSpc>
                <a:spcPct val="150000"/>
              </a:lnSpc>
              <a:buNone/>
              <a:defRPr/>
            </a:pPr>
            <a:endParaRPr lang="en-GB" sz="1600" dirty="0"/>
          </a:p>
          <a:p>
            <a:pPr marL="0" indent="0">
              <a:lnSpc>
                <a:spcPct val="150000"/>
              </a:lnSpc>
              <a:buNone/>
              <a:defRPr/>
            </a:pPr>
            <a:r>
              <a:rPr lang="en-GB" sz="1600" dirty="0"/>
              <a:t>RSF is calculated as the weighted sum of the value of assets held and funded by the bank. The RSF factor represents the portion of an asset that could not be monetized (e.g. through sales or collateralization) during a liquidity stress scenario and which needs to be covered by stable source of funding.</a:t>
            </a:r>
            <a:endParaRPr lang="en-US" sz="1600" dirty="0"/>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22</a:t>
            </a:fld>
            <a:endParaRPr lang="en-US" altLang="en-US"/>
          </a:p>
        </p:txBody>
      </p:sp>
    </p:spTree>
    <p:extLst>
      <p:ext uri="{BB962C8B-B14F-4D97-AF65-F5344CB8AC3E}">
        <p14:creationId xmlns:p14="http://schemas.microsoft.com/office/powerpoint/2010/main" val="640934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82E0192-4396-483B-A720-F7676DC2F09E}"/>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What does </a:t>
            </a:r>
            <a:r>
              <a:rPr lang="en-US" altLang="en-US" sz="3600" dirty="0" err="1"/>
              <a:t>ALCo</a:t>
            </a:r>
            <a:r>
              <a:rPr lang="en-US" altLang="en-US" sz="3600" dirty="0"/>
              <a:t> do?</a:t>
            </a:r>
          </a:p>
        </p:txBody>
      </p:sp>
      <p:sp>
        <p:nvSpPr>
          <p:cNvPr id="9219" name="Rectangle 3">
            <a:extLst>
              <a:ext uri="{FF2B5EF4-FFF2-40B4-BE49-F238E27FC236}">
                <a16:creationId xmlns:a16="http://schemas.microsoft.com/office/drawing/2014/main" id="{F8E7DCA0-6DE9-4D14-8C03-432B2611425E}"/>
              </a:ext>
            </a:extLst>
          </p:cNvPr>
          <p:cNvSpPr>
            <a:spLocks noGrp="1" noChangeArrowheads="1"/>
          </p:cNvSpPr>
          <p:nvPr>
            <p:ph idx="1"/>
          </p:nvPr>
        </p:nvSpPr>
        <p:spPr>
          <a:xfrm>
            <a:off x="457200" y="762000"/>
            <a:ext cx="8229600" cy="5638800"/>
          </a:xfrm>
        </p:spPr>
        <p:txBody>
          <a:bodyPr>
            <a:normAutofit/>
          </a:bodyPr>
          <a:lstStyle/>
          <a:p>
            <a:pPr marL="0" indent="0">
              <a:lnSpc>
                <a:spcPct val="150000"/>
              </a:lnSpc>
              <a:buNone/>
              <a:defRPr/>
            </a:pPr>
            <a:r>
              <a:rPr lang="en-US" sz="1600" dirty="0" err="1"/>
              <a:t>ALCo</a:t>
            </a:r>
            <a:r>
              <a:rPr lang="en-US" sz="1600" dirty="0"/>
              <a:t> is the Asset Liability Committee:</a:t>
            </a:r>
          </a:p>
          <a:p>
            <a:pPr marL="0" indent="0">
              <a:lnSpc>
                <a:spcPct val="150000"/>
              </a:lnSpc>
              <a:buNone/>
              <a:defRPr/>
            </a:pPr>
            <a:endParaRPr lang="en-US" sz="1600" dirty="0"/>
          </a:p>
          <a:p>
            <a:pPr>
              <a:lnSpc>
                <a:spcPct val="150000"/>
              </a:lnSpc>
              <a:defRPr/>
            </a:pPr>
            <a:r>
              <a:rPr lang="en-US" sz="1600" dirty="0"/>
              <a:t>Balance sheet optimization</a:t>
            </a:r>
          </a:p>
          <a:p>
            <a:pPr>
              <a:lnSpc>
                <a:spcPct val="150000"/>
              </a:lnSpc>
              <a:defRPr/>
            </a:pPr>
            <a:r>
              <a:rPr lang="en-US" sz="1600" dirty="0"/>
              <a:t>Capital management</a:t>
            </a:r>
          </a:p>
          <a:p>
            <a:pPr>
              <a:lnSpc>
                <a:spcPct val="150000"/>
              </a:lnSpc>
              <a:defRPr/>
            </a:pPr>
            <a:r>
              <a:rPr lang="en-US" sz="1600" dirty="0"/>
              <a:t>Liquidity and funding</a:t>
            </a:r>
          </a:p>
          <a:p>
            <a:pPr>
              <a:lnSpc>
                <a:spcPct val="150000"/>
              </a:lnSpc>
              <a:defRPr/>
            </a:pPr>
            <a:r>
              <a:rPr lang="en-US" sz="1600" dirty="0"/>
              <a:t>Recovery and resolution planning</a:t>
            </a:r>
          </a:p>
          <a:p>
            <a:pPr>
              <a:lnSpc>
                <a:spcPct val="150000"/>
              </a:lnSpc>
              <a:defRPr/>
            </a:pPr>
            <a:r>
              <a:rPr lang="en-US" sz="1600" dirty="0"/>
              <a:t>Non-traded interest rate risk</a:t>
            </a:r>
          </a:p>
          <a:p>
            <a:pPr>
              <a:lnSpc>
                <a:spcPct val="150000"/>
              </a:lnSpc>
              <a:defRPr/>
            </a:pPr>
            <a:r>
              <a:rPr lang="en-US" sz="1600" dirty="0"/>
              <a:t>Non-traded foreign currency risk</a:t>
            </a:r>
          </a:p>
          <a:p>
            <a:pPr>
              <a:lnSpc>
                <a:spcPct val="150000"/>
              </a:lnSpc>
              <a:defRPr/>
            </a:pPr>
            <a:r>
              <a:rPr lang="en-US" sz="1600" dirty="0"/>
              <a:t>Monitor pension commitments</a:t>
            </a:r>
          </a:p>
        </p:txBody>
      </p:sp>
      <p:sp>
        <p:nvSpPr>
          <p:cNvPr id="11270" name="Slide Number Placeholder 5">
            <a:extLst>
              <a:ext uri="{FF2B5EF4-FFF2-40B4-BE49-F238E27FC236}">
                <a16:creationId xmlns:a16="http://schemas.microsoft.com/office/drawing/2014/main" id="{B54820E5-045F-4693-B5DF-675867F3B7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8317C7-35C7-4DDD-803F-12C6AC9B9B8E}" type="slidenum">
              <a:rPr lang="en-US" altLang="en-US"/>
              <a:pPr/>
              <a:t>23</a:t>
            </a:fld>
            <a:endParaRPr lang="en-US" altLang="en-US"/>
          </a:p>
        </p:txBody>
      </p:sp>
    </p:spTree>
    <p:extLst>
      <p:ext uri="{BB962C8B-B14F-4D97-AF65-F5344CB8AC3E}">
        <p14:creationId xmlns:p14="http://schemas.microsoft.com/office/powerpoint/2010/main" val="304694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6EC1589-9893-474C-80D2-4A2A07EDAF5A}"/>
              </a:ext>
            </a:extLst>
          </p:cNvPr>
          <p:cNvSpPr>
            <a:spLocks noGrp="1"/>
          </p:cNvSpPr>
          <p:nvPr>
            <p:ph type="title"/>
          </p:nvPr>
        </p:nvSpPr>
        <p:spPr>
          <a:xfrm>
            <a:off x="628650" y="136525"/>
            <a:ext cx="8058150" cy="544513"/>
          </a:xfrm>
        </p:spPr>
        <p:txBody>
          <a:bodyPr>
            <a:normAutofit/>
          </a:bodyPr>
          <a:lstStyle/>
          <a:p>
            <a:r>
              <a:rPr lang="en-GB" altLang="en-US" dirty="0"/>
              <a:t>DATA and BCBS 239</a:t>
            </a:r>
          </a:p>
        </p:txBody>
      </p:sp>
      <p:sp>
        <p:nvSpPr>
          <p:cNvPr id="3" name="Content Placeholder 2">
            <a:extLst>
              <a:ext uri="{FF2B5EF4-FFF2-40B4-BE49-F238E27FC236}">
                <a16:creationId xmlns:a16="http://schemas.microsoft.com/office/drawing/2014/main" id="{24DB355E-6609-4A61-8643-75207143B944}"/>
              </a:ext>
            </a:extLst>
          </p:cNvPr>
          <p:cNvSpPr>
            <a:spLocks noGrp="1"/>
          </p:cNvSpPr>
          <p:nvPr>
            <p:ph idx="1"/>
          </p:nvPr>
        </p:nvSpPr>
        <p:spPr>
          <a:xfrm>
            <a:off x="304800" y="681038"/>
            <a:ext cx="8458200" cy="5495925"/>
          </a:xfrm>
        </p:spPr>
        <p:txBody>
          <a:bodyPr/>
          <a:lstStyle/>
          <a:p>
            <a:pPr>
              <a:defRPr/>
            </a:pPr>
            <a:r>
              <a:rPr lang="en-GB" dirty="0"/>
              <a:t>Governance: A bank’s risk data aggregation capabilities and risk reporting practices should be subject to strong governance arrangements consistent with other principles and guidance established by the Basel Committee</a:t>
            </a:r>
          </a:p>
          <a:p>
            <a:pPr>
              <a:defRPr/>
            </a:pPr>
            <a:endParaRPr lang="en-GB" dirty="0"/>
          </a:p>
          <a:p>
            <a:pPr>
              <a:defRPr/>
            </a:pPr>
            <a:r>
              <a:rPr lang="en-GB" dirty="0"/>
              <a:t>Data architecture and IT infrastructure: A bank should design, build and maintain data architecture and IT infrastructure which fully supports its risk data aggregation capabilities and risk reporting practices not only in normal times but also during times of stress or crisis, while still meeting the other Principles.</a:t>
            </a:r>
          </a:p>
          <a:p>
            <a:pPr>
              <a:defRPr/>
            </a:pPr>
            <a:endParaRPr lang="en-GB" dirty="0"/>
          </a:p>
          <a:p>
            <a:pPr>
              <a:defRPr/>
            </a:pPr>
            <a:r>
              <a:rPr lang="en-GB" dirty="0"/>
              <a:t>Accuracy and Integrity: A bank should be able to generate accurate and reliable risk data to meet normal and stress/crisis reporting accuracy requirements. Data should be aggregated on a largely automated basis so as to minimise the probability of errors.</a:t>
            </a:r>
          </a:p>
        </p:txBody>
      </p:sp>
      <p:sp>
        <p:nvSpPr>
          <p:cNvPr id="23558" name="Slide Number Placeholder 5">
            <a:extLst>
              <a:ext uri="{FF2B5EF4-FFF2-40B4-BE49-F238E27FC236}">
                <a16:creationId xmlns:a16="http://schemas.microsoft.com/office/drawing/2014/main" id="{02E63A83-A97D-4501-8D16-7765B3B78C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38B8DA-7C77-4C6F-AEAD-60A646BDA479}" type="slidenum">
              <a:rPr lang="en-US" altLang="en-US"/>
              <a:pPr/>
              <a:t>24</a:t>
            </a:fld>
            <a:endParaRPr lang="en-US" altLang="en-US"/>
          </a:p>
        </p:txBody>
      </p:sp>
    </p:spTree>
    <p:extLst>
      <p:ext uri="{BB962C8B-B14F-4D97-AF65-F5344CB8AC3E}">
        <p14:creationId xmlns:p14="http://schemas.microsoft.com/office/powerpoint/2010/main" val="3419665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6EC1589-9893-474C-80D2-4A2A07EDAF5A}"/>
              </a:ext>
            </a:extLst>
          </p:cNvPr>
          <p:cNvSpPr>
            <a:spLocks noGrp="1"/>
          </p:cNvSpPr>
          <p:nvPr>
            <p:ph type="title"/>
          </p:nvPr>
        </p:nvSpPr>
        <p:spPr>
          <a:xfrm>
            <a:off x="628650" y="136525"/>
            <a:ext cx="8058150" cy="544513"/>
          </a:xfrm>
        </p:spPr>
        <p:txBody>
          <a:bodyPr>
            <a:normAutofit/>
          </a:bodyPr>
          <a:lstStyle/>
          <a:p>
            <a:r>
              <a:rPr lang="en-GB" altLang="en-US" dirty="0"/>
              <a:t>DATA and BCBS 239</a:t>
            </a:r>
          </a:p>
        </p:txBody>
      </p:sp>
      <p:sp>
        <p:nvSpPr>
          <p:cNvPr id="3" name="Content Placeholder 2">
            <a:extLst>
              <a:ext uri="{FF2B5EF4-FFF2-40B4-BE49-F238E27FC236}">
                <a16:creationId xmlns:a16="http://schemas.microsoft.com/office/drawing/2014/main" id="{24DB355E-6609-4A61-8643-75207143B944}"/>
              </a:ext>
            </a:extLst>
          </p:cNvPr>
          <p:cNvSpPr>
            <a:spLocks noGrp="1"/>
          </p:cNvSpPr>
          <p:nvPr>
            <p:ph idx="1"/>
          </p:nvPr>
        </p:nvSpPr>
        <p:spPr>
          <a:xfrm>
            <a:off x="304800" y="681038"/>
            <a:ext cx="8458200" cy="5495925"/>
          </a:xfrm>
        </p:spPr>
        <p:txBody>
          <a:bodyPr/>
          <a:lstStyle/>
          <a:p>
            <a:pPr>
              <a:defRPr/>
            </a:pPr>
            <a:r>
              <a:rPr lang="en-GB" dirty="0"/>
              <a:t>Completeness: A bank should be able to capture and aggregate all material risk data across the banking group. Data should be available by business line, legal entity, asset type, industry, region and other groupings, as relevant for the risk in question, that permit identifying and reporting risk exposures, concentrations and emerging risks.</a:t>
            </a:r>
          </a:p>
          <a:p>
            <a:pPr>
              <a:defRPr/>
            </a:pPr>
            <a:endParaRPr lang="en-GB" dirty="0"/>
          </a:p>
          <a:p>
            <a:pPr>
              <a:defRPr/>
            </a:pPr>
            <a:r>
              <a:rPr lang="en-GB" dirty="0"/>
              <a:t>Timeliness: A bank should be able to generate aggregate and up-to-date risk data in a timely manner while also meeting the principles relating to accuracy and integrity, completeness and adaptability. The precise timing will depend upon the nature and potential volatility of the risk being measured as well as its criticality to the overall risk profile of the bank. The precise timing will also depend on the bank-specific frequency requirements for risk management reporting, under both normal and stress/crisis situations, set based on the characteristics and overall risk profile of the bank.</a:t>
            </a:r>
          </a:p>
        </p:txBody>
      </p:sp>
      <p:sp>
        <p:nvSpPr>
          <p:cNvPr id="23558" name="Slide Number Placeholder 5">
            <a:extLst>
              <a:ext uri="{FF2B5EF4-FFF2-40B4-BE49-F238E27FC236}">
                <a16:creationId xmlns:a16="http://schemas.microsoft.com/office/drawing/2014/main" id="{02E63A83-A97D-4501-8D16-7765B3B78C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38B8DA-7C77-4C6F-AEAD-60A646BDA479}" type="slidenum">
              <a:rPr lang="en-US" altLang="en-US"/>
              <a:pPr/>
              <a:t>25</a:t>
            </a:fld>
            <a:endParaRPr lang="en-US" altLang="en-US"/>
          </a:p>
        </p:txBody>
      </p:sp>
    </p:spTree>
    <p:extLst>
      <p:ext uri="{BB962C8B-B14F-4D97-AF65-F5344CB8AC3E}">
        <p14:creationId xmlns:p14="http://schemas.microsoft.com/office/powerpoint/2010/main" val="931365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6EC1589-9893-474C-80D2-4A2A07EDAF5A}"/>
              </a:ext>
            </a:extLst>
          </p:cNvPr>
          <p:cNvSpPr>
            <a:spLocks noGrp="1"/>
          </p:cNvSpPr>
          <p:nvPr>
            <p:ph type="title"/>
          </p:nvPr>
        </p:nvSpPr>
        <p:spPr>
          <a:xfrm>
            <a:off x="628650" y="136525"/>
            <a:ext cx="8058150" cy="544513"/>
          </a:xfrm>
        </p:spPr>
        <p:txBody>
          <a:bodyPr>
            <a:normAutofit/>
          </a:bodyPr>
          <a:lstStyle/>
          <a:p>
            <a:r>
              <a:rPr lang="en-GB" altLang="en-US" dirty="0"/>
              <a:t>DATA and BCBS 239</a:t>
            </a:r>
          </a:p>
        </p:txBody>
      </p:sp>
      <p:sp>
        <p:nvSpPr>
          <p:cNvPr id="3" name="Content Placeholder 2">
            <a:extLst>
              <a:ext uri="{FF2B5EF4-FFF2-40B4-BE49-F238E27FC236}">
                <a16:creationId xmlns:a16="http://schemas.microsoft.com/office/drawing/2014/main" id="{24DB355E-6609-4A61-8643-75207143B944}"/>
              </a:ext>
            </a:extLst>
          </p:cNvPr>
          <p:cNvSpPr>
            <a:spLocks noGrp="1"/>
          </p:cNvSpPr>
          <p:nvPr>
            <p:ph idx="1"/>
          </p:nvPr>
        </p:nvSpPr>
        <p:spPr>
          <a:xfrm>
            <a:off x="304800" y="681038"/>
            <a:ext cx="8458200" cy="5495925"/>
          </a:xfrm>
        </p:spPr>
        <p:txBody>
          <a:bodyPr/>
          <a:lstStyle/>
          <a:p>
            <a:pPr>
              <a:defRPr/>
            </a:pPr>
            <a:r>
              <a:rPr lang="en-GB" dirty="0"/>
              <a:t>Adaptability:– A bank should be able to generate aggregate risk data to meet a broad range of on-demand, ad hoc risk management reporting requests, including requests during stress/crisis situations, requests due to changing internal needs and requests to meet supervisory queries.</a:t>
            </a:r>
          </a:p>
          <a:p>
            <a:pPr>
              <a:defRPr/>
            </a:pPr>
            <a:endParaRPr lang="en-GB" dirty="0"/>
          </a:p>
          <a:p>
            <a:pPr>
              <a:defRPr/>
            </a:pPr>
            <a:r>
              <a:rPr lang="en-GB" dirty="0"/>
              <a:t>Accuracy: Risk management reports should accurately and precisely convey aggregated risk data and reflect risk in an exact manner. Reports should be reconciled and validated.</a:t>
            </a:r>
          </a:p>
          <a:p>
            <a:pPr>
              <a:defRPr/>
            </a:pPr>
            <a:endParaRPr lang="en-GB" dirty="0"/>
          </a:p>
          <a:p>
            <a:pPr>
              <a:defRPr/>
            </a:pPr>
            <a:r>
              <a:rPr lang="en-GB" dirty="0"/>
              <a:t>Comprehensiveness: Risk management reports should cover all material risk areas within the organisation. The depth and scope of these reports should be consistent with the size and complexity of the bank’s operations and risk profile, as well as the requirements of the recipients.</a:t>
            </a:r>
          </a:p>
        </p:txBody>
      </p:sp>
      <p:sp>
        <p:nvSpPr>
          <p:cNvPr id="23558" name="Slide Number Placeholder 5">
            <a:extLst>
              <a:ext uri="{FF2B5EF4-FFF2-40B4-BE49-F238E27FC236}">
                <a16:creationId xmlns:a16="http://schemas.microsoft.com/office/drawing/2014/main" id="{02E63A83-A97D-4501-8D16-7765B3B78C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38B8DA-7C77-4C6F-AEAD-60A646BDA479}" type="slidenum">
              <a:rPr lang="en-US" altLang="en-US"/>
              <a:pPr/>
              <a:t>26</a:t>
            </a:fld>
            <a:endParaRPr lang="en-US" altLang="en-US"/>
          </a:p>
        </p:txBody>
      </p:sp>
    </p:spTree>
    <p:extLst>
      <p:ext uri="{BB962C8B-B14F-4D97-AF65-F5344CB8AC3E}">
        <p14:creationId xmlns:p14="http://schemas.microsoft.com/office/powerpoint/2010/main" val="3433584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6EC1589-9893-474C-80D2-4A2A07EDAF5A}"/>
              </a:ext>
            </a:extLst>
          </p:cNvPr>
          <p:cNvSpPr>
            <a:spLocks noGrp="1"/>
          </p:cNvSpPr>
          <p:nvPr>
            <p:ph type="title"/>
          </p:nvPr>
        </p:nvSpPr>
        <p:spPr>
          <a:xfrm>
            <a:off x="628650" y="136525"/>
            <a:ext cx="8058150" cy="544513"/>
          </a:xfrm>
        </p:spPr>
        <p:txBody>
          <a:bodyPr>
            <a:normAutofit/>
          </a:bodyPr>
          <a:lstStyle/>
          <a:p>
            <a:r>
              <a:rPr lang="en-GB" altLang="en-US" dirty="0"/>
              <a:t>DATA and BCBS 239</a:t>
            </a:r>
          </a:p>
        </p:txBody>
      </p:sp>
      <p:sp>
        <p:nvSpPr>
          <p:cNvPr id="3" name="Content Placeholder 2">
            <a:extLst>
              <a:ext uri="{FF2B5EF4-FFF2-40B4-BE49-F238E27FC236}">
                <a16:creationId xmlns:a16="http://schemas.microsoft.com/office/drawing/2014/main" id="{24DB355E-6609-4A61-8643-75207143B944}"/>
              </a:ext>
            </a:extLst>
          </p:cNvPr>
          <p:cNvSpPr>
            <a:spLocks noGrp="1"/>
          </p:cNvSpPr>
          <p:nvPr>
            <p:ph idx="1"/>
          </p:nvPr>
        </p:nvSpPr>
        <p:spPr>
          <a:xfrm>
            <a:off x="304800" y="681038"/>
            <a:ext cx="8458200" cy="5495925"/>
          </a:xfrm>
        </p:spPr>
        <p:txBody>
          <a:bodyPr/>
          <a:lstStyle/>
          <a:p>
            <a:pPr>
              <a:defRPr/>
            </a:pPr>
            <a:r>
              <a:rPr lang="en-GB" dirty="0"/>
              <a:t>Clarity and usefulness: Risk management reports should communicate information in a clear and concise manner. Reports should be easy to understand yet comprehensive enough to facilitate informed decision-making. Reports should include meaningful information tailored to the needs of the recipients.</a:t>
            </a:r>
          </a:p>
          <a:p>
            <a:pPr>
              <a:defRPr/>
            </a:pPr>
            <a:endParaRPr lang="en-GB" dirty="0"/>
          </a:p>
          <a:p>
            <a:pPr>
              <a:defRPr/>
            </a:pPr>
            <a:r>
              <a:rPr lang="en-GB" dirty="0"/>
              <a:t>Frequency: The board and senior management (or other recipients as appropriate) should set the frequency of risk management report production and distribution. Frequency requirements should reflect the needs of the recipients, the nature of the risk reported, and the speed, at which the risk can change, as well as the importance of reports in contributing to sound risk management and effective and efficient decision-making across the bank. The frequency of reports should be increased during times of stress/crisis.</a:t>
            </a:r>
          </a:p>
        </p:txBody>
      </p:sp>
      <p:sp>
        <p:nvSpPr>
          <p:cNvPr id="23558" name="Slide Number Placeholder 5">
            <a:extLst>
              <a:ext uri="{FF2B5EF4-FFF2-40B4-BE49-F238E27FC236}">
                <a16:creationId xmlns:a16="http://schemas.microsoft.com/office/drawing/2014/main" id="{02E63A83-A97D-4501-8D16-7765B3B78C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38B8DA-7C77-4C6F-AEAD-60A646BDA479}" type="slidenum">
              <a:rPr lang="en-US" altLang="en-US"/>
              <a:pPr/>
              <a:t>27</a:t>
            </a:fld>
            <a:endParaRPr lang="en-US" altLang="en-US"/>
          </a:p>
        </p:txBody>
      </p:sp>
    </p:spTree>
    <p:extLst>
      <p:ext uri="{BB962C8B-B14F-4D97-AF65-F5344CB8AC3E}">
        <p14:creationId xmlns:p14="http://schemas.microsoft.com/office/powerpoint/2010/main" val="3297172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6EC1589-9893-474C-80D2-4A2A07EDAF5A}"/>
              </a:ext>
            </a:extLst>
          </p:cNvPr>
          <p:cNvSpPr>
            <a:spLocks noGrp="1"/>
          </p:cNvSpPr>
          <p:nvPr>
            <p:ph type="title"/>
          </p:nvPr>
        </p:nvSpPr>
        <p:spPr>
          <a:xfrm>
            <a:off x="628650" y="136525"/>
            <a:ext cx="8058150" cy="544513"/>
          </a:xfrm>
        </p:spPr>
        <p:txBody>
          <a:bodyPr>
            <a:normAutofit/>
          </a:bodyPr>
          <a:lstStyle/>
          <a:p>
            <a:r>
              <a:rPr lang="en-GB" altLang="en-US" dirty="0"/>
              <a:t>DATA and BCBS 239</a:t>
            </a:r>
          </a:p>
        </p:txBody>
      </p:sp>
      <p:sp>
        <p:nvSpPr>
          <p:cNvPr id="3" name="Content Placeholder 2">
            <a:extLst>
              <a:ext uri="{FF2B5EF4-FFF2-40B4-BE49-F238E27FC236}">
                <a16:creationId xmlns:a16="http://schemas.microsoft.com/office/drawing/2014/main" id="{24DB355E-6609-4A61-8643-75207143B944}"/>
              </a:ext>
            </a:extLst>
          </p:cNvPr>
          <p:cNvSpPr>
            <a:spLocks noGrp="1"/>
          </p:cNvSpPr>
          <p:nvPr>
            <p:ph idx="1"/>
          </p:nvPr>
        </p:nvSpPr>
        <p:spPr>
          <a:xfrm>
            <a:off x="304800" y="681038"/>
            <a:ext cx="8458200" cy="5495925"/>
          </a:xfrm>
        </p:spPr>
        <p:txBody>
          <a:bodyPr/>
          <a:lstStyle/>
          <a:p>
            <a:pPr>
              <a:defRPr/>
            </a:pPr>
            <a:r>
              <a:rPr lang="en-GB" dirty="0"/>
              <a:t>Distribution: Risk management reports should be distributed to the relevant parties while ensuring confidentiality is maintained.</a:t>
            </a:r>
          </a:p>
          <a:p>
            <a:pPr>
              <a:defRPr/>
            </a:pPr>
            <a:endParaRPr lang="en-GB" dirty="0"/>
          </a:p>
          <a:p>
            <a:pPr marL="0" indent="0">
              <a:buNone/>
              <a:defRPr/>
            </a:pPr>
            <a:r>
              <a:rPr lang="en-GB" b="1" dirty="0"/>
              <a:t>For Supervisors</a:t>
            </a:r>
          </a:p>
          <a:p>
            <a:pPr>
              <a:defRPr/>
            </a:pPr>
            <a:r>
              <a:rPr lang="en-GB" dirty="0"/>
              <a:t>Review: Supervisors should periodically review and evaluate a bank’s compliance with the eleven Principles above.</a:t>
            </a:r>
          </a:p>
          <a:p>
            <a:pPr>
              <a:defRPr/>
            </a:pPr>
            <a:endParaRPr lang="en-GB" dirty="0"/>
          </a:p>
          <a:p>
            <a:pPr>
              <a:defRPr/>
            </a:pPr>
            <a:r>
              <a:rPr lang="en-GB" dirty="0"/>
              <a:t>Remedial actions and supervisory measures: Supervisors should have and use the appropriate tools and resources to require effective and timely remedial action by a bank to address deficiencies in its risk data aggregation capabilities and risk reporting practices. Supervisors should have the ability to use a range of tools, including Pillar 2.</a:t>
            </a:r>
          </a:p>
          <a:p>
            <a:pPr>
              <a:defRPr/>
            </a:pPr>
            <a:endParaRPr lang="en-GB" dirty="0"/>
          </a:p>
          <a:p>
            <a:pPr>
              <a:defRPr/>
            </a:pPr>
            <a:r>
              <a:rPr lang="en-GB" dirty="0"/>
              <a:t>Home / host cooperation: Supervisors should cooperate with relevant supervisors in other jurisdictions regarding the supervision and review of the Principles, and the implementation of any remedial action if necessary.</a:t>
            </a:r>
          </a:p>
        </p:txBody>
      </p:sp>
      <p:sp>
        <p:nvSpPr>
          <p:cNvPr id="23558" name="Slide Number Placeholder 5">
            <a:extLst>
              <a:ext uri="{FF2B5EF4-FFF2-40B4-BE49-F238E27FC236}">
                <a16:creationId xmlns:a16="http://schemas.microsoft.com/office/drawing/2014/main" id="{02E63A83-A97D-4501-8D16-7765B3B78C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38B8DA-7C77-4C6F-AEAD-60A646BDA479}" type="slidenum">
              <a:rPr lang="en-US" altLang="en-US"/>
              <a:pPr/>
              <a:t>28</a:t>
            </a:fld>
            <a:endParaRPr lang="en-US" altLang="en-US"/>
          </a:p>
        </p:txBody>
      </p:sp>
    </p:spTree>
    <p:extLst>
      <p:ext uri="{BB962C8B-B14F-4D97-AF65-F5344CB8AC3E}">
        <p14:creationId xmlns:p14="http://schemas.microsoft.com/office/powerpoint/2010/main" val="2658480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6EC1589-9893-474C-80D2-4A2A07EDAF5A}"/>
              </a:ext>
            </a:extLst>
          </p:cNvPr>
          <p:cNvSpPr>
            <a:spLocks noGrp="1"/>
          </p:cNvSpPr>
          <p:nvPr>
            <p:ph type="title"/>
          </p:nvPr>
        </p:nvSpPr>
        <p:spPr>
          <a:xfrm>
            <a:off x="628650" y="136525"/>
            <a:ext cx="8058150" cy="544513"/>
          </a:xfrm>
        </p:spPr>
        <p:txBody>
          <a:bodyPr>
            <a:normAutofit/>
          </a:bodyPr>
          <a:lstStyle/>
          <a:p>
            <a:r>
              <a:rPr lang="en-GB" altLang="en-US" dirty="0"/>
              <a:t>A Future View of Credit Risk: De </a:t>
            </a:r>
            <a:r>
              <a:rPr lang="en-GB" altLang="en-US" dirty="0" err="1"/>
              <a:t>Jonghe</a:t>
            </a:r>
            <a:r>
              <a:rPr lang="en-GB" altLang="en-US" dirty="0"/>
              <a:t> 2019</a:t>
            </a:r>
          </a:p>
        </p:txBody>
      </p:sp>
      <p:sp>
        <p:nvSpPr>
          <p:cNvPr id="3" name="Content Placeholder 2">
            <a:extLst>
              <a:ext uri="{FF2B5EF4-FFF2-40B4-BE49-F238E27FC236}">
                <a16:creationId xmlns:a16="http://schemas.microsoft.com/office/drawing/2014/main" id="{24DB355E-6609-4A61-8643-75207143B944}"/>
              </a:ext>
            </a:extLst>
          </p:cNvPr>
          <p:cNvSpPr>
            <a:spLocks noGrp="1"/>
          </p:cNvSpPr>
          <p:nvPr>
            <p:ph idx="1"/>
          </p:nvPr>
        </p:nvSpPr>
        <p:spPr>
          <a:xfrm>
            <a:off x="304800" y="681038"/>
            <a:ext cx="8458200" cy="5495925"/>
          </a:xfrm>
        </p:spPr>
        <p:txBody>
          <a:bodyPr/>
          <a:lstStyle/>
          <a:p>
            <a:pPr>
              <a:defRPr/>
            </a:pPr>
            <a:r>
              <a:rPr lang="en-GB" dirty="0"/>
              <a:t>Great essay on history of credit models</a:t>
            </a:r>
          </a:p>
          <a:p>
            <a:pPr>
              <a:defRPr/>
            </a:pPr>
            <a:endParaRPr lang="en-GB" dirty="0"/>
          </a:p>
          <a:p>
            <a:pPr>
              <a:defRPr/>
            </a:pPr>
            <a:r>
              <a:rPr lang="en-GB" dirty="0"/>
              <a:t>Current positioning is very insightful</a:t>
            </a:r>
          </a:p>
          <a:p>
            <a:pPr>
              <a:defRPr/>
            </a:pPr>
            <a:endParaRPr lang="en-GB" dirty="0"/>
          </a:p>
          <a:p>
            <a:pPr>
              <a:defRPr/>
            </a:pPr>
            <a:r>
              <a:rPr lang="en-GB" dirty="0"/>
              <a:t>Is he right about the future?</a:t>
            </a:r>
          </a:p>
        </p:txBody>
      </p:sp>
      <p:sp>
        <p:nvSpPr>
          <p:cNvPr id="23558" name="Slide Number Placeholder 5">
            <a:extLst>
              <a:ext uri="{FF2B5EF4-FFF2-40B4-BE49-F238E27FC236}">
                <a16:creationId xmlns:a16="http://schemas.microsoft.com/office/drawing/2014/main" id="{02E63A83-A97D-4501-8D16-7765B3B78C3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38B8DA-7C77-4C6F-AEAD-60A646BDA479}" type="slidenum">
              <a:rPr lang="en-US" altLang="en-US"/>
              <a:pPr/>
              <a:t>29</a:t>
            </a:fld>
            <a:endParaRPr lang="en-US" altLang="en-US"/>
          </a:p>
        </p:txBody>
      </p:sp>
    </p:spTree>
    <p:extLst>
      <p:ext uri="{BB962C8B-B14F-4D97-AF65-F5344CB8AC3E}">
        <p14:creationId xmlns:p14="http://schemas.microsoft.com/office/powerpoint/2010/main" val="189338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9AFB55-04ED-4593-84B7-0EDF339CCEA9}"/>
              </a:ext>
            </a:extLst>
          </p:cNvPr>
          <p:cNvSpPr>
            <a:spLocks noGrp="1"/>
          </p:cNvSpPr>
          <p:nvPr>
            <p:ph type="title"/>
          </p:nvPr>
        </p:nvSpPr>
        <p:spPr>
          <a:xfrm>
            <a:off x="457200" y="228600"/>
            <a:ext cx="8229600" cy="642938"/>
          </a:xfrm>
        </p:spPr>
        <p:txBody>
          <a:bodyPr/>
          <a:lstStyle/>
          <a:p>
            <a:pPr eaLnBrk="1" hangingPunct="1"/>
            <a:r>
              <a:rPr lang="en-US" altLang="en-US" sz="3600" dirty="0"/>
              <a:t>RWA, Capital and Pricing</a:t>
            </a:r>
          </a:p>
        </p:txBody>
      </p:sp>
      <p:sp>
        <p:nvSpPr>
          <p:cNvPr id="9219" name="Rectangle 3">
            <a:extLst>
              <a:ext uri="{FF2B5EF4-FFF2-40B4-BE49-F238E27FC236}">
                <a16:creationId xmlns:a16="http://schemas.microsoft.com/office/drawing/2014/main" id="{97656A8F-4146-4D6A-99B1-8A7BEF6988BD}"/>
              </a:ext>
            </a:extLst>
          </p:cNvPr>
          <p:cNvSpPr>
            <a:spLocks noGrp="1" noChangeArrowheads="1"/>
          </p:cNvSpPr>
          <p:nvPr>
            <p:ph idx="1"/>
          </p:nvPr>
        </p:nvSpPr>
        <p:spPr>
          <a:xfrm>
            <a:off x="457200" y="762000"/>
            <a:ext cx="8229600" cy="5638800"/>
          </a:xfrm>
        </p:spPr>
        <p:txBody>
          <a:bodyPr/>
          <a:lstStyle/>
          <a:p>
            <a:pPr marL="0" indent="0" eaLnBrk="1" hangingPunct="1">
              <a:lnSpc>
                <a:spcPct val="150000"/>
              </a:lnSpc>
              <a:buFontTx/>
              <a:buNone/>
              <a:defRPr/>
            </a:pPr>
            <a:r>
              <a:rPr lang="en-GB" sz="1600" dirty="0"/>
              <a:t>A very simple loan-pricing model assumes that the rate of interest charged on any loan includes four components:</a:t>
            </a:r>
          </a:p>
          <a:p>
            <a:pPr eaLnBrk="1" hangingPunct="1">
              <a:lnSpc>
                <a:spcPct val="150000"/>
              </a:lnSpc>
              <a:defRPr/>
            </a:pPr>
            <a:r>
              <a:rPr lang="en-GB" sz="1600" dirty="0"/>
              <a:t>Funding cost incurred by the bank to raise funds to lend, whether such funds are obtained through customer deposits or through various money markets</a:t>
            </a:r>
          </a:p>
          <a:p>
            <a:pPr eaLnBrk="1" hangingPunct="1">
              <a:lnSpc>
                <a:spcPct val="150000"/>
              </a:lnSpc>
              <a:defRPr/>
            </a:pPr>
            <a:r>
              <a:rPr lang="en-GB" sz="1600" dirty="0"/>
              <a:t>Operating costs of servicing the loan, which include application and payment processing, and the bank's wages, salaries and occupancy expense</a:t>
            </a:r>
          </a:p>
          <a:p>
            <a:pPr eaLnBrk="1" hangingPunct="1">
              <a:lnSpc>
                <a:spcPct val="150000"/>
              </a:lnSpc>
              <a:defRPr/>
            </a:pPr>
            <a:r>
              <a:rPr lang="en-GB" sz="1600" dirty="0"/>
              <a:t>Risk premium to compensate the bank for the degree of default risk inherent in the loan request</a:t>
            </a:r>
          </a:p>
          <a:p>
            <a:pPr eaLnBrk="1" hangingPunct="1">
              <a:lnSpc>
                <a:spcPct val="150000"/>
              </a:lnSpc>
              <a:defRPr/>
            </a:pPr>
            <a:r>
              <a:rPr lang="en-GB" sz="1600" dirty="0"/>
              <a:t>Profit margin on each loan that provides the bank with an adequate return on its capital</a:t>
            </a:r>
          </a:p>
          <a:p>
            <a:pPr marL="0" indent="0" eaLnBrk="1" hangingPunct="1">
              <a:lnSpc>
                <a:spcPct val="150000"/>
              </a:lnSpc>
              <a:buFont typeface="Arial" panose="020B0604020202020204" pitchFamily="34" charset="0"/>
              <a:buNone/>
              <a:defRPr/>
            </a:pPr>
            <a:endParaRPr lang="en-GB" sz="1600" dirty="0"/>
          </a:p>
          <a:p>
            <a:pPr marL="0" indent="0" eaLnBrk="1" hangingPunct="1">
              <a:lnSpc>
                <a:spcPct val="150000"/>
              </a:lnSpc>
              <a:buFont typeface="Arial" panose="020B0604020202020204" pitchFamily="34" charset="0"/>
              <a:buNone/>
              <a:defRPr/>
            </a:pPr>
            <a:r>
              <a:rPr lang="en-GB" sz="1600" dirty="0"/>
              <a:t>There are other lesser components.  For example , banks are essentially involved in maturity transformation, converting short term liabilities (deposits) to long term assets (loans) and thus there is a liquidity risk attached to lending.  Let’s stick with the simple model.</a:t>
            </a:r>
          </a:p>
          <a:p>
            <a:pPr marL="0" indent="0" eaLnBrk="1" hangingPunct="1">
              <a:lnSpc>
                <a:spcPct val="150000"/>
              </a:lnSpc>
              <a:buFontTx/>
              <a:buNone/>
              <a:defRPr/>
            </a:pPr>
            <a:endParaRPr lang="en-US" sz="1600" dirty="0"/>
          </a:p>
        </p:txBody>
      </p:sp>
      <p:sp>
        <p:nvSpPr>
          <p:cNvPr id="25606" name="Slide Number Placeholder 5">
            <a:extLst>
              <a:ext uri="{FF2B5EF4-FFF2-40B4-BE49-F238E27FC236}">
                <a16:creationId xmlns:a16="http://schemas.microsoft.com/office/drawing/2014/main" id="{C7527A51-F74E-43B5-98D4-F0B3CCFAE0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D61195-5D7B-4081-91D5-BD3469FCDE4B}" type="slidenum">
              <a:rPr lang="en-US" altLang="en-US"/>
              <a:pPr/>
              <a:t>3</a:t>
            </a:fld>
            <a:endParaRPr lang="en-US" altLang="en-US" dirty="0"/>
          </a:p>
        </p:txBody>
      </p:sp>
    </p:spTree>
    <p:extLst>
      <p:ext uri="{BB962C8B-B14F-4D97-AF65-F5344CB8AC3E}">
        <p14:creationId xmlns:p14="http://schemas.microsoft.com/office/powerpoint/2010/main" val="89594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C9A2B64-16C7-4801-9D0F-B5B3CCAA8382}"/>
              </a:ext>
            </a:extLst>
          </p:cNvPr>
          <p:cNvSpPr>
            <a:spLocks noGrp="1"/>
          </p:cNvSpPr>
          <p:nvPr>
            <p:ph type="title"/>
          </p:nvPr>
        </p:nvSpPr>
        <p:spPr>
          <a:xfrm>
            <a:off x="457200" y="228600"/>
            <a:ext cx="8229600" cy="642938"/>
          </a:xfrm>
        </p:spPr>
        <p:txBody>
          <a:bodyPr/>
          <a:lstStyle/>
          <a:p>
            <a:pPr eaLnBrk="1" hangingPunct="1"/>
            <a:r>
              <a:rPr lang="en-US" altLang="en-US" sz="3600" dirty="0"/>
              <a:t>Credit Risk Components of Pricing</a:t>
            </a:r>
          </a:p>
        </p:txBody>
      </p:sp>
      <p:sp>
        <p:nvSpPr>
          <p:cNvPr id="26627" name="Rectangle 3">
            <a:extLst>
              <a:ext uri="{FF2B5EF4-FFF2-40B4-BE49-F238E27FC236}">
                <a16:creationId xmlns:a16="http://schemas.microsoft.com/office/drawing/2014/main" id="{A2AC5954-DE75-46C9-B3D5-A48CA5D6C3D9}"/>
              </a:ext>
            </a:extLst>
          </p:cNvPr>
          <p:cNvSpPr>
            <a:spLocks noGrp="1"/>
          </p:cNvSpPr>
          <p:nvPr>
            <p:ph idx="1"/>
          </p:nvPr>
        </p:nvSpPr>
        <p:spPr>
          <a:xfrm>
            <a:off x="457200" y="762000"/>
            <a:ext cx="8229600" cy="5638800"/>
          </a:xfrm>
        </p:spPr>
        <p:txBody>
          <a:bodyPr/>
          <a:lstStyle/>
          <a:p>
            <a:pPr marL="0" indent="0" eaLnBrk="1" hangingPunct="1">
              <a:lnSpc>
                <a:spcPct val="150000"/>
              </a:lnSpc>
              <a:buFontTx/>
              <a:buNone/>
            </a:pPr>
            <a:r>
              <a:rPr lang="en-GB" altLang="en-US" sz="1600" dirty="0"/>
              <a:t>There are clearly two very different types of losses</a:t>
            </a:r>
          </a:p>
          <a:p>
            <a:pPr marL="0" indent="0" eaLnBrk="1" hangingPunct="1">
              <a:lnSpc>
                <a:spcPct val="150000"/>
              </a:lnSpc>
              <a:buFontTx/>
              <a:buNone/>
            </a:pPr>
            <a:r>
              <a:rPr lang="en-GB" altLang="en-US" sz="1600" b="1" dirty="0"/>
              <a:t>Expected Losses</a:t>
            </a:r>
            <a:r>
              <a:rPr lang="en-GB" altLang="en-US" sz="1600" dirty="0"/>
              <a:t>:  These are our average annual losses for the portfolio.  Consider a portfolio where 1.5% of loans default every year with an average loss of 30% of the outstanding balance for those that default.  Put simply, the bank will lose 1.5% of 30% of the portfolio in an average year.  </a:t>
            </a:r>
          </a:p>
          <a:p>
            <a:pPr marL="0" indent="0" eaLnBrk="1" hangingPunct="1">
              <a:lnSpc>
                <a:spcPct val="150000"/>
              </a:lnSpc>
              <a:buFontTx/>
              <a:buNone/>
            </a:pPr>
            <a:endParaRPr lang="en-GB" altLang="en-US" sz="1600" dirty="0"/>
          </a:p>
          <a:p>
            <a:pPr marL="0" indent="0" eaLnBrk="1" hangingPunct="1">
              <a:lnSpc>
                <a:spcPct val="150000"/>
              </a:lnSpc>
              <a:buFontTx/>
              <a:buNone/>
            </a:pPr>
            <a:r>
              <a:rPr lang="en-GB" altLang="en-US" sz="1600" dirty="0"/>
              <a:t>Thus, 1.5% * 30% = 0.45% or 45 basis points (bps) which is a key part of the loan pricing.</a:t>
            </a:r>
          </a:p>
          <a:p>
            <a:pPr marL="0" indent="0" eaLnBrk="1" hangingPunct="1">
              <a:lnSpc>
                <a:spcPct val="150000"/>
              </a:lnSpc>
              <a:buFontTx/>
              <a:buNone/>
            </a:pPr>
            <a:endParaRPr lang="en-GB" altLang="en-US" sz="1600" b="1" dirty="0"/>
          </a:p>
          <a:p>
            <a:pPr marL="0" indent="0" eaLnBrk="1" hangingPunct="1">
              <a:lnSpc>
                <a:spcPct val="150000"/>
              </a:lnSpc>
              <a:buFontTx/>
              <a:buNone/>
            </a:pPr>
            <a:endParaRPr lang="en-US" altLang="en-US" sz="1600" dirty="0"/>
          </a:p>
        </p:txBody>
      </p:sp>
      <p:sp>
        <p:nvSpPr>
          <p:cNvPr id="26630" name="Slide Number Placeholder 5">
            <a:extLst>
              <a:ext uri="{FF2B5EF4-FFF2-40B4-BE49-F238E27FC236}">
                <a16:creationId xmlns:a16="http://schemas.microsoft.com/office/drawing/2014/main" id="{1D430061-990B-44F9-8094-4BE2C20E06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956792-F970-427E-B844-0B6F1FCF9A09}" type="slidenum">
              <a:rPr lang="en-US" altLang="en-US"/>
              <a:pPr/>
              <a:t>4</a:t>
            </a:fld>
            <a:endParaRPr lang="en-US" altLang="en-US" dirty="0"/>
          </a:p>
        </p:txBody>
      </p:sp>
    </p:spTree>
    <p:extLst>
      <p:ext uri="{BB962C8B-B14F-4D97-AF65-F5344CB8AC3E}">
        <p14:creationId xmlns:p14="http://schemas.microsoft.com/office/powerpoint/2010/main" val="186866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1EA84C5-AFAC-4EF1-BC25-75EF028B8752}"/>
              </a:ext>
            </a:extLst>
          </p:cNvPr>
          <p:cNvSpPr>
            <a:spLocks noGrp="1"/>
          </p:cNvSpPr>
          <p:nvPr>
            <p:ph type="title"/>
          </p:nvPr>
        </p:nvSpPr>
        <p:spPr>
          <a:xfrm>
            <a:off x="457200" y="228600"/>
            <a:ext cx="8229600" cy="642938"/>
          </a:xfrm>
        </p:spPr>
        <p:txBody>
          <a:bodyPr/>
          <a:lstStyle/>
          <a:p>
            <a:pPr eaLnBrk="1" hangingPunct="1"/>
            <a:r>
              <a:rPr lang="en-US" altLang="en-US" sz="3600" dirty="0"/>
              <a:t>Credit Risk Components of Pricing</a:t>
            </a:r>
          </a:p>
        </p:txBody>
      </p:sp>
      <p:sp>
        <p:nvSpPr>
          <p:cNvPr id="27651" name="Rectangle 3">
            <a:extLst>
              <a:ext uri="{FF2B5EF4-FFF2-40B4-BE49-F238E27FC236}">
                <a16:creationId xmlns:a16="http://schemas.microsoft.com/office/drawing/2014/main" id="{98495B8F-C6CC-4B63-8090-227121C1EB09}"/>
              </a:ext>
            </a:extLst>
          </p:cNvPr>
          <p:cNvSpPr>
            <a:spLocks noGrp="1"/>
          </p:cNvSpPr>
          <p:nvPr>
            <p:ph idx="1"/>
          </p:nvPr>
        </p:nvSpPr>
        <p:spPr>
          <a:xfrm>
            <a:off x="457200" y="762000"/>
            <a:ext cx="8229600" cy="5638800"/>
          </a:xfrm>
        </p:spPr>
        <p:txBody>
          <a:bodyPr/>
          <a:lstStyle/>
          <a:p>
            <a:pPr marL="0" indent="0" eaLnBrk="1" hangingPunct="1">
              <a:lnSpc>
                <a:spcPct val="150000"/>
              </a:lnSpc>
              <a:buFontTx/>
              <a:buNone/>
            </a:pPr>
            <a:r>
              <a:rPr lang="en-GB" altLang="en-US" sz="1600" dirty="0"/>
              <a:t>There are clearly two very different types of losses</a:t>
            </a:r>
          </a:p>
          <a:p>
            <a:pPr marL="0" indent="0" eaLnBrk="1" hangingPunct="1">
              <a:lnSpc>
                <a:spcPct val="150000"/>
              </a:lnSpc>
              <a:buFontTx/>
              <a:buNone/>
            </a:pPr>
            <a:r>
              <a:rPr lang="en-GB" altLang="en-US" sz="1600" b="1" dirty="0"/>
              <a:t>Unexpected Losses</a:t>
            </a:r>
            <a:r>
              <a:rPr lang="en-GB" altLang="en-US" sz="1600" dirty="0"/>
              <a:t>:  We hold capital for unexpected losses.  Consider a loan of €1mn, carrying 60% RWA.  The Pillar I capital alone may be 8% of 600,000 (60% of €1mn) or €48,000.  However, the total capital is likely to be at least 15% or €90,000.</a:t>
            </a:r>
          </a:p>
          <a:p>
            <a:pPr marL="0" indent="0" eaLnBrk="1" hangingPunct="1">
              <a:lnSpc>
                <a:spcPct val="150000"/>
              </a:lnSpc>
              <a:buFontTx/>
              <a:buNone/>
            </a:pPr>
            <a:endParaRPr lang="en-GB" altLang="en-US" sz="1600" dirty="0"/>
          </a:p>
          <a:p>
            <a:pPr marL="0" indent="0" eaLnBrk="1" hangingPunct="1">
              <a:lnSpc>
                <a:spcPct val="150000"/>
              </a:lnSpc>
              <a:buFontTx/>
              <a:buNone/>
            </a:pPr>
            <a:r>
              <a:rPr lang="en-GB" altLang="en-US" sz="1600" dirty="0"/>
              <a:t>Now, the provider of capital expects a return on that capital, say 12% of €90,000, or €10,800.  Ultimately, this cost is also borne by the borrower in higher charges.  This is the annual cost of capital component of the price.  €10,800 is effectively another 1.08% cost.</a:t>
            </a:r>
          </a:p>
          <a:p>
            <a:pPr marL="0" indent="0" eaLnBrk="1" hangingPunct="1">
              <a:lnSpc>
                <a:spcPct val="150000"/>
              </a:lnSpc>
              <a:buFontTx/>
              <a:buNone/>
            </a:pPr>
            <a:endParaRPr lang="en-GB" altLang="en-US" sz="1600" dirty="0"/>
          </a:p>
          <a:p>
            <a:pPr marL="0" indent="0" eaLnBrk="1" hangingPunct="1">
              <a:lnSpc>
                <a:spcPct val="150000"/>
              </a:lnSpc>
              <a:buFontTx/>
              <a:buNone/>
            </a:pPr>
            <a:r>
              <a:rPr lang="en-GB" altLang="en-US" sz="1600" dirty="0"/>
              <a:t>Total credit risk costs are now 0.45% + 1.08% or 1.5%.</a:t>
            </a:r>
          </a:p>
          <a:p>
            <a:pPr marL="0" indent="0" eaLnBrk="1" hangingPunct="1">
              <a:lnSpc>
                <a:spcPct val="150000"/>
              </a:lnSpc>
              <a:buFontTx/>
              <a:buNone/>
            </a:pPr>
            <a:endParaRPr lang="en-GB" altLang="en-US" sz="1600" dirty="0"/>
          </a:p>
          <a:p>
            <a:pPr marL="0" indent="0" eaLnBrk="1" hangingPunct="1">
              <a:lnSpc>
                <a:spcPct val="150000"/>
              </a:lnSpc>
              <a:buFontTx/>
              <a:buNone/>
            </a:pPr>
            <a:r>
              <a:rPr lang="en-GB" altLang="en-US" sz="1600" dirty="0"/>
              <a:t>What happens if risk weights are 10%?  Cost of capital falls to 18bps.</a:t>
            </a:r>
          </a:p>
          <a:p>
            <a:pPr marL="0" indent="0" eaLnBrk="1" hangingPunct="1">
              <a:lnSpc>
                <a:spcPct val="150000"/>
              </a:lnSpc>
              <a:buFontTx/>
              <a:buNone/>
            </a:pPr>
            <a:endParaRPr lang="en-US" altLang="en-US" sz="1600" dirty="0"/>
          </a:p>
        </p:txBody>
      </p:sp>
      <p:sp>
        <p:nvSpPr>
          <p:cNvPr id="27654" name="Slide Number Placeholder 5">
            <a:extLst>
              <a:ext uri="{FF2B5EF4-FFF2-40B4-BE49-F238E27FC236}">
                <a16:creationId xmlns:a16="http://schemas.microsoft.com/office/drawing/2014/main" id="{EB2FD808-A5AE-42DF-9F07-8502D4DAC5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026ADB-EAC2-4D6B-A757-3A4967E11A95}" type="slidenum">
              <a:rPr lang="en-US" altLang="en-US"/>
              <a:pPr/>
              <a:t>5</a:t>
            </a:fld>
            <a:endParaRPr lang="en-US" altLang="en-US" dirty="0"/>
          </a:p>
        </p:txBody>
      </p:sp>
    </p:spTree>
    <p:extLst>
      <p:ext uri="{BB962C8B-B14F-4D97-AF65-F5344CB8AC3E}">
        <p14:creationId xmlns:p14="http://schemas.microsoft.com/office/powerpoint/2010/main" val="331707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029FC23-4894-4868-B885-A157CA8AEFF5}"/>
              </a:ext>
            </a:extLst>
          </p:cNvPr>
          <p:cNvSpPr>
            <a:spLocks noGrp="1"/>
          </p:cNvSpPr>
          <p:nvPr>
            <p:ph type="title"/>
          </p:nvPr>
        </p:nvSpPr>
        <p:spPr>
          <a:xfrm>
            <a:off x="457200" y="228600"/>
            <a:ext cx="8229600" cy="642938"/>
          </a:xfrm>
        </p:spPr>
        <p:txBody>
          <a:bodyPr>
            <a:normAutofit/>
          </a:bodyPr>
          <a:lstStyle/>
          <a:p>
            <a:pPr eaLnBrk="1" hangingPunct="1"/>
            <a:r>
              <a:rPr lang="en-US" altLang="en-US" sz="3600" dirty="0"/>
              <a:t>Operational Risk Capital Calculation</a:t>
            </a:r>
          </a:p>
        </p:txBody>
      </p:sp>
      <p:sp>
        <p:nvSpPr>
          <p:cNvPr id="12291" name="Rectangle 3">
            <a:extLst>
              <a:ext uri="{FF2B5EF4-FFF2-40B4-BE49-F238E27FC236}">
                <a16:creationId xmlns:a16="http://schemas.microsoft.com/office/drawing/2014/main" id="{F0CA5FBF-DD21-42DF-A099-47E1A47E072D}"/>
              </a:ext>
            </a:extLst>
          </p:cNvPr>
          <p:cNvSpPr>
            <a:spLocks noGrp="1"/>
          </p:cNvSpPr>
          <p:nvPr>
            <p:ph idx="1"/>
          </p:nvPr>
        </p:nvSpPr>
        <p:spPr>
          <a:xfrm>
            <a:off x="457200" y="762000"/>
            <a:ext cx="8229600" cy="5638800"/>
          </a:xfrm>
        </p:spPr>
        <p:txBody>
          <a:bodyPr>
            <a:noAutofit/>
          </a:bodyPr>
          <a:lstStyle/>
          <a:p>
            <a:pPr marL="0" indent="0" eaLnBrk="1" hangingPunct="1">
              <a:lnSpc>
                <a:spcPct val="150000"/>
              </a:lnSpc>
              <a:buFontTx/>
              <a:buNone/>
            </a:pPr>
            <a:r>
              <a:rPr lang="en-GB" altLang="en-US" sz="1600" dirty="0"/>
              <a:t>The Basic Indicator Approach (BIA): The BIA is an approach to calculate operational risk capital under the Basel II Accord. Based on the original Basel Accord, banks using the basic indicator approach must hold capital for operational risk equal to the average over the previous three years of a fixed percentage of positive annual gross income.  In case of annual gross income is negative or zero for any year that should be excluded from both the numerator and denominator while calculating the average. This approach sets a charge for operational risk as a fixed percentage (“alpha factor”) of a single indicator and uses the bank’s total gross income as a risk indicator for the bank’s operational risk exposure. Alpha is usually 15%.</a:t>
            </a:r>
          </a:p>
          <a:p>
            <a:pPr marL="0" indent="0" eaLnBrk="1" hangingPunct="1">
              <a:lnSpc>
                <a:spcPct val="150000"/>
              </a:lnSpc>
              <a:buFontTx/>
              <a:buNone/>
            </a:pPr>
            <a:r>
              <a:rPr lang="en-GB" altLang="en-US" sz="1600" dirty="0"/>
              <a:t>The Standardised Approach (SA): The SA is a set of operational risk measurement techniques proposed under Basel II.  Basel II requires all banking institutions to set aside capital for operational risk into eight standard business lines. The capital charge for each business line is calculated by multiplying gross income of that business line by a factor (beta in brackets) assigned to that business line.  Corporate finance (18%), trading &amp; sales (18%), retail banking (12%), commercial banking (15%), payment &amp; settlement (18%), agency services (15%), asset management (12%), and retail brokerage (12%) are eight standard business lines.</a:t>
            </a:r>
          </a:p>
        </p:txBody>
      </p:sp>
      <p:sp>
        <p:nvSpPr>
          <p:cNvPr id="12294" name="Slide Number Placeholder 5">
            <a:extLst>
              <a:ext uri="{FF2B5EF4-FFF2-40B4-BE49-F238E27FC236}">
                <a16:creationId xmlns:a16="http://schemas.microsoft.com/office/drawing/2014/main" id="{E6537D7D-0BC6-485D-98DB-4CE1D5A077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C03ED2-E1C3-476D-94A6-9BFDEBF2C784}"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1A4232-C81F-446B-AB38-6E4B589D9433}"/>
              </a:ext>
            </a:extLst>
          </p:cNvPr>
          <p:cNvSpPr>
            <a:spLocks noGrp="1"/>
          </p:cNvSpPr>
          <p:nvPr>
            <p:ph type="title"/>
          </p:nvPr>
        </p:nvSpPr>
        <p:spPr>
          <a:xfrm>
            <a:off x="457200" y="228600"/>
            <a:ext cx="8229600" cy="642938"/>
          </a:xfrm>
        </p:spPr>
        <p:txBody>
          <a:bodyPr/>
          <a:lstStyle/>
          <a:p>
            <a:pPr eaLnBrk="1" hangingPunct="1"/>
            <a:r>
              <a:rPr lang="en-US" altLang="en-US" sz="3600" dirty="0"/>
              <a:t>Operational Risk Capital Calculation</a:t>
            </a:r>
          </a:p>
        </p:txBody>
      </p:sp>
      <p:sp>
        <p:nvSpPr>
          <p:cNvPr id="13315" name="Rectangle 3">
            <a:extLst>
              <a:ext uri="{FF2B5EF4-FFF2-40B4-BE49-F238E27FC236}">
                <a16:creationId xmlns:a16="http://schemas.microsoft.com/office/drawing/2014/main" id="{E0B0B721-16B7-4779-A373-296DC5294867}"/>
              </a:ext>
            </a:extLst>
          </p:cNvPr>
          <p:cNvSpPr>
            <a:spLocks noGrp="1"/>
          </p:cNvSpPr>
          <p:nvPr>
            <p:ph idx="1"/>
          </p:nvPr>
        </p:nvSpPr>
        <p:spPr>
          <a:xfrm>
            <a:off x="457200" y="762000"/>
            <a:ext cx="8382000" cy="5638800"/>
          </a:xfrm>
        </p:spPr>
        <p:txBody>
          <a:bodyPr>
            <a:normAutofit/>
          </a:bodyPr>
          <a:lstStyle/>
          <a:p>
            <a:pPr marL="0" indent="0">
              <a:lnSpc>
                <a:spcPct val="150000"/>
              </a:lnSpc>
              <a:buNone/>
            </a:pPr>
            <a:r>
              <a:rPr lang="en-GB" altLang="en-US" sz="1600" dirty="0"/>
              <a:t>Advanced Measurement Approach (AMA): The AMA is a sophisticated approach used under Basel II by banks and financial institution to use internally generated models to calculate operational risk capital requirement. The AMA leads to the suitable incentives to reduce exposure to operational risk. This approach allows the bank to use internally generated models to calculate their operational risk capital requirements.  Nobody uses it today in Ireland and it is effectively being unwound!</a:t>
            </a:r>
          </a:p>
          <a:p>
            <a:pPr marL="0" indent="0" eaLnBrk="1" hangingPunct="1">
              <a:lnSpc>
                <a:spcPct val="150000"/>
              </a:lnSpc>
              <a:buFontTx/>
              <a:buNone/>
            </a:pPr>
            <a:endParaRPr lang="en-US" altLang="en-US" sz="1600" dirty="0"/>
          </a:p>
        </p:txBody>
      </p:sp>
      <p:sp>
        <p:nvSpPr>
          <p:cNvPr id="13318" name="Slide Number Placeholder 5">
            <a:extLst>
              <a:ext uri="{FF2B5EF4-FFF2-40B4-BE49-F238E27FC236}">
                <a16:creationId xmlns:a16="http://schemas.microsoft.com/office/drawing/2014/main" id="{CFBF1DEE-51FC-4268-831E-0A8BAEBC1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C00EF-51F0-411F-AF17-6BC5AB4FF8D7}" type="slidenum">
              <a:rPr lang="en-US" altLang="en-US"/>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1A4232-C81F-446B-AB38-6E4B589D9433}"/>
              </a:ext>
            </a:extLst>
          </p:cNvPr>
          <p:cNvSpPr>
            <a:spLocks noGrp="1"/>
          </p:cNvSpPr>
          <p:nvPr>
            <p:ph type="title"/>
          </p:nvPr>
        </p:nvSpPr>
        <p:spPr>
          <a:xfrm>
            <a:off x="457200" y="228600"/>
            <a:ext cx="8229600" cy="642938"/>
          </a:xfrm>
        </p:spPr>
        <p:txBody>
          <a:bodyPr/>
          <a:lstStyle/>
          <a:p>
            <a:pPr eaLnBrk="1" hangingPunct="1"/>
            <a:r>
              <a:rPr lang="en-US" altLang="en-US" sz="3600" dirty="0"/>
              <a:t>Operational Risk in Pillar II: PRA Approach</a:t>
            </a:r>
          </a:p>
        </p:txBody>
      </p:sp>
      <p:sp>
        <p:nvSpPr>
          <p:cNvPr id="13315" name="Rectangle 3">
            <a:extLst>
              <a:ext uri="{FF2B5EF4-FFF2-40B4-BE49-F238E27FC236}">
                <a16:creationId xmlns:a16="http://schemas.microsoft.com/office/drawing/2014/main" id="{E0B0B721-16B7-4779-A373-296DC5294867}"/>
              </a:ext>
            </a:extLst>
          </p:cNvPr>
          <p:cNvSpPr>
            <a:spLocks noGrp="1"/>
          </p:cNvSpPr>
          <p:nvPr>
            <p:ph idx="1"/>
          </p:nvPr>
        </p:nvSpPr>
        <p:spPr>
          <a:xfrm>
            <a:off x="457200" y="762000"/>
            <a:ext cx="8382000" cy="5638800"/>
          </a:xfrm>
        </p:spPr>
        <p:txBody>
          <a:bodyPr>
            <a:normAutofit/>
          </a:bodyPr>
          <a:lstStyle/>
          <a:p>
            <a:pPr marL="0" indent="0">
              <a:lnSpc>
                <a:spcPct val="150000"/>
              </a:lnSpc>
              <a:buNone/>
            </a:pPr>
            <a:r>
              <a:rPr lang="en-GB" altLang="en-US" sz="1600" b="1" dirty="0"/>
              <a:t>Separates conduct risk from non-conduct risk – now common across regulators</a:t>
            </a:r>
          </a:p>
          <a:p>
            <a:pPr marL="0" indent="0" eaLnBrk="1" hangingPunct="1">
              <a:lnSpc>
                <a:spcPct val="150000"/>
              </a:lnSpc>
              <a:buFontTx/>
              <a:buNone/>
            </a:pPr>
            <a:endParaRPr lang="en-US" altLang="en-US" sz="1600" dirty="0"/>
          </a:p>
          <a:p>
            <a:pPr marL="0" indent="0" eaLnBrk="1" hangingPunct="1">
              <a:lnSpc>
                <a:spcPct val="150000"/>
              </a:lnSpc>
              <a:spcBef>
                <a:spcPts val="0"/>
              </a:spcBef>
              <a:buFontTx/>
              <a:buNone/>
            </a:pPr>
            <a:r>
              <a:rPr lang="en-GB" altLang="en-US" sz="1600" dirty="0"/>
              <a:t>Pillar 2 capital for </a:t>
            </a:r>
            <a:r>
              <a:rPr lang="en-GB" altLang="en-US" sz="1600" b="1" dirty="0"/>
              <a:t>conduct risk </a:t>
            </a:r>
            <a:r>
              <a:rPr lang="en-GB" altLang="en-US" sz="1600" dirty="0"/>
              <a:t>is informed by:</a:t>
            </a:r>
          </a:p>
          <a:p>
            <a:pPr marL="0" indent="0" eaLnBrk="1" hangingPunct="1">
              <a:lnSpc>
                <a:spcPct val="150000"/>
              </a:lnSpc>
              <a:spcBef>
                <a:spcPts val="0"/>
              </a:spcBef>
              <a:buFontTx/>
              <a:buNone/>
            </a:pPr>
            <a:endParaRPr lang="en-GB" altLang="en-US" sz="1600" dirty="0"/>
          </a:p>
          <a:p>
            <a:pPr>
              <a:lnSpc>
                <a:spcPct val="150000"/>
              </a:lnSpc>
              <a:spcBef>
                <a:spcPts val="0"/>
              </a:spcBef>
            </a:pPr>
            <a:r>
              <a:rPr lang="en-GB" altLang="en-US" sz="1600" dirty="0"/>
              <a:t>supervisory knowledge of a firm’s exposure to conduct risk</a:t>
            </a:r>
          </a:p>
          <a:p>
            <a:pPr>
              <a:lnSpc>
                <a:spcPct val="150000"/>
              </a:lnSpc>
              <a:spcBef>
                <a:spcPts val="0"/>
              </a:spcBef>
            </a:pPr>
            <a:r>
              <a:rPr lang="en-GB" altLang="en-US" sz="1600" dirty="0"/>
              <a:t>a firm’s largest conduct losses over the past five years</a:t>
            </a:r>
          </a:p>
          <a:p>
            <a:pPr>
              <a:lnSpc>
                <a:spcPct val="150000"/>
              </a:lnSpc>
              <a:spcBef>
                <a:spcPts val="0"/>
              </a:spcBef>
            </a:pPr>
            <a:r>
              <a:rPr lang="en-GB" altLang="en-US" sz="1600" dirty="0"/>
              <a:t>the level of expected annual loss for conduct risk</a:t>
            </a:r>
          </a:p>
          <a:p>
            <a:pPr>
              <a:lnSpc>
                <a:spcPct val="150000"/>
              </a:lnSpc>
              <a:spcBef>
                <a:spcPts val="0"/>
              </a:spcBef>
            </a:pPr>
            <a:r>
              <a:rPr lang="en-GB" altLang="en-US" sz="1600" dirty="0"/>
              <a:t>conduct-related scenarios where potential exposures over a short time horizon are considered.</a:t>
            </a:r>
          </a:p>
          <a:p>
            <a:pPr marL="0" indent="0" eaLnBrk="1" hangingPunct="1">
              <a:lnSpc>
                <a:spcPct val="150000"/>
              </a:lnSpc>
              <a:spcBef>
                <a:spcPts val="0"/>
              </a:spcBef>
              <a:buFontTx/>
              <a:buNone/>
            </a:pPr>
            <a:endParaRPr lang="en-GB" altLang="en-US" sz="1600" dirty="0"/>
          </a:p>
          <a:p>
            <a:pPr marL="0" indent="0" eaLnBrk="1" hangingPunct="1">
              <a:lnSpc>
                <a:spcPct val="150000"/>
              </a:lnSpc>
              <a:spcBef>
                <a:spcPts val="0"/>
              </a:spcBef>
              <a:buFontTx/>
              <a:buNone/>
            </a:pPr>
            <a:r>
              <a:rPr lang="en-GB" altLang="en-US" sz="1600" dirty="0"/>
              <a:t>As a result, the determination of additional Pillar 2 capital for conduct risk is driven predominantly by supervisory judgement.</a:t>
            </a:r>
          </a:p>
          <a:p>
            <a:pPr marL="0" indent="0" eaLnBrk="1" hangingPunct="1">
              <a:lnSpc>
                <a:spcPct val="150000"/>
              </a:lnSpc>
              <a:spcBef>
                <a:spcPts val="0"/>
              </a:spcBef>
              <a:buFontTx/>
              <a:buNone/>
            </a:pPr>
            <a:endParaRPr lang="en-GB" altLang="en-US" sz="1600" dirty="0"/>
          </a:p>
          <a:p>
            <a:pPr marL="0" indent="0" eaLnBrk="1" hangingPunct="1">
              <a:lnSpc>
                <a:spcPct val="150000"/>
              </a:lnSpc>
              <a:spcBef>
                <a:spcPts val="0"/>
              </a:spcBef>
              <a:buFontTx/>
              <a:buNone/>
            </a:pPr>
            <a:endParaRPr lang="en-GB" altLang="en-US" sz="1600" dirty="0"/>
          </a:p>
          <a:p>
            <a:pPr marL="0" indent="0" eaLnBrk="1" hangingPunct="1">
              <a:lnSpc>
                <a:spcPct val="150000"/>
              </a:lnSpc>
              <a:spcBef>
                <a:spcPts val="0"/>
              </a:spcBef>
              <a:buFontTx/>
              <a:buNone/>
            </a:pPr>
            <a:r>
              <a:rPr lang="en-GB" altLang="en-US" sz="1600" b="1" dirty="0"/>
              <a:t>What will tracker fines do to future capital requirements?</a:t>
            </a:r>
            <a:endParaRPr lang="en-US" altLang="en-US" sz="1600" b="1" dirty="0"/>
          </a:p>
        </p:txBody>
      </p:sp>
      <p:sp>
        <p:nvSpPr>
          <p:cNvPr id="13318" name="Slide Number Placeholder 5">
            <a:extLst>
              <a:ext uri="{FF2B5EF4-FFF2-40B4-BE49-F238E27FC236}">
                <a16:creationId xmlns:a16="http://schemas.microsoft.com/office/drawing/2014/main" id="{CFBF1DEE-51FC-4268-831E-0A8BAEBC1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C00EF-51F0-411F-AF17-6BC5AB4FF8D7}" type="slidenum">
              <a:rPr lang="en-US" altLang="en-US"/>
              <a:pPr/>
              <a:t>8</a:t>
            </a:fld>
            <a:endParaRPr lang="en-US" altLang="en-US"/>
          </a:p>
        </p:txBody>
      </p:sp>
    </p:spTree>
    <p:extLst>
      <p:ext uri="{BB962C8B-B14F-4D97-AF65-F5344CB8AC3E}">
        <p14:creationId xmlns:p14="http://schemas.microsoft.com/office/powerpoint/2010/main" val="216799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41A4232-C81F-446B-AB38-6E4B589D9433}"/>
              </a:ext>
            </a:extLst>
          </p:cNvPr>
          <p:cNvSpPr>
            <a:spLocks noGrp="1"/>
          </p:cNvSpPr>
          <p:nvPr>
            <p:ph type="title"/>
          </p:nvPr>
        </p:nvSpPr>
        <p:spPr>
          <a:xfrm>
            <a:off x="457200" y="228600"/>
            <a:ext cx="8229600" cy="642938"/>
          </a:xfrm>
        </p:spPr>
        <p:txBody>
          <a:bodyPr/>
          <a:lstStyle/>
          <a:p>
            <a:pPr eaLnBrk="1" hangingPunct="1"/>
            <a:r>
              <a:rPr lang="en-US" altLang="en-US" sz="3600" dirty="0"/>
              <a:t>Operational Risk in Pillar II:</a:t>
            </a:r>
          </a:p>
        </p:txBody>
      </p:sp>
      <p:sp>
        <p:nvSpPr>
          <p:cNvPr id="13315" name="Rectangle 3">
            <a:extLst>
              <a:ext uri="{FF2B5EF4-FFF2-40B4-BE49-F238E27FC236}">
                <a16:creationId xmlns:a16="http://schemas.microsoft.com/office/drawing/2014/main" id="{E0B0B721-16B7-4779-A373-296DC5294867}"/>
              </a:ext>
            </a:extLst>
          </p:cNvPr>
          <p:cNvSpPr>
            <a:spLocks noGrp="1"/>
          </p:cNvSpPr>
          <p:nvPr>
            <p:ph idx="1"/>
          </p:nvPr>
        </p:nvSpPr>
        <p:spPr>
          <a:xfrm>
            <a:off x="457200" y="762000"/>
            <a:ext cx="8382000" cy="5638800"/>
          </a:xfrm>
        </p:spPr>
        <p:txBody>
          <a:bodyPr>
            <a:normAutofit/>
          </a:bodyPr>
          <a:lstStyle/>
          <a:p>
            <a:pPr marL="0" indent="0">
              <a:lnSpc>
                <a:spcPct val="150000"/>
              </a:lnSpc>
              <a:buNone/>
            </a:pPr>
            <a:r>
              <a:rPr lang="en-GB" altLang="en-US" sz="1600" b="1" dirty="0"/>
              <a:t>Non-conduct risk – a typical approach</a:t>
            </a:r>
          </a:p>
          <a:p>
            <a:pPr marL="0" indent="0" eaLnBrk="1" hangingPunct="1">
              <a:lnSpc>
                <a:spcPct val="150000"/>
              </a:lnSpc>
              <a:buFontTx/>
              <a:buNone/>
            </a:pPr>
            <a:endParaRPr lang="en-US" altLang="en-US" sz="1600" dirty="0"/>
          </a:p>
          <a:p>
            <a:pPr>
              <a:lnSpc>
                <a:spcPct val="150000"/>
              </a:lnSpc>
              <a:spcBef>
                <a:spcPts val="0"/>
              </a:spcBef>
            </a:pPr>
            <a:r>
              <a:rPr lang="en-GB" altLang="en-US" sz="1600" dirty="0"/>
              <a:t>Typically build a database of historic loss events</a:t>
            </a:r>
          </a:p>
          <a:p>
            <a:pPr>
              <a:lnSpc>
                <a:spcPct val="150000"/>
              </a:lnSpc>
              <a:spcBef>
                <a:spcPts val="0"/>
              </a:spcBef>
            </a:pPr>
            <a:r>
              <a:rPr lang="en-GB" altLang="en-US" sz="1600" dirty="0"/>
              <a:t>For each event add a probability</a:t>
            </a:r>
          </a:p>
          <a:p>
            <a:pPr>
              <a:lnSpc>
                <a:spcPct val="150000"/>
              </a:lnSpc>
              <a:spcBef>
                <a:spcPts val="0"/>
              </a:spcBef>
            </a:pPr>
            <a:r>
              <a:rPr lang="en-GB" altLang="en-US" sz="1600" dirty="0"/>
              <a:t>Run a Monte Carlo simulation of annual outcomes – say 10,000 times (scenarios)</a:t>
            </a:r>
          </a:p>
          <a:p>
            <a:pPr>
              <a:lnSpc>
                <a:spcPct val="150000"/>
              </a:lnSpc>
              <a:spcBef>
                <a:spcPts val="0"/>
              </a:spcBef>
            </a:pPr>
            <a:r>
              <a:rPr lang="en-GB" altLang="en-US" sz="1600" dirty="0"/>
              <a:t>Select the operational loss corresponding to the 9,990</a:t>
            </a:r>
            <a:r>
              <a:rPr lang="en-GB" altLang="en-US" sz="1600" baseline="30000" dirty="0"/>
              <a:t>th</a:t>
            </a:r>
            <a:r>
              <a:rPr lang="en-GB" altLang="en-US" sz="1600" dirty="0"/>
              <a:t> scenario</a:t>
            </a:r>
          </a:p>
          <a:p>
            <a:pPr>
              <a:lnSpc>
                <a:spcPct val="150000"/>
              </a:lnSpc>
              <a:spcBef>
                <a:spcPts val="0"/>
              </a:spcBef>
            </a:pPr>
            <a:r>
              <a:rPr lang="en-GB" altLang="en-US" sz="1600" dirty="0"/>
              <a:t>Compare that to Pillar I operational risk capital</a:t>
            </a:r>
          </a:p>
          <a:p>
            <a:pPr>
              <a:lnSpc>
                <a:spcPct val="150000"/>
              </a:lnSpc>
              <a:spcBef>
                <a:spcPts val="0"/>
              </a:spcBef>
            </a:pPr>
            <a:r>
              <a:rPr lang="en-GB" altLang="en-US" sz="1600" dirty="0"/>
              <a:t>Take incremental losses if any as Pillar II.</a:t>
            </a:r>
          </a:p>
          <a:p>
            <a:pPr>
              <a:lnSpc>
                <a:spcPct val="150000"/>
              </a:lnSpc>
              <a:spcBef>
                <a:spcPts val="0"/>
              </a:spcBef>
            </a:pPr>
            <a:endParaRPr lang="en-GB" altLang="en-US" sz="1600" dirty="0"/>
          </a:p>
          <a:p>
            <a:pPr marL="0" indent="0">
              <a:lnSpc>
                <a:spcPct val="150000"/>
              </a:lnSpc>
              <a:spcBef>
                <a:spcPts val="0"/>
              </a:spcBef>
              <a:buNone/>
            </a:pPr>
            <a:r>
              <a:rPr lang="en-GB" altLang="en-US" sz="1600" dirty="0"/>
              <a:t>Regulators have their own benchmark methodologies for supervising institutions.</a:t>
            </a:r>
            <a:endParaRPr lang="en-US" altLang="en-US" sz="1600" dirty="0"/>
          </a:p>
        </p:txBody>
      </p:sp>
      <p:sp>
        <p:nvSpPr>
          <p:cNvPr id="13318" name="Slide Number Placeholder 5">
            <a:extLst>
              <a:ext uri="{FF2B5EF4-FFF2-40B4-BE49-F238E27FC236}">
                <a16:creationId xmlns:a16="http://schemas.microsoft.com/office/drawing/2014/main" id="{CFBF1DEE-51FC-4268-831E-0A8BAEBC1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C00EF-51F0-411F-AF17-6BC5AB4FF8D7}" type="slidenum">
              <a:rPr lang="en-US" altLang="en-US"/>
              <a:pPr/>
              <a:t>9</a:t>
            </a:fld>
            <a:endParaRPr lang="en-US" altLang="en-US"/>
          </a:p>
        </p:txBody>
      </p:sp>
    </p:spTree>
    <p:extLst>
      <p:ext uri="{BB962C8B-B14F-4D97-AF65-F5344CB8AC3E}">
        <p14:creationId xmlns:p14="http://schemas.microsoft.com/office/powerpoint/2010/main" val="21839212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alitative Research&amp;quot;&quot;/&gt;&lt;property id=&quot;20307&quot; value=&quot;256&quot;/&gt;&lt;/object&gt;&lt;object type=&quot;3&quot; unique_id=&quot;10023&quot;&gt;&lt;property id=&quot;20148&quot; value=&quot;5&quot;/&gt;&lt;property id=&quot;20300&quot; value=&quot;Slide 6 - &amp;quot;Qualitative Research&amp;quot;&quot;/&gt;&lt;property id=&quot;20307&quot; value=&quot;281&quot;/&gt;&lt;/object&gt;&lt;object type=&quot;3&quot; unique_id=&quot;10024&quot;&gt;&lt;property id=&quot;20148&quot; value=&quot;5&quot;/&gt;&lt;property id=&quot;20300&quot; value=&quot;Slide 7 - &amp;quot;Research methods used in qualitative research&amp;quot;&quot;/&gt;&lt;property id=&quot;20307&quot; value=&quot;282&quot;/&gt;&lt;/object&gt;&lt;object type=&quot;3&quot; unique_id=&quot;10025&quot;&gt;&lt;property id=&quot;20148&quot; value=&quot;5&quot;/&gt;&lt;property id=&quot;20300&quot; value=&quot;Slide 10 - &amp;quot;The main steps in &amp;#x0D;&amp;#x0A;qualitative research&amp;quot;&quot;/&gt;&lt;property id=&quot;20307&quot; value=&quot;283&quot;/&gt;&lt;/object&gt;&lt;object type=&quot;3&quot; unique_id=&quot;10026&quot;&gt;&lt;property id=&quot;20148&quot; value=&quot;5&quot;/&gt;&lt;property id=&quot;20300&quot; value=&quot;Slide 11 - &amp;quot;The main preoccupations of qualitative researchers&amp;quot;&quot;/&gt;&lt;property id=&quot;20307&quot; value=&quot;284&quot;/&gt;&lt;/object&gt;&lt;object type=&quot;3&quot; unique_id=&quot;10027&quot;&gt;&lt;property id=&quot;20148&quot; value=&quot;5&quot;/&gt;&lt;property id=&quot;20300&quot; value=&quot;Slide 12 - &amp;quot;The main preoccupations of qualitative researchers&amp;quot;&quot;/&gt;&lt;property id=&quot;20307&quot; value=&quot;285&quot;/&gt;&lt;/object&gt;&lt;object type=&quot;3&quot; unique_id=&quot;10028&quot;&gt;&lt;property id=&quot;20148&quot; value=&quot;5&quot;/&gt;&lt;property id=&quot;20300&quot; value=&quot;Slide 13 - &amp;quot;Qualitative Research&amp;quot;&quot;/&gt;&lt;property id=&quot;20307&quot; value=&quot;266&quot;/&gt;&lt;/object&gt;&lt;object type=&quot;3&quot; unique_id=&quot;10029&quot;&gt;&lt;property id=&quot;20148&quot; value=&quot;5&quot;/&gt;&lt;property id=&quot;20300&quot; value=&quot;Slide 14 - &amp;quot;Criticisms of qualitative research&amp;quot;&quot;/&gt;&lt;property id=&quot;20307&quot; value=&quot;286&quot;/&gt;&lt;/object&gt;&lt;object type=&quot;3&quot; unique_id=&quot;10030&quot;&gt;&lt;property id=&quot;20148&quot; value=&quot;5&quot;/&gt;&lt;property id=&quot;20300&quot; value=&quot;Slide 15 - &amp;quot;Contrasting qualitative and quantitative research&amp;quot;&quot;/&gt;&lt;property id=&quot;20307&quot; value=&quot;287&quot;/&gt;&lt;/object&gt;&lt;object type=&quot;3&quot; unique_id=&quot;10226&quot;&gt;&lt;property id=&quot;20148&quot; value=&quot;5&quot;/&gt;&lt;property id=&quot;20300&quot; value=&quot;Slide 8 - &amp;quot;Case Study&amp;quot;&quot;/&gt;&lt;property id=&quot;20307&quot; value=&quot;296&quot;/&gt;&lt;/object&gt;&lt;object type=&quot;3&quot; unique_id=&quot;10263&quot;&gt;&lt;property id=&quot;20148&quot; value=&quot;5&quot;/&gt;&lt;property id=&quot;20300&quot; value=&quot;Slide 2 - &amp;quot;Reminder&amp;quot;&quot;/&gt;&lt;property id=&quot;20307&quot; value=&quot;297&quot;/&gt;&lt;/object&gt;&lt;object type=&quot;3&quot; unique_id=&quot;10264&quot;&gt;&lt;property id=&quot;20148&quot; value=&quot;5&quot;/&gt;&lt;property id=&quot;20300&quot; value=&quot;Slide 3 - &amp;quot;Example One&amp;quot;&quot;/&gt;&lt;property id=&quot;20307&quot; value=&quot;298&quot;/&gt;&lt;/object&gt;&lt;object type=&quot;3&quot; unique_id=&quot;10265&quot;&gt;&lt;property id=&quot;20148&quot; value=&quot;5&quot;/&gt;&lt;property id=&quot;20300&quot; value=&quot;Slide 5 - &amp;quot;Example Two&amp;quot;&quot;/&gt;&lt;property id=&quot;20307&quot; value=&quot;299&quot;/&gt;&lt;/object&gt;&lt;object type=&quot;3&quot; unique_id=&quot;10326&quot;&gt;&lt;property id=&quot;20148&quot; value=&quot;5&quot;/&gt;&lt;property id=&quot;20300&quot; value=&quot;Slide 9 - &amp;quot;Questionnaire Hospital A: 2008&amp;quot;&quot;/&gt;&lt;property id=&quot;20307&quot; value=&quot;300&quot;/&gt;&lt;/object&gt;&lt;object type=&quot;3&quot; unique_id=&quot;10343&quot;&gt;&lt;property id=&quot;20148&quot; value=&quot;5&quot;/&gt;&lt;property id=&quot;20300&quot; value=&quot;Slide 4&quot;/&gt;&lt;property id=&quot;20307&quot; value=&quot;301&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5357</TotalTime>
  <Words>4048</Words>
  <Application>Microsoft Office PowerPoint</Application>
  <PresentationFormat>On-screen Show (4:3)</PresentationFormat>
  <Paragraphs>235</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Economic &amp; Regulatory Capital, Provisions and Stress Testing   </vt:lpstr>
      <vt:lpstr>This Week</vt:lpstr>
      <vt:lpstr>RWA, Capital and Pricing</vt:lpstr>
      <vt:lpstr>Credit Risk Components of Pricing</vt:lpstr>
      <vt:lpstr>Credit Risk Components of Pricing</vt:lpstr>
      <vt:lpstr>Operational Risk Capital Calculation</vt:lpstr>
      <vt:lpstr>Operational Risk Capital Calculation</vt:lpstr>
      <vt:lpstr>Operational Risk in Pillar II: PRA Approach</vt:lpstr>
      <vt:lpstr>Operational Risk in Pillar II:</vt:lpstr>
      <vt:lpstr>Market Risk:</vt:lpstr>
      <vt:lpstr>AIB and Rusnak 1993</vt:lpstr>
      <vt:lpstr>AIB and Rusnak 1993</vt:lpstr>
      <vt:lpstr>Market Risk and Ringfencing</vt:lpstr>
      <vt:lpstr>Ring Fencing Update: FT 8th February 2021</vt:lpstr>
      <vt:lpstr>What are the key market risks at UBI?</vt:lpstr>
      <vt:lpstr>What can we do to manage this risk?</vt:lpstr>
      <vt:lpstr>What is exchange rate risk at Irish banks?</vt:lpstr>
      <vt:lpstr>What is liquidity risk?</vt:lpstr>
      <vt:lpstr>What happened Northern Rock in 2007?</vt:lpstr>
      <vt:lpstr>Liquidity promoted to capital importance!</vt:lpstr>
      <vt:lpstr>Some liquidity ratios</vt:lpstr>
      <vt:lpstr>Some liquidity ratios</vt:lpstr>
      <vt:lpstr>What does ALCo do?</vt:lpstr>
      <vt:lpstr>DATA and BCBS 239</vt:lpstr>
      <vt:lpstr>DATA and BCBS 239</vt:lpstr>
      <vt:lpstr>DATA and BCBS 239</vt:lpstr>
      <vt:lpstr>DATA and BCBS 239</vt:lpstr>
      <vt:lpstr>DATA and BCBS 239</vt:lpstr>
      <vt:lpstr>A Future View of Credit Risk: De Jonghe 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Mcneill, James (Risk Analytics, Ulster Bank)</cp:lastModifiedBy>
  <cp:revision>213</cp:revision>
  <cp:lastPrinted>1601-01-01T00:00:00Z</cp:lastPrinted>
  <dcterms:created xsi:type="dcterms:W3CDTF">1601-01-01T00:00:00Z</dcterms:created>
  <dcterms:modified xsi:type="dcterms:W3CDTF">2022-05-25T15:06:53Z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