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256" r:id="rId2"/>
    <p:sldId id="361" r:id="rId3"/>
    <p:sldId id="325" r:id="rId4"/>
    <p:sldId id="328" r:id="rId5"/>
    <p:sldId id="329" r:id="rId6"/>
    <p:sldId id="331" r:id="rId7"/>
    <p:sldId id="332" r:id="rId8"/>
    <p:sldId id="334" r:id="rId9"/>
    <p:sldId id="336" r:id="rId10"/>
    <p:sldId id="337" r:id="rId11"/>
    <p:sldId id="335" r:id="rId12"/>
    <p:sldId id="338" r:id="rId13"/>
    <p:sldId id="333" r:id="rId14"/>
    <p:sldId id="330" r:id="rId15"/>
    <p:sldId id="340" r:id="rId16"/>
    <p:sldId id="339" r:id="rId17"/>
    <p:sldId id="341" r:id="rId18"/>
    <p:sldId id="342" r:id="rId19"/>
    <p:sldId id="351" r:id="rId20"/>
    <p:sldId id="343" r:id="rId21"/>
    <p:sldId id="344" r:id="rId22"/>
    <p:sldId id="345" r:id="rId23"/>
    <p:sldId id="353" r:id="rId24"/>
    <p:sldId id="352" r:id="rId25"/>
    <p:sldId id="346" r:id="rId26"/>
    <p:sldId id="347" r:id="rId27"/>
    <p:sldId id="357" r:id="rId28"/>
    <p:sldId id="348" r:id="rId29"/>
    <p:sldId id="349" r:id="rId30"/>
    <p:sldId id="350" r:id="rId31"/>
    <p:sldId id="354" r:id="rId32"/>
    <p:sldId id="356" r:id="rId33"/>
    <p:sldId id="266" r:id="rId34"/>
    <p:sldId id="281" r:id="rId35"/>
    <p:sldId id="280" r:id="rId36"/>
    <p:sldId id="279" r:id="rId37"/>
    <p:sldId id="278" r:id="rId38"/>
    <p:sldId id="277" r:id="rId39"/>
    <p:sldId id="276" r:id="rId40"/>
    <p:sldId id="272" r:id="rId41"/>
    <p:sldId id="271" r:id="rId42"/>
    <p:sldId id="270" r:id="rId43"/>
    <p:sldId id="275" r:id="rId44"/>
    <p:sldId id="274" r:id="rId45"/>
    <p:sldId id="287" r:id="rId46"/>
    <p:sldId id="289" r:id="rId47"/>
    <p:sldId id="285" r:id="rId48"/>
    <p:sldId id="286" r:id="rId49"/>
    <p:sldId id="268" r:id="rId50"/>
    <p:sldId id="284" r:id="rId51"/>
    <p:sldId id="267" r:id="rId52"/>
    <p:sldId id="283" r:id="rId53"/>
    <p:sldId id="269" r:id="rId54"/>
  </p:sldIdLst>
  <p:sldSz cx="9144000" cy="6858000" type="screen4x3"/>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39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C381D66-6342-4E27-AC03-7CCFFFBAEE75}" type="slidenum">
              <a:rPr lang="en-US"/>
              <a:pPr>
                <a:defRPr/>
              </a:pPr>
              <a:t>‹#›</a:t>
            </a:fld>
            <a:endParaRPr lang="en-US"/>
          </a:p>
        </p:txBody>
      </p:sp>
    </p:spTree>
    <p:extLst>
      <p:ext uri="{BB962C8B-B14F-4D97-AF65-F5344CB8AC3E}">
        <p14:creationId xmlns:p14="http://schemas.microsoft.com/office/powerpoint/2010/main" val="477159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F992-4DAC-46EB-8AFF-3CA2E1468B2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C7058FF5-5B40-465B-8892-BFAEA01830F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FE5600-E181-4557-88F0-D583FEFF19E8}"/>
              </a:ext>
            </a:extLst>
          </p:cNvPr>
          <p:cNvSpPr>
            <a:spLocks noGrp="1"/>
          </p:cNvSpPr>
          <p:nvPr>
            <p:ph type="dt" sz="half" idx="10"/>
          </p:nvPr>
        </p:nvSpPr>
        <p:spPr/>
        <p:txBody>
          <a:bodyPr/>
          <a:lstStyle/>
          <a:p>
            <a:pPr>
              <a:defRPr/>
            </a:pPr>
            <a:r>
              <a:rPr lang="en-US" dirty="0"/>
              <a:t>29th April 2021</a:t>
            </a:r>
          </a:p>
        </p:txBody>
      </p:sp>
      <p:sp>
        <p:nvSpPr>
          <p:cNvPr id="5" name="Footer Placeholder 4">
            <a:extLst>
              <a:ext uri="{FF2B5EF4-FFF2-40B4-BE49-F238E27FC236}">
                <a16:creationId xmlns:a16="http://schemas.microsoft.com/office/drawing/2014/main" id="{ADA5FFF3-6363-49FD-ADDB-9B5AC3171375}"/>
              </a:ext>
            </a:extLst>
          </p:cNvPr>
          <p:cNvSpPr>
            <a:spLocks noGrp="1"/>
          </p:cNvSpPr>
          <p:nvPr>
            <p:ph type="ftr" sz="quarter" idx="11"/>
          </p:nvPr>
        </p:nvSpPr>
        <p:spPr/>
        <p:txBody>
          <a:body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C3194993-FB2A-4601-AAA4-BA425F424AAA}"/>
              </a:ext>
            </a:extLst>
          </p:cNvPr>
          <p:cNvSpPr>
            <a:spLocks noGrp="1"/>
          </p:cNvSpPr>
          <p:nvPr>
            <p:ph type="sldNum" sz="quarter" idx="12"/>
          </p:nvPr>
        </p:nvSpPr>
        <p:spPr/>
        <p:txBody>
          <a:bodyPr/>
          <a:lstStyle/>
          <a:p>
            <a:pPr>
              <a:defRPr/>
            </a:pPr>
            <a:fld id="{6A5F65D0-ACBD-4D9D-9189-F79906308600}" type="slidenum">
              <a:rPr lang="en-US" smtClean="0"/>
              <a:pPr>
                <a:defRPr/>
              </a:pPr>
              <a:t>‹#›</a:t>
            </a:fld>
            <a:endParaRPr lang="en-US"/>
          </a:p>
        </p:txBody>
      </p:sp>
    </p:spTree>
    <p:extLst>
      <p:ext uri="{BB962C8B-B14F-4D97-AF65-F5344CB8AC3E}">
        <p14:creationId xmlns:p14="http://schemas.microsoft.com/office/powerpoint/2010/main" val="132857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0F1A-1A9D-4F50-9714-4FE2D9E5E8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50A5F3-529A-4897-BD69-0B8F6C1F75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1995E4-B60C-40A7-8DDD-1155F6F2127C}"/>
              </a:ext>
            </a:extLst>
          </p:cNvPr>
          <p:cNvSpPr>
            <a:spLocks noGrp="1"/>
          </p:cNvSpPr>
          <p:nvPr>
            <p:ph type="dt" sz="half" idx="10"/>
          </p:nvPr>
        </p:nvSpPr>
        <p:spPr/>
        <p:txBody>
          <a:bodyPr/>
          <a:lstStyle/>
          <a:p>
            <a:pPr>
              <a:defRPr/>
            </a:pPr>
            <a:r>
              <a:rPr lang="en-US" dirty="0"/>
              <a:t>29th April 2021</a:t>
            </a:r>
          </a:p>
        </p:txBody>
      </p:sp>
      <p:sp>
        <p:nvSpPr>
          <p:cNvPr id="5" name="Footer Placeholder 4">
            <a:extLst>
              <a:ext uri="{FF2B5EF4-FFF2-40B4-BE49-F238E27FC236}">
                <a16:creationId xmlns:a16="http://schemas.microsoft.com/office/drawing/2014/main" id="{7CCC85F1-BC70-47F5-A941-8B1CA143328A}"/>
              </a:ext>
            </a:extLst>
          </p:cNvPr>
          <p:cNvSpPr>
            <a:spLocks noGrp="1"/>
          </p:cNvSpPr>
          <p:nvPr>
            <p:ph type="ftr" sz="quarter" idx="11"/>
          </p:nvPr>
        </p:nvSpPr>
        <p:spPr/>
        <p:txBody>
          <a:body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76F6EF60-3CCE-493D-8350-AEFD6C40A88A}"/>
              </a:ext>
            </a:extLst>
          </p:cNvPr>
          <p:cNvSpPr>
            <a:spLocks noGrp="1"/>
          </p:cNvSpPr>
          <p:nvPr>
            <p:ph type="sldNum" sz="quarter" idx="12"/>
          </p:nvPr>
        </p:nvSpPr>
        <p:spPr/>
        <p:txBody>
          <a:bodyPr/>
          <a:lstStyle/>
          <a:p>
            <a:pPr>
              <a:defRPr/>
            </a:pPr>
            <a:fld id="{82BEBFB9-0ACD-40DF-96F9-FDBF73593E9F}" type="slidenum">
              <a:rPr lang="en-US" smtClean="0"/>
              <a:pPr>
                <a:defRPr/>
              </a:pPr>
              <a:t>‹#›</a:t>
            </a:fld>
            <a:endParaRPr lang="en-US"/>
          </a:p>
        </p:txBody>
      </p:sp>
    </p:spTree>
    <p:extLst>
      <p:ext uri="{BB962C8B-B14F-4D97-AF65-F5344CB8AC3E}">
        <p14:creationId xmlns:p14="http://schemas.microsoft.com/office/powerpoint/2010/main" val="193793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9F1007-5D31-4FA2-A1DC-74888B11B08F}"/>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7BD7A3-0FA2-4254-A89C-28509EC22E9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D755FA-2003-418F-A005-E0E342B013C2}"/>
              </a:ext>
            </a:extLst>
          </p:cNvPr>
          <p:cNvSpPr>
            <a:spLocks noGrp="1"/>
          </p:cNvSpPr>
          <p:nvPr>
            <p:ph type="dt" sz="half" idx="10"/>
          </p:nvPr>
        </p:nvSpPr>
        <p:spPr/>
        <p:txBody>
          <a:bodyPr/>
          <a:lstStyle/>
          <a:p>
            <a:pPr>
              <a:defRPr/>
            </a:pPr>
            <a:r>
              <a:rPr lang="en-US" dirty="0"/>
              <a:t>29th April 2021</a:t>
            </a:r>
          </a:p>
        </p:txBody>
      </p:sp>
      <p:sp>
        <p:nvSpPr>
          <p:cNvPr id="5" name="Footer Placeholder 4">
            <a:extLst>
              <a:ext uri="{FF2B5EF4-FFF2-40B4-BE49-F238E27FC236}">
                <a16:creationId xmlns:a16="http://schemas.microsoft.com/office/drawing/2014/main" id="{B3F35B1A-D919-45A4-B9AB-AB231813E4E8}"/>
              </a:ext>
            </a:extLst>
          </p:cNvPr>
          <p:cNvSpPr>
            <a:spLocks noGrp="1"/>
          </p:cNvSpPr>
          <p:nvPr>
            <p:ph type="ftr" sz="quarter" idx="11"/>
          </p:nvPr>
        </p:nvSpPr>
        <p:spPr/>
        <p:txBody>
          <a:body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6F68CA36-4704-43F7-9A9F-7B7D31AD1D41}"/>
              </a:ext>
            </a:extLst>
          </p:cNvPr>
          <p:cNvSpPr>
            <a:spLocks noGrp="1"/>
          </p:cNvSpPr>
          <p:nvPr>
            <p:ph type="sldNum" sz="quarter" idx="12"/>
          </p:nvPr>
        </p:nvSpPr>
        <p:spPr/>
        <p:txBody>
          <a:bodyPr/>
          <a:lstStyle/>
          <a:p>
            <a:pPr>
              <a:defRPr/>
            </a:pPr>
            <a:fld id="{87ECB46C-D9F8-4AE0-8250-F1832AD832E5}" type="slidenum">
              <a:rPr lang="en-US" smtClean="0"/>
              <a:pPr>
                <a:defRPr/>
              </a:pPr>
              <a:t>‹#›</a:t>
            </a:fld>
            <a:endParaRPr lang="en-US"/>
          </a:p>
        </p:txBody>
      </p:sp>
    </p:spTree>
    <p:extLst>
      <p:ext uri="{BB962C8B-B14F-4D97-AF65-F5344CB8AC3E}">
        <p14:creationId xmlns:p14="http://schemas.microsoft.com/office/powerpoint/2010/main" val="2586403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 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8560-23C9-0C4B-B74D-EB86C222EB79}"/>
              </a:ext>
            </a:extLst>
          </p:cNvPr>
          <p:cNvSpPr>
            <a:spLocks noGrp="1"/>
          </p:cNvSpPr>
          <p:nvPr>
            <p:ph type="ctrTitle"/>
          </p:nvPr>
        </p:nvSpPr>
        <p:spPr>
          <a:xfrm>
            <a:off x="834390" y="852617"/>
            <a:ext cx="7738110" cy="1025611"/>
          </a:xfrm>
        </p:spPr>
        <p:txBody>
          <a:bodyPr anchor="t">
            <a:normAutofit/>
          </a:bodyPr>
          <a:lstStyle>
            <a:lvl1pPr algn="l">
              <a:defRPr sz="3600"/>
            </a:lvl1pPr>
          </a:lstStyle>
          <a:p>
            <a:r>
              <a:rPr lang="en-GB" dirty="0"/>
              <a:t>Click to edit Master title style</a:t>
            </a:r>
            <a:endParaRPr lang="en-US" dirty="0"/>
          </a:p>
        </p:txBody>
      </p:sp>
      <p:pic>
        <p:nvPicPr>
          <p:cNvPr id="8" name="Picture 7" descr="A close up of a sign&#10;&#10;Description automatically generated">
            <a:extLst>
              <a:ext uri="{FF2B5EF4-FFF2-40B4-BE49-F238E27FC236}">
                <a16:creationId xmlns:a16="http://schemas.microsoft.com/office/drawing/2014/main" id="{87F2D250-6D1C-A844-AF15-575462F079AE}"/>
              </a:ext>
            </a:extLst>
          </p:cNvPr>
          <p:cNvPicPr>
            <a:picLocks noChangeAspect="1"/>
          </p:cNvPicPr>
          <p:nvPr userDrawn="1"/>
        </p:nvPicPr>
        <p:blipFill>
          <a:blip r:embed="rId2"/>
          <a:stretch>
            <a:fillRect/>
          </a:stretch>
        </p:blipFill>
        <p:spPr>
          <a:xfrm>
            <a:off x="7096174" y="341099"/>
            <a:ext cx="1751264" cy="365125"/>
          </a:xfrm>
          <a:prstGeom prst="rect">
            <a:avLst/>
          </a:prstGeom>
        </p:spPr>
      </p:pic>
      <p:sp>
        <p:nvSpPr>
          <p:cNvPr id="9" name="Text Placeholder 8">
            <a:extLst>
              <a:ext uri="{FF2B5EF4-FFF2-40B4-BE49-F238E27FC236}">
                <a16:creationId xmlns:a16="http://schemas.microsoft.com/office/drawing/2014/main" id="{32C796EE-A5C0-A940-923D-C9EA04EC0119}"/>
              </a:ext>
            </a:extLst>
          </p:cNvPr>
          <p:cNvSpPr>
            <a:spLocks noGrp="1"/>
          </p:cNvSpPr>
          <p:nvPr>
            <p:ph type="body" sz="quarter" idx="10"/>
          </p:nvPr>
        </p:nvSpPr>
        <p:spPr>
          <a:xfrm>
            <a:off x="834390" y="2024621"/>
            <a:ext cx="7738110" cy="39782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0" name="Image" descr="Image">
            <a:extLst>
              <a:ext uri="{FF2B5EF4-FFF2-40B4-BE49-F238E27FC236}">
                <a16:creationId xmlns:a16="http://schemas.microsoft.com/office/drawing/2014/main" id="{9A241AF3-F1EE-B940-9BDB-AD1D2543DC4B}"/>
              </a:ext>
            </a:extLst>
          </p:cNvPr>
          <p:cNvPicPr>
            <a:picLocks noChangeAspect="1"/>
          </p:cNvPicPr>
          <p:nvPr userDrawn="1"/>
        </p:nvPicPr>
        <p:blipFill>
          <a:blip r:embed="rId3"/>
          <a:stretch>
            <a:fillRect/>
          </a:stretch>
        </p:blipFill>
        <p:spPr>
          <a:xfrm>
            <a:off x="8740218" y="1439864"/>
            <a:ext cx="140495" cy="3978275"/>
          </a:xfrm>
          <a:prstGeom prst="rect">
            <a:avLst/>
          </a:prstGeom>
          <a:ln w="12700">
            <a:miter lim="400000"/>
          </a:ln>
        </p:spPr>
      </p:pic>
      <p:pic>
        <p:nvPicPr>
          <p:cNvPr id="11" name="Image" descr="Image">
            <a:extLst>
              <a:ext uri="{FF2B5EF4-FFF2-40B4-BE49-F238E27FC236}">
                <a16:creationId xmlns:a16="http://schemas.microsoft.com/office/drawing/2014/main" id="{1183FBB4-70D0-4A4E-92FA-AB1ACCE6A02D}"/>
              </a:ext>
            </a:extLst>
          </p:cNvPr>
          <p:cNvPicPr>
            <a:picLocks noChangeAspect="1"/>
          </p:cNvPicPr>
          <p:nvPr userDrawn="1"/>
        </p:nvPicPr>
        <p:blipFill>
          <a:blip r:embed="rId4"/>
          <a:stretch>
            <a:fillRect/>
          </a:stretch>
        </p:blipFill>
        <p:spPr>
          <a:xfrm>
            <a:off x="353318" y="1"/>
            <a:ext cx="111371" cy="6858001"/>
          </a:xfrm>
          <a:prstGeom prst="rect">
            <a:avLst/>
          </a:prstGeom>
          <a:ln w="12700">
            <a:miter lim="400000"/>
          </a:ln>
        </p:spPr>
      </p:pic>
    </p:spTree>
    <p:extLst>
      <p:ext uri="{BB962C8B-B14F-4D97-AF65-F5344CB8AC3E}">
        <p14:creationId xmlns:p14="http://schemas.microsoft.com/office/powerpoint/2010/main" val="276782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55EC-38A9-4CC3-A29B-859C3C536A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CF3389-7DC5-4B26-8680-699F527639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B06E76-66AD-4F8D-A508-27A09F490983}"/>
              </a:ext>
            </a:extLst>
          </p:cNvPr>
          <p:cNvSpPr>
            <a:spLocks noGrp="1"/>
          </p:cNvSpPr>
          <p:nvPr>
            <p:ph type="dt" sz="half" idx="10"/>
          </p:nvPr>
        </p:nvSpPr>
        <p:spPr/>
        <p:txBody>
          <a:bodyPr/>
          <a:lstStyle/>
          <a:p>
            <a:pPr>
              <a:defRPr/>
            </a:pPr>
            <a:r>
              <a:rPr lang="en-US" dirty="0"/>
              <a:t>29th April 2021</a:t>
            </a:r>
          </a:p>
        </p:txBody>
      </p:sp>
      <p:sp>
        <p:nvSpPr>
          <p:cNvPr id="5" name="Footer Placeholder 4">
            <a:extLst>
              <a:ext uri="{FF2B5EF4-FFF2-40B4-BE49-F238E27FC236}">
                <a16:creationId xmlns:a16="http://schemas.microsoft.com/office/drawing/2014/main" id="{BB3D99D7-B458-4112-B607-21F8FF3BEF4D}"/>
              </a:ext>
            </a:extLst>
          </p:cNvPr>
          <p:cNvSpPr>
            <a:spLocks noGrp="1"/>
          </p:cNvSpPr>
          <p:nvPr>
            <p:ph type="ftr" sz="quarter" idx="11"/>
          </p:nvPr>
        </p:nvSpPr>
        <p:spPr/>
        <p:txBody>
          <a:body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572494EB-4662-48CA-ABBA-1C1CBD4D90F1}"/>
              </a:ext>
            </a:extLst>
          </p:cNvPr>
          <p:cNvSpPr>
            <a:spLocks noGrp="1"/>
          </p:cNvSpPr>
          <p:nvPr>
            <p:ph type="sldNum" sz="quarter" idx="12"/>
          </p:nvPr>
        </p:nvSpPr>
        <p:spPr/>
        <p:txBody>
          <a:bodyPr/>
          <a:lstStyle/>
          <a:p>
            <a:pPr>
              <a:defRPr/>
            </a:pPr>
            <a:fld id="{39507349-6322-4C49-8620-AA8D6D26C829}" type="slidenum">
              <a:rPr lang="en-US" smtClean="0"/>
              <a:pPr>
                <a:defRPr/>
              </a:pPr>
              <a:t>‹#›</a:t>
            </a:fld>
            <a:endParaRPr lang="en-US"/>
          </a:p>
        </p:txBody>
      </p:sp>
    </p:spTree>
    <p:extLst>
      <p:ext uri="{BB962C8B-B14F-4D97-AF65-F5344CB8AC3E}">
        <p14:creationId xmlns:p14="http://schemas.microsoft.com/office/powerpoint/2010/main" val="16844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3276-E50C-4C99-AA61-12BCE106626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616E9ED-34CF-4DD8-B4A6-36D6BCC8E89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480CCC-2A34-4B8E-970B-3F190EF99F9B}"/>
              </a:ext>
            </a:extLst>
          </p:cNvPr>
          <p:cNvSpPr>
            <a:spLocks noGrp="1"/>
          </p:cNvSpPr>
          <p:nvPr>
            <p:ph type="dt" sz="half" idx="10"/>
          </p:nvPr>
        </p:nvSpPr>
        <p:spPr/>
        <p:txBody>
          <a:bodyPr/>
          <a:lstStyle/>
          <a:p>
            <a:pPr>
              <a:defRPr/>
            </a:pPr>
            <a:r>
              <a:rPr lang="en-US" dirty="0"/>
              <a:t>29th April 2021</a:t>
            </a:r>
          </a:p>
        </p:txBody>
      </p:sp>
      <p:sp>
        <p:nvSpPr>
          <p:cNvPr id="5" name="Footer Placeholder 4">
            <a:extLst>
              <a:ext uri="{FF2B5EF4-FFF2-40B4-BE49-F238E27FC236}">
                <a16:creationId xmlns:a16="http://schemas.microsoft.com/office/drawing/2014/main" id="{5D3A965A-58CF-4C21-B73B-8E18A26F9309}"/>
              </a:ext>
            </a:extLst>
          </p:cNvPr>
          <p:cNvSpPr>
            <a:spLocks noGrp="1"/>
          </p:cNvSpPr>
          <p:nvPr>
            <p:ph type="ftr" sz="quarter" idx="11"/>
          </p:nvPr>
        </p:nvSpPr>
        <p:spPr/>
        <p:txBody>
          <a:body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4B111146-B140-4123-85DB-42018BC3C44D}"/>
              </a:ext>
            </a:extLst>
          </p:cNvPr>
          <p:cNvSpPr>
            <a:spLocks noGrp="1"/>
          </p:cNvSpPr>
          <p:nvPr>
            <p:ph type="sldNum" sz="quarter" idx="12"/>
          </p:nvPr>
        </p:nvSpPr>
        <p:spPr/>
        <p:txBody>
          <a:bodyPr/>
          <a:lstStyle/>
          <a:p>
            <a:pPr>
              <a:defRPr/>
            </a:pPr>
            <a:fld id="{94E61D27-0A88-45AE-8BA2-AE76A885E79C}" type="slidenum">
              <a:rPr lang="en-US" smtClean="0"/>
              <a:pPr>
                <a:defRPr/>
              </a:pPr>
              <a:t>‹#›</a:t>
            </a:fld>
            <a:endParaRPr lang="en-US"/>
          </a:p>
        </p:txBody>
      </p:sp>
    </p:spTree>
    <p:extLst>
      <p:ext uri="{BB962C8B-B14F-4D97-AF65-F5344CB8AC3E}">
        <p14:creationId xmlns:p14="http://schemas.microsoft.com/office/powerpoint/2010/main" val="535203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EFB1-6B8A-4FD9-9CE0-1063715AC9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46B523-AD78-44AA-8261-B492E61F222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EAB32D-1FE2-4FB6-8443-3D74687CC1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3263BAD-7A5E-485B-9FA8-7BE7D2277901}"/>
              </a:ext>
            </a:extLst>
          </p:cNvPr>
          <p:cNvSpPr>
            <a:spLocks noGrp="1"/>
          </p:cNvSpPr>
          <p:nvPr>
            <p:ph type="dt" sz="half" idx="10"/>
          </p:nvPr>
        </p:nvSpPr>
        <p:spPr/>
        <p:txBody>
          <a:bodyPr/>
          <a:lstStyle/>
          <a:p>
            <a:pPr>
              <a:defRPr/>
            </a:pPr>
            <a:r>
              <a:rPr lang="en-US" dirty="0"/>
              <a:t>29th April 2021</a:t>
            </a:r>
          </a:p>
        </p:txBody>
      </p:sp>
      <p:sp>
        <p:nvSpPr>
          <p:cNvPr id="6" name="Footer Placeholder 5">
            <a:extLst>
              <a:ext uri="{FF2B5EF4-FFF2-40B4-BE49-F238E27FC236}">
                <a16:creationId xmlns:a16="http://schemas.microsoft.com/office/drawing/2014/main" id="{A66E346F-DA2D-43D1-AE9E-EC9730F46672}"/>
              </a:ext>
            </a:extLst>
          </p:cNvPr>
          <p:cNvSpPr>
            <a:spLocks noGrp="1"/>
          </p:cNvSpPr>
          <p:nvPr>
            <p:ph type="ftr" sz="quarter" idx="11"/>
          </p:nvPr>
        </p:nvSpPr>
        <p:spPr/>
        <p:txBody>
          <a:bodyPr/>
          <a:lstStyle/>
          <a:p>
            <a:pPr>
              <a:defRPr/>
            </a:pPr>
            <a:r>
              <a:rPr lang="en-IE"/>
              <a:t>Fergus Gaughran</a:t>
            </a:r>
            <a:endParaRPr lang="en-US"/>
          </a:p>
        </p:txBody>
      </p:sp>
      <p:sp>
        <p:nvSpPr>
          <p:cNvPr id="7" name="Slide Number Placeholder 6">
            <a:extLst>
              <a:ext uri="{FF2B5EF4-FFF2-40B4-BE49-F238E27FC236}">
                <a16:creationId xmlns:a16="http://schemas.microsoft.com/office/drawing/2014/main" id="{BBA3985E-55EE-4AB3-A1E1-A6512CC3E513}"/>
              </a:ext>
            </a:extLst>
          </p:cNvPr>
          <p:cNvSpPr>
            <a:spLocks noGrp="1"/>
          </p:cNvSpPr>
          <p:nvPr>
            <p:ph type="sldNum" sz="quarter" idx="12"/>
          </p:nvPr>
        </p:nvSpPr>
        <p:spPr/>
        <p:txBody>
          <a:bodyPr/>
          <a:lstStyle/>
          <a:p>
            <a:pPr>
              <a:defRPr/>
            </a:pPr>
            <a:fld id="{E499B393-4EE7-430C-BC74-DC7380204EE8}" type="slidenum">
              <a:rPr lang="en-US" smtClean="0"/>
              <a:pPr>
                <a:defRPr/>
              </a:pPr>
              <a:t>‹#›</a:t>
            </a:fld>
            <a:endParaRPr lang="en-US"/>
          </a:p>
        </p:txBody>
      </p:sp>
    </p:spTree>
    <p:extLst>
      <p:ext uri="{BB962C8B-B14F-4D97-AF65-F5344CB8AC3E}">
        <p14:creationId xmlns:p14="http://schemas.microsoft.com/office/powerpoint/2010/main" val="311362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53BE-5A84-4AB3-B8EB-A8A402925CC4}"/>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90E0BF-4BF0-4112-8D90-F5FE0DA580B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46AB21C-4276-4571-AC4D-B6A7CDE3469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0107E87-73A6-4125-871E-3F38488DA3A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F0458A1-A12C-481E-99AB-3DF2A5C9549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11C33EE-E42B-4537-97C0-51FBE5B6F8E8}"/>
              </a:ext>
            </a:extLst>
          </p:cNvPr>
          <p:cNvSpPr>
            <a:spLocks noGrp="1"/>
          </p:cNvSpPr>
          <p:nvPr>
            <p:ph type="dt" sz="half" idx="10"/>
          </p:nvPr>
        </p:nvSpPr>
        <p:spPr/>
        <p:txBody>
          <a:bodyPr/>
          <a:lstStyle/>
          <a:p>
            <a:pPr>
              <a:defRPr/>
            </a:pPr>
            <a:r>
              <a:rPr lang="en-US" dirty="0"/>
              <a:t>29th April 2021</a:t>
            </a:r>
          </a:p>
        </p:txBody>
      </p:sp>
      <p:sp>
        <p:nvSpPr>
          <p:cNvPr id="8" name="Footer Placeholder 7">
            <a:extLst>
              <a:ext uri="{FF2B5EF4-FFF2-40B4-BE49-F238E27FC236}">
                <a16:creationId xmlns:a16="http://schemas.microsoft.com/office/drawing/2014/main" id="{20196ADE-3865-4686-9F56-B31DC0E1A9D1}"/>
              </a:ext>
            </a:extLst>
          </p:cNvPr>
          <p:cNvSpPr>
            <a:spLocks noGrp="1"/>
          </p:cNvSpPr>
          <p:nvPr>
            <p:ph type="ftr" sz="quarter" idx="11"/>
          </p:nvPr>
        </p:nvSpPr>
        <p:spPr/>
        <p:txBody>
          <a:bodyPr/>
          <a:lstStyle/>
          <a:p>
            <a:pPr>
              <a:defRPr/>
            </a:pPr>
            <a:r>
              <a:rPr lang="en-IE"/>
              <a:t>Fergus Gaughran</a:t>
            </a:r>
            <a:endParaRPr lang="en-US"/>
          </a:p>
        </p:txBody>
      </p:sp>
      <p:sp>
        <p:nvSpPr>
          <p:cNvPr id="9" name="Slide Number Placeholder 8">
            <a:extLst>
              <a:ext uri="{FF2B5EF4-FFF2-40B4-BE49-F238E27FC236}">
                <a16:creationId xmlns:a16="http://schemas.microsoft.com/office/drawing/2014/main" id="{31122C26-9CA3-465A-8F46-E4BADE468FD7}"/>
              </a:ext>
            </a:extLst>
          </p:cNvPr>
          <p:cNvSpPr>
            <a:spLocks noGrp="1"/>
          </p:cNvSpPr>
          <p:nvPr>
            <p:ph type="sldNum" sz="quarter" idx="12"/>
          </p:nvPr>
        </p:nvSpPr>
        <p:spPr/>
        <p:txBody>
          <a:bodyPr/>
          <a:lstStyle/>
          <a:p>
            <a:pPr>
              <a:defRPr/>
            </a:pPr>
            <a:fld id="{161E9DDB-4AEF-4A5C-BF0C-93E5169790A9}" type="slidenum">
              <a:rPr lang="en-US" smtClean="0"/>
              <a:pPr>
                <a:defRPr/>
              </a:pPr>
              <a:t>‹#›</a:t>
            </a:fld>
            <a:endParaRPr lang="en-US"/>
          </a:p>
        </p:txBody>
      </p:sp>
    </p:spTree>
    <p:extLst>
      <p:ext uri="{BB962C8B-B14F-4D97-AF65-F5344CB8AC3E}">
        <p14:creationId xmlns:p14="http://schemas.microsoft.com/office/powerpoint/2010/main" val="2601988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48B5-8597-4A55-A16E-526FA21D291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6DEF8EF-EB46-443B-AC23-E700FF2DCA70}"/>
              </a:ext>
            </a:extLst>
          </p:cNvPr>
          <p:cNvSpPr>
            <a:spLocks noGrp="1"/>
          </p:cNvSpPr>
          <p:nvPr>
            <p:ph type="dt" sz="half" idx="10"/>
          </p:nvPr>
        </p:nvSpPr>
        <p:spPr/>
        <p:txBody>
          <a:bodyPr/>
          <a:lstStyle/>
          <a:p>
            <a:pPr>
              <a:defRPr/>
            </a:pPr>
            <a:r>
              <a:rPr lang="en-US" dirty="0"/>
              <a:t>29th April 2021</a:t>
            </a:r>
          </a:p>
        </p:txBody>
      </p:sp>
      <p:sp>
        <p:nvSpPr>
          <p:cNvPr id="4" name="Footer Placeholder 3">
            <a:extLst>
              <a:ext uri="{FF2B5EF4-FFF2-40B4-BE49-F238E27FC236}">
                <a16:creationId xmlns:a16="http://schemas.microsoft.com/office/drawing/2014/main" id="{4A312A17-04F7-47E5-B025-97464FA4C709}"/>
              </a:ext>
            </a:extLst>
          </p:cNvPr>
          <p:cNvSpPr>
            <a:spLocks noGrp="1"/>
          </p:cNvSpPr>
          <p:nvPr>
            <p:ph type="ftr" sz="quarter" idx="11"/>
          </p:nvPr>
        </p:nvSpPr>
        <p:spPr/>
        <p:txBody>
          <a:bodyPr/>
          <a:lstStyle/>
          <a:p>
            <a:pPr>
              <a:defRPr/>
            </a:pPr>
            <a:r>
              <a:rPr lang="en-IE"/>
              <a:t>Fergus Gaughran</a:t>
            </a:r>
            <a:endParaRPr lang="en-US"/>
          </a:p>
        </p:txBody>
      </p:sp>
      <p:sp>
        <p:nvSpPr>
          <p:cNvPr id="5" name="Slide Number Placeholder 4">
            <a:extLst>
              <a:ext uri="{FF2B5EF4-FFF2-40B4-BE49-F238E27FC236}">
                <a16:creationId xmlns:a16="http://schemas.microsoft.com/office/drawing/2014/main" id="{880997E9-3449-42D2-AB7A-EB8A8F3C3D33}"/>
              </a:ext>
            </a:extLst>
          </p:cNvPr>
          <p:cNvSpPr>
            <a:spLocks noGrp="1"/>
          </p:cNvSpPr>
          <p:nvPr>
            <p:ph type="sldNum" sz="quarter" idx="12"/>
          </p:nvPr>
        </p:nvSpPr>
        <p:spPr/>
        <p:txBody>
          <a:bodyPr/>
          <a:lstStyle/>
          <a:p>
            <a:pPr>
              <a:defRPr/>
            </a:pPr>
            <a:fld id="{E6EBD9E8-309D-48D2-9513-6B3DFB5A748C}" type="slidenum">
              <a:rPr lang="en-US" smtClean="0"/>
              <a:pPr>
                <a:defRPr/>
              </a:pPr>
              <a:t>‹#›</a:t>
            </a:fld>
            <a:endParaRPr lang="en-US"/>
          </a:p>
        </p:txBody>
      </p:sp>
    </p:spTree>
    <p:extLst>
      <p:ext uri="{BB962C8B-B14F-4D97-AF65-F5344CB8AC3E}">
        <p14:creationId xmlns:p14="http://schemas.microsoft.com/office/powerpoint/2010/main" val="688462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AF313C-2366-4539-9A40-E7E859812136}"/>
              </a:ext>
            </a:extLst>
          </p:cNvPr>
          <p:cNvSpPr>
            <a:spLocks noGrp="1"/>
          </p:cNvSpPr>
          <p:nvPr>
            <p:ph type="dt" sz="half" idx="10"/>
          </p:nvPr>
        </p:nvSpPr>
        <p:spPr/>
        <p:txBody>
          <a:bodyPr/>
          <a:lstStyle/>
          <a:p>
            <a:pPr>
              <a:defRPr/>
            </a:pPr>
            <a:r>
              <a:rPr lang="en-US" dirty="0"/>
              <a:t>29th April 2021</a:t>
            </a:r>
          </a:p>
        </p:txBody>
      </p:sp>
      <p:sp>
        <p:nvSpPr>
          <p:cNvPr id="3" name="Footer Placeholder 2">
            <a:extLst>
              <a:ext uri="{FF2B5EF4-FFF2-40B4-BE49-F238E27FC236}">
                <a16:creationId xmlns:a16="http://schemas.microsoft.com/office/drawing/2014/main" id="{300035EC-8EAE-457F-B954-8E9811C4EB9F}"/>
              </a:ext>
            </a:extLst>
          </p:cNvPr>
          <p:cNvSpPr>
            <a:spLocks noGrp="1"/>
          </p:cNvSpPr>
          <p:nvPr>
            <p:ph type="ftr" sz="quarter" idx="11"/>
          </p:nvPr>
        </p:nvSpPr>
        <p:spPr/>
        <p:txBody>
          <a:bodyPr/>
          <a:lstStyle/>
          <a:p>
            <a:pPr>
              <a:defRPr/>
            </a:pPr>
            <a:r>
              <a:rPr lang="en-IE"/>
              <a:t>Fergus Gaughran</a:t>
            </a:r>
            <a:endParaRPr lang="en-US"/>
          </a:p>
        </p:txBody>
      </p:sp>
      <p:sp>
        <p:nvSpPr>
          <p:cNvPr id="4" name="Slide Number Placeholder 3">
            <a:extLst>
              <a:ext uri="{FF2B5EF4-FFF2-40B4-BE49-F238E27FC236}">
                <a16:creationId xmlns:a16="http://schemas.microsoft.com/office/drawing/2014/main" id="{5B97CBE9-F6AB-4B70-872C-D8CBD774E611}"/>
              </a:ext>
            </a:extLst>
          </p:cNvPr>
          <p:cNvSpPr>
            <a:spLocks noGrp="1"/>
          </p:cNvSpPr>
          <p:nvPr>
            <p:ph type="sldNum" sz="quarter" idx="12"/>
          </p:nvPr>
        </p:nvSpPr>
        <p:spPr/>
        <p:txBody>
          <a:bodyPr/>
          <a:lstStyle/>
          <a:p>
            <a:pPr>
              <a:defRPr/>
            </a:pPr>
            <a:fld id="{521D886E-F981-4DC1-A1CA-8C6C0BB04956}" type="slidenum">
              <a:rPr lang="en-US" smtClean="0"/>
              <a:pPr>
                <a:defRPr/>
              </a:pPr>
              <a:t>‹#›</a:t>
            </a:fld>
            <a:endParaRPr lang="en-US"/>
          </a:p>
        </p:txBody>
      </p:sp>
    </p:spTree>
    <p:extLst>
      <p:ext uri="{BB962C8B-B14F-4D97-AF65-F5344CB8AC3E}">
        <p14:creationId xmlns:p14="http://schemas.microsoft.com/office/powerpoint/2010/main" val="9508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0119-4581-4F53-946B-6984DC316B6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D44600F-3414-4944-97AC-01E8A5FD857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2DD797E-E3B1-4029-9F45-1D712A79FDE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6C168CE-297A-4772-99FD-0EDD9972EB1D}"/>
              </a:ext>
            </a:extLst>
          </p:cNvPr>
          <p:cNvSpPr>
            <a:spLocks noGrp="1"/>
          </p:cNvSpPr>
          <p:nvPr>
            <p:ph type="dt" sz="half" idx="10"/>
          </p:nvPr>
        </p:nvSpPr>
        <p:spPr/>
        <p:txBody>
          <a:bodyPr/>
          <a:lstStyle/>
          <a:p>
            <a:pPr>
              <a:defRPr/>
            </a:pPr>
            <a:r>
              <a:rPr lang="en-US" dirty="0"/>
              <a:t>29th April 2021</a:t>
            </a:r>
          </a:p>
        </p:txBody>
      </p:sp>
      <p:sp>
        <p:nvSpPr>
          <p:cNvPr id="6" name="Footer Placeholder 5">
            <a:extLst>
              <a:ext uri="{FF2B5EF4-FFF2-40B4-BE49-F238E27FC236}">
                <a16:creationId xmlns:a16="http://schemas.microsoft.com/office/drawing/2014/main" id="{06FA8BD3-BCD5-4002-9074-6661AE40E91E}"/>
              </a:ext>
            </a:extLst>
          </p:cNvPr>
          <p:cNvSpPr>
            <a:spLocks noGrp="1"/>
          </p:cNvSpPr>
          <p:nvPr>
            <p:ph type="ftr" sz="quarter" idx="11"/>
          </p:nvPr>
        </p:nvSpPr>
        <p:spPr/>
        <p:txBody>
          <a:bodyPr/>
          <a:lstStyle/>
          <a:p>
            <a:pPr>
              <a:defRPr/>
            </a:pPr>
            <a:r>
              <a:rPr lang="en-IE"/>
              <a:t>Fergus Gaughran</a:t>
            </a:r>
            <a:endParaRPr lang="en-US"/>
          </a:p>
        </p:txBody>
      </p:sp>
      <p:sp>
        <p:nvSpPr>
          <p:cNvPr id="7" name="Slide Number Placeholder 6">
            <a:extLst>
              <a:ext uri="{FF2B5EF4-FFF2-40B4-BE49-F238E27FC236}">
                <a16:creationId xmlns:a16="http://schemas.microsoft.com/office/drawing/2014/main" id="{26F8DFC1-2D31-40E8-B57F-6F5D06E9B73B}"/>
              </a:ext>
            </a:extLst>
          </p:cNvPr>
          <p:cNvSpPr>
            <a:spLocks noGrp="1"/>
          </p:cNvSpPr>
          <p:nvPr>
            <p:ph type="sldNum" sz="quarter" idx="12"/>
          </p:nvPr>
        </p:nvSpPr>
        <p:spPr/>
        <p:txBody>
          <a:bodyPr/>
          <a:lstStyle/>
          <a:p>
            <a:pPr>
              <a:defRPr/>
            </a:pPr>
            <a:fld id="{00D3A9EB-25C4-4FD6-8840-082A9C44246C}" type="slidenum">
              <a:rPr lang="en-US" smtClean="0"/>
              <a:pPr>
                <a:defRPr/>
              </a:pPr>
              <a:t>‹#›</a:t>
            </a:fld>
            <a:endParaRPr lang="en-US"/>
          </a:p>
        </p:txBody>
      </p:sp>
    </p:spTree>
    <p:extLst>
      <p:ext uri="{BB962C8B-B14F-4D97-AF65-F5344CB8AC3E}">
        <p14:creationId xmlns:p14="http://schemas.microsoft.com/office/powerpoint/2010/main" val="120066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B2BA-5966-4E77-B00F-CF6B99AA13C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D25F0D7-A05B-4BC2-8060-B14D3B0D0B4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2CD0FD89-9476-4A9E-BB1B-9ECA66781D5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D684934-3066-42C0-A272-1628D58EA0F8}"/>
              </a:ext>
            </a:extLst>
          </p:cNvPr>
          <p:cNvSpPr>
            <a:spLocks noGrp="1"/>
          </p:cNvSpPr>
          <p:nvPr>
            <p:ph type="dt" sz="half" idx="10"/>
          </p:nvPr>
        </p:nvSpPr>
        <p:spPr/>
        <p:txBody>
          <a:bodyPr/>
          <a:lstStyle/>
          <a:p>
            <a:pPr>
              <a:defRPr/>
            </a:pPr>
            <a:r>
              <a:rPr lang="en-US" dirty="0"/>
              <a:t>29th April 2021</a:t>
            </a:r>
          </a:p>
        </p:txBody>
      </p:sp>
      <p:sp>
        <p:nvSpPr>
          <p:cNvPr id="6" name="Footer Placeholder 5">
            <a:extLst>
              <a:ext uri="{FF2B5EF4-FFF2-40B4-BE49-F238E27FC236}">
                <a16:creationId xmlns:a16="http://schemas.microsoft.com/office/drawing/2014/main" id="{C6ABB7C4-E857-4CD0-AD8F-2AAEECE48C37}"/>
              </a:ext>
            </a:extLst>
          </p:cNvPr>
          <p:cNvSpPr>
            <a:spLocks noGrp="1"/>
          </p:cNvSpPr>
          <p:nvPr>
            <p:ph type="ftr" sz="quarter" idx="11"/>
          </p:nvPr>
        </p:nvSpPr>
        <p:spPr/>
        <p:txBody>
          <a:bodyPr/>
          <a:lstStyle/>
          <a:p>
            <a:pPr>
              <a:defRPr/>
            </a:pPr>
            <a:r>
              <a:rPr lang="en-IE"/>
              <a:t>Fergus Gaughran</a:t>
            </a:r>
            <a:endParaRPr lang="en-US"/>
          </a:p>
        </p:txBody>
      </p:sp>
      <p:sp>
        <p:nvSpPr>
          <p:cNvPr id="7" name="Slide Number Placeholder 6">
            <a:extLst>
              <a:ext uri="{FF2B5EF4-FFF2-40B4-BE49-F238E27FC236}">
                <a16:creationId xmlns:a16="http://schemas.microsoft.com/office/drawing/2014/main" id="{668CA600-5660-4CF1-A1CA-5566A8A24B72}"/>
              </a:ext>
            </a:extLst>
          </p:cNvPr>
          <p:cNvSpPr>
            <a:spLocks noGrp="1"/>
          </p:cNvSpPr>
          <p:nvPr>
            <p:ph type="sldNum" sz="quarter" idx="12"/>
          </p:nvPr>
        </p:nvSpPr>
        <p:spPr/>
        <p:txBody>
          <a:bodyPr/>
          <a:lstStyle/>
          <a:p>
            <a:pPr>
              <a:defRPr/>
            </a:pPr>
            <a:fld id="{2C2C7639-4EE3-41E6-9C5B-009E26FC8B9E}" type="slidenum">
              <a:rPr lang="en-US" smtClean="0"/>
              <a:pPr>
                <a:defRPr/>
              </a:pPr>
              <a:t>‹#›</a:t>
            </a:fld>
            <a:endParaRPr lang="en-US"/>
          </a:p>
        </p:txBody>
      </p:sp>
    </p:spTree>
    <p:extLst>
      <p:ext uri="{BB962C8B-B14F-4D97-AF65-F5344CB8AC3E}">
        <p14:creationId xmlns:p14="http://schemas.microsoft.com/office/powerpoint/2010/main" val="260142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7C44C3-D1BD-4B67-8285-DCA6E75D9EA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48A65E6-51D4-43EC-9285-EA5B2A39027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22FAF2-313B-4233-83AB-E0800FA3657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dirty="0"/>
              <a:t>29th April 2021</a:t>
            </a:r>
          </a:p>
        </p:txBody>
      </p:sp>
      <p:sp>
        <p:nvSpPr>
          <p:cNvPr id="5" name="Footer Placeholder 4">
            <a:extLst>
              <a:ext uri="{FF2B5EF4-FFF2-40B4-BE49-F238E27FC236}">
                <a16:creationId xmlns:a16="http://schemas.microsoft.com/office/drawing/2014/main" id="{E0629872-9B16-484E-BA12-31B4671059B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02C4AA27-1596-4605-882D-E5E6B9BE171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0E6DF6A-D1A5-4749-B7FB-39B8EE21D28C}" type="slidenum">
              <a:rPr lang="en-US" smtClean="0"/>
              <a:pPr>
                <a:defRPr/>
              </a:pPr>
              <a:t>‹#›</a:t>
            </a:fld>
            <a:endParaRPr lang="en-US"/>
          </a:p>
        </p:txBody>
      </p:sp>
    </p:spTree>
    <p:extLst>
      <p:ext uri="{BB962C8B-B14F-4D97-AF65-F5344CB8AC3E}">
        <p14:creationId xmlns:p14="http://schemas.microsoft.com/office/powerpoint/2010/main" val="13712879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hyperlink" Target="https://hbr.org/2010/12/robert-s-mcnamara-and-the-evolution-of-modern-management" TargetMode="Externa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hyperlink" Target="https://www.bankingsupervision.europa.eu/press/letterstobanks/shared/pdf/2020/ssm.2020_letter_credit_risk_identification_measurement~734f2a0b84.en.pdf?c839e6212e8a9bf18dc0d26ab0b1cd7f" TargetMode="Externa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hyperlink" Target="https://voxeu.org/content/mcnamara-fallacy-financial-policymaking" TargetMode="Externa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685800"/>
            <a:ext cx="7772400" cy="5410200"/>
          </a:xfrm>
        </p:spPr>
        <p:txBody>
          <a:bodyPr>
            <a:normAutofit/>
          </a:bodyPr>
          <a:lstStyle/>
          <a:p>
            <a:pPr eaLnBrk="1" hangingPunct="1"/>
            <a:r>
              <a:rPr lang="en-IE" sz="2800" dirty="0"/>
              <a:t>Economic &amp; Regulatory Capital, Provisions and Stress Testing</a:t>
            </a:r>
            <a:br>
              <a:rPr lang="en-IE" sz="2800" dirty="0"/>
            </a:br>
            <a:br>
              <a:rPr lang="en-IE" sz="2800" dirty="0"/>
            </a:br>
            <a:br>
              <a:rPr lang="en-IE" sz="2800" dirty="0"/>
            </a:br>
            <a:r>
              <a:rPr lang="en-IE" sz="2800" dirty="0"/>
              <a:t>IFRS 9 and Expected Credit Loss</a:t>
            </a:r>
            <a:br>
              <a:rPr lang="en-IE" sz="2800" dirty="0"/>
            </a:br>
            <a:br>
              <a:rPr lang="en-IE" sz="2800" dirty="0"/>
            </a:br>
            <a:endParaRPr lang="en-US" sz="2800" b="1" dirty="0"/>
          </a:p>
        </p:txBody>
      </p:sp>
      <p:sp>
        <p:nvSpPr>
          <p:cNvPr id="30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CCAC74-F230-481C-A6F2-9D4F4ECAAF3D}" type="slidenum">
              <a:rPr lang="en-US" sz="1400" smtClean="0"/>
              <a:pPr/>
              <a:t>1</a:t>
            </a:fld>
            <a:endParaRPr 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596900"/>
          </a:xfrm>
        </p:spPr>
        <p:txBody>
          <a:bodyPr/>
          <a:lstStyle/>
          <a:p>
            <a:pPr eaLnBrk="1" hangingPunct="1"/>
            <a:r>
              <a:rPr lang="en-GB" sz="3600" dirty="0"/>
              <a:t>Individual Assessment Simple Example</a:t>
            </a:r>
            <a:endParaRPr lang="en-US" sz="3600" dirty="0"/>
          </a:p>
        </p:txBody>
      </p:sp>
      <p:sp>
        <p:nvSpPr>
          <p:cNvPr id="5126" name="Rectangle 3"/>
          <p:cNvSpPr>
            <a:spLocks noGrp="1" noChangeArrowheads="1"/>
          </p:cNvSpPr>
          <p:nvPr>
            <p:ph idx="1"/>
          </p:nvPr>
        </p:nvSpPr>
        <p:spPr>
          <a:xfrm>
            <a:off x="5029200" y="871538"/>
            <a:ext cx="3657600" cy="5484812"/>
          </a:xfrm>
        </p:spPr>
        <p:txBody>
          <a:bodyPr rtlCol="0">
            <a:normAutofit/>
          </a:bodyPr>
          <a:lstStyle/>
          <a:p>
            <a:pPr eaLnBrk="1" fontAlgn="auto" hangingPunct="1">
              <a:lnSpc>
                <a:spcPct val="80000"/>
              </a:lnSpc>
              <a:spcAft>
                <a:spcPts val="0"/>
              </a:spcAft>
              <a:defRPr/>
            </a:pPr>
            <a:endParaRPr lang="en-US" sz="2000" dirty="0"/>
          </a:p>
          <a:p>
            <a:pPr marL="0" indent="0" eaLnBrk="1" fontAlgn="auto" hangingPunct="1">
              <a:lnSpc>
                <a:spcPct val="80000"/>
              </a:lnSpc>
              <a:spcAft>
                <a:spcPts val="0"/>
              </a:spcAft>
              <a:buNone/>
              <a:defRPr/>
            </a:pPr>
            <a:endParaRPr lang="en-GB" sz="2000" dirty="0"/>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2E1939-FF15-4321-9D5D-A88F00AC6DC2}" type="slidenum">
              <a:rPr lang="en-US" sz="1400" smtClean="0"/>
              <a:pPr/>
              <a:t>10</a:t>
            </a:fld>
            <a:endParaRPr lang="en-US" sz="1400"/>
          </a:p>
        </p:txBody>
      </p:sp>
      <p:pic>
        <p:nvPicPr>
          <p:cNvPr id="2" name="Picture 1"/>
          <p:cNvPicPr>
            <a:picLocks noChangeAspect="1"/>
          </p:cNvPicPr>
          <p:nvPr/>
        </p:nvPicPr>
        <p:blipFill>
          <a:blip r:embed="rId2"/>
          <a:stretch>
            <a:fillRect/>
          </a:stretch>
        </p:blipFill>
        <p:spPr>
          <a:xfrm>
            <a:off x="451672" y="814457"/>
            <a:ext cx="4468755" cy="5688061"/>
          </a:xfrm>
          <a:prstGeom prst="rect">
            <a:avLst/>
          </a:prstGeom>
        </p:spPr>
      </p:pic>
      <p:sp>
        <p:nvSpPr>
          <p:cNvPr id="3" name="TextBox 2"/>
          <p:cNvSpPr txBox="1"/>
          <p:nvPr/>
        </p:nvSpPr>
        <p:spPr>
          <a:xfrm>
            <a:off x="5029200" y="1070673"/>
            <a:ext cx="3810000" cy="5355312"/>
          </a:xfrm>
          <a:prstGeom prst="rect">
            <a:avLst/>
          </a:prstGeom>
          <a:noFill/>
        </p:spPr>
        <p:txBody>
          <a:bodyPr wrap="square" rtlCol="0">
            <a:spAutoFit/>
          </a:bodyPr>
          <a:lstStyle/>
          <a:p>
            <a:r>
              <a:rPr lang="en-GB" dirty="0">
                <a:latin typeface="+mn-lt"/>
              </a:rPr>
              <a:t>Changes in cash flow timing or costs can have a dramatic impact on the provision</a:t>
            </a:r>
          </a:p>
          <a:p>
            <a:endParaRPr lang="en-GB" dirty="0">
              <a:latin typeface="+mn-lt"/>
            </a:endParaRPr>
          </a:p>
          <a:p>
            <a:r>
              <a:rPr lang="en-GB" b="1" dirty="0">
                <a:latin typeface="+mn-lt"/>
              </a:rPr>
              <a:t>Scenario 1</a:t>
            </a:r>
          </a:p>
          <a:p>
            <a:pPr marL="285750" indent="-285750">
              <a:buFont typeface="Arial" panose="020B0604020202020204" pitchFamily="34" charset="0"/>
              <a:buChar char="•"/>
            </a:pPr>
            <a:r>
              <a:rPr lang="en-GB" dirty="0">
                <a:latin typeface="+mn-lt"/>
              </a:rPr>
              <a:t>Cash Loss €3m</a:t>
            </a:r>
          </a:p>
          <a:p>
            <a:pPr marL="285750" indent="-285750">
              <a:buFont typeface="Arial" panose="020B0604020202020204" pitchFamily="34" charset="0"/>
              <a:buChar char="•"/>
            </a:pPr>
            <a:r>
              <a:rPr lang="en-GB" dirty="0">
                <a:latin typeface="+mn-lt"/>
              </a:rPr>
              <a:t>Provision €3.4m</a:t>
            </a:r>
          </a:p>
          <a:p>
            <a:endParaRPr lang="en-GB" dirty="0">
              <a:latin typeface="+mn-lt"/>
            </a:endParaRPr>
          </a:p>
          <a:p>
            <a:endParaRPr lang="en-GB" dirty="0">
              <a:latin typeface="+mn-lt"/>
            </a:endParaRPr>
          </a:p>
          <a:p>
            <a:r>
              <a:rPr lang="en-GB" b="1" dirty="0">
                <a:latin typeface="+mn-lt"/>
              </a:rPr>
              <a:t>Scenario 2</a:t>
            </a:r>
          </a:p>
          <a:p>
            <a:pPr marL="285750" indent="-285750">
              <a:buFont typeface="Arial" panose="020B0604020202020204" pitchFamily="34" charset="0"/>
              <a:buChar char="•"/>
            </a:pPr>
            <a:r>
              <a:rPr lang="en-GB" dirty="0">
                <a:latin typeface="+mn-lt"/>
              </a:rPr>
              <a:t>No change in Cash Loss €3m</a:t>
            </a:r>
          </a:p>
          <a:p>
            <a:pPr marL="285750" indent="-285750">
              <a:buFont typeface="Arial" panose="020B0604020202020204" pitchFamily="34" charset="0"/>
              <a:buChar char="•"/>
            </a:pPr>
            <a:r>
              <a:rPr lang="en-GB" dirty="0">
                <a:latin typeface="+mn-lt"/>
              </a:rPr>
              <a:t>Provision increased to €3.975m due to delay in receipt of cash</a:t>
            </a:r>
          </a:p>
          <a:p>
            <a:endParaRPr lang="en-GB" dirty="0">
              <a:latin typeface="+mn-lt"/>
            </a:endParaRPr>
          </a:p>
          <a:p>
            <a:endParaRPr lang="en-GB" dirty="0">
              <a:latin typeface="+mn-lt"/>
            </a:endParaRPr>
          </a:p>
          <a:p>
            <a:r>
              <a:rPr lang="en-GB" b="1" dirty="0">
                <a:latin typeface="+mn-lt"/>
              </a:rPr>
              <a:t>Scenario 3</a:t>
            </a:r>
          </a:p>
          <a:p>
            <a:pPr marL="285750" indent="-285750">
              <a:buFont typeface="Arial" panose="020B0604020202020204" pitchFamily="34" charset="0"/>
              <a:buChar char="•"/>
            </a:pPr>
            <a:r>
              <a:rPr lang="en-GB" dirty="0">
                <a:latin typeface="+mn-lt"/>
              </a:rPr>
              <a:t>Cash Loss increased due to addition of 10% selling costs €3.7m</a:t>
            </a:r>
          </a:p>
          <a:p>
            <a:pPr marL="285750" indent="-285750">
              <a:buFont typeface="Arial" panose="020B0604020202020204" pitchFamily="34" charset="0"/>
              <a:buChar char="•"/>
            </a:pPr>
            <a:r>
              <a:rPr lang="en-GB" dirty="0">
                <a:latin typeface="+mn-lt"/>
              </a:rPr>
              <a:t>Provision increased to €4.57m</a:t>
            </a:r>
          </a:p>
        </p:txBody>
      </p:sp>
    </p:spTree>
    <p:extLst>
      <p:ext uri="{BB962C8B-B14F-4D97-AF65-F5344CB8AC3E}">
        <p14:creationId xmlns:p14="http://schemas.microsoft.com/office/powerpoint/2010/main" val="3928396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36525"/>
            <a:ext cx="8229600" cy="625475"/>
          </a:xfrm>
        </p:spPr>
        <p:txBody>
          <a:bodyPr/>
          <a:lstStyle/>
          <a:p>
            <a:pPr eaLnBrk="1" hangingPunct="1"/>
            <a:r>
              <a:rPr lang="en-GB" sz="3600" dirty="0"/>
              <a:t>Collective Provision – Original Approach</a:t>
            </a:r>
            <a:endParaRPr lang="en-US" sz="3600" dirty="0"/>
          </a:p>
        </p:txBody>
      </p:sp>
      <p:sp>
        <p:nvSpPr>
          <p:cNvPr id="5126" name="Rectangle 3"/>
          <p:cNvSpPr>
            <a:spLocks noGrp="1" noChangeArrowheads="1"/>
          </p:cNvSpPr>
          <p:nvPr>
            <p:ph idx="1"/>
          </p:nvPr>
        </p:nvSpPr>
        <p:spPr>
          <a:xfrm>
            <a:off x="457200" y="871538"/>
            <a:ext cx="8229600" cy="5484812"/>
          </a:xfrm>
        </p:spPr>
        <p:txBody>
          <a:bodyPr rtlCol="0">
            <a:normAutofit/>
          </a:bodyPr>
          <a:lstStyle/>
          <a:p>
            <a:pPr eaLnBrk="1" fontAlgn="auto" hangingPunct="1">
              <a:lnSpc>
                <a:spcPct val="80000"/>
              </a:lnSpc>
              <a:spcAft>
                <a:spcPts val="0"/>
              </a:spcAft>
              <a:defRPr/>
            </a:pPr>
            <a:r>
              <a:rPr lang="en-GB" sz="2000" dirty="0"/>
              <a:t>Pooled impairment &amp;  provision assessment  -  “High Volume / Low Value” cases – not practical to undertake individual provisions for these case (typically debtors up to a threshold of c.€500k  - but varies bank to bank) </a:t>
            </a:r>
          </a:p>
          <a:p>
            <a:pPr eaLnBrk="1" fontAlgn="auto" hangingPunct="1">
              <a:lnSpc>
                <a:spcPct val="80000"/>
              </a:lnSpc>
              <a:spcAft>
                <a:spcPts val="0"/>
              </a:spcAft>
              <a:defRPr/>
            </a:pPr>
            <a:r>
              <a:rPr lang="en-GB" sz="2000" dirty="0"/>
              <a:t>Typically used in retail portfolios  ( mortgages / personal loans / credit cards) and  smaller commercial portfolios ( sole traders / small businesses) </a:t>
            </a:r>
          </a:p>
          <a:p>
            <a:pPr eaLnBrk="1" fontAlgn="auto" hangingPunct="1">
              <a:lnSpc>
                <a:spcPct val="80000"/>
              </a:lnSpc>
              <a:spcAft>
                <a:spcPts val="0"/>
              </a:spcAft>
              <a:defRPr/>
            </a:pPr>
            <a:r>
              <a:rPr lang="en-GB" sz="2000" dirty="0"/>
              <a:t>Pools - Portfolios of assets with similar risk characteristics – pools might be  based on product  ( e.g. mortgages / personal loans) or  business unit (</a:t>
            </a:r>
            <a:r>
              <a:rPr lang="en-GB" sz="2000" dirty="0" err="1"/>
              <a:t>eg</a:t>
            </a:r>
            <a:r>
              <a:rPr lang="en-GB" sz="2000" dirty="0"/>
              <a:t>. RI Commercial / NI Commercial)  or vintage/customers status / forbearance arrangement</a:t>
            </a:r>
          </a:p>
          <a:p>
            <a:pPr eaLnBrk="1" fontAlgn="auto" hangingPunct="1">
              <a:lnSpc>
                <a:spcPct val="80000"/>
              </a:lnSpc>
              <a:spcAft>
                <a:spcPts val="0"/>
              </a:spcAft>
              <a:defRPr/>
            </a:pPr>
            <a:r>
              <a:rPr lang="en-GB" sz="2000" dirty="0"/>
              <a:t>Cure rate  (how many customers fully recover and no loss will be ultimately be suffered)  -  % of loans expected to recover to a performing status. Typically based on historical experience. </a:t>
            </a:r>
          </a:p>
          <a:p>
            <a:pPr eaLnBrk="1" fontAlgn="auto" hangingPunct="1">
              <a:lnSpc>
                <a:spcPct val="80000"/>
              </a:lnSpc>
              <a:spcAft>
                <a:spcPts val="0"/>
              </a:spcAft>
              <a:defRPr/>
            </a:pPr>
            <a:r>
              <a:rPr lang="en-GB" sz="2000" dirty="0"/>
              <a:t>Loss rate  (what is the average loss for each pool) -   typically takes account of security  value, disposal costs, discounting (time / interest rate)</a:t>
            </a:r>
          </a:p>
          <a:p>
            <a:pPr marL="0" indent="0" eaLnBrk="1" fontAlgn="auto" hangingPunct="1">
              <a:lnSpc>
                <a:spcPct val="80000"/>
              </a:lnSpc>
              <a:spcAft>
                <a:spcPts val="0"/>
              </a:spcAft>
              <a:buNone/>
              <a:defRPr/>
            </a:pPr>
            <a:endParaRPr lang="en-GB" sz="2000" dirty="0"/>
          </a:p>
          <a:p>
            <a:pPr marL="0" indent="0" eaLnBrk="1" fontAlgn="auto" hangingPunct="1">
              <a:lnSpc>
                <a:spcPct val="80000"/>
              </a:lnSpc>
              <a:spcAft>
                <a:spcPts val="0"/>
              </a:spcAft>
              <a:buNone/>
              <a:defRPr/>
            </a:pPr>
            <a:r>
              <a:rPr lang="en-GB" sz="2400" b="1" dirty="0"/>
              <a:t>Provision = Defaulted Pool Balance * (1 – Cure Rate) * Loss Rate</a:t>
            </a:r>
          </a:p>
          <a:p>
            <a:pPr marL="0" indent="0" eaLnBrk="1" fontAlgn="auto" hangingPunct="1">
              <a:lnSpc>
                <a:spcPct val="80000"/>
              </a:lnSpc>
              <a:spcAft>
                <a:spcPts val="0"/>
              </a:spcAft>
              <a:buNone/>
              <a:defRPr/>
            </a:pPr>
            <a:endParaRPr lang="en-US" sz="2000" dirty="0"/>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2E1939-FF15-4321-9D5D-A88F00AC6DC2}" type="slidenum">
              <a:rPr lang="en-US" sz="1400" smtClean="0"/>
              <a:pPr/>
              <a:t>11</a:t>
            </a:fld>
            <a:endParaRPr lang="en-US" sz="1400"/>
          </a:p>
        </p:txBody>
      </p:sp>
    </p:spTree>
    <p:extLst>
      <p:ext uri="{BB962C8B-B14F-4D97-AF65-F5344CB8AC3E}">
        <p14:creationId xmlns:p14="http://schemas.microsoft.com/office/powerpoint/2010/main" val="318494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36525"/>
            <a:ext cx="8229600" cy="625475"/>
          </a:xfrm>
        </p:spPr>
        <p:txBody>
          <a:bodyPr/>
          <a:lstStyle/>
          <a:p>
            <a:pPr eaLnBrk="1" hangingPunct="1"/>
            <a:r>
              <a:rPr lang="en-GB" sz="3600" dirty="0"/>
              <a:t>Collective Provision – Improvements</a:t>
            </a:r>
            <a:endParaRPr lang="en-US" sz="3600" dirty="0"/>
          </a:p>
        </p:txBody>
      </p:sp>
      <p:sp>
        <p:nvSpPr>
          <p:cNvPr id="5126" name="Rectangle 3"/>
          <p:cNvSpPr>
            <a:spLocks noGrp="1" noChangeArrowheads="1"/>
          </p:cNvSpPr>
          <p:nvPr>
            <p:ph idx="1"/>
          </p:nvPr>
        </p:nvSpPr>
        <p:spPr>
          <a:xfrm>
            <a:off x="484695" y="686594"/>
            <a:ext cx="8229600" cy="5484812"/>
          </a:xfrm>
        </p:spPr>
        <p:txBody>
          <a:bodyPr rtlCol="0">
            <a:normAutofit/>
          </a:bodyPr>
          <a:lstStyle/>
          <a:p>
            <a:pPr marL="0" indent="0" eaLnBrk="1" fontAlgn="auto" hangingPunct="1">
              <a:lnSpc>
                <a:spcPct val="80000"/>
              </a:lnSpc>
              <a:spcAft>
                <a:spcPts val="0"/>
              </a:spcAft>
              <a:buNone/>
              <a:defRPr/>
            </a:pPr>
            <a:r>
              <a:rPr lang="en-GB" sz="2000" dirty="0"/>
              <a:t>As with many other areas, IAS39 provisions modelling increased dramatically in complexity post 2000 given</a:t>
            </a:r>
          </a:p>
          <a:p>
            <a:pPr marL="0" indent="0" eaLnBrk="1" fontAlgn="auto" hangingPunct="1">
              <a:lnSpc>
                <a:spcPct val="80000"/>
              </a:lnSpc>
              <a:spcAft>
                <a:spcPts val="0"/>
              </a:spcAft>
              <a:buNone/>
              <a:defRPr/>
            </a:pPr>
            <a:endParaRPr lang="en-GB" sz="2000" dirty="0"/>
          </a:p>
          <a:p>
            <a:pPr eaLnBrk="1" fontAlgn="auto" hangingPunct="1">
              <a:lnSpc>
                <a:spcPct val="80000"/>
              </a:lnSpc>
              <a:spcAft>
                <a:spcPts val="0"/>
              </a:spcAft>
              <a:defRPr/>
            </a:pPr>
            <a:r>
              <a:rPr lang="en-GB" sz="2000" dirty="0"/>
              <a:t>Larger data sets contained within bespoke data marts</a:t>
            </a:r>
          </a:p>
          <a:p>
            <a:pPr eaLnBrk="1" fontAlgn="auto" hangingPunct="1">
              <a:lnSpc>
                <a:spcPct val="80000"/>
              </a:lnSpc>
              <a:spcAft>
                <a:spcPts val="0"/>
              </a:spcAft>
              <a:defRPr/>
            </a:pPr>
            <a:endParaRPr lang="en-GB" sz="2000" dirty="0"/>
          </a:p>
          <a:p>
            <a:pPr eaLnBrk="1" fontAlgn="auto" hangingPunct="1">
              <a:lnSpc>
                <a:spcPct val="80000"/>
              </a:lnSpc>
              <a:spcAft>
                <a:spcPts val="0"/>
              </a:spcAft>
              <a:defRPr/>
            </a:pPr>
            <a:r>
              <a:rPr lang="en-GB" sz="2000" dirty="0"/>
              <a:t>Cheaply available statistical software to cleanse and model data</a:t>
            </a:r>
          </a:p>
          <a:p>
            <a:pPr eaLnBrk="1" fontAlgn="auto" hangingPunct="1">
              <a:lnSpc>
                <a:spcPct val="80000"/>
              </a:lnSpc>
              <a:spcAft>
                <a:spcPts val="0"/>
              </a:spcAft>
              <a:defRPr/>
            </a:pPr>
            <a:endParaRPr lang="en-GB" sz="2000" dirty="0"/>
          </a:p>
          <a:p>
            <a:pPr eaLnBrk="1" fontAlgn="auto" hangingPunct="1">
              <a:lnSpc>
                <a:spcPct val="80000"/>
              </a:lnSpc>
              <a:spcAft>
                <a:spcPts val="0"/>
              </a:spcAft>
              <a:defRPr/>
            </a:pPr>
            <a:r>
              <a:rPr lang="en-GB" sz="2000" dirty="0"/>
              <a:t>Advances in modelling techniques</a:t>
            </a:r>
          </a:p>
          <a:p>
            <a:pPr eaLnBrk="1" fontAlgn="auto" hangingPunct="1">
              <a:lnSpc>
                <a:spcPct val="80000"/>
              </a:lnSpc>
              <a:spcAft>
                <a:spcPts val="0"/>
              </a:spcAft>
              <a:defRPr/>
            </a:pPr>
            <a:endParaRPr lang="en-GB" sz="2000" dirty="0"/>
          </a:p>
          <a:p>
            <a:pPr marL="0" indent="0" eaLnBrk="1" fontAlgn="auto" hangingPunct="1">
              <a:lnSpc>
                <a:spcPct val="80000"/>
              </a:lnSpc>
              <a:spcAft>
                <a:spcPts val="0"/>
              </a:spcAft>
              <a:buNone/>
              <a:defRPr/>
            </a:pPr>
            <a:r>
              <a:rPr lang="en-GB" sz="2000" dirty="0"/>
              <a:t>By 2010 models typically estimated provisions at account level rather than at portfolio level.  Individual exposures had a specific cure estimate rather than using a portfolio average.  This individual estimate was based on advanced statistical analysis of historical data that identified drivers of cure, akin to capital models.  Like capital models, account level losses could be estimated.  The portfolio provision was then the sum of individual exposure provisions.</a:t>
            </a:r>
            <a:endParaRPr lang="en-GB" sz="2400" b="1" dirty="0"/>
          </a:p>
          <a:p>
            <a:pPr marL="0" indent="0" eaLnBrk="1" fontAlgn="auto" hangingPunct="1">
              <a:lnSpc>
                <a:spcPct val="80000"/>
              </a:lnSpc>
              <a:spcAft>
                <a:spcPts val="0"/>
              </a:spcAft>
              <a:buNone/>
              <a:defRPr/>
            </a:pPr>
            <a:endParaRPr lang="en-US" sz="2000" dirty="0"/>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2E1939-FF15-4321-9D5D-A88F00AC6DC2}" type="slidenum">
              <a:rPr lang="en-US" sz="1400" smtClean="0"/>
              <a:pPr/>
              <a:t>12</a:t>
            </a:fld>
            <a:endParaRPr lang="en-US" sz="1400"/>
          </a:p>
        </p:txBody>
      </p:sp>
    </p:spTree>
    <p:extLst>
      <p:ext uri="{BB962C8B-B14F-4D97-AF65-F5344CB8AC3E}">
        <p14:creationId xmlns:p14="http://schemas.microsoft.com/office/powerpoint/2010/main" val="226937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7348" y="75087"/>
            <a:ext cx="8229600" cy="596900"/>
          </a:xfrm>
        </p:spPr>
        <p:txBody>
          <a:bodyPr/>
          <a:lstStyle/>
          <a:p>
            <a:pPr eaLnBrk="1" hangingPunct="1"/>
            <a:r>
              <a:rPr lang="en-US" sz="3600" dirty="0"/>
              <a:t>Latent Provision for Performing Portfolio</a:t>
            </a:r>
          </a:p>
        </p:txBody>
      </p:sp>
      <p:sp>
        <p:nvSpPr>
          <p:cNvPr id="5126" name="Rectangle 3"/>
          <p:cNvSpPr>
            <a:spLocks noGrp="1" noChangeArrowheads="1"/>
          </p:cNvSpPr>
          <p:nvPr>
            <p:ph idx="1"/>
          </p:nvPr>
        </p:nvSpPr>
        <p:spPr>
          <a:xfrm>
            <a:off x="457200" y="609601"/>
            <a:ext cx="8229600" cy="5746750"/>
          </a:xfrm>
        </p:spPr>
        <p:txBody>
          <a:bodyPr rtlCol="0">
            <a:noAutofit/>
          </a:bodyPr>
          <a:lstStyle/>
          <a:p>
            <a:pPr marL="0" indent="0" eaLnBrk="1" fontAlgn="auto" hangingPunct="1">
              <a:lnSpc>
                <a:spcPct val="110000"/>
              </a:lnSpc>
              <a:spcAft>
                <a:spcPts val="0"/>
              </a:spcAft>
              <a:buNone/>
              <a:defRPr/>
            </a:pPr>
            <a:r>
              <a:rPr lang="en-GB" sz="2000" dirty="0"/>
              <a:t>Latent loss provisions were provisions held against the estimated impaired loans in the performing portfolio which had yet to be identified.  The idea was that there were certain loans that were impaired but still invisible.  Another name for latent provisions was IBNR – incurred but not reported.</a:t>
            </a:r>
          </a:p>
          <a:p>
            <a:pPr marL="0" indent="0" eaLnBrk="1" fontAlgn="auto" hangingPunct="1">
              <a:lnSpc>
                <a:spcPct val="110000"/>
              </a:lnSpc>
              <a:spcAft>
                <a:spcPts val="0"/>
              </a:spcAft>
              <a:buNone/>
              <a:defRPr/>
            </a:pPr>
            <a:endParaRPr lang="en-GB" sz="2000" dirty="0"/>
          </a:p>
          <a:p>
            <a:pPr marL="0" indent="0" eaLnBrk="1" fontAlgn="auto" hangingPunct="1">
              <a:lnSpc>
                <a:spcPct val="110000"/>
              </a:lnSpc>
              <a:spcAft>
                <a:spcPts val="0"/>
              </a:spcAft>
              <a:buNone/>
              <a:defRPr/>
            </a:pPr>
            <a:r>
              <a:rPr lang="en-GB" sz="2000" dirty="0"/>
              <a:t>A key part of latent provisioning was to estimate the length of the time period that an asset could remain impaired within a performing portfolio before would be identified and reported as such.  This was the emergence period (EP) and could exceed a year in certain cases!</a:t>
            </a:r>
          </a:p>
          <a:p>
            <a:pPr eaLnBrk="1" fontAlgn="auto" hangingPunct="1">
              <a:lnSpc>
                <a:spcPct val="110000"/>
              </a:lnSpc>
              <a:spcAft>
                <a:spcPts val="0"/>
              </a:spcAft>
              <a:defRPr/>
            </a:pPr>
            <a:endParaRPr lang="en-GB" sz="2000" dirty="0"/>
          </a:p>
          <a:p>
            <a:pPr marL="0" indent="0" eaLnBrk="1" fontAlgn="auto" hangingPunct="1">
              <a:lnSpc>
                <a:spcPct val="110000"/>
              </a:lnSpc>
              <a:spcAft>
                <a:spcPts val="0"/>
              </a:spcAft>
              <a:buNone/>
              <a:defRPr/>
            </a:pPr>
            <a:r>
              <a:rPr lang="en-GB" sz="2000" dirty="0"/>
              <a:t>We calculated our best estimate of the average PD and LGD for the portfolio: Then the latent provision was:</a:t>
            </a:r>
          </a:p>
          <a:p>
            <a:pPr marL="0" indent="0" algn="ctr" eaLnBrk="1" fontAlgn="auto" hangingPunct="1">
              <a:lnSpc>
                <a:spcPct val="110000"/>
              </a:lnSpc>
              <a:spcAft>
                <a:spcPts val="0"/>
              </a:spcAft>
              <a:buNone/>
              <a:defRPr/>
            </a:pPr>
            <a:r>
              <a:rPr lang="en-GB" sz="2000" b="1" dirty="0"/>
              <a:t>Balance * PD * LGD * EP</a:t>
            </a:r>
          </a:p>
          <a:p>
            <a:pPr eaLnBrk="1" fontAlgn="auto" hangingPunct="1">
              <a:lnSpc>
                <a:spcPct val="110000"/>
              </a:lnSpc>
              <a:spcAft>
                <a:spcPts val="0"/>
              </a:spcAft>
              <a:defRPr/>
            </a:pPr>
            <a:endParaRPr lang="en-GB" sz="2000" dirty="0"/>
          </a:p>
          <a:p>
            <a:pPr marL="0" indent="0" eaLnBrk="1" fontAlgn="auto" hangingPunct="1">
              <a:lnSpc>
                <a:spcPct val="110000"/>
              </a:lnSpc>
              <a:spcAft>
                <a:spcPts val="0"/>
              </a:spcAft>
              <a:buNone/>
              <a:defRPr/>
            </a:pPr>
            <a:r>
              <a:rPr lang="en-GB" sz="2000" dirty="0"/>
              <a:t>Latent provisions were </a:t>
            </a:r>
            <a:r>
              <a:rPr lang="en-GB" sz="2000" b="1" dirty="0"/>
              <a:t>general provisions </a:t>
            </a:r>
            <a:r>
              <a:rPr lang="en-GB" sz="2000" dirty="0"/>
              <a:t>against the portfolio.</a:t>
            </a:r>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2E1939-FF15-4321-9D5D-A88F00AC6DC2}" type="slidenum">
              <a:rPr lang="en-US" sz="1400" smtClean="0"/>
              <a:pPr/>
              <a:t>13</a:t>
            </a:fld>
            <a:endParaRPr lang="en-US" sz="1400"/>
          </a:p>
        </p:txBody>
      </p:sp>
    </p:spTree>
    <p:extLst>
      <p:ext uri="{BB962C8B-B14F-4D97-AF65-F5344CB8AC3E}">
        <p14:creationId xmlns:p14="http://schemas.microsoft.com/office/powerpoint/2010/main" val="586471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36525"/>
            <a:ext cx="8229600" cy="625475"/>
          </a:xfrm>
        </p:spPr>
        <p:txBody>
          <a:bodyPr/>
          <a:lstStyle/>
          <a:p>
            <a:pPr eaLnBrk="1" hangingPunct="1"/>
            <a:r>
              <a:rPr lang="en-US" sz="3600" dirty="0"/>
              <a:t>The CBI Perspective</a:t>
            </a:r>
          </a:p>
        </p:txBody>
      </p:sp>
      <p:sp>
        <p:nvSpPr>
          <p:cNvPr id="5126" name="Rectangle 3"/>
          <p:cNvSpPr>
            <a:spLocks noGrp="1" noChangeArrowheads="1"/>
          </p:cNvSpPr>
          <p:nvPr>
            <p:ph idx="1"/>
          </p:nvPr>
        </p:nvSpPr>
        <p:spPr>
          <a:xfrm>
            <a:off x="457200" y="871538"/>
            <a:ext cx="8229600" cy="5484812"/>
          </a:xfrm>
        </p:spPr>
        <p:txBody>
          <a:bodyPr rtlCol="0">
            <a:normAutofit/>
          </a:bodyPr>
          <a:lstStyle/>
          <a:p>
            <a:pPr marL="0" indent="0" eaLnBrk="1" fontAlgn="auto" hangingPunct="1">
              <a:lnSpc>
                <a:spcPct val="80000"/>
              </a:lnSpc>
              <a:spcAft>
                <a:spcPts val="0"/>
              </a:spcAft>
              <a:buNone/>
              <a:defRPr/>
            </a:pPr>
            <a:r>
              <a:rPr lang="en-US" sz="2000" dirty="0"/>
              <a:t>The CBI issued a 2013 document:</a:t>
            </a:r>
          </a:p>
          <a:p>
            <a:pPr marL="0" indent="0" eaLnBrk="1" fontAlgn="auto" hangingPunct="1">
              <a:lnSpc>
                <a:spcPct val="80000"/>
              </a:lnSpc>
              <a:spcAft>
                <a:spcPts val="0"/>
              </a:spcAft>
              <a:buNone/>
              <a:defRPr/>
            </a:pPr>
            <a:endParaRPr lang="en-US" sz="2000" dirty="0"/>
          </a:p>
          <a:p>
            <a:pPr marL="0" indent="0" eaLnBrk="1" fontAlgn="auto" hangingPunct="1">
              <a:lnSpc>
                <a:spcPct val="80000"/>
              </a:lnSpc>
              <a:spcAft>
                <a:spcPts val="0"/>
              </a:spcAft>
              <a:buNone/>
              <a:defRPr/>
            </a:pPr>
            <a:r>
              <a:rPr lang="en-US" sz="2000" b="1" i="1" dirty="0"/>
              <a:t>Impairment Provisioning and Disclosure Guidelines for Covered Institutions</a:t>
            </a:r>
          </a:p>
          <a:p>
            <a:pPr marL="0" indent="0" eaLnBrk="1" fontAlgn="auto" hangingPunct="1">
              <a:lnSpc>
                <a:spcPct val="80000"/>
              </a:lnSpc>
              <a:spcAft>
                <a:spcPts val="0"/>
              </a:spcAft>
              <a:buNone/>
              <a:defRPr/>
            </a:pPr>
            <a:endParaRPr lang="en-US" sz="2000" dirty="0"/>
          </a:p>
          <a:p>
            <a:pPr marL="0" indent="0" eaLnBrk="1" fontAlgn="auto" hangingPunct="1">
              <a:lnSpc>
                <a:spcPct val="80000"/>
              </a:lnSpc>
              <a:spcAft>
                <a:spcPts val="0"/>
              </a:spcAft>
              <a:buNone/>
              <a:defRPr/>
            </a:pPr>
            <a:r>
              <a:rPr lang="en-GB" sz="2000" dirty="0"/>
              <a:t>Covered Institutions should:</a:t>
            </a:r>
          </a:p>
          <a:p>
            <a:pPr marL="0" indent="0" eaLnBrk="1" fontAlgn="auto" hangingPunct="1">
              <a:lnSpc>
                <a:spcPct val="80000"/>
              </a:lnSpc>
              <a:spcAft>
                <a:spcPts val="0"/>
              </a:spcAft>
              <a:buNone/>
              <a:defRPr/>
            </a:pPr>
            <a:endParaRPr lang="en-GB" sz="2000" dirty="0"/>
          </a:p>
          <a:p>
            <a:pPr eaLnBrk="1" fontAlgn="auto" hangingPunct="1">
              <a:lnSpc>
                <a:spcPct val="80000"/>
              </a:lnSpc>
              <a:spcAft>
                <a:spcPts val="0"/>
              </a:spcAft>
              <a:defRPr/>
            </a:pPr>
            <a:r>
              <a:rPr lang="en-GB" sz="2000" i="1" dirty="0"/>
              <a:t>Recognise their incurred loan losses as early as possible within the context of International Financial Reporting Standards (“IFRS”)</a:t>
            </a:r>
          </a:p>
          <a:p>
            <a:pPr eaLnBrk="1" fontAlgn="auto" hangingPunct="1">
              <a:lnSpc>
                <a:spcPct val="80000"/>
              </a:lnSpc>
              <a:spcAft>
                <a:spcPts val="0"/>
              </a:spcAft>
              <a:defRPr/>
            </a:pPr>
            <a:endParaRPr lang="en-GB" sz="2000" i="1" dirty="0"/>
          </a:p>
          <a:p>
            <a:pPr eaLnBrk="1" fontAlgn="auto" hangingPunct="1">
              <a:lnSpc>
                <a:spcPct val="80000"/>
              </a:lnSpc>
              <a:spcAft>
                <a:spcPts val="0"/>
              </a:spcAft>
              <a:defRPr/>
            </a:pPr>
            <a:r>
              <a:rPr lang="en-GB" sz="2000" i="1" dirty="0"/>
              <a:t>Adopt a sufficiently conservative and comparable approach to the measurement of impairment provisions across all loan portfolios</a:t>
            </a:r>
          </a:p>
          <a:p>
            <a:pPr eaLnBrk="1" fontAlgn="auto" hangingPunct="1">
              <a:lnSpc>
                <a:spcPct val="80000"/>
              </a:lnSpc>
              <a:spcAft>
                <a:spcPts val="0"/>
              </a:spcAft>
              <a:defRPr/>
            </a:pPr>
            <a:endParaRPr lang="en-GB" sz="2000" i="1" dirty="0"/>
          </a:p>
          <a:p>
            <a:pPr eaLnBrk="1" fontAlgn="auto" hangingPunct="1">
              <a:lnSpc>
                <a:spcPct val="80000"/>
              </a:lnSpc>
              <a:spcAft>
                <a:spcPts val="0"/>
              </a:spcAft>
              <a:defRPr/>
            </a:pPr>
            <a:r>
              <a:rPr lang="en-GB" sz="2000" i="1" dirty="0"/>
              <a:t>Significantly improve the number and granularity of their asset quality and credit risk management disclosures which will enhance users understanding of their asset quality profiles and credit risk management practices</a:t>
            </a:r>
            <a:r>
              <a:rPr lang="en-GB" sz="2000" dirty="0"/>
              <a:t>.</a:t>
            </a:r>
          </a:p>
          <a:p>
            <a:pPr eaLnBrk="1" fontAlgn="auto" hangingPunct="1">
              <a:lnSpc>
                <a:spcPct val="80000"/>
              </a:lnSpc>
              <a:spcAft>
                <a:spcPts val="0"/>
              </a:spcAft>
              <a:defRPr/>
            </a:pPr>
            <a:endParaRPr lang="en-GB" sz="2000" dirty="0"/>
          </a:p>
          <a:p>
            <a:pPr eaLnBrk="1" fontAlgn="auto" hangingPunct="1">
              <a:lnSpc>
                <a:spcPct val="80000"/>
              </a:lnSpc>
              <a:spcAft>
                <a:spcPts val="0"/>
              </a:spcAft>
              <a:defRPr/>
            </a:pPr>
            <a:r>
              <a:rPr lang="en-US" sz="2000" dirty="0"/>
              <a:t>Tension between regulators and accounting bodies??</a:t>
            </a:r>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2E1939-FF15-4321-9D5D-A88F00AC6DC2}" type="slidenum">
              <a:rPr lang="en-US" sz="1400" smtClean="0"/>
              <a:pPr/>
              <a:t>14</a:t>
            </a:fld>
            <a:endParaRPr lang="en-US" sz="1400"/>
          </a:p>
        </p:txBody>
      </p:sp>
    </p:spTree>
    <p:extLst>
      <p:ext uri="{BB962C8B-B14F-4D97-AF65-F5344CB8AC3E}">
        <p14:creationId xmlns:p14="http://schemas.microsoft.com/office/powerpoint/2010/main" val="809237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8229600" cy="533400"/>
          </a:xfrm>
        </p:spPr>
        <p:txBody>
          <a:bodyPr>
            <a:normAutofit fontScale="90000"/>
          </a:bodyPr>
          <a:lstStyle/>
          <a:p>
            <a:pPr eaLnBrk="1" hangingPunct="1"/>
            <a:r>
              <a:rPr lang="en-US" sz="3600" dirty="0"/>
              <a:t>Criticisms of IAS39</a:t>
            </a:r>
          </a:p>
        </p:txBody>
      </p:sp>
      <p:sp>
        <p:nvSpPr>
          <p:cNvPr id="5126" name="Rectangle 3"/>
          <p:cNvSpPr>
            <a:spLocks noGrp="1" noChangeArrowheads="1"/>
          </p:cNvSpPr>
          <p:nvPr>
            <p:ph idx="1"/>
          </p:nvPr>
        </p:nvSpPr>
        <p:spPr>
          <a:xfrm>
            <a:off x="457200" y="871538"/>
            <a:ext cx="8229600" cy="5300662"/>
          </a:xfrm>
        </p:spPr>
        <p:txBody>
          <a:bodyPr rtlCol="0">
            <a:normAutofit fontScale="92500" lnSpcReduction="20000"/>
          </a:bodyPr>
          <a:lstStyle/>
          <a:p>
            <a:pPr marL="0" indent="0" eaLnBrk="1" fontAlgn="auto" hangingPunct="1">
              <a:lnSpc>
                <a:spcPct val="120000"/>
              </a:lnSpc>
              <a:spcAft>
                <a:spcPts val="0"/>
              </a:spcAft>
              <a:buNone/>
              <a:defRPr/>
            </a:pPr>
            <a:r>
              <a:rPr lang="en-GB" sz="2000" dirty="0"/>
              <a:t>The general feeling about IAS 39 was one of “too little, too late” when it came to impairment losses. Even when banks saw losses coming, they weren’t able to record them until they were incurred. The financial crisis, some say, could have been averted or at least flagged earlier if this hadn’t been the case.</a:t>
            </a:r>
          </a:p>
          <a:p>
            <a:pPr marL="0" indent="0" eaLnBrk="1" fontAlgn="auto" hangingPunct="1">
              <a:lnSpc>
                <a:spcPct val="120000"/>
              </a:lnSpc>
              <a:spcAft>
                <a:spcPts val="0"/>
              </a:spcAft>
              <a:buNone/>
              <a:defRPr/>
            </a:pPr>
            <a:endParaRPr lang="en-GB" sz="2000" dirty="0"/>
          </a:p>
          <a:p>
            <a:pPr marL="0" indent="0" eaLnBrk="1" fontAlgn="auto" hangingPunct="1">
              <a:lnSpc>
                <a:spcPct val="120000"/>
              </a:lnSpc>
              <a:spcAft>
                <a:spcPts val="0"/>
              </a:spcAft>
              <a:buNone/>
              <a:defRPr/>
            </a:pPr>
            <a:r>
              <a:rPr lang="en-GB" sz="2000" dirty="0"/>
              <a:t>The lead audit partner at PwC on Bank of Ireland between 2010 and 2014, told the Banking Inquiry that audit rules were found wanting when applied to the financial statements of Irish banks during the financial crisis.  </a:t>
            </a:r>
          </a:p>
          <a:p>
            <a:pPr marL="0" indent="0" eaLnBrk="1" fontAlgn="auto" hangingPunct="1">
              <a:lnSpc>
                <a:spcPct val="120000"/>
              </a:lnSpc>
              <a:spcAft>
                <a:spcPts val="0"/>
              </a:spcAft>
              <a:buNone/>
              <a:defRPr/>
            </a:pPr>
            <a:endParaRPr lang="en-GB" sz="2000" dirty="0"/>
          </a:p>
          <a:p>
            <a:pPr marL="0" indent="0" eaLnBrk="1" fontAlgn="auto" hangingPunct="1">
              <a:lnSpc>
                <a:spcPct val="120000"/>
              </a:lnSpc>
              <a:spcAft>
                <a:spcPts val="0"/>
              </a:spcAft>
              <a:buNone/>
              <a:defRPr/>
            </a:pPr>
            <a:r>
              <a:rPr lang="en-GB" sz="2000" b="1" i="1" dirty="0"/>
              <a:t>“IFRS (international financial reporting standards) set the rules which had to be applied in the financial statements of Irish banks during the financial crisis,” he said. “The financial crisis tested some of these rules and found them wanting. Changes have now been made.  “But, nonetheless, they were the prevailing rules and notwithstanding one’s view of their fitness for purpose, they were required to be applied. The accounting rules of the time did not allow the recognition of future events or risks.”</a:t>
            </a:r>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2E1939-FF15-4321-9D5D-A88F00AC6DC2}" type="slidenum">
              <a:rPr lang="en-US" sz="1400" smtClean="0"/>
              <a:pPr/>
              <a:t>15</a:t>
            </a:fld>
            <a:endParaRPr lang="en-US" sz="1400"/>
          </a:p>
        </p:txBody>
      </p:sp>
    </p:spTree>
    <p:extLst>
      <p:ext uri="{BB962C8B-B14F-4D97-AF65-F5344CB8AC3E}">
        <p14:creationId xmlns:p14="http://schemas.microsoft.com/office/powerpoint/2010/main" val="2004624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36525"/>
            <a:ext cx="8229600" cy="625475"/>
          </a:xfrm>
        </p:spPr>
        <p:txBody>
          <a:bodyPr/>
          <a:lstStyle/>
          <a:p>
            <a:pPr eaLnBrk="1" hangingPunct="1"/>
            <a:r>
              <a:rPr lang="en-US" sz="3600" dirty="0"/>
              <a:t>A Peculiarly Irish Challenge Back Then</a:t>
            </a:r>
          </a:p>
        </p:txBody>
      </p:sp>
      <p:sp>
        <p:nvSpPr>
          <p:cNvPr id="5126" name="Rectangle 3"/>
          <p:cNvSpPr>
            <a:spLocks noGrp="1" noChangeArrowheads="1"/>
          </p:cNvSpPr>
          <p:nvPr>
            <p:ph idx="1"/>
          </p:nvPr>
        </p:nvSpPr>
        <p:spPr>
          <a:xfrm>
            <a:off x="457200" y="762000"/>
            <a:ext cx="8229600" cy="5594350"/>
          </a:xfrm>
        </p:spPr>
        <p:txBody>
          <a:bodyPr rtlCol="0">
            <a:normAutofit/>
          </a:bodyPr>
          <a:lstStyle/>
          <a:p>
            <a:pPr marL="0" indent="0" eaLnBrk="1" fontAlgn="auto" hangingPunct="1">
              <a:lnSpc>
                <a:spcPct val="80000"/>
              </a:lnSpc>
              <a:spcAft>
                <a:spcPts val="0"/>
              </a:spcAft>
              <a:buNone/>
              <a:defRPr/>
            </a:pPr>
            <a:r>
              <a:rPr lang="en-US" sz="2000" dirty="0"/>
              <a:t>Retail mortgages comprise the largest portfolio in most Irish banks and pose many challenges to provisions modelling.  These include:</a:t>
            </a:r>
          </a:p>
          <a:p>
            <a:pPr marL="0" indent="0" eaLnBrk="1" fontAlgn="auto" hangingPunct="1">
              <a:lnSpc>
                <a:spcPct val="80000"/>
              </a:lnSpc>
              <a:spcAft>
                <a:spcPts val="0"/>
              </a:spcAft>
              <a:buNone/>
              <a:defRPr/>
            </a:pPr>
            <a:endParaRPr lang="en-US" sz="2000" dirty="0"/>
          </a:p>
          <a:p>
            <a:pPr eaLnBrk="1" fontAlgn="auto" hangingPunct="1">
              <a:lnSpc>
                <a:spcPct val="80000"/>
              </a:lnSpc>
              <a:spcAft>
                <a:spcPts val="0"/>
              </a:spcAft>
              <a:defRPr/>
            </a:pPr>
            <a:r>
              <a:rPr lang="en-US" sz="2000" dirty="0"/>
              <a:t>Cure rate modelling:  How do we identify those people who can pay but won’t.  Clearly the cure dynamics are very different for that cohort (however small) than standard defaulters who are trying to pay</a:t>
            </a:r>
          </a:p>
          <a:p>
            <a:pPr eaLnBrk="1" fontAlgn="auto" hangingPunct="1">
              <a:lnSpc>
                <a:spcPct val="80000"/>
              </a:lnSpc>
              <a:spcAft>
                <a:spcPts val="0"/>
              </a:spcAft>
              <a:defRPr/>
            </a:pPr>
            <a:endParaRPr lang="en-US" sz="2000" dirty="0"/>
          </a:p>
          <a:p>
            <a:pPr eaLnBrk="1" fontAlgn="auto" hangingPunct="1">
              <a:lnSpc>
                <a:spcPct val="80000"/>
              </a:lnSpc>
              <a:spcAft>
                <a:spcPts val="0"/>
              </a:spcAft>
              <a:defRPr/>
            </a:pPr>
            <a:r>
              <a:rPr lang="en-US" sz="2000" dirty="0"/>
              <a:t>Forbearance modelling:  Clearly, banks offer forbearance to assist customers.  Many forbearance solutions are long term offers.  While the institution may predict short term behavior what of long term?  These estimates were necessary in order to estimate cash flows.</a:t>
            </a:r>
          </a:p>
          <a:p>
            <a:pPr eaLnBrk="1" fontAlgn="auto" hangingPunct="1">
              <a:lnSpc>
                <a:spcPct val="80000"/>
              </a:lnSpc>
              <a:spcAft>
                <a:spcPts val="0"/>
              </a:spcAft>
              <a:defRPr/>
            </a:pPr>
            <a:endParaRPr lang="en-US" sz="2000" dirty="0"/>
          </a:p>
          <a:p>
            <a:pPr eaLnBrk="1" fontAlgn="auto" hangingPunct="1">
              <a:lnSpc>
                <a:spcPct val="80000"/>
              </a:lnSpc>
              <a:spcAft>
                <a:spcPts val="0"/>
              </a:spcAft>
              <a:defRPr/>
            </a:pPr>
            <a:r>
              <a:rPr lang="en-US" sz="2000" dirty="0"/>
              <a:t>Collateral modelling:  Repossession is a necessary feature of mortgage modelling.  However, for many distressed borrowers that potential event is some years away, given current processes.  What value should banks apply to future property repossessions and when are such events likely to occur?  Will the borrower allow the property to fall into ruin – repossession loss?</a:t>
            </a:r>
          </a:p>
          <a:p>
            <a:pPr eaLnBrk="1" fontAlgn="auto" hangingPunct="1">
              <a:lnSpc>
                <a:spcPct val="80000"/>
              </a:lnSpc>
              <a:spcAft>
                <a:spcPts val="0"/>
              </a:spcAft>
              <a:defRPr/>
            </a:pPr>
            <a:endParaRPr lang="en-US" sz="2000" dirty="0"/>
          </a:p>
          <a:p>
            <a:pPr eaLnBrk="1" fontAlgn="auto" hangingPunct="1">
              <a:lnSpc>
                <a:spcPct val="80000"/>
              </a:lnSpc>
              <a:spcAft>
                <a:spcPts val="0"/>
              </a:spcAft>
              <a:defRPr/>
            </a:pPr>
            <a:r>
              <a:rPr lang="en-US" sz="2000" dirty="0"/>
              <a:t>The famous Dunne judgment – see CBI research.</a:t>
            </a:r>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2E1939-FF15-4321-9D5D-A88F00AC6DC2}" type="slidenum">
              <a:rPr lang="en-US" sz="1400" smtClean="0"/>
              <a:pPr/>
              <a:t>16</a:t>
            </a:fld>
            <a:endParaRPr lang="en-US" sz="1400"/>
          </a:p>
        </p:txBody>
      </p:sp>
    </p:spTree>
    <p:extLst>
      <p:ext uri="{BB962C8B-B14F-4D97-AF65-F5344CB8AC3E}">
        <p14:creationId xmlns:p14="http://schemas.microsoft.com/office/powerpoint/2010/main" val="3654237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36525"/>
            <a:ext cx="8229600" cy="625475"/>
          </a:xfrm>
        </p:spPr>
        <p:txBody>
          <a:bodyPr/>
          <a:lstStyle/>
          <a:p>
            <a:pPr eaLnBrk="1" hangingPunct="1"/>
            <a:r>
              <a:rPr lang="en-US" sz="3600" dirty="0"/>
              <a:t>The Dunne Judgment: 25</a:t>
            </a:r>
            <a:r>
              <a:rPr lang="en-US" sz="3600" baseline="30000" dirty="0"/>
              <a:t>th</a:t>
            </a:r>
            <a:r>
              <a:rPr lang="en-US" sz="3600" dirty="0"/>
              <a:t> July 2011</a:t>
            </a:r>
          </a:p>
        </p:txBody>
      </p:sp>
      <p:sp>
        <p:nvSpPr>
          <p:cNvPr id="5126" name="Rectangle 3"/>
          <p:cNvSpPr>
            <a:spLocks noGrp="1" noChangeArrowheads="1"/>
          </p:cNvSpPr>
          <p:nvPr>
            <p:ph idx="1"/>
          </p:nvPr>
        </p:nvSpPr>
        <p:spPr>
          <a:xfrm>
            <a:off x="457200" y="762000"/>
            <a:ext cx="8229600" cy="5594350"/>
          </a:xfrm>
        </p:spPr>
        <p:txBody>
          <a:bodyPr rtlCol="0">
            <a:normAutofit/>
          </a:bodyPr>
          <a:lstStyle/>
          <a:p>
            <a:pPr marL="0" indent="0" eaLnBrk="1" fontAlgn="auto" hangingPunct="1">
              <a:lnSpc>
                <a:spcPct val="80000"/>
              </a:lnSpc>
              <a:spcAft>
                <a:spcPts val="0"/>
              </a:spcAft>
              <a:buNone/>
              <a:defRPr/>
            </a:pPr>
            <a:r>
              <a:rPr lang="en-US" sz="2000" dirty="0"/>
              <a:t>The layman RTE report that day:</a:t>
            </a:r>
          </a:p>
          <a:p>
            <a:pPr marL="0" indent="0" eaLnBrk="1" fontAlgn="auto" hangingPunct="1">
              <a:lnSpc>
                <a:spcPct val="80000"/>
              </a:lnSpc>
              <a:spcAft>
                <a:spcPts val="0"/>
              </a:spcAft>
              <a:buNone/>
              <a:defRPr/>
            </a:pPr>
            <a:endParaRPr lang="en-US" sz="2000" dirty="0"/>
          </a:p>
          <a:p>
            <a:pPr marL="0" indent="0" eaLnBrk="1" fontAlgn="auto" hangingPunct="1">
              <a:lnSpc>
                <a:spcPct val="80000"/>
              </a:lnSpc>
              <a:spcAft>
                <a:spcPts val="0"/>
              </a:spcAft>
              <a:buNone/>
              <a:defRPr/>
            </a:pPr>
            <a:r>
              <a:rPr lang="en-GB" sz="2000" dirty="0"/>
              <a:t>The High Court ruled today that a lending institution cannot apply for an order for possession where a mortgage was created before December 1</a:t>
            </a:r>
            <a:r>
              <a:rPr lang="en-GB" sz="2000" baseline="30000" dirty="0"/>
              <a:t>st</a:t>
            </a:r>
            <a:r>
              <a:rPr lang="en-GB" sz="2000" dirty="0"/>
              <a:t> 2009 but a demand for full payment was not made until after that. Ms Justice Elizabeth Dunne was giving her decision in four cases taken by lawyers linked to the New Beginning group.</a:t>
            </a:r>
          </a:p>
          <a:p>
            <a:pPr marL="0" indent="0" eaLnBrk="1" fontAlgn="auto" hangingPunct="1">
              <a:lnSpc>
                <a:spcPct val="80000"/>
              </a:lnSpc>
              <a:spcAft>
                <a:spcPts val="0"/>
              </a:spcAft>
              <a:buNone/>
              <a:defRPr/>
            </a:pPr>
            <a:endParaRPr lang="en-GB" sz="2000" dirty="0"/>
          </a:p>
          <a:p>
            <a:pPr marL="0" indent="0" eaLnBrk="1" fontAlgn="auto" hangingPunct="1">
              <a:lnSpc>
                <a:spcPct val="80000"/>
              </a:lnSpc>
              <a:spcAft>
                <a:spcPts val="0"/>
              </a:spcAft>
              <a:buNone/>
              <a:defRPr/>
            </a:pPr>
            <a:r>
              <a:rPr lang="en-GB" sz="2000" dirty="0"/>
              <a:t>The decision arises due to the repeal of 1964 legislation by the Land and Conveyancing Reform Act of 2009. The 2009 Act came into force on December 1</a:t>
            </a:r>
            <a:r>
              <a:rPr lang="en-GB" sz="2000" baseline="30000" dirty="0"/>
              <a:t>st</a:t>
            </a:r>
            <a:r>
              <a:rPr lang="en-GB" sz="2000" dirty="0"/>
              <a:t> 2009 and covers only mortgages taken out since then.</a:t>
            </a:r>
          </a:p>
          <a:p>
            <a:pPr marL="0" indent="0" eaLnBrk="1" fontAlgn="auto" hangingPunct="1">
              <a:lnSpc>
                <a:spcPct val="80000"/>
              </a:lnSpc>
              <a:spcAft>
                <a:spcPts val="0"/>
              </a:spcAft>
              <a:buNone/>
              <a:defRPr/>
            </a:pPr>
            <a:endParaRPr lang="en-GB" sz="2000" dirty="0"/>
          </a:p>
          <a:p>
            <a:pPr marL="0" indent="0" eaLnBrk="1" fontAlgn="auto" hangingPunct="1">
              <a:lnSpc>
                <a:spcPct val="80000"/>
              </a:lnSpc>
              <a:spcAft>
                <a:spcPts val="0"/>
              </a:spcAft>
              <a:buNone/>
              <a:defRPr/>
            </a:pPr>
            <a:r>
              <a:rPr lang="en-GB" sz="2000" dirty="0"/>
              <a:t>Ms Justice Dunne ruled that a lender can apply for an order under the old legislation only if it makes a demand for the principal monies due before December 2009. She struck out a case in which that had not happened.</a:t>
            </a:r>
          </a:p>
          <a:p>
            <a:pPr marL="0" indent="0" eaLnBrk="1" fontAlgn="auto" hangingPunct="1">
              <a:lnSpc>
                <a:spcPct val="80000"/>
              </a:lnSpc>
              <a:spcAft>
                <a:spcPts val="0"/>
              </a:spcAft>
              <a:buNone/>
              <a:defRPr/>
            </a:pPr>
            <a:endParaRPr lang="en-GB" sz="2000" dirty="0"/>
          </a:p>
          <a:p>
            <a:pPr marL="0" indent="0" eaLnBrk="1" fontAlgn="auto" hangingPunct="1">
              <a:lnSpc>
                <a:spcPct val="80000"/>
              </a:lnSpc>
              <a:spcAft>
                <a:spcPts val="0"/>
              </a:spcAft>
              <a:buNone/>
              <a:defRPr/>
            </a:pPr>
            <a:r>
              <a:rPr lang="en-GB" sz="2000" dirty="0"/>
              <a:t>She said the repeal of the old legislation had created a 'lacuna' and it was not for the court to supply that which was not in the 2009 Act.</a:t>
            </a:r>
            <a:endParaRPr lang="en-US" sz="2000" dirty="0"/>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2E1939-FF15-4321-9D5D-A88F00AC6DC2}" type="slidenum">
              <a:rPr lang="en-US" sz="1400" smtClean="0"/>
              <a:pPr/>
              <a:t>17</a:t>
            </a:fld>
            <a:endParaRPr lang="en-US" sz="1400"/>
          </a:p>
        </p:txBody>
      </p:sp>
    </p:spTree>
    <p:extLst>
      <p:ext uri="{BB962C8B-B14F-4D97-AF65-F5344CB8AC3E}">
        <p14:creationId xmlns:p14="http://schemas.microsoft.com/office/powerpoint/2010/main" val="2575474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36525"/>
            <a:ext cx="8229600" cy="625475"/>
          </a:xfrm>
        </p:spPr>
        <p:txBody>
          <a:bodyPr/>
          <a:lstStyle/>
          <a:p>
            <a:pPr eaLnBrk="1" hangingPunct="1"/>
            <a:r>
              <a:rPr lang="en-US" sz="3600" dirty="0"/>
              <a:t>Provisioning under IFRS 9</a:t>
            </a:r>
          </a:p>
        </p:txBody>
      </p:sp>
      <p:sp>
        <p:nvSpPr>
          <p:cNvPr id="5126" name="Rectangle 3"/>
          <p:cNvSpPr>
            <a:spLocks noGrp="1" noChangeArrowheads="1"/>
          </p:cNvSpPr>
          <p:nvPr>
            <p:ph idx="1"/>
          </p:nvPr>
        </p:nvSpPr>
        <p:spPr>
          <a:xfrm>
            <a:off x="457200" y="871538"/>
            <a:ext cx="8077200" cy="5484812"/>
          </a:xfrm>
        </p:spPr>
        <p:txBody>
          <a:bodyPr rtlCol="0">
            <a:normAutofit fontScale="92500"/>
          </a:bodyPr>
          <a:lstStyle/>
          <a:p>
            <a:pPr marL="0" indent="0">
              <a:lnSpc>
                <a:spcPct val="120000"/>
              </a:lnSpc>
              <a:buNone/>
            </a:pPr>
            <a:r>
              <a:rPr lang="en-GB" sz="2000" dirty="0"/>
              <a:t>IFRS-9 is a comprehensive standard for loan accounting that went live on 1</a:t>
            </a:r>
            <a:r>
              <a:rPr lang="en-GB" sz="2000" baseline="30000" dirty="0"/>
              <a:t>st</a:t>
            </a:r>
            <a:r>
              <a:rPr lang="en-GB" sz="2000" dirty="0"/>
              <a:t> January 2018 with a range of topics including:</a:t>
            </a:r>
          </a:p>
          <a:p>
            <a:pPr marL="0" indent="0">
              <a:lnSpc>
                <a:spcPct val="120000"/>
              </a:lnSpc>
              <a:buNone/>
            </a:pPr>
            <a:endParaRPr lang="en-GB" sz="2000" dirty="0"/>
          </a:p>
          <a:p>
            <a:pPr>
              <a:lnSpc>
                <a:spcPct val="120000"/>
              </a:lnSpc>
            </a:pPr>
            <a:r>
              <a:rPr lang="en-GB" sz="2000" dirty="0"/>
              <a:t>Recognition</a:t>
            </a:r>
          </a:p>
          <a:p>
            <a:pPr>
              <a:lnSpc>
                <a:spcPct val="120000"/>
              </a:lnSpc>
            </a:pPr>
            <a:r>
              <a:rPr lang="en-GB" sz="2000" dirty="0"/>
              <a:t>Classification </a:t>
            </a:r>
          </a:p>
          <a:p>
            <a:pPr>
              <a:lnSpc>
                <a:spcPct val="120000"/>
              </a:lnSpc>
            </a:pPr>
            <a:r>
              <a:rPr lang="en-GB" sz="2000" dirty="0"/>
              <a:t>Disclosure</a:t>
            </a:r>
          </a:p>
          <a:p>
            <a:pPr>
              <a:lnSpc>
                <a:spcPct val="120000"/>
              </a:lnSpc>
            </a:pPr>
            <a:endParaRPr lang="en-GB" sz="2000" dirty="0"/>
          </a:p>
          <a:p>
            <a:pPr marL="0" indent="0">
              <a:lnSpc>
                <a:spcPct val="120000"/>
              </a:lnSpc>
              <a:buNone/>
            </a:pPr>
            <a:r>
              <a:rPr lang="en-GB" sz="2000" dirty="0"/>
              <a:t>The most challenging and complex element of the new standard was the requirement to measure impairment and record a corresponding allowance using </a:t>
            </a:r>
            <a:r>
              <a:rPr lang="en-GB" sz="2000" b="1" i="1" dirty="0"/>
              <a:t>three distinct categories </a:t>
            </a:r>
            <a:r>
              <a:rPr lang="en-GB" sz="2000" dirty="0"/>
              <a:t>rather than the IAS39 two categories.</a:t>
            </a:r>
          </a:p>
          <a:p>
            <a:pPr marL="0" indent="0">
              <a:lnSpc>
                <a:spcPct val="120000"/>
              </a:lnSpc>
              <a:buNone/>
            </a:pPr>
            <a:endParaRPr lang="en-GB" sz="2000" dirty="0"/>
          </a:p>
          <a:p>
            <a:pPr marL="0" indent="0">
              <a:lnSpc>
                <a:spcPct val="120000"/>
              </a:lnSpc>
              <a:buNone/>
            </a:pPr>
            <a:r>
              <a:rPr lang="en-GB" sz="2000" dirty="0"/>
              <a:t>As concerns were raised about ‘too little, too late’ provisioning for loan losses the lifetime expected credit loss framework has aimed to address this weakness.</a:t>
            </a:r>
            <a:endParaRPr lang="en-US" sz="2000" dirty="0"/>
          </a:p>
        </p:txBody>
      </p:sp>
      <p:sp>
        <p:nvSpPr>
          <p:cNvPr id="41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8DFD1-D30D-406F-873D-B40AD0DA0961}" type="slidenum">
              <a:rPr lang="en-US" sz="1400" smtClean="0"/>
              <a:pPr/>
              <a:t>18</a:t>
            </a:fld>
            <a:endParaRPr lang="en-US" sz="1400"/>
          </a:p>
        </p:txBody>
      </p:sp>
    </p:spTree>
    <p:extLst>
      <p:ext uri="{BB962C8B-B14F-4D97-AF65-F5344CB8AC3E}">
        <p14:creationId xmlns:p14="http://schemas.microsoft.com/office/powerpoint/2010/main" val="4197453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596900"/>
          </a:xfrm>
        </p:spPr>
        <p:txBody>
          <a:bodyPr/>
          <a:lstStyle/>
          <a:p>
            <a:pPr eaLnBrk="1" hangingPunct="1"/>
            <a:r>
              <a:rPr lang="en-US" sz="3600" dirty="0"/>
              <a:t>IFRS 9 calculates Expected Credit Loss (ECL)</a:t>
            </a:r>
          </a:p>
        </p:txBody>
      </p:sp>
      <p:sp>
        <p:nvSpPr>
          <p:cNvPr id="5126" name="Rectangle 3"/>
          <p:cNvSpPr>
            <a:spLocks noGrp="1" noChangeArrowheads="1"/>
          </p:cNvSpPr>
          <p:nvPr>
            <p:ph idx="1"/>
          </p:nvPr>
        </p:nvSpPr>
        <p:spPr>
          <a:xfrm>
            <a:off x="381000" y="762000"/>
            <a:ext cx="8534400" cy="5594350"/>
          </a:xfrm>
        </p:spPr>
        <p:txBody>
          <a:bodyPr rtlCol="0">
            <a:normAutofit/>
          </a:bodyPr>
          <a:lstStyle/>
          <a:p>
            <a:pPr marL="0" indent="0">
              <a:lnSpc>
                <a:spcPct val="120000"/>
              </a:lnSpc>
              <a:buNone/>
            </a:pPr>
            <a:r>
              <a:rPr lang="en-GB" sz="2000" dirty="0"/>
              <a:t>The three categories are as follows:</a:t>
            </a:r>
          </a:p>
          <a:p>
            <a:pPr marL="0" indent="0">
              <a:lnSpc>
                <a:spcPct val="120000"/>
              </a:lnSpc>
              <a:buNone/>
            </a:pPr>
            <a:endParaRPr lang="en-GB" sz="2000" dirty="0"/>
          </a:p>
          <a:p>
            <a:pPr marL="0" indent="0">
              <a:lnSpc>
                <a:spcPct val="120000"/>
              </a:lnSpc>
              <a:buNone/>
            </a:pPr>
            <a:r>
              <a:rPr lang="en-GB" sz="2000" dirty="0"/>
              <a:t>Stage 1 loans have 12 month Expected Credit Loss (ECL)</a:t>
            </a:r>
          </a:p>
          <a:p>
            <a:pPr>
              <a:lnSpc>
                <a:spcPct val="120000"/>
              </a:lnSpc>
            </a:pPr>
            <a:r>
              <a:rPr lang="en-GB" sz="2000" dirty="0"/>
              <a:t>12-Month Expected Losses: To be applied to performing loans where the credit risk has not increased significantly since loan origination.  These stay in </a:t>
            </a:r>
            <a:r>
              <a:rPr lang="en-GB" sz="2000" b="1" dirty="0"/>
              <a:t>Stage 1</a:t>
            </a:r>
            <a:r>
              <a:rPr lang="en-GB" sz="2000" dirty="0"/>
              <a:t>  and the provision is </a:t>
            </a:r>
          </a:p>
          <a:p>
            <a:pPr marL="0" indent="0">
              <a:lnSpc>
                <a:spcPct val="120000"/>
              </a:lnSpc>
              <a:buNone/>
            </a:pPr>
            <a:r>
              <a:rPr lang="en-GB" sz="2000" dirty="0"/>
              <a:t>		</a:t>
            </a:r>
            <a:r>
              <a:rPr lang="en-GB" sz="2000" b="1" dirty="0"/>
              <a:t>Balance * 12 month PD * LGD</a:t>
            </a:r>
          </a:p>
          <a:p>
            <a:pPr marL="0" indent="0">
              <a:lnSpc>
                <a:spcPct val="120000"/>
              </a:lnSpc>
              <a:buNone/>
            </a:pPr>
            <a:endParaRPr lang="en-GB" sz="2000" dirty="0"/>
          </a:p>
          <a:p>
            <a:pPr>
              <a:lnSpc>
                <a:spcPct val="120000"/>
              </a:lnSpc>
            </a:pPr>
            <a:r>
              <a:rPr lang="en-GB" sz="2000" dirty="0"/>
              <a:t>The concept of an emergence period has been removed</a:t>
            </a:r>
          </a:p>
          <a:p>
            <a:pPr>
              <a:lnSpc>
                <a:spcPct val="120000"/>
              </a:lnSpc>
            </a:pPr>
            <a:endParaRPr lang="en-GB" sz="2000" dirty="0"/>
          </a:p>
          <a:p>
            <a:pPr>
              <a:lnSpc>
                <a:spcPct val="120000"/>
              </a:lnSpc>
            </a:pPr>
            <a:r>
              <a:rPr lang="en-GB" sz="2000" dirty="0"/>
              <a:t>The conceptual breakthrough is the acknowledgement that every single loan has a specific provision attached to it.</a:t>
            </a:r>
          </a:p>
        </p:txBody>
      </p:sp>
      <p:sp>
        <p:nvSpPr>
          <p:cNvPr id="41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8DFD1-D30D-406F-873D-B40AD0DA0961}" type="slidenum">
              <a:rPr lang="en-US" sz="1400" smtClean="0"/>
              <a:pPr/>
              <a:t>19</a:t>
            </a:fld>
            <a:endParaRPr lang="en-US" sz="1400"/>
          </a:p>
        </p:txBody>
      </p:sp>
    </p:spTree>
    <p:extLst>
      <p:ext uri="{BB962C8B-B14F-4D97-AF65-F5344CB8AC3E}">
        <p14:creationId xmlns:p14="http://schemas.microsoft.com/office/powerpoint/2010/main" val="320882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596900"/>
          </a:xfrm>
        </p:spPr>
        <p:txBody>
          <a:bodyPr/>
          <a:lstStyle/>
          <a:p>
            <a:pPr eaLnBrk="1" hangingPunct="1"/>
            <a:r>
              <a:rPr lang="en-US" sz="3600" dirty="0"/>
              <a:t>Lecture Four – A Summary</a:t>
            </a:r>
          </a:p>
        </p:txBody>
      </p:sp>
      <p:sp>
        <p:nvSpPr>
          <p:cNvPr id="5126" name="Rectangle 3"/>
          <p:cNvSpPr>
            <a:spLocks noGrp="1" noChangeArrowheads="1"/>
          </p:cNvSpPr>
          <p:nvPr>
            <p:ph idx="1"/>
          </p:nvPr>
        </p:nvSpPr>
        <p:spPr>
          <a:xfrm>
            <a:off x="457200" y="871538"/>
            <a:ext cx="8077200" cy="5484812"/>
          </a:xfrm>
        </p:spPr>
        <p:txBody>
          <a:bodyPr rtlCol="0">
            <a:normAutofit/>
          </a:bodyPr>
          <a:lstStyle/>
          <a:p>
            <a:r>
              <a:rPr lang="en-GB" sz="2000" dirty="0"/>
              <a:t>IAS 39 and it’s weaknesses</a:t>
            </a:r>
          </a:p>
          <a:p>
            <a:endParaRPr lang="en-GB" sz="2000" dirty="0"/>
          </a:p>
          <a:p>
            <a:r>
              <a:rPr lang="en-GB" sz="2000" dirty="0"/>
              <a:t>IFRS 9 and it’s positives and negatives</a:t>
            </a:r>
          </a:p>
          <a:p>
            <a:endParaRPr lang="en-GB" sz="2000" dirty="0"/>
          </a:p>
          <a:p>
            <a:r>
              <a:rPr lang="en-GB" sz="2000" dirty="0"/>
              <a:t>IFRS 9 and Covid-19</a:t>
            </a:r>
          </a:p>
          <a:p>
            <a:endParaRPr lang="en-GB" sz="2000" dirty="0"/>
          </a:p>
          <a:p>
            <a:r>
              <a:rPr lang="en-GB" sz="2000" dirty="0"/>
              <a:t>What impact has Covid-19 had on IFRS 9 (and </a:t>
            </a:r>
            <a:r>
              <a:rPr lang="en-GB" sz="2000"/>
              <a:t>bank provisions)</a:t>
            </a:r>
            <a:endParaRPr lang="en-GB" sz="2000" dirty="0"/>
          </a:p>
          <a:p>
            <a:endParaRPr lang="en-GB" sz="2000" dirty="0"/>
          </a:p>
          <a:p>
            <a:r>
              <a:rPr lang="en-GB" sz="2000" dirty="0"/>
              <a:t>How long will IFRS 9 last?</a:t>
            </a:r>
            <a:endParaRPr lang="en-US" sz="2000" dirty="0"/>
          </a:p>
        </p:txBody>
      </p:sp>
      <p:sp>
        <p:nvSpPr>
          <p:cNvPr id="41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8DFD1-D30D-406F-873D-B40AD0DA0961}" type="slidenum">
              <a:rPr lang="en-US" sz="1400" smtClean="0"/>
              <a:pPr/>
              <a:t>2</a:t>
            </a:fld>
            <a:endParaRPr lang="en-US" sz="1400"/>
          </a:p>
        </p:txBody>
      </p:sp>
    </p:spTree>
    <p:extLst>
      <p:ext uri="{BB962C8B-B14F-4D97-AF65-F5344CB8AC3E}">
        <p14:creationId xmlns:p14="http://schemas.microsoft.com/office/powerpoint/2010/main" val="1365129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596900"/>
          </a:xfrm>
        </p:spPr>
        <p:txBody>
          <a:bodyPr/>
          <a:lstStyle/>
          <a:p>
            <a:pPr eaLnBrk="1" hangingPunct="1"/>
            <a:r>
              <a:rPr lang="en-US" sz="3600" dirty="0"/>
              <a:t>IFRS 9 calculates Expected Credit Loss (ECL)</a:t>
            </a:r>
          </a:p>
        </p:txBody>
      </p:sp>
      <p:sp>
        <p:nvSpPr>
          <p:cNvPr id="5126" name="Rectangle 3"/>
          <p:cNvSpPr>
            <a:spLocks noGrp="1" noChangeArrowheads="1"/>
          </p:cNvSpPr>
          <p:nvPr>
            <p:ph idx="1"/>
          </p:nvPr>
        </p:nvSpPr>
        <p:spPr>
          <a:xfrm>
            <a:off x="381000" y="762000"/>
            <a:ext cx="8534400" cy="5594350"/>
          </a:xfrm>
        </p:spPr>
        <p:txBody>
          <a:bodyPr rtlCol="0">
            <a:normAutofit/>
          </a:bodyPr>
          <a:lstStyle/>
          <a:p>
            <a:pPr marL="0" indent="0">
              <a:lnSpc>
                <a:spcPct val="120000"/>
              </a:lnSpc>
              <a:buNone/>
            </a:pPr>
            <a:r>
              <a:rPr lang="en-GB" sz="2000" dirty="0"/>
              <a:t>Stage 2 loans have a lifetime ECL</a:t>
            </a:r>
          </a:p>
          <a:p>
            <a:pPr>
              <a:lnSpc>
                <a:spcPct val="120000"/>
              </a:lnSpc>
            </a:pPr>
            <a:r>
              <a:rPr lang="en-GB" sz="2000" dirty="0"/>
              <a:t>Lifetime Expected Losses: These are calculated where credit risk has increased significantly since loan origination, although the loan has not necessarily shown any sign of impairment.  These are in </a:t>
            </a:r>
            <a:r>
              <a:rPr lang="en-GB" sz="2000" b="1" dirty="0"/>
              <a:t>Stage 2</a:t>
            </a:r>
            <a:r>
              <a:rPr lang="en-GB" sz="2000" dirty="0"/>
              <a:t> with  provision</a:t>
            </a:r>
          </a:p>
          <a:p>
            <a:pPr marL="0" indent="0">
              <a:lnSpc>
                <a:spcPct val="120000"/>
              </a:lnSpc>
              <a:buNone/>
            </a:pPr>
            <a:r>
              <a:rPr lang="en-GB" sz="2000" b="1" dirty="0"/>
              <a:t>		Balance * Lifetime PD * LGD</a:t>
            </a:r>
          </a:p>
          <a:p>
            <a:pPr marL="0" indent="0">
              <a:lnSpc>
                <a:spcPct val="120000"/>
              </a:lnSpc>
              <a:buNone/>
            </a:pPr>
            <a:endParaRPr lang="en-GB" sz="2000" b="1" dirty="0"/>
          </a:p>
          <a:p>
            <a:pPr marL="0" indent="0">
              <a:lnSpc>
                <a:spcPct val="120000"/>
              </a:lnSpc>
              <a:buNone/>
            </a:pPr>
            <a:r>
              <a:rPr lang="en-GB" sz="2000" dirty="0"/>
              <a:t>Stage 3 loans are effectively the same as the IAS39 impaired definition</a:t>
            </a:r>
          </a:p>
          <a:p>
            <a:pPr>
              <a:lnSpc>
                <a:spcPct val="120000"/>
              </a:lnSpc>
            </a:pPr>
            <a:r>
              <a:rPr lang="en-US" sz="2000" b="1" dirty="0"/>
              <a:t>Stage 3</a:t>
            </a:r>
            <a:r>
              <a:rPr lang="en-US" sz="2000" dirty="0"/>
              <a:t> is non-performing loans with provision calculated as </a:t>
            </a:r>
          </a:p>
          <a:p>
            <a:pPr marL="0" indent="0">
              <a:lnSpc>
                <a:spcPct val="120000"/>
              </a:lnSpc>
              <a:buNone/>
            </a:pPr>
            <a:r>
              <a:rPr lang="en-US" sz="2000" dirty="0"/>
              <a:t>		</a:t>
            </a:r>
            <a:r>
              <a:rPr lang="en-US" sz="2000" b="1" dirty="0"/>
              <a:t>Balance * LGD 	</a:t>
            </a:r>
            <a:r>
              <a:rPr lang="en-US" sz="2000" i="1" dirty="0"/>
              <a:t>(same as before as PD = 1)</a:t>
            </a:r>
          </a:p>
        </p:txBody>
      </p:sp>
      <p:sp>
        <p:nvSpPr>
          <p:cNvPr id="41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8DFD1-D30D-406F-873D-B40AD0DA0961}" type="slidenum">
              <a:rPr lang="en-US" sz="1400" smtClean="0"/>
              <a:pPr/>
              <a:t>20</a:t>
            </a:fld>
            <a:endParaRPr 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457199"/>
          </a:xfrm>
        </p:spPr>
        <p:txBody>
          <a:bodyPr>
            <a:normAutofit fontScale="90000"/>
          </a:bodyPr>
          <a:lstStyle/>
          <a:p>
            <a:r>
              <a:rPr lang="en-GB" dirty="0"/>
              <a:t>IFRS 9: Simple Picture</a:t>
            </a:r>
          </a:p>
        </p:txBody>
      </p:sp>
      <p:pic>
        <p:nvPicPr>
          <p:cNvPr id="7" name="Content Placeholder 6"/>
          <p:cNvPicPr>
            <a:picLocks noGrp="1" noChangeAspect="1"/>
          </p:cNvPicPr>
          <p:nvPr>
            <p:ph idx="1"/>
          </p:nvPr>
        </p:nvPicPr>
        <p:blipFill>
          <a:blip r:embed="rId2"/>
          <a:stretch>
            <a:fillRect/>
          </a:stretch>
        </p:blipFill>
        <p:spPr>
          <a:xfrm>
            <a:off x="152400" y="457200"/>
            <a:ext cx="8880686" cy="5899150"/>
          </a:xfrm>
          <a:prstGeom prst="rect">
            <a:avLst/>
          </a:prstGeom>
        </p:spPr>
      </p:pic>
      <p:sp>
        <p:nvSpPr>
          <p:cNvPr id="6" name="Slide Number Placeholder 5"/>
          <p:cNvSpPr>
            <a:spLocks noGrp="1"/>
          </p:cNvSpPr>
          <p:nvPr>
            <p:ph type="sldNum" sz="quarter" idx="12"/>
          </p:nvPr>
        </p:nvSpPr>
        <p:spPr/>
        <p:txBody>
          <a:bodyPr/>
          <a:lstStyle/>
          <a:p>
            <a:pPr>
              <a:defRPr/>
            </a:pPr>
            <a:fld id="{39507349-6322-4C49-8620-AA8D6D26C829}" type="slidenum">
              <a:rPr lang="en-US" smtClean="0"/>
              <a:pPr>
                <a:defRPr/>
              </a:pPr>
              <a:t>21</a:t>
            </a:fld>
            <a:endParaRPr lang="en-US"/>
          </a:p>
        </p:txBody>
      </p:sp>
    </p:spTree>
    <p:extLst>
      <p:ext uri="{BB962C8B-B14F-4D97-AF65-F5344CB8AC3E}">
        <p14:creationId xmlns:p14="http://schemas.microsoft.com/office/powerpoint/2010/main" val="384425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596900"/>
          </a:xfrm>
        </p:spPr>
        <p:txBody>
          <a:bodyPr/>
          <a:lstStyle/>
          <a:p>
            <a:pPr eaLnBrk="1" hangingPunct="1"/>
            <a:r>
              <a:rPr lang="en-US" sz="3600" dirty="0"/>
              <a:t>Comparing IFRS 9 to IAS 39</a:t>
            </a:r>
          </a:p>
        </p:txBody>
      </p:sp>
      <p:sp>
        <p:nvSpPr>
          <p:cNvPr id="5126" name="Rectangle 3"/>
          <p:cNvSpPr>
            <a:spLocks noGrp="1" noChangeArrowheads="1"/>
          </p:cNvSpPr>
          <p:nvPr>
            <p:ph idx="1"/>
          </p:nvPr>
        </p:nvSpPr>
        <p:spPr>
          <a:xfrm>
            <a:off x="457200" y="871538"/>
            <a:ext cx="8458200" cy="5484812"/>
          </a:xfrm>
        </p:spPr>
        <p:txBody>
          <a:bodyPr rtlCol="0">
            <a:normAutofit/>
          </a:bodyPr>
          <a:lstStyle/>
          <a:p>
            <a:pPr>
              <a:lnSpc>
                <a:spcPct val="100000"/>
              </a:lnSpc>
            </a:pPr>
            <a:r>
              <a:rPr lang="en-GB" sz="2000" dirty="0"/>
              <a:t>The scope of the impairment requirements is now much broader.  Previously, under IAS 39, loss allowances were only recorded for impaired loans</a:t>
            </a:r>
          </a:p>
          <a:p>
            <a:pPr>
              <a:lnSpc>
                <a:spcPct val="100000"/>
              </a:lnSpc>
            </a:pPr>
            <a:endParaRPr lang="en-GB" sz="2000" dirty="0"/>
          </a:p>
          <a:p>
            <a:pPr>
              <a:lnSpc>
                <a:spcPct val="100000"/>
              </a:lnSpc>
            </a:pPr>
            <a:r>
              <a:rPr lang="en-GB" sz="2000" dirty="0"/>
              <a:t>The new requirements result in earlier recognition of credit losses, by necessitating a 12-month ECL allowance for all credit loans.</a:t>
            </a:r>
          </a:p>
          <a:p>
            <a:pPr>
              <a:lnSpc>
                <a:spcPct val="100000"/>
              </a:lnSpc>
            </a:pPr>
            <a:endParaRPr lang="en-GB" sz="2000" dirty="0"/>
          </a:p>
          <a:p>
            <a:pPr>
              <a:lnSpc>
                <a:spcPct val="100000"/>
              </a:lnSpc>
            </a:pPr>
            <a:r>
              <a:rPr lang="en-GB" sz="2000" dirty="0"/>
              <a:t>The recognition of lifetime ECLs is expected to be earlier and larger for all credit loans that have significantly deteriorated as a lifetime PD is likely to be very many multiples of a one-year PD</a:t>
            </a:r>
          </a:p>
          <a:p>
            <a:pPr marL="0" indent="0">
              <a:lnSpc>
                <a:spcPct val="100000"/>
              </a:lnSpc>
              <a:buNone/>
            </a:pPr>
            <a:endParaRPr lang="en-GB" sz="2000" dirty="0"/>
          </a:p>
          <a:p>
            <a:pPr>
              <a:lnSpc>
                <a:spcPct val="100000"/>
              </a:lnSpc>
            </a:pPr>
            <a:r>
              <a:rPr lang="en-GB" sz="2000" dirty="0"/>
              <a:t>While credit loans in ‘Stage 3’, as illustrated in the above diagram, are similar to those deemed by IAS 39 to have suffered individual incurred losses, credit loan in ‘Stages 1 and 2’ will essentially replace those loans measured under IAS 39’s latent approach, but with vastly higher provisions</a:t>
            </a:r>
            <a:endParaRPr lang="en-US" sz="2000" dirty="0"/>
          </a:p>
        </p:txBody>
      </p:sp>
      <p:sp>
        <p:nvSpPr>
          <p:cNvPr id="41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8DFD1-D30D-406F-873D-B40AD0DA0961}" type="slidenum">
              <a:rPr lang="en-US" sz="1400" smtClean="0"/>
              <a:pPr/>
              <a:t>22</a:t>
            </a:fld>
            <a:endParaRPr lang="en-US" sz="1400"/>
          </a:p>
        </p:txBody>
      </p:sp>
    </p:spTree>
    <p:extLst>
      <p:ext uri="{BB962C8B-B14F-4D97-AF65-F5344CB8AC3E}">
        <p14:creationId xmlns:p14="http://schemas.microsoft.com/office/powerpoint/2010/main" val="55931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274638"/>
            <a:ext cx="8534400" cy="596900"/>
          </a:xfrm>
        </p:spPr>
        <p:txBody>
          <a:bodyPr/>
          <a:lstStyle/>
          <a:p>
            <a:pPr eaLnBrk="1" hangingPunct="1"/>
            <a:r>
              <a:rPr lang="en-US" sz="3600" dirty="0"/>
              <a:t>IFRS 9 Multiple Economic Scenarios</a:t>
            </a:r>
          </a:p>
        </p:txBody>
      </p:sp>
      <p:sp>
        <p:nvSpPr>
          <p:cNvPr id="5126" name="Rectangle 3"/>
          <p:cNvSpPr>
            <a:spLocks noGrp="1" noChangeArrowheads="1"/>
          </p:cNvSpPr>
          <p:nvPr>
            <p:ph idx="1"/>
          </p:nvPr>
        </p:nvSpPr>
        <p:spPr>
          <a:xfrm>
            <a:off x="457200" y="871538"/>
            <a:ext cx="8077200" cy="5484812"/>
          </a:xfrm>
        </p:spPr>
        <p:txBody>
          <a:bodyPr rtlCol="0">
            <a:normAutofit/>
          </a:bodyPr>
          <a:lstStyle/>
          <a:p>
            <a:pPr marL="0" indent="0">
              <a:lnSpc>
                <a:spcPct val="120000"/>
              </a:lnSpc>
              <a:buNone/>
            </a:pPr>
            <a:r>
              <a:rPr lang="en-GB" sz="2000" dirty="0"/>
              <a:t>ECL is an unbiased and probability-weighted amount that is determined by</a:t>
            </a:r>
          </a:p>
          <a:p>
            <a:pPr marL="0" indent="0">
              <a:lnSpc>
                <a:spcPct val="120000"/>
              </a:lnSpc>
              <a:buNone/>
            </a:pPr>
            <a:endParaRPr lang="en-GB" sz="2000" dirty="0"/>
          </a:p>
          <a:p>
            <a:pPr>
              <a:lnSpc>
                <a:spcPct val="120000"/>
              </a:lnSpc>
            </a:pPr>
            <a:r>
              <a:rPr lang="en-GB" sz="2000" dirty="0"/>
              <a:t>Evaluating a range of possible outcomes</a:t>
            </a:r>
          </a:p>
          <a:p>
            <a:pPr>
              <a:lnSpc>
                <a:spcPct val="120000"/>
              </a:lnSpc>
            </a:pPr>
            <a:endParaRPr lang="en-GB" sz="2000" dirty="0"/>
          </a:p>
          <a:p>
            <a:pPr>
              <a:lnSpc>
                <a:spcPct val="120000"/>
              </a:lnSpc>
            </a:pPr>
            <a:r>
              <a:rPr lang="en-GB" sz="2000" dirty="0"/>
              <a:t>Incorporating the time value of money</a:t>
            </a:r>
          </a:p>
          <a:p>
            <a:pPr>
              <a:lnSpc>
                <a:spcPct val="120000"/>
              </a:lnSpc>
            </a:pPr>
            <a:endParaRPr lang="en-GB" sz="2000" dirty="0"/>
          </a:p>
          <a:p>
            <a:pPr>
              <a:lnSpc>
                <a:spcPct val="120000"/>
              </a:lnSpc>
            </a:pPr>
            <a:r>
              <a:rPr lang="en-GB" sz="2000" dirty="0"/>
              <a:t>Based on reasonable and supportable information</a:t>
            </a:r>
          </a:p>
          <a:p>
            <a:pPr>
              <a:lnSpc>
                <a:spcPct val="120000"/>
              </a:lnSpc>
            </a:pPr>
            <a:endParaRPr lang="en-GB" sz="2000" dirty="0"/>
          </a:p>
          <a:p>
            <a:pPr marL="457200" indent="-457200">
              <a:lnSpc>
                <a:spcPct val="120000"/>
              </a:lnSpc>
              <a:buFont typeface="+mj-lt"/>
              <a:buAutoNum type="arabicPeriod"/>
            </a:pPr>
            <a:r>
              <a:rPr lang="en-GB" sz="2000" dirty="0"/>
              <a:t>How many outcomes should we consider?</a:t>
            </a:r>
          </a:p>
          <a:p>
            <a:pPr marL="457200" indent="-457200">
              <a:lnSpc>
                <a:spcPct val="120000"/>
              </a:lnSpc>
              <a:buFont typeface="+mj-lt"/>
              <a:buAutoNum type="arabicPeriod"/>
            </a:pPr>
            <a:r>
              <a:rPr lang="en-GB" sz="2000" dirty="0"/>
              <a:t>Should we consider a discrete number of scenarios and give them probabilities to reflect likelihood?</a:t>
            </a:r>
          </a:p>
          <a:p>
            <a:pPr marL="457200" indent="-457200">
              <a:lnSpc>
                <a:spcPct val="120000"/>
              </a:lnSpc>
              <a:buFont typeface="+mj-lt"/>
              <a:buAutoNum type="arabicPeriod"/>
            </a:pPr>
            <a:r>
              <a:rPr lang="en-GB" sz="2000" dirty="0"/>
              <a:t>What about Monte Carlo simulation of the future?</a:t>
            </a:r>
          </a:p>
        </p:txBody>
      </p:sp>
      <p:sp>
        <p:nvSpPr>
          <p:cNvPr id="41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8DFD1-D30D-406F-873D-B40AD0DA0961}" type="slidenum">
              <a:rPr lang="en-US" sz="1400" smtClean="0"/>
              <a:pPr/>
              <a:t>23</a:t>
            </a:fld>
            <a:endParaRPr lang="en-US" sz="1400"/>
          </a:p>
        </p:txBody>
      </p:sp>
    </p:spTree>
    <p:extLst>
      <p:ext uri="{BB962C8B-B14F-4D97-AF65-F5344CB8AC3E}">
        <p14:creationId xmlns:p14="http://schemas.microsoft.com/office/powerpoint/2010/main" val="3372524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596900"/>
          </a:xfrm>
        </p:spPr>
        <p:txBody>
          <a:bodyPr/>
          <a:lstStyle/>
          <a:p>
            <a:pPr eaLnBrk="1" hangingPunct="1"/>
            <a:r>
              <a:rPr lang="en-US" sz="3600" dirty="0"/>
              <a:t>IFRS 9 SICR</a:t>
            </a:r>
          </a:p>
        </p:txBody>
      </p:sp>
      <p:sp>
        <p:nvSpPr>
          <p:cNvPr id="5126" name="Rectangle 3"/>
          <p:cNvSpPr>
            <a:spLocks noGrp="1" noChangeArrowheads="1"/>
          </p:cNvSpPr>
          <p:nvPr>
            <p:ph idx="1"/>
          </p:nvPr>
        </p:nvSpPr>
        <p:spPr>
          <a:xfrm>
            <a:off x="457200" y="871538"/>
            <a:ext cx="8458200" cy="5484812"/>
          </a:xfrm>
        </p:spPr>
        <p:txBody>
          <a:bodyPr rtlCol="0">
            <a:normAutofit/>
          </a:bodyPr>
          <a:lstStyle/>
          <a:p>
            <a:pPr marL="0" indent="0">
              <a:lnSpc>
                <a:spcPct val="100000"/>
              </a:lnSpc>
              <a:buNone/>
            </a:pPr>
            <a:r>
              <a:rPr lang="en-GB" sz="2000" dirty="0"/>
              <a:t>Movement from Stage 1 to Stage 2, with consequent increase in ECL, is predicated on significant increase in credit risk (SICR). </a:t>
            </a:r>
            <a:r>
              <a:rPr lang="en-GB" sz="2000" b="1" dirty="0"/>
              <a:t>At each reporting date</a:t>
            </a:r>
            <a:r>
              <a:rPr lang="en-GB" sz="2000" dirty="0"/>
              <a:t>, an entity shall assess whether the credit risk on a financial instrument has increased significantly since initial recognition.</a:t>
            </a:r>
          </a:p>
          <a:p>
            <a:pPr marL="0" indent="0">
              <a:lnSpc>
                <a:spcPct val="100000"/>
              </a:lnSpc>
              <a:buNone/>
            </a:pPr>
            <a:endParaRPr lang="en-GB" sz="2000" dirty="0"/>
          </a:p>
          <a:p>
            <a:pPr marL="0" indent="0">
              <a:lnSpc>
                <a:spcPct val="100000"/>
              </a:lnSpc>
              <a:buNone/>
            </a:pPr>
            <a:r>
              <a:rPr lang="en-GB" sz="2000" dirty="0"/>
              <a:t>Obvious questions follow:</a:t>
            </a:r>
          </a:p>
          <a:p>
            <a:pPr>
              <a:lnSpc>
                <a:spcPct val="100000"/>
              </a:lnSpc>
            </a:pPr>
            <a:endParaRPr lang="en-GB" sz="2000" dirty="0"/>
          </a:p>
          <a:p>
            <a:pPr>
              <a:lnSpc>
                <a:spcPct val="100000"/>
              </a:lnSpc>
            </a:pPr>
            <a:r>
              <a:rPr lang="en-GB" sz="2000" dirty="0"/>
              <a:t>Should PD be the methodology to apply SICR rules?</a:t>
            </a:r>
          </a:p>
          <a:p>
            <a:pPr>
              <a:lnSpc>
                <a:spcPct val="100000"/>
              </a:lnSpc>
            </a:pPr>
            <a:endParaRPr lang="en-GB" sz="2000" dirty="0"/>
          </a:p>
          <a:p>
            <a:pPr>
              <a:lnSpc>
                <a:spcPct val="100000"/>
              </a:lnSpc>
            </a:pPr>
            <a:r>
              <a:rPr lang="en-GB" sz="2000" dirty="0"/>
              <a:t>How large does an increase in PD need to be?</a:t>
            </a:r>
          </a:p>
          <a:p>
            <a:pPr>
              <a:lnSpc>
                <a:spcPct val="100000"/>
              </a:lnSpc>
            </a:pPr>
            <a:endParaRPr lang="en-GB" sz="2000" dirty="0"/>
          </a:p>
          <a:p>
            <a:pPr>
              <a:lnSpc>
                <a:spcPct val="100000"/>
              </a:lnSpc>
            </a:pPr>
            <a:r>
              <a:rPr lang="en-GB" sz="2000" dirty="0"/>
              <a:t>Should PD increases be absolute or relative?</a:t>
            </a:r>
          </a:p>
          <a:p>
            <a:pPr>
              <a:lnSpc>
                <a:spcPct val="100000"/>
              </a:lnSpc>
            </a:pPr>
            <a:endParaRPr lang="en-GB" sz="2000" dirty="0"/>
          </a:p>
          <a:p>
            <a:pPr>
              <a:lnSpc>
                <a:spcPct val="100000"/>
              </a:lnSpc>
            </a:pPr>
            <a:r>
              <a:rPr lang="en-GB" sz="2000" dirty="0"/>
              <a:t>Should increases be relative to original one-year PD or original lifetime PD?</a:t>
            </a:r>
          </a:p>
          <a:p>
            <a:pPr>
              <a:lnSpc>
                <a:spcPct val="100000"/>
              </a:lnSpc>
            </a:pPr>
            <a:endParaRPr lang="en-US" sz="2000" dirty="0"/>
          </a:p>
        </p:txBody>
      </p:sp>
      <p:sp>
        <p:nvSpPr>
          <p:cNvPr id="41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8DFD1-D30D-406F-873D-B40AD0DA0961}" type="slidenum">
              <a:rPr lang="en-US" sz="1400" smtClean="0"/>
              <a:pPr/>
              <a:t>24</a:t>
            </a:fld>
            <a:endParaRPr lang="en-US" sz="1400"/>
          </a:p>
        </p:txBody>
      </p:sp>
    </p:spTree>
    <p:extLst>
      <p:ext uri="{BB962C8B-B14F-4D97-AF65-F5344CB8AC3E}">
        <p14:creationId xmlns:p14="http://schemas.microsoft.com/office/powerpoint/2010/main" val="680236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274638"/>
            <a:ext cx="8534400" cy="596900"/>
          </a:xfrm>
        </p:spPr>
        <p:txBody>
          <a:bodyPr/>
          <a:lstStyle/>
          <a:p>
            <a:pPr eaLnBrk="1" hangingPunct="1"/>
            <a:r>
              <a:rPr lang="en-US" sz="3600" dirty="0"/>
              <a:t>IFRS 9 Reasonable / Supportable Information</a:t>
            </a:r>
          </a:p>
        </p:txBody>
      </p:sp>
      <p:sp>
        <p:nvSpPr>
          <p:cNvPr id="5126" name="Rectangle 3"/>
          <p:cNvSpPr>
            <a:spLocks noGrp="1" noChangeArrowheads="1"/>
          </p:cNvSpPr>
          <p:nvPr>
            <p:ph idx="1"/>
          </p:nvPr>
        </p:nvSpPr>
        <p:spPr>
          <a:xfrm>
            <a:off x="457200" y="871538"/>
            <a:ext cx="8077200" cy="5484812"/>
          </a:xfrm>
        </p:spPr>
        <p:txBody>
          <a:bodyPr rtlCol="0">
            <a:normAutofit/>
          </a:bodyPr>
          <a:lstStyle/>
          <a:p>
            <a:pPr>
              <a:lnSpc>
                <a:spcPct val="120000"/>
              </a:lnSpc>
            </a:pPr>
            <a:r>
              <a:rPr lang="en-GB" sz="2000" dirty="0"/>
              <a:t>The ECL model is more forward looking than the IAS 39 impairment model. This is because holders of financial assets are not only required to consider historical information that is adjusted to reflect the effects of current conditions and information that provides objective evidence that financial assets are impaired in relation to incurred losses, but they are now required to consider </a:t>
            </a:r>
            <a:r>
              <a:rPr lang="en-GB" sz="2000" b="1" i="1" dirty="0"/>
              <a:t>reasonable and supportable information </a:t>
            </a:r>
            <a:r>
              <a:rPr lang="en-GB" sz="2000" dirty="0"/>
              <a:t>that includes forecasts of future economic conditions when calculating ECL</a:t>
            </a:r>
          </a:p>
          <a:p>
            <a:pPr>
              <a:lnSpc>
                <a:spcPct val="120000"/>
              </a:lnSpc>
            </a:pPr>
            <a:endParaRPr lang="en-GB" sz="2000" dirty="0"/>
          </a:p>
          <a:p>
            <a:pPr>
              <a:lnSpc>
                <a:spcPct val="120000"/>
              </a:lnSpc>
            </a:pPr>
            <a:r>
              <a:rPr lang="en-GB" sz="2000" dirty="0"/>
              <a:t>What is reasonable and supportable information?</a:t>
            </a:r>
          </a:p>
          <a:p>
            <a:pPr>
              <a:lnSpc>
                <a:spcPct val="120000"/>
              </a:lnSpc>
            </a:pPr>
            <a:endParaRPr lang="en-GB" sz="2000" dirty="0"/>
          </a:p>
          <a:p>
            <a:pPr>
              <a:lnSpc>
                <a:spcPct val="120000"/>
              </a:lnSpc>
            </a:pPr>
            <a:r>
              <a:rPr lang="en-GB" sz="2000" dirty="0"/>
              <a:t>How did IFRS 9 do with Brexit?</a:t>
            </a:r>
          </a:p>
          <a:p>
            <a:pPr>
              <a:lnSpc>
                <a:spcPct val="120000"/>
              </a:lnSpc>
            </a:pPr>
            <a:endParaRPr lang="en-GB" sz="2000" dirty="0"/>
          </a:p>
          <a:p>
            <a:pPr>
              <a:lnSpc>
                <a:spcPct val="120000"/>
              </a:lnSpc>
            </a:pPr>
            <a:r>
              <a:rPr lang="en-GB" sz="2000" dirty="0"/>
              <a:t>How will IFRS 9 do with Covid-19?</a:t>
            </a:r>
          </a:p>
        </p:txBody>
      </p:sp>
      <p:sp>
        <p:nvSpPr>
          <p:cNvPr id="41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8DFD1-D30D-406F-873D-B40AD0DA0961}" type="slidenum">
              <a:rPr lang="en-US" sz="1400" smtClean="0"/>
              <a:pPr/>
              <a:t>25</a:t>
            </a:fld>
            <a:endParaRPr lang="en-US" sz="1400"/>
          </a:p>
        </p:txBody>
      </p:sp>
    </p:spTree>
    <p:extLst>
      <p:ext uri="{BB962C8B-B14F-4D97-AF65-F5344CB8AC3E}">
        <p14:creationId xmlns:p14="http://schemas.microsoft.com/office/powerpoint/2010/main" val="2820871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62732"/>
            <a:ext cx="8229600" cy="487362"/>
          </a:xfrm>
        </p:spPr>
        <p:txBody>
          <a:bodyPr>
            <a:normAutofit fontScale="90000"/>
          </a:bodyPr>
          <a:lstStyle/>
          <a:p>
            <a:pPr eaLnBrk="1" hangingPunct="1"/>
            <a:r>
              <a:rPr lang="en-US" sz="3600" dirty="0"/>
              <a:t>IFRS 9 Pro-Cyclicality Impact</a:t>
            </a:r>
          </a:p>
        </p:txBody>
      </p:sp>
      <p:sp>
        <p:nvSpPr>
          <p:cNvPr id="5126" name="Rectangle 3"/>
          <p:cNvSpPr>
            <a:spLocks noGrp="1" noChangeArrowheads="1"/>
          </p:cNvSpPr>
          <p:nvPr>
            <p:ph idx="1"/>
          </p:nvPr>
        </p:nvSpPr>
        <p:spPr>
          <a:xfrm>
            <a:off x="304800" y="748174"/>
            <a:ext cx="8534400" cy="5608175"/>
          </a:xfrm>
        </p:spPr>
        <p:txBody>
          <a:bodyPr rtlCol="0">
            <a:normAutofit fontScale="92500" lnSpcReduction="10000"/>
          </a:bodyPr>
          <a:lstStyle/>
          <a:p>
            <a:pPr>
              <a:lnSpc>
                <a:spcPct val="120000"/>
              </a:lnSpc>
            </a:pPr>
            <a:r>
              <a:rPr lang="en-GB" sz="2000" dirty="0"/>
              <a:t>The focus on expected losses has resulted in higher volatility in the ECL amounts charged to profit or loss for banks.  Losses will clearly increase as economic conditions are forecast to deteriorate and will decrease as economic conditions are more favourable, compounded by the significant increase in loss allowance when loans move between 12-month and lifetime ECLs and vice versa</a:t>
            </a:r>
          </a:p>
          <a:p>
            <a:pPr>
              <a:lnSpc>
                <a:spcPct val="120000"/>
              </a:lnSpc>
            </a:pPr>
            <a:endParaRPr lang="en-GB" sz="2000" dirty="0"/>
          </a:p>
          <a:p>
            <a:pPr>
              <a:lnSpc>
                <a:spcPct val="120000"/>
              </a:lnSpc>
            </a:pPr>
            <a:r>
              <a:rPr lang="en-GB" sz="2000" dirty="0"/>
              <a:t>The need to incorporate forward-looking information means that application of the standard will require considerable judgement as to how changes in macroeconomic factors will affect ECLs. Also, the increased level of judgement required in making the ECL calculation may mean that it will be difficult to compare the reported results of different entities</a:t>
            </a:r>
          </a:p>
          <a:p>
            <a:pPr marL="0" indent="0">
              <a:lnSpc>
                <a:spcPct val="120000"/>
              </a:lnSpc>
              <a:buNone/>
            </a:pPr>
            <a:endParaRPr lang="en-GB" sz="2000" dirty="0"/>
          </a:p>
          <a:p>
            <a:pPr>
              <a:lnSpc>
                <a:spcPct val="120000"/>
              </a:lnSpc>
            </a:pPr>
            <a:r>
              <a:rPr lang="en-GB" sz="2000" dirty="0"/>
              <a:t>Against that, the more detailed disclosures required by IFRS 9 (compared with those required to complement IAS 39) that require entities to explain their inputs, assumptions and techniques used in estimating ECL requirements, should provide greater transparency over entities’ credit risk and provisioning processes</a:t>
            </a:r>
          </a:p>
        </p:txBody>
      </p:sp>
      <p:sp>
        <p:nvSpPr>
          <p:cNvPr id="41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8DFD1-D30D-406F-873D-B40AD0DA0961}" type="slidenum">
              <a:rPr lang="en-US" sz="1400" smtClean="0"/>
              <a:pPr/>
              <a:t>26</a:t>
            </a:fld>
            <a:endParaRPr lang="en-US" sz="1400"/>
          </a:p>
        </p:txBody>
      </p:sp>
    </p:spTree>
    <p:extLst>
      <p:ext uri="{BB962C8B-B14F-4D97-AF65-F5344CB8AC3E}">
        <p14:creationId xmlns:p14="http://schemas.microsoft.com/office/powerpoint/2010/main" val="805462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596900"/>
          </a:xfrm>
        </p:spPr>
        <p:txBody>
          <a:bodyPr/>
          <a:lstStyle/>
          <a:p>
            <a:pPr eaLnBrk="1" hangingPunct="1"/>
            <a:r>
              <a:rPr lang="en-US" sz="3600" dirty="0"/>
              <a:t>IFRS 9: The Big Practical Challenges</a:t>
            </a:r>
          </a:p>
        </p:txBody>
      </p:sp>
      <p:sp>
        <p:nvSpPr>
          <p:cNvPr id="5126" name="Rectangle 3"/>
          <p:cNvSpPr>
            <a:spLocks noGrp="1" noChangeArrowheads="1"/>
          </p:cNvSpPr>
          <p:nvPr>
            <p:ph idx="1"/>
          </p:nvPr>
        </p:nvSpPr>
        <p:spPr>
          <a:xfrm>
            <a:off x="457200" y="871538"/>
            <a:ext cx="8077200" cy="5484812"/>
          </a:xfrm>
        </p:spPr>
        <p:txBody>
          <a:bodyPr rtlCol="0">
            <a:normAutofit/>
          </a:bodyPr>
          <a:lstStyle/>
          <a:p>
            <a:pPr marL="0" indent="0">
              <a:lnSpc>
                <a:spcPct val="120000"/>
              </a:lnSpc>
              <a:buNone/>
            </a:pPr>
            <a:r>
              <a:rPr lang="en-GB" sz="2000" b="1" dirty="0"/>
              <a:t>Non-Linearity of Losses</a:t>
            </a:r>
          </a:p>
          <a:p>
            <a:pPr>
              <a:lnSpc>
                <a:spcPct val="120000"/>
              </a:lnSpc>
            </a:pPr>
            <a:r>
              <a:rPr lang="en-GB" sz="2000" dirty="0"/>
              <a:t>Performance of models has been weak in this context</a:t>
            </a:r>
          </a:p>
          <a:p>
            <a:pPr>
              <a:lnSpc>
                <a:spcPct val="120000"/>
              </a:lnSpc>
            </a:pPr>
            <a:r>
              <a:rPr lang="en-GB" sz="2000" dirty="0"/>
              <a:t>PD and LGD interactions are difficult to model</a:t>
            </a:r>
          </a:p>
          <a:p>
            <a:pPr>
              <a:lnSpc>
                <a:spcPct val="120000"/>
              </a:lnSpc>
            </a:pPr>
            <a:r>
              <a:rPr lang="en-GB" sz="2000" dirty="0"/>
              <a:t>Ultimately, losses on downside scenarios should be many multiples of benefits on upside scenarios – this has proven difficult to achieve</a:t>
            </a:r>
          </a:p>
          <a:p>
            <a:pPr>
              <a:lnSpc>
                <a:spcPct val="120000"/>
              </a:lnSpc>
            </a:pPr>
            <a:endParaRPr lang="en-GB" sz="2000" dirty="0"/>
          </a:p>
          <a:p>
            <a:pPr marL="0" indent="0">
              <a:lnSpc>
                <a:spcPct val="120000"/>
              </a:lnSpc>
              <a:buNone/>
            </a:pPr>
            <a:r>
              <a:rPr lang="en-GB" sz="2000" b="1" dirty="0"/>
              <a:t>Origination PD</a:t>
            </a:r>
          </a:p>
          <a:p>
            <a:pPr>
              <a:lnSpc>
                <a:spcPct val="120000"/>
              </a:lnSpc>
            </a:pPr>
            <a:r>
              <a:rPr lang="en-GB" sz="2000" dirty="0"/>
              <a:t>Consider the typical mortgage portfolio with a range of aged exposures</a:t>
            </a:r>
          </a:p>
          <a:p>
            <a:pPr>
              <a:lnSpc>
                <a:spcPct val="120000"/>
              </a:lnSpc>
            </a:pPr>
            <a:r>
              <a:rPr lang="en-GB" sz="2000" dirty="0"/>
              <a:t>How does one measure SICR since origination given the lack of modelling at the time of origination?</a:t>
            </a:r>
          </a:p>
          <a:p>
            <a:pPr>
              <a:lnSpc>
                <a:spcPct val="120000"/>
              </a:lnSpc>
            </a:pPr>
            <a:r>
              <a:rPr lang="en-GB" sz="2000" dirty="0"/>
              <a:t>Many such exposures may have an origination 12-month PD but an origination lifetime PD will not exist and what is a lifetime anyway?</a:t>
            </a:r>
            <a:endParaRPr lang="en-US" sz="2000" dirty="0"/>
          </a:p>
        </p:txBody>
      </p:sp>
      <p:sp>
        <p:nvSpPr>
          <p:cNvPr id="41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8DFD1-D30D-406F-873D-B40AD0DA0961}" type="slidenum">
              <a:rPr lang="en-US" sz="1400" smtClean="0"/>
              <a:pPr/>
              <a:t>27</a:t>
            </a:fld>
            <a:endParaRPr lang="en-US" sz="1400"/>
          </a:p>
        </p:txBody>
      </p:sp>
    </p:spTree>
    <p:extLst>
      <p:ext uri="{BB962C8B-B14F-4D97-AF65-F5344CB8AC3E}">
        <p14:creationId xmlns:p14="http://schemas.microsoft.com/office/powerpoint/2010/main" val="2162644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596900"/>
          </a:xfrm>
        </p:spPr>
        <p:txBody>
          <a:bodyPr/>
          <a:lstStyle/>
          <a:p>
            <a:pPr eaLnBrk="1" hangingPunct="1"/>
            <a:r>
              <a:rPr lang="en-US" sz="3600" dirty="0"/>
              <a:t>IFRS 9: The Big Challenges</a:t>
            </a:r>
          </a:p>
        </p:txBody>
      </p:sp>
      <p:sp>
        <p:nvSpPr>
          <p:cNvPr id="5126" name="Rectangle 3"/>
          <p:cNvSpPr>
            <a:spLocks noGrp="1" noChangeArrowheads="1"/>
          </p:cNvSpPr>
          <p:nvPr>
            <p:ph idx="1"/>
          </p:nvPr>
        </p:nvSpPr>
        <p:spPr>
          <a:xfrm>
            <a:off x="457200" y="871538"/>
            <a:ext cx="8077200" cy="5484812"/>
          </a:xfrm>
        </p:spPr>
        <p:txBody>
          <a:bodyPr rtlCol="0">
            <a:normAutofit/>
          </a:bodyPr>
          <a:lstStyle/>
          <a:p>
            <a:pPr marL="0" indent="0">
              <a:lnSpc>
                <a:spcPct val="120000"/>
              </a:lnSpc>
              <a:buNone/>
            </a:pPr>
            <a:r>
              <a:rPr lang="en-GB" sz="2000" b="1" dirty="0"/>
              <a:t>Data and Systems</a:t>
            </a:r>
          </a:p>
          <a:p>
            <a:pPr>
              <a:lnSpc>
                <a:spcPct val="120000"/>
              </a:lnSpc>
            </a:pPr>
            <a:r>
              <a:rPr lang="en-GB" sz="2000" dirty="0"/>
              <a:t>Data requirements are comprehensive, with specific need to source loan  origination information perhaps not currently captured or sparsely populated in key systems</a:t>
            </a:r>
          </a:p>
          <a:p>
            <a:pPr marL="0" indent="0">
              <a:lnSpc>
                <a:spcPct val="120000"/>
              </a:lnSpc>
              <a:buNone/>
            </a:pPr>
            <a:endParaRPr lang="en-GB" sz="2000" dirty="0"/>
          </a:p>
          <a:p>
            <a:pPr>
              <a:lnSpc>
                <a:spcPct val="120000"/>
              </a:lnSpc>
            </a:pPr>
            <a:r>
              <a:rPr lang="en-GB" sz="2000" dirty="0"/>
              <a:t>Data and systems requirements to practice instrument-level calculations, transfer losses between buckets, investigate results, and produce downstream releases are significant</a:t>
            </a:r>
          </a:p>
          <a:p>
            <a:pPr marL="0" indent="0">
              <a:lnSpc>
                <a:spcPct val="120000"/>
              </a:lnSpc>
              <a:buNone/>
            </a:pPr>
            <a:endParaRPr lang="en-GB" sz="2000" dirty="0"/>
          </a:p>
          <a:p>
            <a:pPr marL="0" indent="0">
              <a:lnSpc>
                <a:spcPct val="120000"/>
              </a:lnSpc>
              <a:buNone/>
            </a:pPr>
            <a:r>
              <a:rPr lang="en-GB" sz="2000" b="1" dirty="0"/>
              <a:t>Macroeconomic and Forward-Looking Models</a:t>
            </a:r>
          </a:p>
          <a:p>
            <a:pPr>
              <a:lnSpc>
                <a:spcPct val="120000"/>
              </a:lnSpc>
            </a:pPr>
            <a:r>
              <a:rPr lang="en-GB" sz="2000" dirty="0"/>
              <a:t>A new breed of provisioning models, possibly more akin to stress testing processes, as they need to cater for multiple scenarios rather than a single future view.  The quantum of computing power multiplies.</a:t>
            </a:r>
            <a:endParaRPr lang="en-US" sz="2000" dirty="0"/>
          </a:p>
          <a:p>
            <a:pPr marL="0" indent="0">
              <a:lnSpc>
                <a:spcPct val="120000"/>
              </a:lnSpc>
              <a:buNone/>
            </a:pPr>
            <a:endParaRPr lang="en-US" sz="2000" dirty="0"/>
          </a:p>
        </p:txBody>
      </p:sp>
      <p:sp>
        <p:nvSpPr>
          <p:cNvPr id="41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8DFD1-D30D-406F-873D-B40AD0DA0961}" type="slidenum">
              <a:rPr lang="en-US" sz="1400" smtClean="0"/>
              <a:pPr/>
              <a:t>28</a:t>
            </a:fld>
            <a:endParaRPr lang="en-US" sz="1400"/>
          </a:p>
        </p:txBody>
      </p:sp>
    </p:spTree>
    <p:extLst>
      <p:ext uri="{BB962C8B-B14F-4D97-AF65-F5344CB8AC3E}">
        <p14:creationId xmlns:p14="http://schemas.microsoft.com/office/powerpoint/2010/main" val="1268890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596900"/>
          </a:xfrm>
        </p:spPr>
        <p:txBody>
          <a:bodyPr/>
          <a:lstStyle/>
          <a:p>
            <a:pPr eaLnBrk="1" hangingPunct="1"/>
            <a:r>
              <a:rPr lang="en-US" sz="3600" dirty="0"/>
              <a:t>IFRS 9: The Big Challenges</a:t>
            </a:r>
          </a:p>
        </p:txBody>
      </p:sp>
      <p:sp>
        <p:nvSpPr>
          <p:cNvPr id="5126" name="Rectangle 3"/>
          <p:cNvSpPr>
            <a:spLocks noGrp="1" noChangeArrowheads="1"/>
          </p:cNvSpPr>
          <p:nvPr>
            <p:ph idx="1"/>
          </p:nvPr>
        </p:nvSpPr>
        <p:spPr>
          <a:xfrm>
            <a:off x="304800" y="871538"/>
            <a:ext cx="8534400" cy="5484812"/>
          </a:xfrm>
        </p:spPr>
        <p:txBody>
          <a:bodyPr rtlCol="0">
            <a:normAutofit/>
          </a:bodyPr>
          <a:lstStyle/>
          <a:p>
            <a:pPr marL="0" indent="0">
              <a:lnSpc>
                <a:spcPct val="120000"/>
              </a:lnSpc>
              <a:buNone/>
            </a:pPr>
            <a:r>
              <a:rPr lang="en-GB" sz="2000" b="1" dirty="0"/>
              <a:t>Transfer between 12-Month and Lifetime Losses</a:t>
            </a:r>
          </a:p>
          <a:p>
            <a:pPr>
              <a:lnSpc>
                <a:spcPct val="120000"/>
              </a:lnSpc>
            </a:pPr>
            <a:r>
              <a:rPr lang="en-GB" sz="2000" dirty="0"/>
              <a:t>“Significant Increase in credit risk” is not clearly defined</a:t>
            </a:r>
          </a:p>
          <a:p>
            <a:pPr>
              <a:lnSpc>
                <a:spcPct val="120000"/>
              </a:lnSpc>
            </a:pPr>
            <a:endParaRPr lang="en-GB" sz="2000" dirty="0"/>
          </a:p>
          <a:p>
            <a:pPr>
              <a:lnSpc>
                <a:spcPct val="120000"/>
              </a:lnSpc>
            </a:pPr>
            <a:r>
              <a:rPr lang="en-GB" sz="2000" dirty="0"/>
              <a:t>Will increased be PD based and, if so, on which PD?</a:t>
            </a:r>
          </a:p>
          <a:p>
            <a:pPr>
              <a:lnSpc>
                <a:spcPct val="120000"/>
              </a:lnSpc>
            </a:pPr>
            <a:endParaRPr lang="en-GB" sz="2000" dirty="0"/>
          </a:p>
          <a:p>
            <a:pPr>
              <a:lnSpc>
                <a:spcPct val="120000"/>
              </a:lnSpc>
            </a:pPr>
            <a:r>
              <a:rPr lang="en-GB" sz="2000" dirty="0"/>
              <a:t>Is lifetime the contractual life or the actual life?</a:t>
            </a:r>
          </a:p>
          <a:p>
            <a:pPr>
              <a:lnSpc>
                <a:spcPct val="120000"/>
              </a:lnSpc>
            </a:pPr>
            <a:endParaRPr lang="en-GB" sz="2000" dirty="0"/>
          </a:p>
          <a:p>
            <a:pPr>
              <a:lnSpc>
                <a:spcPct val="120000"/>
              </a:lnSpc>
            </a:pPr>
            <a:r>
              <a:rPr lang="en-GB" sz="2000" dirty="0"/>
              <a:t>What is the internal governance process that constitutes a deterioration in credit quality?</a:t>
            </a:r>
          </a:p>
          <a:p>
            <a:pPr>
              <a:lnSpc>
                <a:spcPct val="120000"/>
              </a:lnSpc>
            </a:pPr>
            <a:endParaRPr lang="en-GB" sz="2000" dirty="0"/>
          </a:p>
          <a:p>
            <a:pPr marL="0" indent="0">
              <a:lnSpc>
                <a:spcPct val="120000"/>
              </a:lnSpc>
              <a:buNone/>
            </a:pPr>
            <a:r>
              <a:rPr lang="en-GB" sz="2000" b="1" dirty="0"/>
              <a:t>Covid-19</a:t>
            </a:r>
          </a:p>
          <a:p>
            <a:pPr marL="0" indent="0">
              <a:lnSpc>
                <a:spcPct val="120000"/>
              </a:lnSpc>
              <a:buNone/>
            </a:pPr>
            <a:r>
              <a:rPr lang="en-GB" sz="2000" b="1" dirty="0"/>
              <a:t> </a:t>
            </a:r>
            <a:endParaRPr lang="en-US" sz="2000" dirty="0"/>
          </a:p>
        </p:txBody>
      </p:sp>
      <p:sp>
        <p:nvSpPr>
          <p:cNvPr id="41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8DFD1-D30D-406F-873D-B40AD0DA0961}" type="slidenum">
              <a:rPr lang="en-US" sz="1400" smtClean="0"/>
              <a:pPr/>
              <a:t>29</a:t>
            </a:fld>
            <a:endParaRPr lang="en-US" sz="1400"/>
          </a:p>
        </p:txBody>
      </p:sp>
    </p:spTree>
    <p:extLst>
      <p:ext uri="{BB962C8B-B14F-4D97-AF65-F5344CB8AC3E}">
        <p14:creationId xmlns:p14="http://schemas.microsoft.com/office/powerpoint/2010/main" val="264313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596900"/>
          </a:xfrm>
        </p:spPr>
        <p:txBody>
          <a:bodyPr/>
          <a:lstStyle/>
          <a:p>
            <a:pPr eaLnBrk="1" hangingPunct="1"/>
            <a:r>
              <a:rPr lang="en-US" sz="3600" dirty="0"/>
              <a:t>Old Rules: Provisioning under IAS39</a:t>
            </a:r>
          </a:p>
        </p:txBody>
      </p:sp>
      <p:sp>
        <p:nvSpPr>
          <p:cNvPr id="5126" name="Rectangle 3"/>
          <p:cNvSpPr>
            <a:spLocks noGrp="1" noChangeArrowheads="1"/>
          </p:cNvSpPr>
          <p:nvPr>
            <p:ph idx="1"/>
          </p:nvPr>
        </p:nvSpPr>
        <p:spPr>
          <a:xfrm>
            <a:off x="457200" y="871538"/>
            <a:ext cx="8077200" cy="5484812"/>
          </a:xfrm>
        </p:spPr>
        <p:txBody>
          <a:bodyPr rtlCol="0">
            <a:normAutofit/>
          </a:bodyPr>
          <a:lstStyle/>
          <a:p>
            <a:r>
              <a:rPr lang="en-GB" sz="2000" dirty="0"/>
              <a:t>Banks must calculate provisions in their financial statements in accordance with Accounting Standards</a:t>
            </a:r>
          </a:p>
          <a:p>
            <a:endParaRPr lang="en-GB" sz="2000" dirty="0"/>
          </a:p>
          <a:p>
            <a:r>
              <a:rPr lang="en-GB" sz="2000" dirty="0"/>
              <a:t>IAS39 required banks to provide for losses which have been incurred only.  A bank must have objective evidence of possible loss &amp;  impairment before raising a provision</a:t>
            </a:r>
          </a:p>
          <a:p>
            <a:endParaRPr lang="en-GB" sz="2000" dirty="0"/>
          </a:p>
          <a:p>
            <a:r>
              <a:rPr lang="en-GB" sz="2000" dirty="0"/>
              <a:t>No provisions were permitted for future expected losses no matter how likely.  Put simply, a provision could not be raised against a performing customer, even if the bank knew that customer was about to default</a:t>
            </a:r>
          </a:p>
          <a:p>
            <a:endParaRPr lang="en-GB" sz="2000" dirty="0"/>
          </a:p>
          <a:p>
            <a:r>
              <a:rPr lang="en-GB" sz="2000" dirty="0"/>
              <a:t>A new accounting standard was introduced on 1/1/2018.  IFRS9 focuses on expected loss rather than the IAS39 incurred loss approach. </a:t>
            </a:r>
          </a:p>
          <a:p>
            <a:pPr marL="0" indent="0">
              <a:buNone/>
            </a:pPr>
            <a:endParaRPr lang="en-US" sz="2000" dirty="0"/>
          </a:p>
          <a:p>
            <a:pPr marL="0" indent="0" eaLnBrk="1" fontAlgn="auto" hangingPunct="1">
              <a:lnSpc>
                <a:spcPct val="80000"/>
              </a:lnSpc>
              <a:spcAft>
                <a:spcPts val="0"/>
              </a:spcAft>
              <a:buFontTx/>
              <a:buNone/>
              <a:defRPr/>
            </a:pPr>
            <a:endParaRPr lang="en-US" sz="2000" dirty="0"/>
          </a:p>
          <a:p>
            <a:pPr eaLnBrk="1" fontAlgn="auto" hangingPunct="1">
              <a:lnSpc>
                <a:spcPct val="80000"/>
              </a:lnSpc>
              <a:spcAft>
                <a:spcPts val="0"/>
              </a:spcAft>
              <a:defRPr/>
            </a:pPr>
            <a:endParaRPr lang="en-US" sz="2000" dirty="0"/>
          </a:p>
        </p:txBody>
      </p:sp>
      <p:sp>
        <p:nvSpPr>
          <p:cNvPr id="41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8DFD1-D30D-406F-873D-B40AD0DA0961}" type="slidenum">
              <a:rPr lang="en-US" sz="1400" smtClean="0"/>
              <a:pPr/>
              <a:t>3</a:t>
            </a:fld>
            <a:endParaRPr 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1"/>
            <a:ext cx="7886700" cy="517524"/>
          </a:xfrm>
        </p:spPr>
        <p:txBody>
          <a:bodyPr>
            <a:normAutofit fontScale="90000"/>
          </a:bodyPr>
          <a:lstStyle/>
          <a:p>
            <a:r>
              <a:rPr lang="en-GB" dirty="0"/>
              <a:t>IFRS 9 Specific Modelling Challenges</a:t>
            </a:r>
          </a:p>
        </p:txBody>
      </p:sp>
      <p:sp>
        <p:nvSpPr>
          <p:cNvPr id="3" name="Content Placeholder 2"/>
          <p:cNvSpPr>
            <a:spLocks noGrp="1"/>
          </p:cNvSpPr>
          <p:nvPr>
            <p:ph idx="1"/>
          </p:nvPr>
        </p:nvSpPr>
        <p:spPr>
          <a:xfrm>
            <a:off x="628650" y="746125"/>
            <a:ext cx="8134350" cy="5610225"/>
          </a:xfrm>
        </p:spPr>
        <p:txBody>
          <a:bodyPr/>
          <a:lstStyle/>
          <a:p>
            <a:pPr marL="0" indent="0">
              <a:buNone/>
            </a:pPr>
            <a:r>
              <a:rPr lang="en-GB" dirty="0"/>
              <a:t>IFRS 9 impairment requirements potentially result in:</a:t>
            </a:r>
          </a:p>
          <a:p>
            <a:r>
              <a:rPr lang="en-GB" dirty="0"/>
              <a:t>More models being run with greater portfolio segmentation </a:t>
            </a:r>
          </a:p>
          <a:p>
            <a:endParaRPr lang="en-GB" dirty="0"/>
          </a:p>
          <a:p>
            <a:r>
              <a:rPr lang="en-GB" dirty="0"/>
              <a:t>More flexible models to incorporate one year and lifetime estimates</a:t>
            </a:r>
          </a:p>
          <a:p>
            <a:endParaRPr lang="en-GB" dirty="0"/>
          </a:p>
          <a:p>
            <a:r>
              <a:rPr lang="en-GB" dirty="0"/>
              <a:t>More granular models using loan level information and analytics</a:t>
            </a:r>
          </a:p>
          <a:p>
            <a:endParaRPr lang="en-GB" dirty="0"/>
          </a:p>
          <a:p>
            <a:r>
              <a:rPr lang="en-GB" dirty="0"/>
              <a:t>More complex models with a greater number of inputs, including new inputs such as macroeconomic factors for forward looking scenarios</a:t>
            </a:r>
          </a:p>
          <a:p>
            <a:endParaRPr lang="en-GB" dirty="0"/>
          </a:p>
          <a:p>
            <a:r>
              <a:rPr lang="en-GB" dirty="0"/>
              <a:t>Models need to handle multiple scenarios</a:t>
            </a:r>
          </a:p>
          <a:p>
            <a:endParaRPr lang="en-GB" dirty="0"/>
          </a:p>
          <a:p>
            <a:r>
              <a:rPr lang="en-GB" dirty="0"/>
              <a:t>Models from </a:t>
            </a:r>
            <a:r>
              <a:rPr lang="en-GB"/>
              <a:t>existing Basel </a:t>
            </a:r>
            <a:r>
              <a:rPr lang="en-GB" dirty="0"/>
              <a:t>or stress testing libraries may be a good starting point for analysis, but significant effort have been required to achieve IFRS 9 compliance</a:t>
            </a:r>
          </a:p>
        </p:txBody>
      </p:sp>
      <p:sp>
        <p:nvSpPr>
          <p:cNvPr id="6" name="Slide Number Placeholder 5"/>
          <p:cNvSpPr>
            <a:spLocks noGrp="1"/>
          </p:cNvSpPr>
          <p:nvPr>
            <p:ph type="sldNum" sz="quarter" idx="12"/>
          </p:nvPr>
        </p:nvSpPr>
        <p:spPr/>
        <p:txBody>
          <a:bodyPr/>
          <a:lstStyle/>
          <a:p>
            <a:pPr>
              <a:defRPr/>
            </a:pPr>
            <a:fld id="{39507349-6322-4C49-8620-AA8D6D26C829}" type="slidenum">
              <a:rPr lang="en-US" smtClean="0"/>
              <a:pPr>
                <a:defRPr/>
              </a:pPr>
              <a:t>30</a:t>
            </a:fld>
            <a:endParaRPr lang="en-US"/>
          </a:p>
        </p:txBody>
      </p:sp>
    </p:spTree>
    <p:extLst>
      <p:ext uri="{BB962C8B-B14F-4D97-AF65-F5344CB8AC3E}">
        <p14:creationId xmlns:p14="http://schemas.microsoft.com/office/powerpoint/2010/main" val="3271286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274638"/>
            <a:ext cx="8534400" cy="596900"/>
          </a:xfrm>
        </p:spPr>
        <p:txBody>
          <a:bodyPr/>
          <a:lstStyle/>
          <a:p>
            <a:pPr eaLnBrk="1" hangingPunct="1"/>
            <a:r>
              <a:rPr lang="en-US" sz="3600" dirty="0"/>
              <a:t>Covid-19 and Bank of England: 20/3/2020</a:t>
            </a:r>
          </a:p>
        </p:txBody>
      </p:sp>
      <p:sp>
        <p:nvSpPr>
          <p:cNvPr id="5126" name="Rectangle 3"/>
          <p:cNvSpPr>
            <a:spLocks noGrp="1" noChangeArrowheads="1"/>
          </p:cNvSpPr>
          <p:nvPr>
            <p:ph idx="1"/>
          </p:nvPr>
        </p:nvSpPr>
        <p:spPr>
          <a:xfrm>
            <a:off x="457200" y="871538"/>
            <a:ext cx="8077200" cy="5484812"/>
          </a:xfrm>
        </p:spPr>
        <p:txBody>
          <a:bodyPr rtlCol="0">
            <a:normAutofit fontScale="85000" lnSpcReduction="20000"/>
          </a:bodyPr>
          <a:lstStyle/>
          <a:p>
            <a:pPr marL="0" indent="0">
              <a:lnSpc>
                <a:spcPct val="120000"/>
              </a:lnSpc>
              <a:buNone/>
            </a:pPr>
            <a:r>
              <a:rPr lang="en-GB" sz="2000" dirty="0"/>
              <a:t>The Bank and PRA also note the very high levels of uncertainty around how Covid-19 will impact the economy.  Under the Capital Requirements Directive, the PRA can consider whether firms’ provisioning under applicable accounting standards is flowing through into its regulatory capital position in an appropriate way.  The PRA reminds firms that forward-looking information used to incorporate the impact of Covid-19 on borrowers into the expected credit loss (ECL) estimate needs to be both reasonable and supportable for the purposes of IFRS9.  Given the sudden onset of the virus, the PRA believes that there is very little such information available as yet, and regards the preparation of reliable and detailed forecasts as very challenging currently.   In the event firms believe such forecasts can be made, the PRA expects firms to reflect the temporary nature of the shock, and fully take into account the significant economic support measures already announced by global fiscal and monetary authorities.  </a:t>
            </a:r>
          </a:p>
          <a:p>
            <a:pPr marL="0" indent="0">
              <a:lnSpc>
                <a:spcPct val="120000"/>
              </a:lnSpc>
              <a:buNone/>
            </a:pPr>
            <a:endParaRPr lang="en-GB" sz="2000" dirty="0"/>
          </a:p>
          <a:p>
            <a:pPr marL="0" indent="0">
              <a:lnSpc>
                <a:spcPct val="120000"/>
              </a:lnSpc>
              <a:buNone/>
            </a:pPr>
            <a:r>
              <a:rPr lang="en-GB" sz="2000" dirty="0"/>
              <a:t>In particular, any such forecasts should take into account the relief measures – such as repayment holidays – that will be made available to enable borrowers who are affected by the Covid-19 outbreak to resume regular payments.</a:t>
            </a:r>
          </a:p>
          <a:p>
            <a:pPr marL="0" indent="0">
              <a:lnSpc>
                <a:spcPct val="120000"/>
              </a:lnSpc>
              <a:buNone/>
            </a:pPr>
            <a:r>
              <a:rPr lang="en-GB" sz="2000" b="1" dirty="0"/>
              <a:t>Our expectation is that eligibility for HMG’s policy on the extension of mortgage repayment holidays should not automatically, other things being equal, be a sufficient condition to move participating borrowers into Stage 2 ECL. </a:t>
            </a:r>
          </a:p>
        </p:txBody>
      </p:sp>
      <p:sp>
        <p:nvSpPr>
          <p:cNvPr id="41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8DFD1-D30D-406F-873D-B40AD0DA0961}" type="slidenum">
              <a:rPr lang="en-US" sz="1400" smtClean="0"/>
              <a:pPr/>
              <a:t>31</a:t>
            </a:fld>
            <a:endParaRPr lang="en-US" sz="1400"/>
          </a:p>
        </p:txBody>
      </p:sp>
    </p:spTree>
    <p:extLst>
      <p:ext uri="{BB962C8B-B14F-4D97-AF65-F5344CB8AC3E}">
        <p14:creationId xmlns:p14="http://schemas.microsoft.com/office/powerpoint/2010/main" val="1516529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274638"/>
            <a:ext cx="8534400" cy="596900"/>
          </a:xfrm>
        </p:spPr>
        <p:txBody>
          <a:bodyPr/>
          <a:lstStyle/>
          <a:p>
            <a:pPr eaLnBrk="1" hangingPunct="1"/>
            <a:r>
              <a:rPr lang="en-US" sz="3600" dirty="0"/>
              <a:t>Covid-19 and ECB 20/3/2020</a:t>
            </a:r>
          </a:p>
        </p:txBody>
      </p:sp>
      <p:sp>
        <p:nvSpPr>
          <p:cNvPr id="5126" name="Rectangle 3"/>
          <p:cNvSpPr>
            <a:spLocks noGrp="1" noChangeArrowheads="1"/>
          </p:cNvSpPr>
          <p:nvPr>
            <p:ph idx="1"/>
          </p:nvPr>
        </p:nvSpPr>
        <p:spPr>
          <a:xfrm>
            <a:off x="457200" y="871538"/>
            <a:ext cx="8077200" cy="5484812"/>
          </a:xfrm>
        </p:spPr>
        <p:txBody>
          <a:bodyPr rtlCol="0">
            <a:normAutofit fontScale="92500" lnSpcReduction="10000"/>
          </a:bodyPr>
          <a:lstStyle/>
          <a:p>
            <a:r>
              <a:rPr lang="en-GB" dirty="0"/>
              <a:t>The ECB supports all initiatives aimed at providing sustainable solutions to temporarily distressed debtors in the context of the current outbreak. To this end, the ECB has introduced supervisory flexibility regarding the treatment of non-performing loans (NPLs), in particular to allow banks to fully benefit from guarantees and moratoriums put in place by public authorities to tackle the current distress.</a:t>
            </a:r>
          </a:p>
          <a:p>
            <a:r>
              <a:rPr lang="en-GB" dirty="0"/>
              <a:t>First, within their remit and on a temporary basis supervisors, will exercise flexibility regarding the classification of debtors as “unlikely to pay” when banks call on public guarantees granted in the context of coronavirus. The supervisor will also exercise certain flexibilities regarding loans under Covid-19 related public moratoriums. Second, loans which become non-performing and are under public guarantees will benefit from preferential prudential treatment in terms of supervisory expectations about loss provisioning. Lastly, supervisors will deploy full flexibility when discussing with banks the implementation of NPL reduction strategies, taking into account the extraordinary nature of current market conditions.</a:t>
            </a:r>
          </a:p>
          <a:p>
            <a:r>
              <a:rPr lang="en-GB" dirty="0"/>
              <a:t>In addition, excessive volatility of loan loss provisioning should be tackled at this juncture to avoid excessive procyclicality of regulatory capital and published financial statements. Within its prudential remit, the ECB recommends that all banks avoid procyclical assumptions in their models to determine provisions and that those banks that have not done this so far opt for the IFRS 9 transitional rules.</a:t>
            </a:r>
          </a:p>
          <a:p>
            <a:pPr marL="0" indent="0">
              <a:lnSpc>
                <a:spcPct val="120000"/>
              </a:lnSpc>
              <a:buNone/>
            </a:pPr>
            <a:endParaRPr lang="en-GB" sz="2000" b="1" dirty="0"/>
          </a:p>
        </p:txBody>
      </p:sp>
      <p:sp>
        <p:nvSpPr>
          <p:cNvPr id="41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C8DFD1-D30D-406F-873D-B40AD0DA0961}" type="slidenum">
              <a:rPr lang="en-US" sz="1400" smtClean="0"/>
              <a:pPr/>
              <a:t>32</a:t>
            </a:fld>
            <a:endParaRPr lang="en-US" sz="1400"/>
          </a:p>
        </p:txBody>
      </p:sp>
    </p:spTree>
    <p:extLst>
      <p:ext uri="{BB962C8B-B14F-4D97-AF65-F5344CB8AC3E}">
        <p14:creationId xmlns:p14="http://schemas.microsoft.com/office/powerpoint/2010/main" val="3944772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702945" y="313813"/>
            <a:ext cx="7738110" cy="439175"/>
          </a:xfrm>
        </p:spPr>
        <p:txBody>
          <a:bodyPr>
            <a:normAutofit fontScale="90000"/>
          </a:bodyPr>
          <a:lstStyle/>
          <a:p>
            <a:r>
              <a:rPr lang="en-US" dirty="0"/>
              <a:t>On Covid-19, expected values are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838200" y="990600"/>
            <a:ext cx="7738110" cy="5105399"/>
          </a:xfrm>
        </p:spPr>
        <p:txBody>
          <a:bodyPr>
            <a:normAutofit lnSpcReduction="10000"/>
          </a:bodyPr>
          <a:lstStyle/>
          <a:p>
            <a:pPr marL="0" indent="0">
              <a:buNone/>
            </a:pPr>
            <a:r>
              <a:rPr lang="en-US" b="1" dirty="0"/>
              <a:t>Averages!!!!! That’s all they are.</a:t>
            </a:r>
          </a:p>
          <a:p>
            <a:pPr marL="0" indent="0">
              <a:buNone/>
            </a:pPr>
            <a:endParaRPr lang="en-US" dirty="0"/>
          </a:p>
          <a:p>
            <a:pPr marL="0" indent="0">
              <a:buNone/>
            </a:pPr>
            <a:r>
              <a:rPr lang="en-US" dirty="0"/>
              <a:t>Consider a simple sales example where we know weekly car sales range between 3 and 6 with the following probabilities based on empirical evidence: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GB" sz="2000" b="1" dirty="0">
                <a:solidFill>
                  <a:srgbClr val="7030A0"/>
                </a:solidFill>
                <a:latin typeface="Poppins Light" pitchFamily="2" charset="77"/>
                <a:cs typeface="Poppins Light" pitchFamily="2" charset="77"/>
              </a:rPr>
              <a:t>ECL is like the 4.4.  It’s not the amount of money you need to survive – it’s the AVERAGE. </a:t>
            </a:r>
          </a:p>
          <a:p>
            <a:pPr marL="0" indent="0">
              <a:buNone/>
            </a:pPr>
            <a:endParaRPr lang="en-US" dirty="0"/>
          </a:p>
          <a:p>
            <a:pPr marL="0" indent="0">
              <a:buNone/>
            </a:pPr>
            <a:endParaRPr lang="en-US" dirty="0"/>
          </a:p>
          <a:p>
            <a:pPr marL="0" indent="0">
              <a:buNone/>
            </a:pPr>
            <a:endParaRPr lang="en-US" dirty="0"/>
          </a:p>
        </p:txBody>
      </p:sp>
      <p:graphicFrame>
        <p:nvGraphicFramePr>
          <p:cNvPr id="3" name="Table 2">
            <a:extLst>
              <a:ext uri="{FF2B5EF4-FFF2-40B4-BE49-F238E27FC236}">
                <a16:creationId xmlns:a16="http://schemas.microsoft.com/office/drawing/2014/main" id="{56AF7CD7-03AD-4D4B-9BB0-AB7498A4E227}"/>
              </a:ext>
            </a:extLst>
          </p:cNvPr>
          <p:cNvGraphicFramePr>
            <a:graphicFrameLocks noGrp="1"/>
          </p:cNvGraphicFramePr>
          <p:nvPr>
            <p:extLst>
              <p:ext uri="{D42A27DB-BD31-4B8C-83A1-F6EECF244321}">
                <p14:modId xmlns:p14="http://schemas.microsoft.com/office/powerpoint/2010/main" val="1606362428"/>
              </p:ext>
            </p:extLst>
          </p:nvPr>
        </p:nvGraphicFramePr>
        <p:xfrm>
          <a:off x="914400" y="2895600"/>
          <a:ext cx="2881313" cy="1989654"/>
        </p:xfrm>
        <a:graphic>
          <a:graphicData uri="http://schemas.openxmlformats.org/drawingml/2006/table">
            <a:tbl>
              <a:tblPr>
                <a:tableStyleId>{5C22544A-7EE6-4342-B048-85BDC9FD1C3A}</a:tableStyleId>
              </a:tblPr>
              <a:tblGrid>
                <a:gridCol w="785813">
                  <a:extLst>
                    <a:ext uri="{9D8B030D-6E8A-4147-A177-3AD203B41FA5}">
                      <a16:colId xmlns:a16="http://schemas.microsoft.com/office/drawing/2014/main" val="3655883226"/>
                    </a:ext>
                  </a:extLst>
                </a:gridCol>
                <a:gridCol w="1178719">
                  <a:extLst>
                    <a:ext uri="{9D8B030D-6E8A-4147-A177-3AD203B41FA5}">
                      <a16:colId xmlns:a16="http://schemas.microsoft.com/office/drawing/2014/main" val="3233840968"/>
                    </a:ext>
                  </a:extLst>
                </a:gridCol>
                <a:gridCol w="916781">
                  <a:extLst>
                    <a:ext uri="{9D8B030D-6E8A-4147-A177-3AD203B41FA5}">
                      <a16:colId xmlns:a16="http://schemas.microsoft.com/office/drawing/2014/main" val="3335654342"/>
                    </a:ext>
                  </a:extLst>
                </a:gridCol>
              </a:tblGrid>
              <a:tr h="331609">
                <a:tc>
                  <a:txBody>
                    <a:bodyPr/>
                    <a:lstStyle/>
                    <a:p>
                      <a:pPr algn="ctr" fontAlgn="b"/>
                      <a:r>
                        <a:rPr lang="en-GB" sz="800" u="none" strike="noStrike">
                          <a:effectLst/>
                        </a:rPr>
                        <a:t>Sales (x)</a:t>
                      </a:r>
                      <a:endParaRPr lang="en-GB" sz="800" b="1"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GB" sz="800" u="none" strike="noStrike" dirty="0">
                          <a:effectLst/>
                        </a:rPr>
                        <a:t>Probability (p)</a:t>
                      </a:r>
                      <a:endParaRPr lang="en-GB" sz="800" b="1" i="0" u="none" strike="noStrike" dirty="0">
                        <a:solidFill>
                          <a:srgbClr val="000000"/>
                        </a:solidFill>
                        <a:effectLst/>
                        <a:latin typeface="Calibri" panose="020F0502020204030204" pitchFamily="34" charset="0"/>
                      </a:endParaRPr>
                    </a:p>
                  </a:txBody>
                  <a:tcPr marL="5715" marR="5715" marT="5715" marB="0" anchor="b"/>
                </a:tc>
                <a:tc>
                  <a:txBody>
                    <a:bodyPr/>
                    <a:lstStyle/>
                    <a:p>
                      <a:pPr algn="ctr" fontAlgn="b"/>
                      <a:r>
                        <a:rPr lang="en-GB" sz="800" u="none" strike="noStrike">
                          <a:effectLst/>
                        </a:rPr>
                        <a:t>p.x</a:t>
                      </a:r>
                      <a:endParaRPr lang="en-GB" sz="800" b="1"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82943287"/>
                  </a:ext>
                </a:extLst>
              </a:tr>
              <a:tr h="331609">
                <a:tc>
                  <a:txBody>
                    <a:bodyPr/>
                    <a:lstStyle/>
                    <a:p>
                      <a:pPr algn="ctr" fontAlgn="b"/>
                      <a:r>
                        <a:rPr lang="en-GB" sz="800" u="none" strike="noStrike">
                          <a:effectLst/>
                        </a:rPr>
                        <a:t>3</a:t>
                      </a:r>
                      <a:endParaRPr lang="en-GB" sz="800" b="1"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GB" sz="800" u="none" strike="noStrike">
                          <a:effectLst/>
                        </a:rPr>
                        <a:t>0.2</a:t>
                      </a:r>
                      <a:endParaRPr lang="en-GB" sz="800" b="1"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GB" sz="800" u="none" strike="noStrike">
                          <a:effectLst/>
                        </a:rPr>
                        <a:t>0.6</a:t>
                      </a:r>
                      <a:endParaRPr lang="en-GB" sz="800" b="1"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910814843"/>
                  </a:ext>
                </a:extLst>
              </a:tr>
              <a:tr h="331609">
                <a:tc>
                  <a:txBody>
                    <a:bodyPr/>
                    <a:lstStyle/>
                    <a:p>
                      <a:pPr algn="ctr" fontAlgn="b"/>
                      <a:r>
                        <a:rPr lang="en-GB" sz="800" u="none" strike="noStrike">
                          <a:effectLst/>
                        </a:rPr>
                        <a:t>4</a:t>
                      </a:r>
                      <a:endParaRPr lang="en-GB" sz="800" b="1"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GB" sz="800" u="none" strike="noStrike">
                          <a:effectLst/>
                        </a:rPr>
                        <a:t>0.3</a:t>
                      </a:r>
                      <a:endParaRPr lang="en-GB" sz="800" b="1"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GB" sz="800" u="none" strike="noStrike">
                          <a:effectLst/>
                        </a:rPr>
                        <a:t>1.2</a:t>
                      </a:r>
                      <a:endParaRPr lang="en-GB" sz="800" b="1"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279486708"/>
                  </a:ext>
                </a:extLst>
              </a:tr>
              <a:tr h="331609">
                <a:tc>
                  <a:txBody>
                    <a:bodyPr/>
                    <a:lstStyle/>
                    <a:p>
                      <a:pPr algn="ctr" fontAlgn="b"/>
                      <a:r>
                        <a:rPr lang="en-GB" sz="800" u="none" strike="noStrike">
                          <a:effectLst/>
                        </a:rPr>
                        <a:t>5</a:t>
                      </a:r>
                      <a:endParaRPr lang="en-GB" sz="800" b="1"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GB" sz="800" u="none" strike="noStrike">
                          <a:effectLst/>
                        </a:rPr>
                        <a:t>0.4</a:t>
                      </a:r>
                      <a:endParaRPr lang="en-GB" sz="800" b="1"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GB" sz="800" u="none" strike="noStrike">
                          <a:effectLst/>
                        </a:rPr>
                        <a:t>2</a:t>
                      </a:r>
                      <a:endParaRPr lang="en-GB" sz="800" b="1"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385542078"/>
                  </a:ext>
                </a:extLst>
              </a:tr>
              <a:tr h="331609">
                <a:tc>
                  <a:txBody>
                    <a:bodyPr/>
                    <a:lstStyle/>
                    <a:p>
                      <a:pPr algn="ctr" fontAlgn="b"/>
                      <a:r>
                        <a:rPr lang="en-GB" sz="800" u="none" strike="noStrike">
                          <a:effectLst/>
                        </a:rPr>
                        <a:t>6</a:t>
                      </a:r>
                      <a:endParaRPr lang="en-GB" sz="800" b="1"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GB" sz="800" u="none" strike="noStrike">
                          <a:effectLst/>
                        </a:rPr>
                        <a:t>0.1</a:t>
                      </a:r>
                      <a:endParaRPr lang="en-GB" sz="800" b="1"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GB" sz="800" u="none" strike="noStrike">
                          <a:effectLst/>
                        </a:rPr>
                        <a:t>0.6</a:t>
                      </a:r>
                      <a:endParaRPr lang="en-GB" sz="800" b="1"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661107238"/>
                  </a:ext>
                </a:extLst>
              </a:tr>
              <a:tr h="331609">
                <a:tc>
                  <a:txBody>
                    <a:bodyPr/>
                    <a:lstStyle/>
                    <a:p>
                      <a:pPr algn="ctr" fontAlgn="b"/>
                      <a:r>
                        <a:rPr lang="en-GB" sz="800" u="none" strike="noStrike">
                          <a:effectLst/>
                        </a:rPr>
                        <a:t> </a:t>
                      </a:r>
                      <a:endParaRPr lang="en-GB" sz="800" b="1"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GB" sz="800" u="none" strike="noStrike">
                          <a:effectLst/>
                        </a:rPr>
                        <a:t>ES =</a:t>
                      </a:r>
                      <a:endParaRPr lang="en-GB" sz="800" b="1" i="0" u="none" strike="noStrike">
                        <a:solidFill>
                          <a:srgbClr val="000000"/>
                        </a:solidFill>
                        <a:effectLst/>
                        <a:latin typeface="Calibri" panose="020F0502020204030204" pitchFamily="34" charset="0"/>
                      </a:endParaRPr>
                    </a:p>
                  </a:txBody>
                  <a:tcPr marL="5715" marR="5715" marT="5715" marB="0" anchor="b"/>
                </a:tc>
                <a:tc>
                  <a:txBody>
                    <a:bodyPr/>
                    <a:lstStyle/>
                    <a:p>
                      <a:pPr algn="ctr" fontAlgn="b"/>
                      <a:r>
                        <a:rPr lang="en-GB" sz="800" u="none" strike="noStrike" dirty="0">
                          <a:effectLst/>
                        </a:rPr>
                        <a:t>4.4</a:t>
                      </a:r>
                      <a:endParaRPr lang="en-GB" sz="800" b="1"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980234520"/>
                  </a:ext>
                </a:extLst>
              </a:tr>
            </a:tbl>
          </a:graphicData>
        </a:graphic>
      </p:graphicFrame>
    </p:spTree>
    <p:extLst>
      <p:ext uri="{BB962C8B-B14F-4D97-AF65-F5344CB8AC3E}">
        <p14:creationId xmlns:p14="http://schemas.microsoft.com/office/powerpoint/2010/main" val="1827215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700588" y="533400"/>
            <a:ext cx="7738110" cy="439175"/>
          </a:xfrm>
        </p:spPr>
        <p:txBody>
          <a:bodyPr>
            <a:normAutofit fontScale="90000"/>
          </a:bodyPr>
          <a:lstStyle/>
          <a:p>
            <a:r>
              <a:rPr lang="en-US" dirty="0"/>
              <a:t>ECL movement typically happens in two ways</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838200" y="1066800"/>
            <a:ext cx="7738110" cy="4962918"/>
          </a:xfrm>
        </p:spPr>
        <p:txBody>
          <a:bodyPr>
            <a:normAutofit/>
          </a:bodyPr>
          <a:lstStyle/>
          <a:p>
            <a:pPr marL="0" indent="0">
              <a:lnSpc>
                <a:spcPct val="120000"/>
              </a:lnSpc>
              <a:buNone/>
            </a:pPr>
            <a:r>
              <a:rPr lang="en-GB" sz="1600" b="1" dirty="0"/>
              <a:t>Stage 1 to Stage 2 is model driven, perhaps with manual adjustment:</a:t>
            </a:r>
          </a:p>
          <a:p>
            <a:pPr>
              <a:lnSpc>
                <a:spcPct val="120000"/>
              </a:lnSpc>
            </a:pPr>
            <a:r>
              <a:rPr lang="en-GB" sz="1600" dirty="0"/>
              <a:t>Typically, Lifetime PD at origination is compared to Lifetime PD today and substantial increase drives movement – increase may be actual or relative</a:t>
            </a:r>
          </a:p>
          <a:p>
            <a:pPr>
              <a:lnSpc>
                <a:spcPct val="120000"/>
              </a:lnSpc>
            </a:pPr>
            <a:r>
              <a:rPr lang="en-GB" sz="1600" dirty="0"/>
              <a:t>Lifetime PD at origination is some form of model that connects loan characteristics with macroeconomic conditions to produce an estimated origination PD.  Clearly, this never existed at the time.  In 2017, all these models were built and back-scored to loan origination.</a:t>
            </a:r>
          </a:p>
          <a:p>
            <a:pPr>
              <a:lnSpc>
                <a:spcPct val="120000"/>
              </a:lnSpc>
            </a:pPr>
            <a:endParaRPr lang="en-GB" sz="1600" i="1" dirty="0"/>
          </a:p>
          <a:p>
            <a:pPr marL="0" indent="0">
              <a:lnSpc>
                <a:spcPct val="120000"/>
              </a:lnSpc>
              <a:buNone/>
            </a:pPr>
            <a:r>
              <a:rPr lang="en-GB" sz="1600" b="1" dirty="0"/>
              <a:t>Stage 1 or 2 to Stage 3 is driven by reality – loans move when they default:</a:t>
            </a:r>
          </a:p>
          <a:p>
            <a:pPr>
              <a:lnSpc>
                <a:spcPct val="120000"/>
              </a:lnSpc>
            </a:pPr>
            <a:r>
              <a:rPr lang="en-GB" sz="1600" dirty="0"/>
              <a:t>Stage 3 losses can increase or decrease if LGD changes, usually driven by updated collateral values</a:t>
            </a:r>
          </a:p>
          <a:p>
            <a:pPr marL="0" indent="0">
              <a:lnSpc>
                <a:spcPct val="120000"/>
              </a:lnSpc>
              <a:buNone/>
            </a:pPr>
            <a:r>
              <a:rPr lang="en-US" sz="1600" b="1" dirty="0"/>
              <a:t>Reverse movements occur as loans improve</a:t>
            </a:r>
          </a:p>
          <a:p>
            <a:pPr marL="0" indent="0">
              <a:lnSpc>
                <a:spcPct val="120000"/>
              </a:lnSpc>
              <a:buNone/>
            </a:pPr>
            <a:r>
              <a:rPr lang="en-US" sz="1600" b="1" dirty="0">
                <a:solidFill>
                  <a:srgbClr val="7030A0"/>
                </a:solidFill>
              </a:rPr>
              <a:t>Make sure you have a clear understanding of which components are driven by models, by defaults and by changes in coverage.</a:t>
            </a:r>
          </a:p>
          <a:p>
            <a:endParaRPr lang="en-US" dirty="0"/>
          </a:p>
        </p:txBody>
      </p:sp>
    </p:spTree>
    <p:extLst>
      <p:ext uri="{BB962C8B-B14F-4D97-AF65-F5344CB8AC3E}">
        <p14:creationId xmlns:p14="http://schemas.microsoft.com/office/powerpoint/2010/main" val="2229201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843031" y="457200"/>
            <a:ext cx="7738110" cy="439175"/>
          </a:xfrm>
        </p:spPr>
        <p:txBody>
          <a:bodyPr>
            <a:normAutofit fontScale="90000"/>
          </a:bodyPr>
          <a:lstStyle/>
          <a:p>
            <a:r>
              <a:rPr lang="en-US" dirty="0"/>
              <a:t>2020 at Bank of Ireland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609600" y="1066800"/>
            <a:ext cx="7738110" cy="5410200"/>
          </a:xfrm>
        </p:spPr>
        <p:txBody>
          <a:bodyPr>
            <a:normAutofit/>
          </a:bodyPr>
          <a:lstStyle/>
          <a:p>
            <a:pPr marL="0" indent="0">
              <a:buNone/>
            </a:pPr>
            <a:r>
              <a:rPr lang="en-GB" sz="1500" b="1" dirty="0"/>
              <a:t>H1</a:t>
            </a:r>
          </a:p>
          <a:p>
            <a:r>
              <a:rPr lang="en-GB" sz="1500" dirty="0"/>
              <a:t>A net credit impairment charge of €937mn on financial instruments in the first six months.</a:t>
            </a:r>
          </a:p>
          <a:p>
            <a:r>
              <a:rPr lang="en-GB" sz="1500" dirty="0"/>
              <a:t>Largely taken on Stage 1 and Stage 2 performing loans to reflect the impact on IFRS 9 models of Forward-Looking Information (FLI) from the Group’s latest macroeconomic outlook, a management adjustment related to payment breaks and actual loan loss experience in the period.</a:t>
            </a:r>
          </a:p>
          <a:p>
            <a:r>
              <a:rPr lang="en-GB" sz="1500" dirty="0"/>
              <a:t>Actual loan losses in the period, primarily in corporate and property portfolios, include €0.2 billion on legacy property exposures.</a:t>
            </a:r>
          </a:p>
          <a:p>
            <a:r>
              <a:rPr lang="en-GB" sz="1500" dirty="0"/>
              <a:t>While uncertainties remain, subject to no further deterioration in the economic environment or outlook, 2020 impairment charge is expected to be in the range of c. €1.1bn to €1.3bn.</a:t>
            </a:r>
          </a:p>
          <a:p>
            <a:pPr marL="0" indent="0">
              <a:buNone/>
            </a:pPr>
            <a:endParaRPr lang="en-GB" sz="1600" dirty="0"/>
          </a:p>
          <a:p>
            <a:pPr marL="0" indent="0">
              <a:buNone/>
            </a:pPr>
            <a:r>
              <a:rPr lang="en-GB" sz="1600" dirty="0"/>
              <a:t>YE</a:t>
            </a:r>
          </a:p>
          <a:p>
            <a:r>
              <a:rPr lang="en-GB" sz="1500" dirty="0"/>
              <a:t>A net credit impairment charge of €1,133 million on financial instruments in 2020</a:t>
            </a:r>
          </a:p>
          <a:p>
            <a:r>
              <a:rPr lang="en-GB" sz="1500" dirty="0"/>
              <a:t>c.60% of which was taken on performing loans, reflects the impact on IFRS 9 models of Forward Looking Information (FLI) from the Group's latest macro-economic outlook, a management adjustment related to the risk that </a:t>
            </a:r>
            <a:r>
              <a:rPr lang="en-GB" sz="1500" dirty="0" err="1"/>
              <a:t>longerterm</a:t>
            </a:r>
            <a:r>
              <a:rPr lang="en-GB" sz="1500" dirty="0"/>
              <a:t> credit supports may be required for customers affected by COVID-19 and actual loan loss experience in the period.</a:t>
            </a:r>
          </a:p>
          <a:p>
            <a:r>
              <a:rPr lang="en-GB" sz="1500" dirty="0"/>
              <a:t>Actual loan losses in the period of €437 million, primarily in corporate and property portfolios, include €253 million on legacy property exposures.</a:t>
            </a:r>
            <a:endParaRPr lang="en-GB" sz="900" dirty="0">
              <a:solidFill>
                <a:srgbClr val="7030A0"/>
              </a:solidFill>
            </a:endParaRPr>
          </a:p>
        </p:txBody>
      </p:sp>
    </p:spTree>
    <p:extLst>
      <p:ext uri="{BB962C8B-B14F-4D97-AF65-F5344CB8AC3E}">
        <p14:creationId xmlns:p14="http://schemas.microsoft.com/office/powerpoint/2010/main" val="3474239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802967" y="457200"/>
            <a:ext cx="7738110" cy="439175"/>
          </a:xfrm>
        </p:spPr>
        <p:txBody>
          <a:bodyPr>
            <a:normAutofit fontScale="90000"/>
          </a:bodyPr>
          <a:lstStyle/>
          <a:p>
            <a:r>
              <a:rPr lang="en-US" dirty="0"/>
              <a:t>What happened in H1 2020 at AIB?</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802967" y="1143000"/>
            <a:ext cx="7738110" cy="5257800"/>
          </a:xfrm>
        </p:spPr>
        <p:txBody>
          <a:bodyPr>
            <a:normAutofit/>
          </a:bodyPr>
          <a:lstStyle/>
          <a:p>
            <a:pPr marL="0" indent="0">
              <a:lnSpc>
                <a:spcPct val="120000"/>
              </a:lnSpc>
              <a:buNone/>
            </a:pPr>
            <a:r>
              <a:rPr lang="en-US" sz="1500" b="1" dirty="0"/>
              <a:t>Allied Irish Bank: </a:t>
            </a:r>
            <a:r>
              <a:rPr lang="en-GB" sz="1500" dirty="0"/>
              <a:t>ECL increase of €1.2bn comprising:</a:t>
            </a:r>
          </a:p>
          <a:p>
            <a:pPr marL="0" indent="0">
              <a:lnSpc>
                <a:spcPct val="120000"/>
              </a:lnSpc>
              <a:buNone/>
            </a:pPr>
            <a:r>
              <a:rPr lang="en-GB" sz="1500" b="1" i="1" dirty="0"/>
              <a:t>Conservative and forward looking					€700mn</a:t>
            </a:r>
          </a:p>
          <a:p>
            <a:r>
              <a:rPr lang="en-GB" sz="1500" dirty="0"/>
              <a:t>changes in macro economic indicators in line with external data</a:t>
            </a:r>
          </a:p>
          <a:p>
            <a:r>
              <a:rPr lang="en-GB" sz="1500" dirty="0"/>
              <a:t>five scenarios with weightings to the downside to reflect uncertainty</a:t>
            </a:r>
          </a:p>
          <a:p>
            <a:pPr marL="0" indent="0">
              <a:lnSpc>
                <a:spcPct val="120000"/>
              </a:lnSpc>
              <a:buNone/>
            </a:pPr>
            <a:endParaRPr lang="en-GB" sz="1500" dirty="0"/>
          </a:p>
          <a:p>
            <a:pPr marL="0" indent="0">
              <a:lnSpc>
                <a:spcPct val="120000"/>
              </a:lnSpc>
              <a:buNone/>
            </a:pPr>
            <a:r>
              <a:rPr lang="en-GB" sz="1500" b="1" i="1" dirty="0"/>
              <a:t>Comprehensive							€400mn</a:t>
            </a:r>
          </a:p>
          <a:p>
            <a:r>
              <a:rPr lang="en-GB" sz="1500" dirty="0"/>
              <a:t>transfers of loan exposures to Stage 2 and Stage 3</a:t>
            </a:r>
          </a:p>
          <a:p>
            <a:r>
              <a:rPr lang="en-GB" sz="1500" dirty="0"/>
              <a:t>net re-measurement within stage</a:t>
            </a:r>
          </a:p>
          <a:p>
            <a:r>
              <a:rPr lang="en-GB" sz="1500" dirty="0"/>
              <a:t>increasing coverage across all stages</a:t>
            </a:r>
          </a:p>
          <a:p>
            <a:pPr marL="0" indent="0">
              <a:lnSpc>
                <a:spcPct val="120000"/>
              </a:lnSpc>
              <a:buNone/>
            </a:pPr>
            <a:endParaRPr lang="en-GB" sz="1500" dirty="0"/>
          </a:p>
          <a:p>
            <a:pPr marL="0" indent="0">
              <a:lnSpc>
                <a:spcPct val="120000"/>
              </a:lnSpc>
              <a:buNone/>
            </a:pPr>
            <a:r>
              <a:rPr lang="en-GB" sz="1500" b="1" i="1" dirty="0"/>
              <a:t>Post model adjustments including payment breaks			€100mn </a:t>
            </a:r>
          </a:p>
          <a:p>
            <a:pPr marL="0" indent="0">
              <a:lnSpc>
                <a:spcPct val="120000"/>
              </a:lnSpc>
              <a:buNone/>
            </a:pPr>
            <a:r>
              <a:rPr lang="en-GB" sz="1200" b="1" i="1" dirty="0"/>
              <a:t>H1 2020: 196bps cost of risk, front loading of provisions to substantially cover FY 2020 charge</a:t>
            </a:r>
          </a:p>
          <a:p>
            <a:pPr marL="0" indent="0">
              <a:lnSpc>
                <a:spcPct val="120000"/>
              </a:lnSpc>
              <a:buNone/>
            </a:pPr>
            <a:r>
              <a:rPr lang="en-US" sz="1350" b="1" dirty="0">
                <a:solidFill>
                  <a:srgbClr val="7030A0"/>
                </a:solidFill>
              </a:rPr>
              <a:t>On a like for like basis, given loan book size, AIB took 65% more than Bank of Ireland.  This highlights the struggle we all face – there’s no right answer.</a:t>
            </a:r>
          </a:p>
        </p:txBody>
      </p:sp>
    </p:spTree>
    <p:extLst>
      <p:ext uri="{BB962C8B-B14F-4D97-AF65-F5344CB8AC3E}">
        <p14:creationId xmlns:p14="http://schemas.microsoft.com/office/powerpoint/2010/main" val="2739915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457200" y="381000"/>
            <a:ext cx="7738110" cy="439175"/>
          </a:xfrm>
        </p:spPr>
        <p:txBody>
          <a:bodyPr>
            <a:normAutofit fontScale="90000"/>
          </a:bodyPr>
          <a:lstStyle/>
          <a:p>
            <a:r>
              <a:rPr lang="en-US" dirty="0"/>
              <a:t>Big numbers scare people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834390" y="914400"/>
            <a:ext cx="7928610" cy="5333999"/>
          </a:xfrm>
        </p:spPr>
        <p:txBody>
          <a:bodyPr>
            <a:normAutofit/>
          </a:bodyPr>
          <a:lstStyle/>
          <a:p>
            <a:pPr>
              <a:lnSpc>
                <a:spcPct val="120000"/>
              </a:lnSpc>
            </a:pPr>
            <a:r>
              <a:rPr lang="en-US" sz="2000" dirty="0"/>
              <a:t>Allied Irish Bank:		</a:t>
            </a:r>
            <a:r>
              <a:rPr lang="en-GB" sz="2000" dirty="0"/>
              <a:t>Impairment charge of €1,216mn</a:t>
            </a:r>
          </a:p>
          <a:p>
            <a:pPr>
              <a:lnSpc>
                <a:spcPct val="120000"/>
              </a:lnSpc>
            </a:pPr>
            <a:endParaRPr lang="en-GB" sz="2000" dirty="0"/>
          </a:p>
          <a:p>
            <a:pPr>
              <a:lnSpc>
                <a:spcPct val="120000"/>
              </a:lnSpc>
            </a:pPr>
            <a:r>
              <a:rPr lang="en-GB" sz="2000" dirty="0"/>
              <a:t>Bank of Ireland:		Impairment charge of €937mn</a:t>
            </a:r>
          </a:p>
          <a:p>
            <a:pPr>
              <a:lnSpc>
                <a:spcPct val="120000"/>
              </a:lnSpc>
            </a:pPr>
            <a:endParaRPr lang="en-GB" sz="2000" dirty="0"/>
          </a:p>
          <a:p>
            <a:pPr>
              <a:lnSpc>
                <a:spcPct val="120000"/>
              </a:lnSpc>
            </a:pPr>
            <a:r>
              <a:rPr lang="en-GB" sz="2000" dirty="0"/>
              <a:t>Ulster Bank:		Impairment charge of €278mn</a:t>
            </a:r>
          </a:p>
          <a:p>
            <a:pPr>
              <a:lnSpc>
                <a:spcPct val="120000"/>
              </a:lnSpc>
            </a:pPr>
            <a:endParaRPr lang="en-GB" sz="2000" dirty="0"/>
          </a:p>
          <a:p>
            <a:pPr>
              <a:lnSpc>
                <a:spcPct val="120000"/>
              </a:lnSpc>
            </a:pPr>
            <a:r>
              <a:rPr lang="en-GB" sz="2000" dirty="0"/>
              <a:t>PTSB:			Impairment charge of €75mn</a:t>
            </a:r>
          </a:p>
          <a:p>
            <a:pPr marL="0" indent="0">
              <a:lnSpc>
                <a:spcPct val="120000"/>
              </a:lnSpc>
              <a:buNone/>
            </a:pPr>
            <a:endParaRPr lang="en-GB" sz="2000" dirty="0"/>
          </a:p>
          <a:p>
            <a:pPr marL="0" indent="0">
              <a:lnSpc>
                <a:spcPct val="120000"/>
              </a:lnSpc>
              <a:buNone/>
            </a:pPr>
            <a:r>
              <a:rPr lang="en-GB" sz="2000" dirty="0"/>
              <a:t>Just remember, nobody has lost any money yet!  It’s just been taken out of the savings account and put into the rainy-day account.  You still have it.</a:t>
            </a:r>
          </a:p>
          <a:p>
            <a:pPr marL="0" indent="0">
              <a:buNone/>
            </a:pPr>
            <a:r>
              <a:rPr lang="en-US" sz="2000" dirty="0"/>
              <a:t>The numbers above are supposed to be the average expected losses across many scenarios.  Only one scenario will prevail.</a:t>
            </a:r>
          </a:p>
        </p:txBody>
      </p:sp>
    </p:spTree>
    <p:extLst>
      <p:ext uri="{BB962C8B-B14F-4D97-AF65-F5344CB8AC3E}">
        <p14:creationId xmlns:p14="http://schemas.microsoft.com/office/powerpoint/2010/main" val="4111070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533400" y="381000"/>
            <a:ext cx="7738110" cy="439175"/>
          </a:xfrm>
        </p:spPr>
        <p:txBody>
          <a:bodyPr>
            <a:normAutofit fontScale="90000"/>
          </a:bodyPr>
          <a:lstStyle/>
          <a:p>
            <a:r>
              <a:rPr lang="en-US" dirty="0"/>
              <a:t>Especially if they can’t see the calculation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685800" y="990600"/>
            <a:ext cx="7886700" cy="5333999"/>
          </a:xfrm>
        </p:spPr>
        <p:txBody>
          <a:bodyPr>
            <a:normAutofit/>
          </a:bodyPr>
          <a:lstStyle/>
          <a:p>
            <a:pPr>
              <a:lnSpc>
                <a:spcPct val="120000"/>
              </a:lnSpc>
            </a:pPr>
            <a:r>
              <a:rPr lang="en-US" sz="1500" b="1" dirty="0"/>
              <a:t>IFRS 9 models are forward looking whereas capital / IAS 39 models were backward</a:t>
            </a:r>
          </a:p>
          <a:p>
            <a:pPr>
              <a:lnSpc>
                <a:spcPct val="120000"/>
              </a:lnSpc>
            </a:pPr>
            <a:r>
              <a:rPr lang="en-US" sz="1500" dirty="0"/>
              <a:t>Some loan characteristics, combined with a macroeconomic outlook, give a projected future likelihood of default</a:t>
            </a:r>
          </a:p>
          <a:p>
            <a:pPr marL="0" indent="0">
              <a:lnSpc>
                <a:spcPct val="120000"/>
              </a:lnSpc>
              <a:buNone/>
            </a:pPr>
            <a:endParaRPr lang="en-GB" sz="1500" dirty="0"/>
          </a:p>
          <a:p>
            <a:pPr marL="0" indent="0">
              <a:lnSpc>
                <a:spcPct val="120000"/>
              </a:lnSpc>
              <a:buNone/>
            </a:pPr>
            <a:r>
              <a:rPr lang="en-GB" sz="1500" dirty="0"/>
              <a:t>Typical macroeconomic forecast variables are:</a:t>
            </a:r>
          </a:p>
          <a:p>
            <a:pPr>
              <a:lnSpc>
                <a:spcPct val="120000"/>
              </a:lnSpc>
            </a:pPr>
            <a:r>
              <a:rPr lang="en-GB" sz="1500" dirty="0"/>
              <a:t>Unemployment</a:t>
            </a:r>
          </a:p>
          <a:p>
            <a:pPr>
              <a:lnSpc>
                <a:spcPct val="120000"/>
              </a:lnSpc>
            </a:pPr>
            <a:r>
              <a:rPr lang="en-GB" sz="1500" dirty="0"/>
              <a:t>GDP</a:t>
            </a:r>
          </a:p>
          <a:p>
            <a:pPr>
              <a:lnSpc>
                <a:spcPct val="120000"/>
              </a:lnSpc>
            </a:pPr>
            <a:r>
              <a:rPr lang="en-GB" sz="1500" dirty="0"/>
              <a:t>House prices</a:t>
            </a:r>
          </a:p>
          <a:p>
            <a:pPr>
              <a:lnSpc>
                <a:spcPct val="120000"/>
              </a:lnSpc>
            </a:pPr>
            <a:r>
              <a:rPr lang="en-GB" sz="1500" dirty="0"/>
              <a:t>Interest rates</a:t>
            </a:r>
          </a:p>
          <a:p>
            <a:pPr>
              <a:lnSpc>
                <a:spcPct val="120000"/>
              </a:lnSpc>
            </a:pPr>
            <a:endParaRPr lang="en-GB" sz="1500" dirty="0"/>
          </a:p>
          <a:p>
            <a:pPr>
              <a:lnSpc>
                <a:spcPct val="120000"/>
              </a:lnSpc>
            </a:pPr>
            <a:r>
              <a:rPr lang="en-GB" sz="1500" dirty="0"/>
              <a:t>You need to get the forecast right </a:t>
            </a:r>
            <a:r>
              <a:rPr lang="en-GB" sz="1500" b="1" dirty="0"/>
              <a:t>and</a:t>
            </a:r>
            <a:r>
              <a:rPr lang="en-GB" sz="1500" dirty="0"/>
              <a:t> the connection to future changes in probability of default</a:t>
            </a:r>
          </a:p>
          <a:p>
            <a:pPr marL="0" indent="0">
              <a:lnSpc>
                <a:spcPct val="120000"/>
              </a:lnSpc>
              <a:buNone/>
            </a:pPr>
            <a:endParaRPr lang="en-GB" sz="1275" b="1" i="1" dirty="0"/>
          </a:p>
          <a:p>
            <a:pPr marL="0" indent="0">
              <a:lnSpc>
                <a:spcPct val="120000"/>
              </a:lnSpc>
              <a:buNone/>
            </a:pPr>
            <a:r>
              <a:rPr lang="en-GB" sz="1275" b="1" i="1" dirty="0"/>
              <a:t>Stress testing models connect macroeconomy to future default rates – much easier mathematically!</a:t>
            </a:r>
          </a:p>
          <a:p>
            <a:pPr marL="0" indent="0">
              <a:lnSpc>
                <a:spcPct val="120000"/>
              </a:lnSpc>
              <a:buNone/>
            </a:pPr>
            <a:r>
              <a:rPr lang="en-GB" sz="1275" b="1" dirty="0">
                <a:solidFill>
                  <a:srgbClr val="7030A0"/>
                </a:solidFill>
              </a:rPr>
              <a:t>It’s a complex problem with macroeconomic variables inordinately unstable – don’t treat it like a complicated problem with one answer. </a:t>
            </a:r>
          </a:p>
          <a:p>
            <a:endParaRPr lang="en-US" dirty="0"/>
          </a:p>
        </p:txBody>
      </p:sp>
    </p:spTree>
    <p:extLst>
      <p:ext uri="{BB962C8B-B14F-4D97-AF65-F5344CB8AC3E}">
        <p14:creationId xmlns:p14="http://schemas.microsoft.com/office/powerpoint/2010/main" val="3833534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533400" y="457200"/>
            <a:ext cx="7738110" cy="439175"/>
          </a:xfrm>
        </p:spPr>
        <p:txBody>
          <a:bodyPr>
            <a:normAutofit fontScale="90000"/>
          </a:bodyPr>
          <a:lstStyle/>
          <a:p>
            <a:r>
              <a:rPr lang="en-US" dirty="0"/>
              <a:t>The historical model tells us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685800" y="1066800"/>
            <a:ext cx="7886700" cy="5333999"/>
          </a:xfrm>
        </p:spPr>
        <p:txBody>
          <a:bodyPr>
            <a:noAutofit/>
          </a:bodyPr>
          <a:lstStyle/>
          <a:p>
            <a:pPr marL="0" indent="0">
              <a:lnSpc>
                <a:spcPct val="120000"/>
              </a:lnSpc>
              <a:buNone/>
            </a:pPr>
            <a:r>
              <a:rPr lang="en-US" sz="1600" b="1" dirty="0"/>
              <a:t>People are more likely to default if the economy deteriorates and hence PD should increase </a:t>
            </a:r>
          </a:p>
          <a:p>
            <a:pPr marL="0" indent="0">
              <a:lnSpc>
                <a:spcPct val="120000"/>
              </a:lnSpc>
              <a:buNone/>
            </a:pPr>
            <a:endParaRPr lang="en-US" sz="1600" dirty="0"/>
          </a:p>
          <a:p>
            <a:pPr>
              <a:lnSpc>
                <a:spcPct val="120000"/>
              </a:lnSpc>
            </a:pPr>
            <a:r>
              <a:rPr lang="en-US" sz="1600" dirty="0"/>
              <a:t>The typical model increases the PD for each exposure as the economy weakens</a:t>
            </a:r>
          </a:p>
          <a:p>
            <a:pPr>
              <a:lnSpc>
                <a:spcPct val="120000"/>
              </a:lnSpc>
            </a:pPr>
            <a:r>
              <a:rPr lang="en-US" sz="1600" dirty="0"/>
              <a:t>Reality is completely different and tells us that this is only true for certain sectors of society.  For example, it doesn’t apply to public sector workers and indeed the reverse almost applies!</a:t>
            </a:r>
          </a:p>
          <a:p>
            <a:pPr>
              <a:lnSpc>
                <a:spcPct val="120000"/>
              </a:lnSpc>
            </a:pPr>
            <a:r>
              <a:rPr lang="en-US" sz="1600" dirty="0"/>
              <a:t>Reality tells us that people default on mortgages when they lose health, hope, relationship or job.</a:t>
            </a:r>
          </a:p>
          <a:p>
            <a:pPr>
              <a:lnSpc>
                <a:spcPct val="120000"/>
              </a:lnSpc>
            </a:pPr>
            <a:r>
              <a:rPr lang="en-US" sz="1600" dirty="0"/>
              <a:t>Only one of the above is directly connected to macroeconomic variables</a:t>
            </a:r>
          </a:p>
          <a:p>
            <a:pPr>
              <a:lnSpc>
                <a:spcPct val="120000"/>
              </a:lnSpc>
            </a:pPr>
            <a:r>
              <a:rPr lang="en-US" sz="1600" dirty="0"/>
              <a:t>Models are a triumph of statistics – not a replica of reality</a:t>
            </a:r>
          </a:p>
          <a:p>
            <a:pPr marL="0" indent="0">
              <a:lnSpc>
                <a:spcPct val="120000"/>
              </a:lnSpc>
              <a:buNone/>
            </a:pPr>
            <a:endParaRPr lang="en-US" sz="1600" b="1" dirty="0"/>
          </a:p>
          <a:p>
            <a:pPr marL="0" indent="0">
              <a:lnSpc>
                <a:spcPct val="120000"/>
              </a:lnSpc>
              <a:buNone/>
            </a:pPr>
            <a:r>
              <a:rPr lang="en-US" sz="1600" b="1" dirty="0"/>
              <a:t>This one is very different – some borrowers are greatly challenged whereas most people (public sector, MNC) are actually better off!</a:t>
            </a:r>
          </a:p>
        </p:txBody>
      </p:sp>
    </p:spTree>
    <p:extLst>
      <p:ext uri="{BB962C8B-B14F-4D97-AF65-F5344CB8AC3E}">
        <p14:creationId xmlns:p14="http://schemas.microsoft.com/office/powerpoint/2010/main" val="119770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596900"/>
          </a:xfrm>
        </p:spPr>
        <p:txBody>
          <a:bodyPr/>
          <a:lstStyle/>
          <a:p>
            <a:pPr eaLnBrk="1" hangingPunct="1"/>
            <a:r>
              <a:rPr lang="en-US" sz="3600" dirty="0"/>
              <a:t>Impaired Assets under IAS39</a:t>
            </a:r>
          </a:p>
        </p:txBody>
      </p:sp>
      <p:sp>
        <p:nvSpPr>
          <p:cNvPr id="5126" name="Rectangle 3"/>
          <p:cNvSpPr>
            <a:spLocks noGrp="1" noChangeArrowheads="1"/>
          </p:cNvSpPr>
          <p:nvPr>
            <p:ph idx="1"/>
          </p:nvPr>
        </p:nvSpPr>
        <p:spPr>
          <a:xfrm>
            <a:off x="457200" y="871538"/>
            <a:ext cx="8229600" cy="5484812"/>
          </a:xfrm>
        </p:spPr>
        <p:txBody>
          <a:bodyPr rtlCol="0">
            <a:normAutofit/>
          </a:bodyPr>
          <a:lstStyle/>
          <a:p>
            <a:pPr marL="0" indent="0" eaLnBrk="1" fontAlgn="auto" hangingPunct="1">
              <a:lnSpc>
                <a:spcPct val="80000"/>
              </a:lnSpc>
              <a:spcAft>
                <a:spcPts val="0"/>
              </a:spcAft>
              <a:buNone/>
              <a:defRPr/>
            </a:pPr>
            <a:r>
              <a:rPr lang="en-GB" sz="2000" dirty="0"/>
              <a:t>A financial asset or a group of financial assets is impaired and impairment losses are incurred if, and only if:</a:t>
            </a:r>
          </a:p>
          <a:p>
            <a:pPr marL="0" indent="0" eaLnBrk="1" fontAlgn="auto" hangingPunct="1">
              <a:lnSpc>
                <a:spcPct val="80000"/>
              </a:lnSpc>
              <a:spcAft>
                <a:spcPts val="0"/>
              </a:spcAft>
              <a:buNone/>
              <a:defRPr/>
            </a:pPr>
            <a:endParaRPr lang="en-GB" sz="2000" dirty="0"/>
          </a:p>
          <a:p>
            <a:pPr eaLnBrk="1" fontAlgn="auto" hangingPunct="1">
              <a:lnSpc>
                <a:spcPct val="80000"/>
              </a:lnSpc>
              <a:spcAft>
                <a:spcPts val="0"/>
              </a:spcAft>
              <a:defRPr/>
            </a:pPr>
            <a:r>
              <a:rPr lang="en-GB" sz="2000" dirty="0"/>
              <a:t>there is objective evidence of impairment as a result of one or more events that occurred after the initial recognition of the asset (a 'loss event') and </a:t>
            </a:r>
          </a:p>
          <a:p>
            <a:pPr marL="0" indent="0" eaLnBrk="1" fontAlgn="auto" hangingPunct="1">
              <a:lnSpc>
                <a:spcPct val="80000"/>
              </a:lnSpc>
              <a:spcAft>
                <a:spcPts val="0"/>
              </a:spcAft>
              <a:buNone/>
              <a:defRPr/>
            </a:pPr>
            <a:endParaRPr lang="en-GB" sz="2000" dirty="0"/>
          </a:p>
          <a:p>
            <a:pPr eaLnBrk="1" fontAlgn="auto" hangingPunct="1">
              <a:lnSpc>
                <a:spcPct val="80000"/>
              </a:lnSpc>
              <a:spcAft>
                <a:spcPts val="0"/>
              </a:spcAft>
              <a:defRPr/>
            </a:pPr>
            <a:r>
              <a:rPr lang="en-GB" sz="2000" dirty="0"/>
              <a:t>that loss event (or events) has an impact on the estimated future cash flows of the financial asset or group of financial assets that can be reliably estimated.” (IAS 39.59)</a:t>
            </a:r>
          </a:p>
          <a:p>
            <a:pPr marL="0" indent="0" eaLnBrk="1" fontAlgn="auto" hangingPunct="1">
              <a:lnSpc>
                <a:spcPct val="80000"/>
              </a:lnSpc>
              <a:spcAft>
                <a:spcPts val="0"/>
              </a:spcAft>
              <a:buNone/>
              <a:defRPr/>
            </a:pPr>
            <a:endParaRPr lang="en-US" sz="2000" dirty="0"/>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2E1939-FF15-4321-9D5D-A88F00AC6DC2}" type="slidenum">
              <a:rPr lang="en-US" sz="1400" smtClean="0"/>
              <a:pPr/>
              <a:t>4</a:t>
            </a:fld>
            <a:endParaRPr 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552927" y="467513"/>
            <a:ext cx="7738110" cy="439175"/>
          </a:xfrm>
        </p:spPr>
        <p:txBody>
          <a:bodyPr>
            <a:normAutofit fontScale="90000"/>
          </a:bodyPr>
          <a:lstStyle/>
          <a:p>
            <a:r>
              <a:rPr lang="en-US" dirty="0"/>
              <a:t>Here’s what happened the last time …</a:t>
            </a:r>
            <a:br>
              <a:rPr lang="en-US" dirty="0"/>
            </a:br>
            <a:endParaRPr lang="en-US" dirty="0"/>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594478" y="1098632"/>
            <a:ext cx="7738110" cy="5225968"/>
          </a:xfrm>
        </p:spPr>
        <p:txBody>
          <a:bodyPr/>
          <a:lstStyle/>
          <a:p>
            <a:pPr marL="0" indent="0">
              <a:buNone/>
            </a:pPr>
            <a:endParaRPr lang="en-US" dirty="0"/>
          </a:p>
        </p:txBody>
      </p:sp>
      <p:pic>
        <p:nvPicPr>
          <p:cNvPr id="6" name="Content Placeholder 6">
            <a:extLst>
              <a:ext uri="{FF2B5EF4-FFF2-40B4-BE49-F238E27FC236}">
                <a16:creationId xmlns:a16="http://schemas.microsoft.com/office/drawing/2014/main" id="{545DD777-939D-4A69-888A-EA924B838E81}"/>
              </a:ext>
            </a:extLst>
          </p:cNvPr>
          <p:cNvPicPr>
            <a:picLocks noGrp="1" noChangeAspect="1"/>
          </p:cNvPicPr>
          <p:nvPr>
            <p:ph idx="1"/>
          </p:nvPr>
        </p:nvPicPr>
        <p:blipFill>
          <a:blip r:embed="rId2"/>
          <a:stretch>
            <a:fillRect/>
          </a:stretch>
        </p:blipFill>
        <p:spPr>
          <a:xfrm>
            <a:off x="646664" y="1155015"/>
            <a:ext cx="4555167" cy="2121585"/>
          </a:xfrm>
          <a:prstGeom prst="rect">
            <a:avLst/>
          </a:prstGeom>
        </p:spPr>
      </p:pic>
      <p:pic>
        <p:nvPicPr>
          <p:cNvPr id="7" name="Picture 6" descr="Chart, line chart&#10;&#10;Description automatically generated">
            <a:extLst>
              <a:ext uri="{FF2B5EF4-FFF2-40B4-BE49-F238E27FC236}">
                <a16:creationId xmlns:a16="http://schemas.microsoft.com/office/drawing/2014/main" id="{3420BEA0-E767-40CF-867E-C46CCDA63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3446287"/>
            <a:ext cx="2621505" cy="2490009"/>
          </a:xfrm>
          <a:prstGeom prst="rect">
            <a:avLst/>
          </a:prstGeom>
        </p:spPr>
      </p:pic>
      <p:sp>
        <p:nvSpPr>
          <p:cNvPr id="2" name="TextBox 1">
            <a:extLst>
              <a:ext uri="{FF2B5EF4-FFF2-40B4-BE49-F238E27FC236}">
                <a16:creationId xmlns:a16="http://schemas.microsoft.com/office/drawing/2014/main" id="{6C9DE616-9D53-41B4-9492-D180067E9167}"/>
              </a:ext>
            </a:extLst>
          </p:cNvPr>
          <p:cNvSpPr txBox="1"/>
          <p:nvPr/>
        </p:nvSpPr>
        <p:spPr>
          <a:xfrm>
            <a:off x="4227990" y="3087764"/>
            <a:ext cx="685800" cy="685800"/>
          </a:xfrm>
          <a:prstGeom prst="rect">
            <a:avLst/>
          </a:prstGeom>
          <a:noFill/>
        </p:spPr>
        <p:txBody>
          <a:bodyPr wrap="square" lIns="108000" tIns="108000" rIns="108000" bIns="108000" rtlCol="0">
            <a:noAutofit/>
          </a:bodyPr>
          <a:lstStyle/>
          <a:p>
            <a:pPr algn="l"/>
            <a:endParaRPr lang="en-GB" sz="1350" dirty="0" err="1">
              <a:solidFill>
                <a:schemeClr val="bg1"/>
              </a:solidFill>
              <a:latin typeface="Poppins Light" pitchFamily="2" charset="77"/>
              <a:cs typeface="Poppins Light" pitchFamily="2" charset="77"/>
            </a:endParaRPr>
          </a:p>
        </p:txBody>
      </p:sp>
      <p:sp>
        <p:nvSpPr>
          <p:cNvPr id="3" name="TextBox 2">
            <a:extLst>
              <a:ext uri="{FF2B5EF4-FFF2-40B4-BE49-F238E27FC236}">
                <a16:creationId xmlns:a16="http://schemas.microsoft.com/office/drawing/2014/main" id="{34DD1BF2-E1F9-4FAE-8EA2-B243C0B834C2}"/>
              </a:ext>
            </a:extLst>
          </p:cNvPr>
          <p:cNvSpPr txBox="1"/>
          <p:nvPr/>
        </p:nvSpPr>
        <p:spPr>
          <a:xfrm>
            <a:off x="5092228" y="1155014"/>
            <a:ext cx="3240360" cy="5093385"/>
          </a:xfrm>
          <a:prstGeom prst="rect">
            <a:avLst/>
          </a:prstGeom>
          <a:noFill/>
        </p:spPr>
        <p:txBody>
          <a:bodyPr wrap="square" lIns="108000" tIns="108000" rIns="108000" bIns="108000" rtlCol="0">
            <a:noAutofit/>
          </a:bodyPr>
          <a:lstStyle/>
          <a:p>
            <a:r>
              <a:rPr lang="en-GB" sz="1600" dirty="0"/>
              <a:t>Unemployment rose quickly but steadily from 2008 to 2012 and then fell gradually and consistently.  As Covid-19 struck in early 2020 the country was essentially at full employment.</a:t>
            </a:r>
          </a:p>
          <a:p>
            <a:endParaRPr lang="en-GB" sz="1600" dirty="0"/>
          </a:p>
          <a:p>
            <a:endParaRPr lang="en-GB" sz="1600" dirty="0"/>
          </a:p>
          <a:p>
            <a:endParaRPr lang="en-GB" sz="1600" dirty="0"/>
          </a:p>
          <a:p>
            <a:r>
              <a:rPr lang="en-GB" sz="1600" dirty="0"/>
              <a:t>House prices fell in an orderly (if speedy) fashion from 2008 to 2012, settled at a nadir for a year and slowly but steadily increased since. </a:t>
            </a:r>
          </a:p>
          <a:p>
            <a:endParaRPr lang="en-GB" sz="1600" dirty="0"/>
          </a:p>
          <a:p>
            <a:endParaRPr lang="en-GB" sz="1600" b="1" dirty="0">
              <a:solidFill>
                <a:srgbClr val="7030A0"/>
              </a:solidFill>
            </a:endParaRPr>
          </a:p>
          <a:p>
            <a:r>
              <a:rPr lang="en-GB" sz="1600" b="1" dirty="0">
                <a:solidFill>
                  <a:srgbClr val="7030A0"/>
                </a:solidFill>
              </a:rPr>
              <a:t>This time unemployment and house prices are both going up.  Our models are copying the graphs on the left.</a:t>
            </a:r>
          </a:p>
        </p:txBody>
      </p:sp>
    </p:spTree>
    <p:extLst>
      <p:ext uri="{BB962C8B-B14F-4D97-AF65-F5344CB8AC3E}">
        <p14:creationId xmlns:p14="http://schemas.microsoft.com/office/powerpoint/2010/main" val="4250386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533400" y="391172"/>
            <a:ext cx="7738110" cy="439175"/>
          </a:xfrm>
        </p:spPr>
        <p:txBody>
          <a:bodyPr>
            <a:normAutofit fontScale="90000"/>
          </a:bodyPr>
          <a:lstStyle/>
          <a:p>
            <a:r>
              <a:rPr lang="en-US" dirty="0"/>
              <a:t>GDP and interest rates don’t help …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533400" y="914400"/>
            <a:ext cx="8229600" cy="5638800"/>
          </a:xfrm>
        </p:spPr>
        <p:txBody>
          <a:bodyPr/>
          <a:lstStyle/>
          <a:p>
            <a:pPr marL="0" indent="0">
              <a:buNone/>
            </a:pPr>
            <a:endParaRPr lang="en-US" dirty="0"/>
          </a:p>
        </p:txBody>
      </p:sp>
      <p:pic>
        <p:nvPicPr>
          <p:cNvPr id="6" name="Picture 5" descr="Graphical user interface, chart, line chart&#10;&#10;Description automatically generated">
            <a:extLst>
              <a:ext uri="{FF2B5EF4-FFF2-40B4-BE49-F238E27FC236}">
                <a16:creationId xmlns:a16="http://schemas.microsoft.com/office/drawing/2014/main" id="{A8C5AAE3-71BB-4ED3-9CFB-1109A662B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21" y="918792"/>
            <a:ext cx="4653338" cy="2167308"/>
          </a:xfrm>
          <a:prstGeom prst="rect">
            <a:avLst/>
          </a:prstGeom>
        </p:spPr>
      </p:pic>
      <p:pic>
        <p:nvPicPr>
          <p:cNvPr id="7" name="Picture 6" descr="Chart, line chart&#10;&#10;Description automatically generated">
            <a:extLst>
              <a:ext uri="{FF2B5EF4-FFF2-40B4-BE49-F238E27FC236}">
                <a16:creationId xmlns:a16="http://schemas.microsoft.com/office/drawing/2014/main" id="{6200CAFE-9713-45B9-8E67-332168AF25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405096"/>
            <a:ext cx="4212558" cy="2079426"/>
          </a:xfrm>
          <a:prstGeom prst="rect">
            <a:avLst/>
          </a:prstGeom>
        </p:spPr>
      </p:pic>
      <p:sp>
        <p:nvSpPr>
          <p:cNvPr id="2" name="TextBox 1">
            <a:extLst>
              <a:ext uri="{FF2B5EF4-FFF2-40B4-BE49-F238E27FC236}">
                <a16:creationId xmlns:a16="http://schemas.microsoft.com/office/drawing/2014/main" id="{8724E30E-FE12-473D-807F-27E0FB8A76C7}"/>
              </a:ext>
            </a:extLst>
          </p:cNvPr>
          <p:cNvSpPr txBox="1"/>
          <p:nvPr/>
        </p:nvSpPr>
        <p:spPr>
          <a:xfrm>
            <a:off x="4227990" y="3086100"/>
            <a:ext cx="685800" cy="685800"/>
          </a:xfrm>
          <a:prstGeom prst="rect">
            <a:avLst/>
          </a:prstGeom>
          <a:noFill/>
        </p:spPr>
        <p:txBody>
          <a:bodyPr wrap="square" lIns="108000" tIns="108000" rIns="108000" bIns="108000" rtlCol="0">
            <a:noAutofit/>
          </a:bodyPr>
          <a:lstStyle/>
          <a:p>
            <a:pPr algn="l"/>
            <a:endParaRPr lang="en-GB" sz="1350" dirty="0" err="1">
              <a:solidFill>
                <a:schemeClr val="bg1"/>
              </a:solidFill>
              <a:latin typeface="Poppins Light" pitchFamily="2" charset="77"/>
              <a:cs typeface="Poppins Light" pitchFamily="2" charset="77"/>
            </a:endParaRPr>
          </a:p>
        </p:txBody>
      </p:sp>
      <p:sp>
        <p:nvSpPr>
          <p:cNvPr id="3" name="TextBox 2">
            <a:extLst>
              <a:ext uri="{FF2B5EF4-FFF2-40B4-BE49-F238E27FC236}">
                <a16:creationId xmlns:a16="http://schemas.microsoft.com/office/drawing/2014/main" id="{27F18126-B039-4CFB-ACCD-CD7E87440016}"/>
              </a:ext>
            </a:extLst>
          </p:cNvPr>
          <p:cNvSpPr txBox="1"/>
          <p:nvPr/>
        </p:nvSpPr>
        <p:spPr>
          <a:xfrm>
            <a:off x="5283286" y="950022"/>
            <a:ext cx="3289214" cy="5145978"/>
          </a:xfrm>
          <a:prstGeom prst="rect">
            <a:avLst/>
          </a:prstGeom>
          <a:noFill/>
        </p:spPr>
        <p:txBody>
          <a:bodyPr wrap="square" lIns="108000" tIns="108000" rIns="108000" bIns="108000" rtlCol="0">
            <a:noAutofit/>
          </a:bodyPr>
          <a:lstStyle/>
          <a:p>
            <a:r>
              <a:rPr lang="en-GB" sz="1600" dirty="0"/>
              <a:t>GDP is notoriously unreliable in an Irish context with the 2016 spike a leprechaun economics event that highlighted the gap between GDP and normal economic activity.</a:t>
            </a:r>
          </a:p>
          <a:p>
            <a:endParaRPr lang="en-GB" sz="1600" dirty="0"/>
          </a:p>
          <a:p>
            <a:endParaRPr lang="en-GB" sz="1600" dirty="0"/>
          </a:p>
          <a:p>
            <a:endParaRPr lang="en-GB" sz="1600" dirty="0"/>
          </a:p>
          <a:p>
            <a:endParaRPr lang="en-GB" sz="1600" dirty="0"/>
          </a:p>
          <a:p>
            <a:endParaRPr lang="en-GB" sz="1600" dirty="0"/>
          </a:p>
          <a:p>
            <a:r>
              <a:rPr lang="en-GB" sz="1600" dirty="0"/>
              <a:t>Interest rates, which usually feature in forecasting models, have been effectively held flat across the eurozone for a decade, thus weakening the accuracy of predictions.</a:t>
            </a:r>
          </a:p>
          <a:p>
            <a:endParaRPr lang="en-GB" sz="1600" dirty="0"/>
          </a:p>
          <a:p>
            <a:endParaRPr lang="en-GB" sz="1600" dirty="0"/>
          </a:p>
          <a:p>
            <a:r>
              <a:rPr lang="en-GB" sz="1600" b="1" dirty="0">
                <a:solidFill>
                  <a:srgbClr val="7030A0"/>
                </a:solidFill>
              </a:rPr>
              <a:t>ECB rate is now a constant and not a variable.  GDP is sector dependent.</a:t>
            </a:r>
          </a:p>
        </p:txBody>
      </p:sp>
    </p:spTree>
    <p:extLst>
      <p:ext uri="{BB962C8B-B14F-4D97-AF65-F5344CB8AC3E}">
        <p14:creationId xmlns:p14="http://schemas.microsoft.com/office/powerpoint/2010/main" val="2954155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609600" y="381000"/>
            <a:ext cx="7738110" cy="439175"/>
          </a:xfrm>
        </p:spPr>
        <p:txBody>
          <a:bodyPr>
            <a:normAutofit fontScale="90000"/>
          </a:bodyPr>
          <a:lstStyle/>
          <a:p>
            <a:r>
              <a:rPr lang="en-US" dirty="0"/>
              <a:t>CSO unemployment is meaningless …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644165" y="990600"/>
            <a:ext cx="7738110" cy="5410200"/>
          </a:xfrm>
        </p:spPr>
        <p:txBody>
          <a:bodyPr>
            <a:normAutofit/>
          </a:bodyPr>
          <a:lstStyle/>
          <a:p>
            <a:pPr>
              <a:lnSpc>
                <a:spcPct val="100000"/>
              </a:lnSpc>
            </a:pPr>
            <a:r>
              <a:rPr lang="en-GB" sz="2000" dirty="0"/>
              <a:t>The COVID-19 adjusted unemployment rate for November 2020 was 21% for all persons including those on Pandemic Unemployment Payments.</a:t>
            </a:r>
          </a:p>
          <a:p>
            <a:pPr>
              <a:lnSpc>
                <a:spcPct val="100000"/>
              </a:lnSpc>
            </a:pPr>
            <a:r>
              <a:rPr lang="en-GB" sz="2000" dirty="0"/>
              <a:t>The unemployment rate was 47.3% for persons aged 15 - 24 years and 17.4% for persons aged 25 - 74 years.  At least 7.4% of PUP recipients have self-certified themselves as being registered as full-time students</a:t>
            </a:r>
          </a:p>
          <a:p>
            <a:pPr>
              <a:lnSpc>
                <a:spcPct val="100000"/>
              </a:lnSpc>
            </a:pPr>
            <a:r>
              <a:rPr lang="en-GB" sz="2000" dirty="0"/>
              <a:t>The seasonally adjusted Monthly Unemployment Rate for November 2020 using standard methodology shows an unemployment rate of 7.5% for all persons, up from 7.2% in October 2020.</a:t>
            </a:r>
          </a:p>
          <a:p>
            <a:pPr>
              <a:lnSpc>
                <a:spcPct val="100000"/>
              </a:lnSpc>
            </a:pPr>
            <a:r>
              <a:rPr lang="en-GB" sz="2000" dirty="0"/>
              <a:t>This unemployment rate was 20.2% for persons aged 15 - 24 years and 5.7% for persons aged 25 - 74 years</a:t>
            </a:r>
          </a:p>
          <a:p>
            <a:pPr>
              <a:lnSpc>
                <a:spcPct val="100000"/>
              </a:lnSpc>
            </a:pPr>
            <a:r>
              <a:rPr lang="en-GB" sz="2000" dirty="0"/>
              <a:t>How many people under 24 have substantial borrowings in Ireland?</a:t>
            </a:r>
          </a:p>
          <a:p>
            <a:pPr>
              <a:lnSpc>
                <a:spcPct val="100000"/>
              </a:lnSpc>
            </a:pPr>
            <a:endParaRPr lang="en-GB" sz="2000" dirty="0"/>
          </a:p>
          <a:p>
            <a:pPr marL="0" indent="0">
              <a:lnSpc>
                <a:spcPct val="100000"/>
              </a:lnSpc>
              <a:buNone/>
            </a:pPr>
            <a:r>
              <a:rPr lang="en-GB" sz="2000" dirty="0"/>
              <a:t>Which of these measures is feeding your models.  It’s probably the PUP adjusted one, but your models have never heard of PUP.</a:t>
            </a:r>
          </a:p>
          <a:p>
            <a:endParaRPr lang="en-US" dirty="0"/>
          </a:p>
        </p:txBody>
      </p:sp>
    </p:spTree>
    <p:extLst>
      <p:ext uri="{BB962C8B-B14F-4D97-AF65-F5344CB8AC3E}">
        <p14:creationId xmlns:p14="http://schemas.microsoft.com/office/powerpoint/2010/main" val="1783731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533400" y="381000"/>
            <a:ext cx="7738110" cy="439175"/>
          </a:xfrm>
        </p:spPr>
        <p:txBody>
          <a:bodyPr>
            <a:normAutofit fontScale="90000"/>
          </a:bodyPr>
          <a:lstStyle/>
          <a:p>
            <a:r>
              <a:rPr lang="en-US" dirty="0"/>
              <a:t>Dept. of Finance in September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533400" y="990600"/>
            <a:ext cx="8077200" cy="5029200"/>
          </a:xfrm>
        </p:spPr>
        <p:txBody>
          <a:bodyPr>
            <a:normAutofit/>
          </a:bodyPr>
          <a:lstStyle/>
          <a:p>
            <a:pPr marL="0" indent="0">
              <a:lnSpc>
                <a:spcPct val="100000"/>
              </a:lnSpc>
              <a:buNone/>
            </a:pPr>
            <a:r>
              <a:rPr lang="en-GB" sz="1800" dirty="0"/>
              <a:t>Department of Finance’s Budget 2021 forecasts show that both COVID-19 and a disorderly end to the Brexit ‘transition period’ will have a significant impact</a:t>
            </a:r>
          </a:p>
          <a:p>
            <a:pPr marL="0" indent="0">
              <a:lnSpc>
                <a:spcPct val="100000"/>
              </a:lnSpc>
              <a:buNone/>
            </a:pPr>
            <a:endParaRPr lang="en-GB" sz="1800" dirty="0"/>
          </a:p>
          <a:p>
            <a:pPr>
              <a:lnSpc>
                <a:spcPct val="100000"/>
              </a:lnSpc>
            </a:pPr>
            <a:r>
              <a:rPr lang="en-GB" sz="1800" dirty="0"/>
              <a:t>Modified domestic demand – proxy for domestic economy to fall by 6.5% this year</a:t>
            </a:r>
          </a:p>
          <a:p>
            <a:pPr>
              <a:lnSpc>
                <a:spcPct val="100000"/>
              </a:lnSpc>
            </a:pPr>
            <a:r>
              <a:rPr lang="en-GB" sz="1800" dirty="0"/>
              <a:t>GDP is projected to fall by 2.5% in 2020 and to grow by only 1.4% in 2021</a:t>
            </a:r>
          </a:p>
          <a:p>
            <a:pPr>
              <a:lnSpc>
                <a:spcPct val="100000"/>
              </a:lnSpc>
            </a:pPr>
            <a:r>
              <a:rPr lang="en-GB" sz="1800" dirty="0"/>
              <a:t>Impact of COVID-19 on GDP is less than previously expected, mainly due to the resilience of Multi-National Company exports - the hit to the domestic economy has been severe</a:t>
            </a:r>
          </a:p>
          <a:p>
            <a:pPr>
              <a:lnSpc>
                <a:spcPct val="100000"/>
              </a:lnSpc>
            </a:pPr>
            <a:r>
              <a:rPr lang="en-GB" sz="1800" dirty="0"/>
              <a:t>Employment set to fall by 13.8% this year this with an annual average unemployment rate of just under 16% this year and 10.7% in 2021</a:t>
            </a:r>
          </a:p>
          <a:p>
            <a:pPr>
              <a:lnSpc>
                <a:spcPct val="100000"/>
              </a:lnSpc>
            </a:pPr>
            <a:r>
              <a:rPr lang="en-GB" sz="1800" dirty="0"/>
              <a:t>Economic forecasts have been endorsed by the Irish Fiscal Advisory Council</a:t>
            </a:r>
          </a:p>
          <a:p>
            <a:pPr>
              <a:lnSpc>
                <a:spcPct val="100000"/>
              </a:lnSpc>
            </a:pPr>
            <a:endParaRPr lang="en-GB" sz="1800" dirty="0"/>
          </a:p>
          <a:p>
            <a:pPr marL="0" indent="0">
              <a:lnSpc>
                <a:spcPct val="100000"/>
              </a:lnSpc>
              <a:buNone/>
            </a:pPr>
            <a:r>
              <a:rPr lang="en-GB" sz="1800" dirty="0"/>
              <a:t>This outlook is much better than May when H1 ECL was being estimated.</a:t>
            </a:r>
            <a:endParaRPr lang="en-US" sz="1800" dirty="0"/>
          </a:p>
          <a:p>
            <a:endParaRPr lang="en-US" dirty="0"/>
          </a:p>
        </p:txBody>
      </p:sp>
    </p:spTree>
    <p:extLst>
      <p:ext uri="{BB962C8B-B14F-4D97-AF65-F5344CB8AC3E}">
        <p14:creationId xmlns:p14="http://schemas.microsoft.com/office/powerpoint/2010/main" val="1223294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702945" y="457200"/>
            <a:ext cx="7738110" cy="439175"/>
          </a:xfrm>
        </p:spPr>
        <p:txBody>
          <a:bodyPr>
            <a:normAutofit fontScale="90000"/>
          </a:bodyPr>
          <a:lstStyle/>
          <a:p>
            <a:r>
              <a:rPr lang="en-US" dirty="0"/>
              <a:t>European Commission 5</a:t>
            </a:r>
            <a:r>
              <a:rPr lang="en-US" baseline="30000" dirty="0"/>
              <a:t>th</a:t>
            </a:r>
            <a:r>
              <a:rPr lang="en-US" dirty="0"/>
              <a:t> November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702945" y="1066800"/>
            <a:ext cx="7979142" cy="5105400"/>
          </a:xfrm>
        </p:spPr>
        <p:txBody>
          <a:bodyPr>
            <a:noAutofit/>
          </a:bodyPr>
          <a:lstStyle/>
          <a:p>
            <a:pPr>
              <a:lnSpc>
                <a:spcPct val="100000"/>
              </a:lnSpc>
            </a:pPr>
            <a:r>
              <a:rPr lang="en-GB" sz="1600" dirty="0"/>
              <a:t>Ireland’s economy is projected to contract by 2.25% in 2020, before growing by 3% in 2021 (recovering 2019 levels) and 2.50% in 2022.  Modified domestic demand, which better reflects the underlying domestic economy, is expected to fall by 6.50% in 2020 and grow by 7.25% in 2021 and 4.25% in 2022.</a:t>
            </a:r>
          </a:p>
          <a:p>
            <a:pPr>
              <a:lnSpc>
                <a:spcPct val="100000"/>
              </a:lnSpc>
            </a:pPr>
            <a:endParaRPr lang="en-GB" sz="1600" dirty="0"/>
          </a:p>
          <a:p>
            <a:pPr>
              <a:lnSpc>
                <a:spcPct val="100000"/>
              </a:lnSpc>
            </a:pPr>
            <a:r>
              <a:rPr lang="en-GB" sz="1600" dirty="0"/>
              <a:t>Employment has been shielded by state income support schemes. The economic contraction and the substantive fiscal stimulus are expected to significantly widen the budget deficit. Risks to the outlook remain exceptionally high, the European Commission warns.</a:t>
            </a:r>
          </a:p>
          <a:p>
            <a:pPr>
              <a:lnSpc>
                <a:spcPct val="100000"/>
              </a:lnSpc>
            </a:pPr>
            <a:endParaRPr lang="en-GB" sz="1600" dirty="0"/>
          </a:p>
          <a:p>
            <a:pPr>
              <a:lnSpc>
                <a:spcPct val="100000"/>
              </a:lnSpc>
            </a:pPr>
            <a:r>
              <a:rPr lang="en-GB" sz="1600" dirty="0"/>
              <a:t>The report projects that the euro area economy will contract by 7.8% in 2020 before growing 4.2% in 2021 and 3% in 2022. The forecast projects that the EU economy will contract by 7.4% in 2020 before recovering with growth of 4.1% in 2021 and 3% in 2022.</a:t>
            </a:r>
          </a:p>
          <a:p>
            <a:pPr marL="0" indent="0">
              <a:lnSpc>
                <a:spcPct val="100000"/>
              </a:lnSpc>
              <a:buNone/>
            </a:pPr>
            <a:endParaRPr lang="en-GB" sz="1600" dirty="0"/>
          </a:p>
          <a:p>
            <a:pPr marL="0" indent="0">
              <a:lnSpc>
                <a:spcPct val="100000"/>
              </a:lnSpc>
              <a:buNone/>
            </a:pPr>
            <a:r>
              <a:rPr lang="en-GB" sz="1600" b="1" i="1" dirty="0"/>
              <a:t>Dear CEO letter suggests base case alignment with the above!</a:t>
            </a:r>
          </a:p>
          <a:p>
            <a:pPr marL="0" indent="0">
              <a:lnSpc>
                <a:spcPct val="100000"/>
              </a:lnSpc>
              <a:buNone/>
            </a:pPr>
            <a:r>
              <a:rPr lang="en-GB" sz="1600" b="1" dirty="0">
                <a:solidFill>
                  <a:srgbClr val="7030A0"/>
                </a:solidFill>
              </a:rPr>
              <a:t>This outlook is positively glowing, with a full economic recovery to January 2020 levels by end of 2021.  It didn’t look like this in June. </a:t>
            </a:r>
            <a:endParaRPr lang="en-US" sz="1600" dirty="0">
              <a:solidFill>
                <a:srgbClr val="7030A0"/>
              </a:solidFill>
            </a:endParaRPr>
          </a:p>
        </p:txBody>
      </p:sp>
    </p:spTree>
    <p:extLst>
      <p:ext uri="{BB962C8B-B14F-4D97-AF65-F5344CB8AC3E}">
        <p14:creationId xmlns:p14="http://schemas.microsoft.com/office/powerpoint/2010/main" val="1529648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533400" y="381000"/>
            <a:ext cx="7738110" cy="439175"/>
          </a:xfrm>
        </p:spPr>
        <p:txBody>
          <a:bodyPr>
            <a:normAutofit fontScale="90000"/>
          </a:bodyPr>
          <a:lstStyle/>
          <a:p>
            <a:r>
              <a:rPr lang="en-US" dirty="0"/>
              <a:t>Yet McNamara’s Fallacy abound today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564037" y="914400"/>
            <a:ext cx="7738110" cy="5334000"/>
          </a:xfrm>
        </p:spPr>
        <p:txBody>
          <a:bodyPr>
            <a:normAutofit/>
          </a:bodyPr>
          <a:lstStyle/>
          <a:p>
            <a:pPr marL="0" indent="0">
              <a:lnSpc>
                <a:spcPct val="100000"/>
              </a:lnSpc>
              <a:buNone/>
            </a:pPr>
            <a:r>
              <a:rPr lang="en-GB" sz="1400" dirty="0">
                <a:hlinkClick r:id="rId2"/>
              </a:rPr>
              <a:t>https://hbr.org/2010/12/robert-s-mcnamara-and-the-evolution-of-modern-management</a:t>
            </a:r>
            <a:endParaRPr lang="en-GB" sz="1400" dirty="0"/>
          </a:p>
          <a:p>
            <a:pPr>
              <a:lnSpc>
                <a:spcPct val="100000"/>
              </a:lnSpc>
            </a:pPr>
            <a:r>
              <a:rPr lang="en-GB" sz="1400" dirty="0"/>
              <a:t>The McNamara fallacy, named for Robert McNamara, the US Secretary of Defence from 1961 to 1968, involves making decisions based solely on quantitative observations (or metrics) and ignoring all others. The reason given is often that these other observations cannot be proven.</a:t>
            </a:r>
          </a:p>
          <a:p>
            <a:pPr>
              <a:lnSpc>
                <a:spcPct val="100000"/>
              </a:lnSpc>
            </a:pPr>
            <a:r>
              <a:rPr lang="en-GB" sz="1400" dirty="0"/>
              <a:t>The first step is to measure whatever can be easily measured. This is OK as far as it goes. </a:t>
            </a:r>
          </a:p>
          <a:p>
            <a:pPr>
              <a:lnSpc>
                <a:spcPct val="100000"/>
              </a:lnSpc>
            </a:pPr>
            <a:r>
              <a:rPr lang="en-GB" sz="1400" dirty="0"/>
              <a:t>The second step is to disregard that which can't be easily measured or to give it an arbitrary quantitative value. This is artificial and misleading. </a:t>
            </a:r>
          </a:p>
          <a:p>
            <a:pPr>
              <a:lnSpc>
                <a:spcPct val="100000"/>
              </a:lnSpc>
            </a:pPr>
            <a:r>
              <a:rPr lang="en-GB" sz="1400" dirty="0"/>
              <a:t>The third step is to presume that what can't be measured easily really isn't important. This is blindness.</a:t>
            </a:r>
          </a:p>
          <a:p>
            <a:pPr>
              <a:lnSpc>
                <a:spcPct val="100000"/>
              </a:lnSpc>
            </a:pPr>
            <a:r>
              <a:rPr lang="en-GB" sz="1400" dirty="0"/>
              <a:t>The fourth step is to say that what can't be easily measured really doesn't exist. This is suicide.</a:t>
            </a:r>
          </a:p>
          <a:p>
            <a:pPr marL="0" indent="0">
              <a:lnSpc>
                <a:spcPct val="100000"/>
              </a:lnSpc>
              <a:buNone/>
            </a:pPr>
            <a:r>
              <a:rPr lang="en-GB" sz="1400" b="1" i="1" dirty="0"/>
              <a:t>Daniel </a:t>
            </a:r>
            <a:r>
              <a:rPr lang="en-GB" sz="1400" b="1" i="1" dirty="0" err="1"/>
              <a:t>Yankelovich</a:t>
            </a:r>
            <a:r>
              <a:rPr lang="en-GB" sz="1400" b="1" i="1" dirty="0"/>
              <a:t>, Corporate Priorities: A continuing study of the new demands on business 1972 </a:t>
            </a:r>
          </a:p>
          <a:p>
            <a:pPr marL="0" indent="0">
              <a:lnSpc>
                <a:spcPct val="100000"/>
              </a:lnSpc>
              <a:buNone/>
            </a:pPr>
            <a:endParaRPr lang="en-US" sz="1400" dirty="0"/>
          </a:p>
          <a:p>
            <a:pPr>
              <a:lnSpc>
                <a:spcPct val="100000"/>
              </a:lnSpc>
            </a:pPr>
            <a:r>
              <a:rPr lang="en-US" sz="1400" dirty="0"/>
              <a:t>Look at how we measure Covid-19 today – classic McNamara</a:t>
            </a:r>
          </a:p>
          <a:p>
            <a:pPr>
              <a:lnSpc>
                <a:spcPct val="100000"/>
              </a:lnSpc>
            </a:pPr>
            <a:r>
              <a:rPr lang="en-US" sz="1400" dirty="0"/>
              <a:t>Road safety discussion are just another example of this fallacy</a:t>
            </a:r>
          </a:p>
          <a:p>
            <a:pPr>
              <a:lnSpc>
                <a:spcPct val="100000"/>
              </a:lnSpc>
            </a:pPr>
            <a:r>
              <a:rPr lang="en-US" sz="1400" dirty="0"/>
              <a:t>My own view is that what gets measured gets manipulated!</a:t>
            </a:r>
          </a:p>
          <a:p>
            <a:pPr marL="0" indent="0">
              <a:lnSpc>
                <a:spcPct val="100000"/>
              </a:lnSpc>
              <a:buNone/>
            </a:pPr>
            <a:endParaRPr lang="en-US" sz="1400" dirty="0"/>
          </a:p>
          <a:p>
            <a:pPr marL="0" indent="0">
              <a:lnSpc>
                <a:spcPct val="100000"/>
              </a:lnSpc>
              <a:buNone/>
            </a:pPr>
            <a:r>
              <a:rPr lang="en-US" sz="1400" b="1" dirty="0"/>
              <a:t>Almost exclusive focus on Covid-19 payment break population completely ignores second order effects but it’s a simple metric that people can relate to.  It’s not telling the whole story.</a:t>
            </a:r>
          </a:p>
          <a:p>
            <a:endParaRPr lang="en-US" dirty="0"/>
          </a:p>
        </p:txBody>
      </p:sp>
    </p:spTree>
    <p:extLst>
      <p:ext uri="{BB962C8B-B14F-4D97-AF65-F5344CB8AC3E}">
        <p14:creationId xmlns:p14="http://schemas.microsoft.com/office/powerpoint/2010/main" val="16032179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577786" y="372579"/>
            <a:ext cx="7738110" cy="439175"/>
          </a:xfrm>
        </p:spPr>
        <p:txBody>
          <a:bodyPr>
            <a:normAutofit fontScale="90000"/>
          </a:bodyPr>
          <a:lstStyle/>
          <a:p>
            <a:r>
              <a:rPr lang="en-US" dirty="0"/>
              <a:t>Humans extrapolate small samples …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733598" y="3763719"/>
            <a:ext cx="7676804" cy="2721702"/>
          </a:xfrm>
        </p:spPr>
        <p:txBody>
          <a:bodyPr>
            <a:noAutofit/>
          </a:bodyPr>
          <a:lstStyle/>
          <a:p>
            <a:pPr algn="l" fontAlgn="base"/>
            <a:r>
              <a:rPr lang="en-GB" sz="1800" dirty="0">
                <a:solidFill>
                  <a:srgbClr val="333333"/>
                </a:solidFill>
                <a:latin typeface="Georgia" panose="02040502050405020303" pitchFamily="18" charset="0"/>
              </a:rPr>
              <a:t>Liz O’Donnell, Chairperson of the RSA, stated that “after recording the safest year on our roads in 2018, it is deeply saddening that not only have we lost 148 lives on the road in 2019, but that it represents an increase in road deaths”.</a:t>
            </a:r>
          </a:p>
          <a:p>
            <a:pPr algn="l" fontAlgn="base"/>
            <a:r>
              <a:rPr lang="en-GB" sz="1800" dirty="0">
                <a:solidFill>
                  <a:srgbClr val="333333"/>
                </a:solidFill>
                <a:latin typeface="Georgia" panose="02040502050405020303" pitchFamily="18" charset="0"/>
              </a:rPr>
              <a:t>“Deeper collaboration between all agencies responsible for road safety is already taking place to ensure everything that can be done is being done, not only to reverse the increase in deaths this year, but to achieve the strategy target (</a:t>
            </a:r>
            <a:r>
              <a:rPr lang="en-GB" sz="1800" b="1" dirty="0">
                <a:solidFill>
                  <a:srgbClr val="333333"/>
                </a:solidFill>
                <a:latin typeface="Georgia" panose="02040502050405020303" pitchFamily="18" charset="0"/>
              </a:rPr>
              <a:t>124</a:t>
            </a:r>
            <a:r>
              <a:rPr lang="en-GB" sz="1800" dirty="0">
                <a:solidFill>
                  <a:srgbClr val="333333"/>
                </a:solidFill>
                <a:latin typeface="Georgia" panose="02040502050405020303" pitchFamily="18" charset="0"/>
              </a:rPr>
              <a:t>).  “And it is a target that is very achievable, put simply it means saving two more lives a month, every month,”</a:t>
            </a:r>
            <a:endParaRPr lang="en-US" sz="1800" dirty="0"/>
          </a:p>
        </p:txBody>
      </p:sp>
      <p:pic>
        <p:nvPicPr>
          <p:cNvPr id="6" name="Content Placeholder 3">
            <a:extLst>
              <a:ext uri="{FF2B5EF4-FFF2-40B4-BE49-F238E27FC236}">
                <a16:creationId xmlns:a16="http://schemas.microsoft.com/office/drawing/2014/main" id="{AD5596AE-145D-4101-A9F8-9E350ADDDE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22921" y="2002469"/>
            <a:ext cx="3586690" cy="2158656"/>
          </a:xfrm>
        </p:spPr>
      </p:pic>
      <p:pic>
        <p:nvPicPr>
          <p:cNvPr id="7" name="Content Placeholder 3">
            <a:extLst>
              <a:ext uri="{FF2B5EF4-FFF2-40B4-BE49-F238E27FC236}">
                <a16:creationId xmlns:a16="http://schemas.microsoft.com/office/drawing/2014/main" id="{32B24EFA-5304-4354-8688-69DAF74FB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45260" y="967048"/>
            <a:ext cx="4795413" cy="2727040"/>
          </a:xfrm>
          <a:prstGeom prst="rect">
            <a:avLst/>
          </a:prstGeom>
        </p:spPr>
      </p:pic>
    </p:spTree>
    <p:extLst>
      <p:ext uri="{BB962C8B-B14F-4D97-AF65-F5344CB8AC3E}">
        <p14:creationId xmlns:p14="http://schemas.microsoft.com/office/powerpoint/2010/main" val="2781670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533400" y="457200"/>
            <a:ext cx="7738110" cy="439175"/>
          </a:xfrm>
        </p:spPr>
        <p:txBody>
          <a:bodyPr>
            <a:normAutofit fontScale="90000"/>
          </a:bodyPr>
          <a:lstStyle/>
          <a:p>
            <a:r>
              <a:rPr lang="en-US" dirty="0"/>
              <a:t>Dear CEO letter is distracting (but noisy)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534824" y="1143000"/>
            <a:ext cx="8074352" cy="5486400"/>
          </a:xfrm>
        </p:spPr>
        <p:txBody>
          <a:bodyPr>
            <a:normAutofit/>
          </a:bodyPr>
          <a:lstStyle/>
          <a:p>
            <a:r>
              <a:rPr lang="en-US" sz="1350" dirty="0">
                <a:hlinkClick r:id="rId2"/>
              </a:rPr>
              <a:t>https://www.bankingsupervision.europa.eu/press/letterstobanks/shared/pdf/2020/ssm.2020_letter_credit_risk_identification_measurement~734f2a0b84.en.pdf?c839e6212e8a9bf18dc0d26ab0b1cd7f</a:t>
            </a:r>
            <a:endParaRPr lang="en-US" sz="1350" dirty="0"/>
          </a:p>
          <a:p>
            <a:endParaRPr lang="en-US" sz="1350" dirty="0"/>
          </a:p>
          <a:p>
            <a:r>
              <a:rPr lang="en-US" sz="1800" dirty="0"/>
              <a:t>Mitigate excessive pro-cyclicality</a:t>
            </a:r>
          </a:p>
          <a:p>
            <a:r>
              <a:rPr lang="en-US" sz="1800" dirty="0"/>
              <a:t>Differentiate viable from non-viable debtors</a:t>
            </a:r>
          </a:p>
          <a:p>
            <a:r>
              <a:rPr lang="en-US" sz="1800" dirty="0"/>
              <a:t>Ensure concessions are correctly classified</a:t>
            </a:r>
          </a:p>
          <a:p>
            <a:r>
              <a:rPr lang="en-US" sz="1800" dirty="0"/>
              <a:t>Regularly assess borrower’s unlikeliness to pay</a:t>
            </a:r>
          </a:p>
          <a:p>
            <a:r>
              <a:rPr lang="en-US" sz="1800" dirty="0"/>
              <a:t>Identify and record any significant increase in credit risk early</a:t>
            </a:r>
          </a:p>
          <a:p>
            <a:r>
              <a:rPr lang="en-US" sz="1800" dirty="0"/>
              <a:t>Correctly estimate provisions using realistic parameters and appropriate assumptions aligned to ECB forecasts</a:t>
            </a:r>
          </a:p>
          <a:p>
            <a:r>
              <a:rPr lang="en-US" sz="1800" dirty="0"/>
              <a:t>Incorporate reliable macroeconomic forecasts</a:t>
            </a:r>
          </a:p>
          <a:p>
            <a:r>
              <a:rPr lang="en-US" sz="1800" dirty="0"/>
              <a:t>Exercise adequate oversight</a:t>
            </a:r>
          </a:p>
          <a:p>
            <a:r>
              <a:rPr lang="en-US" sz="1800" dirty="0"/>
              <a:t>Forecast the most likely impact of the crisis </a:t>
            </a:r>
          </a:p>
          <a:p>
            <a:pPr marL="0" indent="0">
              <a:buNone/>
            </a:pPr>
            <a:endParaRPr lang="en-US" sz="1800" dirty="0"/>
          </a:p>
          <a:p>
            <a:pPr marL="0" indent="0">
              <a:buNone/>
            </a:pPr>
            <a:r>
              <a:rPr lang="en-US" sz="1800" dirty="0"/>
              <a:t>Controversial as it may seem, six of the above should be happening already and the other three are impossible to promise to deliver.</a:t>
            </a:r>
          </a:p>
          <a:p>
            <a:endParaRPr lang="en-US" sz="675" dirty="0"/>
          </a:p>
          <a:p>
            <a:endParaRPr lang="en-US" dirty="0"/>
          </a:p>
        </p:txBody>
      </p:sp>
    </p:spTree>
    <p:extLst>
      <p:ext uri="{BB962C8B-B14F-4D97-AF65-F5344CB8AC3E}">
        <p14:creationId xmlns:p14="http://schemas.microsoft.com/office/powerpoint/2010/main" val="22115193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533400" y="700915"/>
            <a:ext cx="7738110" cy="439175"/>
          </a:xfrm>
        </p:spPr>
        <p:txBody>
          <a:bodyPr>
            <a:normAutofit fontScale="90000"/>
          </a:bodyPr>
          <a:lstStyle/>
          <a:p>
            <a:r>
              <a:rPr lang="en-US" dirty="0"/>
              <a:t>Models should not carry this burden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537328" y="1295399"/>
            <a:ext cx="8301872" cy="5105401"/>
          </a:xfrm>
        </p:spPr>
        <p:txBody>
          <a:bodyPr>
            <a:noAutofit/>
          </a:bodyPr>
          <a:lstStyle/>
          <a:p>
            <a:pPr>
              <a:lnSpc>
                <a:spcPct val="100000"/>
              </a:lnSpc>
            </a:pPr>
            <a:r>
              <a:rPr lang="en-GB" sz="1600" dirty="0">
                <a:hlinkClick r:id="rId2"/>
              </a:rPr>
              <a:t>https://voxeu.org/content/mcnamara-fallacy-financial-policymaking</a:t>
            </a:r>
            <a:endParaRPr lang="en-GB" sz="1600" dirty="0"/>
          </a:p>
          <a:p>
            <a:pPr>
              <a:lnSpc>
                <a:spcPct val="100000"/>
              </a:lnSpc>
            </a:pPr>
            <a:r>
              <a:rPr lang="en-GB" sz="1600" dirty="0"/>
              <a:t>Have the financial policymakers today fallen for the McNamara fallacy?</a:t>
            </a:r>
          </a:p>
          <a:p>
            <a:pPr>
              <a:lnSpc>
                <a:spcPct val="100000"/>
              </a:lnSpc>
            </a:pPr>
            <a:r>
              <a:rPr lang="en-GB" sz="1600" dirty="0"/>
              <a:t>In many aspects yes. They regulate by models, focusing on perceived risk and not actual risk.</a:t>
            </a:r>
          </a:p>
          <a:p>
            <a:pPr>
              <a:lnSpc>
                <a:spcPct val="100000"/>
              </a:lnSpc>
            </a:pPr>
            <a:r>
              <a:rPr lang="en-GB" sz="1600" dirty="0"/>
              <a:t>Inevitably in policymaking, subjectivity is often seen as bad and objectivity good. If one is objective, one must have something objective to measure and control. And that requires numbers and statistical models.</a:t>
            </a:r>
          </a:p>
          <a:p>
            <a:pPr marL="0" indent="0">
              <a:lnSpc>
                <a:spcPct val="100000"/>
              </a:lnSpc>
              <a:buNone/>
            </a:pPr>
            <a:endParaRPr lang="en-GB" sz="1600" dirty="0"/>
          </a:p>
          <a:p>
            <a:pPr marL="0" indent="0">
              <a:lnSpc>
                <a:spcPct val="100000"/>
              </a:lnSpc>
              <a:buNone/>
            </a:pPr>
            <a:r>
              <a:rPr lang="en-GB" sz="1600" b="1" dirty="0"/>
              <a:t>Bank capital is worth discussing</a:t>
            </a:r>
          </a:p>
          <a:p>
            <a:pPr>
              <a:lnSpc>
                <a:spcPct val="100000"/>
              </a:lnSpc>
            </a:pPr>
            <a:r>
              <a:rPr lang="en-GB" sz="1600" dirty="0"/>
              <a:t>There are of course a myriad of ways one can determine bank capital, such as the Basel risk-weighted assets and the leverage ratio, to name just two. Each of these have a lot of problems, not the least because of their dependence on measurements.</a:t>
            </a:r>
          </a:p>
          <a:p>
            <a:pPr>
              <a:lnSpc>
                <a:spcPct val="100000"/>
              </a:lnSpc>
            </a:pPr>
            <a:r>
              <a:rPr lang="en-GB" sz="1600" dirty="0"/>
              <a:t>A much simpler, and quite possibly better way, to set capital would be for the authorities to predetermine the amount of capital a bank has to hold, using their subjective judgments.  But of course, that can never happen. We need scientific objectivity and are stuck with the McNamara’s fallacy.</a:t>
            </a:r>
          </a:p>
          <a:p>
            <a:pPr marL="0" indent="0">
              <a:lnSpc>
                <a:spcPct val="100000"/>
              </a:lnSpc>
              <a:buNone/>
            </a:pPr>
            <a:r>
              <a:rPr lang="en-GB" sz="1600" b="1" dirty="0">
                <a:solidFill>
                  <a:srgbClr val="7030A0"/>
                </a:solidFill>
              </a:rPr>
              <a:t>There is simply no way that mathematical models should play the role they do – and I understand and enjoy them!  But it’s not right.</a:t>
            </a:r>
            <a:endParaRPr lang="en-US" sz="1600" b="1" dirty="0">
              <a:solidFill>
                <a:srgbClr val="7030A0"/>
              </a:solidFill>
            </a:endParaRPr>
          </a:p>
        </p:txBody>
      </p:sp>
    </p:spTree>
    <p:extLst>
      <p:ext uri="{BB962C8B-B14F-4D97-AF65-F5344CB8AC3E}">
        <p14:creationId xmlns:p14="http://schemas.microsoft.com/office/powerpoint/2010/main" val="225672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457200" y="381000"/>
            <a:ext cx="7738110" cy="439175"/>
          </a:xfrm>
        </p:spPr>
        <p:txBody>
          <a:bodyPr>
            <a:normAutofit fontScale="90000"/>
          </a:bodyPr>
          <a:lstStyle/>
          <a:p>
            <a:r>
              <a:rPr lang="en-US" dirty="0"/>
              <a:t>In fairness to the IFRS 9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533400" y="1066800"/>
            <a:ext cx="8305800" cy="5410200"/>
          </a:xfrm>
        </p:spPr>
        <p:txBody>
          <a:bodyPr>
            <a:normAutofit fontScale="85000" lnSpcReduction="20000"/>
          </a:bodyPr>
          <a:lstStyle/>
          <a:p>
            <a:pPr>
              <a:lnSpc>
                <a:spcPct val="110000"/>
              </a:lnSpc>
            </a:pPr>
            <a:r>
              <a:rPr lang="en-GB" sz="1725" b="1" i="1" dirty="0"/>
              <a:t>It’s only in existence for three years:  </a:t>
            </a:r>
            <a:r>
              <a:rPr lang="en-GB" sz="1725" dirty="0"/>
              <a:t>It takes many years for modelling methods to settle</a:t>
            </a:r>
          </a:p>
          <a:p>
            <a:pPr marL="0" indent="0">
              <a:lnSpc>
                <a:spcPct val="110000"/>
              </a:lnSpc>
              <a:buNone/>
            </a:pPr>
            <a:endParaRPr lang="en-GB" sz="1725" dirty="0"/>
          </a:p>
          <a:p>
            <a:pPr>
              <a:lnSpc>
                <a:spcPct val="110000"/>
              </a:lnSpc>
            </a:pPr>
            <a:r>
              <a:rPr lang="en-GB" sz="1725" b="1" i="1" dirty="0"/>
              <a:t>It’s madness to expect humans to attach weights to scenarios:  </a:t>
            </a:r>
            <a:r>
              <a:rPr lang="en-GB" sz="1725" dirty="0"/>
              <a:t>Humans are just not that clever and reality is a bit random </a:t>
            </a:r>
            <a:endParaRPr lang="en-GB" sz="1725" b="1" i="1" dirty="0"/>
          </a:p>
          <a:p>
            <a:pPr marL="0" indent="0">
              <a:lnSpc>
                <a:spcPct val="110000"/>
              </a:lnSpc>
              <a:buNone/>
            </a:pPr>
            <a:endParaRPr lang="en-GB" sz="1725" b="1" i="1" dirty="0"/>
          </a:p>
          <a:p>
            <a:pPr>
              <a:lnSpc>
                <a:spcPct val="110000"/>
              </a:lnSpc>
            </a:pPr>
            <a:r>
              <a:rPr lang="en-GB" sz="1725" b="1" i="1" dirty="0"/>
              <a:t>Back-testing is effectively impossible for IFRS 9:  </a:t>
            </a:r>
            <a:r>
              <a:rPr lang="en-GB" sz="1725" dirty="0"/>
              <a:t>You’d have to re-calculate in the future what your model would have predicted in the past.</a:t>
            </a:r>
          </a:p>
          <a:p>
            <a:pPr>
              <a:lnSpc>
                <a:spcPct val="110000"/>
              </a:lnSpc>
            </a:pPr>
            <a:endParaRPr lang="en-GB" sz="1725" dirty="0"/>
          </a:p>
          <a:p>
            <a:pPr>
              <a:lnSpc>
                <a:spcPct val="110000"/>
              </a:lnSpc>
            </a:pPr>
            <a:r>
              <a:rPr lang="en-GB" sz="1725" b="1" i="1" dirty="0"/>
              <a:t>You couldn’t have picked a worse design in the context of Covid-19:  </a:t>
            </a:r>
            <a:r>
              <a:rPr lang="en-GB" sz="1725" dirty="0"/>
              <a:t>Look what happened to Irish banks at H1.  The 2008 – 2012 recession is limited in relevance and insight.   </a:t>
            </a:r>
          </a:p>
          <a:p>
            <a:pPr marL="0" indent="0">
              <a:lnSpc>
                <a:spcPct val="110000"/>
              </a:lnSpc>
              <a:buNone/>
            </a:pPr>
            <a:endParaRPr lang="en-GB" sz="1725" dirty="0"/>
          </a:p>
          <a:p>
            <a:pPr>
              <a:lnSpc>
                <a:spcPct val="110000"/>
              </a:lnSpc>
            </a:pPr>
            <a:r>
              <a:rPr lang="en-GB" sz="1725" b="1" i="1" dirty="0"/>
              <a:t>You couldn’t have picked a worse design in the context of Brexit:  </a:t>
            </a:r>
            <a:r>
              <a:rPr lang="en-GB" sz="1725" dirty="0"/>
              <a:t>See comments above.</a:t>
            </a:r>
          </a:p>
          <a:p>
            <a:pPr>
              <a:lnSpc>
                <a:spcPct val="110000"/>
              </a:lnSpc>
            </a:pPr>
            <a:endParaRPr lang="en-GB" sz="1725" dirty="0"/>
          </a:p>
          <a:p>
            <a:pPr>
              <a:lnSpc>
                <a:spcPct val="110000"/>
              </a:lnSpc>
            </a:pPr>
            <a:r>
              <a:rPr lang="en-GB" sz="1725" b="1" i="1" dirty="0"/>
              <a:t>Nobody realised that the Chief economist would become the most important person in the bank in times of stress:  </a:t>
            </a:r>
            <a:r>
              <a:rPr lang="en-GB" sz="1725" dirty="0"/>
              <a:t>This is now true!</a:t>
            </a:r>
          </a:p>
          <a:p>
            <a:pPr marL="0" indent="0">
              <a:lnSpc>
                <a:spcPct val="110000"/>
              </a:lnSpc>
              <a:buNone/>
            </a:pPr>
            <a:endParaRPr lang="en-GB" sz="1725" b="1" dirty="0"/>
          </a:p>
          <a:p>
            <a:pPr marL="0" indent="0">
              <a:lnSpc>
                <a:spcPct val="110000"/>
              </a:lnSpc>
              <a:buNone/>
            </a:pPr>
            <a:r>
              <a:rPr lang="en-GB" sz="1725" b="1" dirty="0">
                <a:solidFill>
                  <a:srgbClr val="7030A0"/>
                </a:solidFill>
              </a:rPr>
              <a:t>The irony of course is that the accountants, lawyers and regulators that devised IFRS 9 never once considered a global pandemic, nor UK leaving the EU.  The future is unpredictable – get used to it.</a:t>
            </a:r>
          </a:p>
          <a:p>
            <a:endParaRPr lang="en-US" dirty="0"/>
          </a:p>
        </p:txBody>
      </p:sp>
    </p:spTree>
    <p:extLst>
      <p:ext uri="{BB962C8B-B14F-4D97-AF65-F5344CB8AC3E}">
        <p14:creationId xmlns:p14="http://schemas.microsoft.com/office/powerpoint/2010/main" val="117263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sz="3600" dirty="0"/>
              <a:t>What Constituted Objective Evidence?</a:t>
            </a:r>
          </a:p>
        </p:txBody>
      </p:sp>
      <p:sp>
        <p:nvSpPr>
          <p:cNvPr id="5126" name="Rectangle 3"/>
          <p:cNvSpPr>
            <a:spLocks noGrp="1" noChangeArrowheads="1"/>
          </p:cNvSpPr>
          <p:nvPr>
            <p:ph idx="1"/>
          </p:nvPr>
        </p:nvSpPr>
        <p:spPr>
          <a:xfrm>
            <a:off x="457200" y="762000"/>
            <a:ext cx="8458200" cy="5594350"/>
          </a:xfrm>
        </p:spPr>
        <p:txBody>
          <a:bodyPr rtlCol="0">
            <a:normAutofit/>
          </a:bodyPr>
          <a:lstStyle/>
          <a:p>
            <a:pPr eaLnBrk="1" fontAlgn="auto" hangingPunct="1">
              <a:lnSpc>
                <a:spcPct val="80000"/>
              </a:lnSpc>
              <a:spcAft>
                <a:spcPts val="0"/>
              </a:spcAft>
              <a:defRPr/>
            </a:pPr>
            <a:r>
              <a:rPr lang="en-GB" sz="2000" dirty="0"/>
              <a:t>Actual breach of contract (default, delinquency in payments, covenant breach)</a:t>
            </a:r>
          </a:p>
          <a:p>
            <a:pPr eaLnBrk="1" fontAlgn="auto" hangingPunct="1">
              <a:lnSpc>
                <a:spcPct val="80000"/>
              </a:lnSpc>
              <a:spcAft>
                <a:spcPts val="0"/>
              </a:spcAft>
              <a:defRPr/>
            </a:pPr>
            <a:endParaRPr lang="en-GB" sz="2000" dirty="0"/>
          </a:p>
          <a:p>
            <a:pPr eaLnBrk="1" fontAlgn="auto" hangingPunct="1">
              <a:lnSpc>
                <a:spcPct val="80000"/>
              </a:lnSpc>
              <a:spcAft>
                <a:spcPts val="0"/>
              </a:spcAft>
              <a:defRPr/>
            </a:pPr>
            <a:r>
              <a:rPr lang="en-GB" sz="2000" dirty="0"/>
              <a:t>Borrower granted concessions due to financial difficulties (forbearance)</a:t>
            </a:r>
          </a:p>
          <a:p>
            <a:pPr eaLnBrk="1" fontAlgn="auto" hangingPunct="1">
              <a:lnSpc>
                <a:spcPct val="80000"/>
              </a:lnSpc>
              <a:spcAft>
                <a:spcPts val="0"/>
              </a:spcAft>
              <a:defRPr/>
            </a:pPr>
            <a:endParaRPr lang="en-GB" sz="2000" dirty="0"/>
          </a:p>
          <a:p>
            <a:pPr eaLnBrk="1" fontAlgn="auto" hangingPunct="1">
              <a:lnSpc>
                <a:spcPct val="80000"/>
              </a:lnSpc>
              <a:spcAft>
                <a:spcPts val="0"/>
              </a:spcAft>
              <a:defRPr/>
            </a:pPr>
            <a:r>
              <a:rPr lang="en-GB" sz="2000" dirty="0"/>
              <a:t>Debtor has significant financial difficulty</a:t>
            </a:r>
          </a:p>
          <a:p>
            <a:pPr eaLnBrk="1" fontAlgn="auto" hangingPunct="1">
              <a:lnSpc>
                <a:spcPct val="80000"/>
              </a:lnSpc>
              <a:spcAft>
                <a:spcPts val="0"/>
              </a:spcAft>
              <a:defRPr/>
            </a:pPr>
            <a:endParaRPr lang="en-GB" sz="2000" dirty="0"/>
          </a:p>
          <a:p>
            <a:pPr eaLnBrk="1" fontAlgn="auto" hangingPunct="1">
              <a:lnSpc>
                <a:spcPct val="80000"/>
              </a:lnSpc>
              <a:spcAft>
                <a:spcPts val="0"/>
              </a:spcAft>
              <a:defRPr/>
            </a:pPr>
            <a:r>
              <a:rPr lang="en-GB" sz="2000" dirty="0"/>
              <a:t>Debtor receives major downgrade by an external agency</a:t>
            </a:r>
          </a:p>
          <a:p>
            <a:pPr eaLnBrk="1" fontAlgn="auto" hangingPunct="1">
              <a:lnSpc>
                <a:spcPct val="80000"/>
              </a:lnSpc>
              <a:spcAft>
                <a:spcPts val="0"/>
              </a:spcAft>
              <a:defRPr/>
            </a:pPr>
            <a:endParaRPr lang="en-GB" sz="2000" dirty="0"/>
          </a:p>
          <a:p>
            <a:pPr eaLnBrk="1" fontAlgn="auto" hangingPunct="1">
              <a:lnSpc>
                <a:spcPct val="80000"/>
              </a:lnSpc>
              <a:spcAft>
                <a:spcPts val="0"/>
              </a:spcAft>
              <a:defRPr/>
            </a:pPr>
            <a:r>
              <a:rPr lang="en-GB" sz="2000" dirty="0"/>
              <a:t>High probability of bankruptcy or financial reorganisation</a:t>
            </a:r>
          </a:p>
          <a:p>
            <a:pPr eaLnBrk="1" fontAlgn="auto" hangingPunct="1">
              <a:lnSpc>
                <a:spcPct val="80000"/>
              </a:lnSpc>
              <a:spcAft>
                <a:spcPts val="0"/>
              </a:spcAft>
              <a:defRPr/>
            </a:pPr>
            <a:endParaRPr lang="en-GB" sz="2000" dirty="0"/>
          </a:p>
          <a:p>
            <a:pPr eaLnBrk="1" fontAlgn="auto" hangingPunct="1">
              <a:lnSpc>
                <a:spcPct val="80000"/>
              </a:lnSpc>
              <a:spcAft>
                <a:spcPts val="0"/>
              </a:spcAft>
              <a:defRPr/>
            </a:pPr>
            <a:r>
              <a:rPr lang="en-GB" sz="2000" dirty="0"/>
              <a:t>Disappearance of an “active market” in the asset</a:t>
            </a:r>
          </a:p>
          <a:p>
            <a:pPr eaLnBrk="1" fontAlgn="auto" hangingPunct="1">
              <a:lnSpc>
                <a:spcPct val="80000"/>
              </a:lnSpc>
              <a:spcAft>
                <a:spcPts val="0"/>
              </a:spcAft>
              <a:defRPr/>
            </a:pPr>
            <a:endParaRPr lang="en-GB" sz="2000" dirty="0"/>
          </a:p>
          <a:p>
            <a:pPr eaLnBrk="1" fontAlgn="auto" hangingPunct="1">
              <a:lnSpc>
                <a:spcPct val="80000"/>
              </a:lnSpc>
              <a:spcAft>
                <a:spcPts val="0"/>
              </a:spcAft>
              <a:defRPr/>
            </a:pPr>
            <a:r>
              <a:rPr lang="en-GB" sz="2000" dirty="0"/>
              <a:t>Adverse changes in the payment status of borrowers in the group (e.g. changes in internal scores)</a:t>
            </a:r>
          </a:p>
          <a:p>
            <a:pPr eaLnBrk="1" fontAlgn="auto" hangingPunct="1">
              <a:lnSpc>
                <a:spcPct val="80000"/>
              </a:lnSpc>
              <a:spcAft>
                <a:spcPts val="0"/>
              </a:spcAft>
              <a:defRPr/>
            </a:pPr>
            <a:endParaRPr lang="en-GB" sz="2000" dirty="0"/>
          </a:p>
          <a:p>
            <a:pPr eaLnBrk="1" fontAlgn="auto" hangingPunct="1">
              <a:lnSpc>
                <a:spcPct val="80000"/>
              </a:lnSpc>
              <a:spcAft>
                <a:spcPts val="0"/>
              </a:spcAft>
              <a:defRPr/>
            </a:pPr>
            <a:r>
              <a:rPr lang="en-GB" sz="2000" dirty="0"/>
              <a:t>Economic conditions that correlate with defaults on the assets in the group</a:t>
            </a:r>
            <a:endParaRPr lang="en-US" sz="2000" dirty="0"/>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2E1939-FF15-4321-9D5D-A88F00AC6DC2}" type="slidenum">
              <a:rPr lang="en-US" sz="1400" smtClean="0"/>
              <a:pPr/>
              <a:t>5</a:t>
            </a:fld>
            <a:endParaRPr lang="en-US" sz="1400"/>
          </a:p>
        </p:txBody>
      </p:sp>
    </p:spTree>
    <p:extLst>
      <p:ext uri="{BB962C8B-B14F-4D97-AF65-F5344CB8AC3E}">
        <p14:creationId xmlns:p14="http://schemas.microsoft.com/office/powerpoint/2010/main" val="544450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533400" y="381000"/>
            <a:ext cx="7738110" cy="439175"/>
          </a:xfrm>
        </p:spPr>
        <p:txBody>
          <a:bodyPr>
            <a:normAutofit fontScale="90000"/>
          </a:bodyPr>
          <a:lstStyle/>
          <a:p>
            <a:r>
              <a:rPr lang="en-GB" dirty="0"/>
              <a:t>And what’s the general model advice ...</a:t>
            </a:r>
            <a:endParaRPr lang="en-US" dirty="0"/>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521616" y="1066800"/>
            <a:ext cx="8165184" cy="5105400"/>
          </a:xfrm>
        </p:spPr>
        <p:txBody>
          <a:bodyPr>
            <a:normAutofit fontScale="77500" lnSpcReduction="20000"/>
          </a:bodyPr>
          <a:lstStyle/>
          <a:p>
            <a:pPr>
              <a:lnSpc>
                <a:spcPct val="120000"/>
              </a:lnSpc>
            </a:pPr>
            <a:r>
              <a:rPr lang="en-GB" b="1" i="1" dirty="0"/>
              <a:t>Models are struggling:</a:t>
            </a:r>
          </a:p>
          <a:p>
            <a:pPr lvl="1">
              <a:lnSpc>
                <a:spcPct val="120000"/>
              </a:lnSpc>
            </a:pPr>
            <a:r>
              <a:rPr lang="en-GB" dirty="0"/>
              <a:t>You’ll learn more from relative scenario outputs than modelled ECL</a:t>
            </a:r>
          </a:p>
          <a:p>
            <a:pPr lvl="1">
              <a:lnSpc>
                <a:spcPct val="120000"/>
              </a:lnSpc>
            </a:pPr>
            <a:r>
              <a:rPr lang="en-GB" dirty="0"/>
              <a:t>Compare the outcome from worst scenario with best for each portfolio</a:t>
            </a:r>
          </a:p>
          <a:p>
            <a:pPr lvl="1">
              <a:lnSpc>
                <a:spcPct val="120000"/>
              </a:lnSpc>
            </a:pPr>
            <a:r>
              <a:rPr lang="en-GB" dirty="0"/>
              <a:t>Ask lots of questions about portfolios with large ECL range</a:t>
            </a:r>
          </a:p>
          <a:p>
            <a:pPr marL="0" indent="0">
              <a:lnSpc>
                <a:spcPct val="120000"/>
              </a:lnSpc>
              <a:buNone/>
            </a:pPr>
            <a:endParaRPr lang="en-GB" dirty="0"/>
          </a:p>
          <a:p>
            <a:pPr>
              <a:lnSpc>
                <a:spcPct val="120000"/>
              </a:lnSpc>
            </a:pPr>
            <a:r>
              <a:rPr lang="en-GB" b="1" i="1" dirty="0"/>
              <a:t>Models simplify reality:</a:t>
            </a:r>
          </a:p>
          <a:p>
            <a:pPr lvl="1">
              <a:lnSpc>
                <a:spcPct val="120000"/>
              </a:lnSpc>
            </a:pPr>
            <a:r>
              <a:rPr lang="en-GB" dirty="0"/>
              <a:t>Ask yourself do they capture all the big phenomena</a:t>
            </a:r>
          </a:p>
          <a:p>
            <a:pPr lvl="1">
              <a:lnSpc>
                <a:spcPct val="120000"/>
              </a:lnSpc>
            </a:pPr>
            <a:r>
              <a:rPr lang="en-GB" dirty="0"/>
              <a:t>Don’t treat models as if they are complicated but you can step through logically</a:t>
            </a:r>
          </a:p>
          <a:p>
            <a:pPr>
              <a:lnSpc>
                <a:spcPct val="120000"/>
              </a:lnSpc>
            </a:pPr>
            <a:endParaRPr lang="en-GB" dirty="0"/>
          </a:p>
          <a:p>
            <a:pPr>
              <a:lnSpc>
                <a:spcPct val="120000"/>
              </a:lnSpc>
            </a:pPr>
            <a:r>
              <a:rPr lang="en-GB" b="1" i="1" dirty="0"/>
              <a:t>There are two types of “overlays”:</a:t>
            </a:r>
          </a:p>
          <a:p>
            <a:pPr lvl="1">
              <a:lnSpc>
                <a:spcPct val="120000"/>
              </a:lnSpc>
            </a:pPr>
            <a:r>
              <a:rPr lang="en-GB" dirty="0"/>
              <a:t>Post model adjustments for known gaps between models and reality – not a model weakness</a:t>
            </a:r>
          </a:p>
          <a:p>
            <a:pPr lvl="1">
              <a:lnSpc>
                <a:spcPct val="120000"/>
              </a:lnSpc>
            </a:pPr>
            <a:r>
              <a:rPr lang="en-GB" dirty="0"/>
              <a:t>Management adjustments at end of ECL process – not a model weakness</a:t>
            </a:r>
          </a:p>
          <a:p>
            <a:pPr lvl="1">
              <a:lnSpc>
                <a:spcPct val="120000"/>
              </a:lnSpc>
            </a:pPr>
            <a:r>
              <a:rPr lang="en-GB" dirty="0"/>
              <a:t>Ask Committee presenters about both and to articulate rationale individually</a:t>
            </a:r>
          </a:p>
          <a:p>
            <a:pPr marL="0" indent="0">
              <a:lnSpc>
                <a:spcPct val="120000"/>
              </a:lnSpc>
              <a:buNone/>
            </a:pPr>
            <a:endParaRPr lang="en-GB" dirty="0"/>
          </a:p>
          <a:p>
            <a:pPr marL="0" indent="0">
              <a:lnSpc>
                <a:spcPct val="120000"/>
              </a:lnSpc>
              <a:buNone/>
            </a:pPr>
            <a:r>
              <a:rPr lang="en-GB" b="1" dirty="0">
                <a:solidFill>
                  <a:srgbClr val="7030A0"/>
                </a:solidFill>
              </a:rPr>
              <a:t>To reinforce, understand what comes from models, what comes from top-ups or deductions where models are not capturing reality in a known way, and what comes from straight management judgment at the end of the process.  Managers are paid to make judgments!</a:t>
            </a:r>
          </a:p>
          <a:p>
            <a:endParaRPr lang="en-GB" dirty="0"/>
          </a:p>
          <a:p>
            <a:pPr marL="0" indent="0">
              <a:buNone/>
            </a:pPr>
            <a:endParaRPr lang="en-GB" dirty="0"/>
          </a:p>
          <a:p>
            <a:endParaRPr lang="en-US" dirty="0"/>
          </a:p>
        </p:txBody>
      </p:sp>
    </p:spTree>
    <p:extLst>
      <p:ext uri="{BB962C8B-B14F-4D97-AF65-F5344CB8AC3E}">
        <p14:creationId xmlns:p14="http://schemas.microsoft.com/office/powerpoint/2010/main" val="1265825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686448" y="304800"/>
            <a:ext cx="7738110" cy="439175"/>
          </a:xfrm>
        </p:spPr>
        <p:txBody>
          <a:bodyPr>
            <a:normAutofit fontScale="90000"/>
          </a:bodyPr>
          <a:lstStyle/>
          <a:p>
            <a:r>
              <a:rPr lang="en-US" dirty="0"/>
              <a:t>Some personal thoughts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686448" y="762000"/>
            <a:ext cx="8152752" cy="5562600"/>
          </a:xfrm>
        </p:spPr>
        <p:txBody>
          <a:bodyPr>
            <a:noAutofit/>
          </a:bodyPr>
          <a:lstStyle/>
          <a:p>
            <a:r>
              <a:rPr lang="en-GB" sz="1600" b="1" i="1" dirty="0"/>
              <a:t>The world looks more positive than twelve months ago:  </a:t>
            </a:r>
            <a:r>
              <a:rPr lang="en-GB" sz="1600" dirty="0"/>
              <a:t>Don’t be afraid to challenge over-provisioning  </a:t>
            </a:r>
          </a:p>
          <a:p>
            <a:r>
              <a:rPr lang="en-GB" sz="1600" b="1" i="1" dirty="0"/>
              <a:t>You can change your view again in H1 2021:  </a:t>
            </a:r>
            <a:r>
              <a:rPr lang="en-GB" sz="1600" dirty="0"/>
              <a:t>Brexit will be real as will the efficacy of vaccines and roll-out plans</a:t>
            </a:r>
          </a:p>
          <a:p>
            <a:r>
              <a:rPr lang="en-GB" sz="1600" b="1" i="1" dirty="0"/>
              <a:t>For mortgages in Ireland, politics is more important than models:  </a:t>
            </a:r>
            <a:r>
              <a:rPr lang="en-GB" sz="1600" dirty="0"/>
              <a:t>Watch for any political narrative that condones Covid-19 defaults.  The tendency for house prices to rise, allied to long repossession window, also confuses models.</a:t>
            </a:r>
          </a:p>
          <a:p>
            <a:r>
              <a:rPr lang="en-GB" sz="1600" b="1" i="1" dirty="0"/>
              <a:t>You’ve got lots of capital:  </a:t>
            </a:r>
            <a:r>
              <a:rPr lang="en-GB" sz="1600" dirty="0"/>
              <a:t>Remember capital protects against unexpected loss.  Your provisions / ECL are not meant to.</a:t>
            </a:r>
          </a:p>
          <a:p>
            <a:r>
              <a:rPr lang="en-GB" sz="1600" b="1" i="1" dirty="0"/>
              <a:t>Money generally cannot be created nor destroyed:  </a:t>
            </a:r>
            <a:r>
              <a:rPr lang="en-GB" sz="1600" dirty="0"/>
              <a:t>Increased provisions just means less capital absent dividends (which Irish banks aren’t really contemplating at present)</a:t>
            </a:r>
          </a:p>
          <a:p>
            <a:r>
              <a:rPr lang="en-GB" sz="1600" b="1" i="1" dirty="0"/>
              <a:t>Nothing is free in life:  </a:t>
            </a:r>
            <a:r>
              <a:rPr lang="en-GB" sz="1600" dirty="0"/>
              <a:t>Extra conservatism is paid for by the customer in pricing! </a:t>
            </a:r>
          </a:p>
          <a:p>
            <a:pPr marL="0" indent="0">
              <a:buNone/>
            </a:pPr>
            <a:endParaRPr lang="en-GB" sz="1600" dirty="0"/>
          </a:p>
          <a:p>
            <a:pPr marL="0" indent="0">
              <a:buNone/>
            </a:pPr>
            <a:r>
              <a:rPr lang="en-GB" sz="1600" dirty="0"/>
              <a:t>And as benchmarks:</a:t>
            </a:r>
          </a:p>
          <a:p>
            <a:r>
              <a:rPr lang="en-GB" sz="1600" dirty="0"/>
              <a:t>Ask how IFRS 9 worst scenario aligns with ICAAP scenario</a:t>
            </a:r>
          </a:p>
          <a:p>
            <a:r>
              <a:rPr lang="en-GB" sz="1600" dirty="0"/>
              <a:t>Ask how IFRS 9 base scenario aligns with your normal business plan</a:t>
            </a:r>
          </a:p>
          <a:p>
            <a:pPr marL="0" indent="0">
              <a:buNone/>
            </a:pPr>
            <a:endParaRPr lang="en-GB" sz="1600" dirty="0"/>
          </a:p>
          <a:p>
            <a:pPr marL="0" indent="0">
              <a:buNone/>
            </a:pPr>
            <a:r>
              <a:rPr lang="en-GB" sz="1600" b="1" dirty="0">
                <a:solidFill>
                  <a:srgbClr val="7030A0"/>
                </a:solidFill>
              </a:rPr>
              <a:t>My own view is that having extra money put aside doesn’t always make you safer – it should be considered along with culture, vision, decision making, processes, controls, a viable business strategy and many other factors.</a:t>
            </a:r>
            <a:endParaRPr lang="en-US" sz="1600" b="1" dirty="0">
              <a:solidFill>
                <a:srgbClr val="7030A0"/>
              </a:solidFill>
            </a:endParaRPr>
          </a:p>
        </p:txBody>
      </p:sp>
    </p:spTree>
    <p:extLst>
      <p:ext uri="{BB962C8B-B14F-4D97-AF65-F5344CB8AC3E}">
        <p14:creationId xmlns:p14="http://schemas.microsoft.com/office/powerpoint/2010/main" val="3921542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609600" y="381000"/>
            <a:ext cx="7738110" cy="439175"/>
          </a:xfrm>
        </p:spPr>
        <p:txBody>
          <a:bodyPr>
            <a:normAutofit fontScale="90000"/>
          </a:bodyPr>
          <a:lstStyle/>
          <a:p>
            <a:r>
              <a:rPr lang="en-US" dirty="0"/>
              <a:t>Questions for specific portfolios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685800" y="914400"/>
            <a:ext cx="8077200" cy="5410199"/>
          </a:xfrm>
        </p:spPr>
        <p:txBody>
          <a:bodyPr>
            <a:normAutofit/>
          </a:bodyPr>
          <a:lstStyle/>
          <a:p>
            <a:pPr marL="0" indent="0">
              <a:buNone/>
            </a:pPr>
            <a:r>
              <a:rPr lang="en-US" b="1" dirty="0"/>
              <a:t>Large Corporates:</a:t>
            </a:r>
          </a:p>
          <a:p>
            <a:r>
              <a:rPr lang="en-US" dirty="0"/>
              <a:t>Ask about individual names</a:t>
            </a:r>
          </a:p>
          <a:p>
            <a:r>
              <a:rPr lang="en-US" dirty="0"/>
              <a:t>CRE, Hospitality, Leisure are obvious hotspots</a:t>
            </a:r>
          </a:p>
          <a:p>
            <a:r>
              <a:rPr lang="en-US" dirty="0"/>
              <a:t>There will also be winners!</a:t>
            </a:r>
          </a:p>
          <a:p>
            <a:pPr lvl="1"/>
            <a:endParaRPr lang="en-US" dirty="0"/>
          </a:p>
          <a:p>
            <a:pPr marL="0" indent="0">
              <a:buNone/>
            </a:pPr>
            <a:endParaRPr lang="en-US" b="1" dirty="0"/>
          </a:p>
          <a:p>
            <a:pPr marL="0" indent="0">
              <a:buNone/>
            </a:pPr>
            <a:r>
              <a:rPr lang="en-US" b="1" dirty="0"/>
              <a:t>Small Businesses</a:t>
            </a:r>
          </a:p>
          <a:p>
            <a:r>
              <a:rPr lang="en-US" dirty="0"/>
              <a:t>Who has survived via government supports</a:t>
            </a:r>
          </a:p>
          <a:p>
            <a:r>
              <a:rPr lang="en-US" dirty="0"/>
              <a:t>What businesses are truly viable in the future</a:t>
            </a:r>
          </a:p>
          <a:p>
            <a:r>
              <a:rPr lang="en-US" dirty="0"/>
              <a:t>What businesses will owners give up on – they are entrepreneurs after all, and many have not sat around doing nothing</a:t>
            </a:r>
          </a:p>
          <a:p>
            <a:r>
              <a:rPr lang="en-US" dirty="0"/>
              <a:t>They may have a new business idea now and have moved on!</a:t>
            </a:r>
          </a:p>
        </p:txBody>
      </p:sp>
    </p:spTree>
    <p:extLst>
      <p:ext uri="{BB962C8B-B14F-4D97-AF65-F5344CB8AC3E}">
        <p14:creationId xmlns:p14="http://schemas.microsoft.com/office/powerpoint/2010/main" val="33114688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B223C-D702-CE42-ACE4-9EB85388FB1A}"/>
              </a:ext>
            </a:extLst>
          </p:cNvPr>
          <p:cNvSpPr>
            <a:spLocks noGrp="1"/>
          </p:cNvSpPr>
          <p:nvPr>
            <p:ph type="ctrTitle"/>
          </p:nvPr>
        </p:nvSpPr>
        <p:spPr>
          <a:xfrm>
            <a:off x="702945" y="457200"/>
            <a:ext cx="7738110" cy="439175"/>
          </a:xfrm>
        </p:spPr>
        <p:txBody>
          <a:bodyPr>
            <a:normAutofit fontScale="90000"/>
          </a:bodyPr>
          <a:lstStyle/>
          <a:p>
            <a:r>
              <a:rPr lang="en-US" dirty="0"/>
              <a:t>And for specific portfolios …</a:t>
            </a:r>
          </a:p>
        </p:txBody>
      </p:sp>
      <p:sp>
        <p:nvSpPr>
          <p:cNvPr id="5" name="Text Placeholder 4">
            <a:extLst>
              <a:ext uri="{FF2B5EF4-FFF2-40B4-BE49-F238E27FC236}">
                <a16:creationId xmlns:a16="http://schemas.microsoft.com/office/drawing/2014/main" id="{E0057C9D-4A0D-4E4A-A67B-C91836073B78}"/>
              </a:ext>
            </a:extLst>
          </p:cNvPr>
          <p:cNvSpPr>
            <a:spLocks noGrp="1"/>
          </p:cNvSpPr>
          <p:nvPr>
            <p:ph type="body" sz="quarter" idx="10"/>
          </p:nvPr>
        </p:nvSpPr>
        <p:spPr>
          <a:xfrm>
            <a:off x="702945" y="990600"/>
            <a:ext cx="8060055" cy="5334000"/>
          </a:xfrm>
        </p:spPr>
        <p:txBody>
          <a:bodyPr>
            <a:normAutofit/>
          </a:bodyPr>
          <a:lstStyle/>
          <a:p>
            <a:pPr marL="0" indent="0">
              <a:buNone/>
            </a:pPr>
            <a:r>
              <a:rPr lang="en-US" b="1" dirty="0"/>
              <a:t>Mortgages</a:t>
            </a:r>
          </a:p>
          <a:p>
            <a:r>
              <a:rPr lang="en-US" dirty="0"/>
              <a:t>Everyone has an opinion on mortgages – ignore all of them (including mine)!</a:t>
            </a:r>
          </a:p>
          <a:p>
            <a:endParaRPr lang="en-US" dirty="0"/>
          </a:p>
          <a:p>
            <a:r>
              <a:rPr lang="en-US" dirty="0"/>
              <a:t>Discussions on payment break statistics will dominate</a:t>
            </a:r>
          </a:p>
          <a:p>
            <a:endParaRPr lang="en-US" dirty="0"/>
          </a:p>
          <a:p>
            <a:r>
              <a:rPr lang="en-US" dirty="0"/>
              <a:t>Ask how many customers have failed to return to at least servicing interest post payment break two</a:t>
            </a:r>
          </a:p>
          <a:p>
            <a:endParaRPr lang="en-US" dirty="0"/>
          </a:p>
          <a:p>
            <a:r>
              <a:rPr lang="en-US" dirty="0"/>
              <a:t>Be skeptical of any concrete conclusions around cure rates, loss rates, etc. based on historical data or payment break data.  It’s all irrelevant but people do like to talk about what they understand as it makes them feel better.</a:t>
            </a:r>
          </a:p>
          <a:p>
            <a:pPr marL="0" indent="0">
              <a:buNone/>
            </a:pPr>
            <a:endParaRPr lang="en-US" dirty="0"/>
          </a:p>
          <a:p>
            <a:r>
              <a:rPr lang="en-US" dirty="0"/>
              <a:t>Watch the political landscape!</a:t>
            </a:r>
          </a:p>
          <a:p>
            <a:endParaRPr lang="en-US" dirty="0"/>
          </a:p>
          <a:p>
            <a:pPr marL="342900" lvl="1" indent="0">
              <a:buNone/>
            </a:pPr>
            <a:endParaRPr lang="en-US" dirty="0"/>
          </a:p>
          <a:p>
            <a:pPr lvl="1"/>
            <a:endParaRPr lang="en-US" dirty="0"/>
          </a:p>
        </p:txBody>
      </p:sp>
    </p:spTree>
    <p:extLst>
      <p:ext uri="{BB962C8B-B14F-4D97-AF65-F5344CB8AC3E}">
        <p14:creationId xmlns:p14="http://schemas.microsoft.com/office/powerpoint/2010/main" val="391358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596900"/>
          </a:xfrm>
        </p:spPr>
        <p:txBody>
          <a:bodyPr/>
          <a:lstStyle/>
          <a:p>
            <a:pPr eaLnBrk="1" hangingPunct="1"/>
            <a:r>
              <a:rPr lang="en-US" sz="3600" dirty="0"/>
              <a:t>What Happened Next?</a:t>
            </a:r>
          </a:p>
        </p:txBody>
      </p:sp>
      <p:sp>
        <p:nvSpPr>
          <p:cNvPr id="5126" name="Rectangle 3"/>
          <p:cNvSpPr>
            <a:spLocks noGrp="1" noChangeArrowheads="1"/>
          </p:cNvSpPr>
          <p:nvPr>
            <p:ph idx="1"/>
          </p:nvPr>
        </p:nvSpPr>
        <p:spPr>
          <a:xfrm>
            <a:off x="457200" y="871538"/>
            <a:ext cx="8229600" cy="5484812"/>
          </a:xfrm>
        </p:spPr>
        <p:txBody>
          <a:bodyPr rtlCol="0">
            <a:normAutofit/>
          </a:bodyPr>
          <a:lstStyle/>
          <a:p>
            <a:pPr marL="0" indent="0" eaLnBrk="1" fontAlgn="auto" hangingPunct="1">
              <a:lnSpc>
                <a:spcPct val="80000"/>
              </a:lnSpc>
              <a:spcAft>
                <a:spcPts val="0"/>
              </a:spcAft>
              <a:buNone/>
              <a:defRPr/>
            </a:pPr>
            <a:r>
              <a:rPr lang="en-GB" sz="2000" dirty="0"/>
              <a:t>For impaired assets, a provision for credit loss was calculated as follows:</a:t>
            </a:r>
          </a:p>
          <a:p>
            <a:pPr marL="0" indent="0" eaLnBrk="1" fontAlgn="auto" hangingPunct="1">
              <a:lnSpc>
                <a:spcPct val="80000"/>
              </a:lnSpc>
              <a:spcAft>
                <a:spcPts val="0"/>
              </a:spcAft>
              <a:buNone/>
              <a:defRPr/>
            </a:pPr>
            <a:endParaRPr lang="en-GB" sz="2000" dirty="0"/>
          </a:p>
          <a:p>
            <a:pPr eaLnBrk="1" fontAlgn="auto" hangingPunct="1">
              <a:lnSpc>
                <a:spcPct val="80000"/>
              </a:lnSpc>
              <a:spcAft>
                <a:spcPts val="0"/>
              </a:spcAft>
              <a:defRPr/>
            </a:pPr>
            <a:r>
              <a:rPr lang="en-GB" sz="2000" b="1" i="1" dirty="0"/>
              <a:t>Estimate all future cash flows associated with that asset</a:t>
            </a:r>
          </a:p>
          <a:p>
            <a:pPr eaLnBrk="1" fontAlgn="auto" hangingPunct="1">
              <a:lnSpc>
                <a:spcPct val="80000"/>
              </a:lnSpc>
              <a:spcAft>
                <a:spcPts val="0"/>
              </a:spcAft>
              <a:defRPr/>
            </a:pPr>
            <a:endParaRPr lang="en-GB" sz="2000" b="1" i="1" dirty="0"/>
          </a:p>
          <a:p>
            <a:pPr eaLnBrk="1" fontAlgn="auto" hangingPunct="1">
              <a:lnSpc>
                <a:spcPct val="80000"/>
              </a:lnSpc>
              <a:spcAft>
                <a:spcPts val="0"/>
              </a:spcAft>
              <a:defRPr/>
            </a:pPr>
            <a:r>
              <a:rPr lang="en-GB" sz="2000" b="1" i="1" dirty="0"/>
              <a:t>Estimate the net present value of these accumulated cash flows, discounted at the effective interest rate of the loan</a:t>
            </a:r>
          </a:p>
          <a:p>
            <a:pPr eaLnBrk="1" fontAlgn="auto" hangingPunct="1">
              <a:lnSpc>
                <a:spcPct val="80000"/>
              </a:lnSpc>
              <a:spcAft>
                <a:spcPts val="0"/>
              </a:spcAft>
              <a:defRPr/>
            </a:pPr>
            <a:endParaRPr lang="en-GB" sz="2000" b="1" i="1" dirty="0"/>
          </a:p>
          <a:p>
            <a:pPr eaLnBrk="1" fontAlgn="auto" hangingPunct="1">
              <a:lnSpc>
                <a:spcPct val="80000"/>
              </a:lnSpc>
              <a:spcAft>
                <a:spcPts val="0"/>
              </a:spcAft>
              <a:defRPr/>
            </a:pPr>
            <a:r>
              <a:rPr lang="en-GB" sz="2000" b="1" i="1" dirty="0"/>
              <a:t>Compare this net present value to the balance of the outstanding asset</a:t>
            </a:r>
          </a:p>
          <a:p>
            <a:pPr eaLnBrk="1" fontAlgn="auto" hangingPunct="1">
              <a:lnSpc>
                <a:spcPct val="80000"/>
              </a:lnSpc>
              <a:spcAft>
                <a:spcPts val="0"/>
              </a:spcAft>
              <a:defRPr/>
            </a:pPr>
            <a:endParaRPr lang="en-GB" sz="2000" b="1" i="1" dirty="0"/>
          </a:p>
          <a:p>
            <a:pPr eaLnBrk="1" fontAlgn="auto" hangingPunct="1">
              <a:lnSpc>
                <a:spcPct val="80000"/>
              </a:lnSpc>
              <a:spcAft>
                <a:spcPts val="0"/>
              </a:spcAft>
              <a:defRPr/>
            </a:pPr>
            <a:r>
              <a:rPr lang="en-GB" sz="2000" b="1" i="1" dirty="0"/>
              <a:t>Raise a provision for any shortfall</a:t>
            </a:r>
          </a:p>
          <a:p>
            <a:pPr eaLnBrk="1" fontAlgn="auto" hangingPunct="1">
              <a:lnSpc>
                <a:spcPct val="80000"/>
              </a:lnSpc>
              <a:spcAft>
                <a:spcPts val="0"/>
              </a:spcAft>
              <a:defRPr/>
            </a:pPr>
            <a:endParaRPr lang="en-GB" sz="2000" dirty="0"/>
          </a:p>
          <a:p>
            <a:pPr marL="0" indent="0" eaLnBrk="1" fontAlgn="auto" hangingPunct="1">
              <a:lnSpc>
                <a:spcPct val="80000"/>
              </a:lnSpc>
              <a:spcAft>
                <a:spcPts val="0"/>
              </a:spcAft>
              <a:buNone/>
              <a:defRPr/>
            </a:pPr>
            <a:endParaRPr lang="en-GB" sz="2000" dirty="0"/>
          </a:p>
          <a:p>
            <a:pPr marL="0" indent="0" eaLnBrk="1" fontAlgn="auto" hangingPunct="1">
              <a:lnSpc>
                <a:spcPct val="80000"/>
              </a:lnSpc>
              <a:spcAft>
                <a:spcPts val="0"/>
              </a:spcAft>
              <a:buNone/>
              <a:defRPr/>
            </a:pPr>
            <a:endParaRPr lang="en-US" sz="2000" dirty="0"/>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2E1939-FF15-4321-9D5D-A88F00AC6DC2}" type="slidenum">
              <a:rPr lang="en-US" sz="1400" smtClean="0"/>
              <a:pPr/>
              <a:t>6</a:t>
            </a:fld>
            <a:endParaRPr lang="en-US" sz="1400"/>
          </a:p>
        </p:txBody>
      </p:sp>
    </p:spTree>
    <p:extLst>
      <p:ext uri="{BB962C8B-B14F-4D97-AF65-F5344CB8AC3E}">
        <p14:creationId xmlns:p14="http://schemas.microsoft.com/office/powerpoint/2010/main" val="147644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sz="3600" dirty="0"/>
              <a:t>Types of Provisions</a:t>
            </a:r>
          </a:p>
        </p:txBody>
      </p:sp>
      <p:sp>
        <p:nvSpPr>
          <p:cNvPr id="5126" name="Rectangle 3"/>
          <p:cNvSpPr>
            <a:spLocks noGrp="1" noChangeArrowheads="1"/>
          </p:cNvSpPr>
          <p:nvPr>
            <p:ph idx="1"/>
          </p:nvPr>
        </p:nvSpPr>
        <p:spPr>
          <a:xfrm>
            <a:off x="457200" y="871538"/>
            <a:ext cx="8229600" cy="5484812"/>
          </a:xfrm>
        </p:spPr>
        <p:txBody>
          <a:bodyPr rtlCol="0">
            <a:normAutofit/>
          </a:bodyPr>
          <a:lstStyle/>
          <a:p>
            <a:pPr eaLnBrk="1" fontAlgn="auto" hangingPunct="1">
              <a:lnSpc>
                <a:spcPct val="80000"/>
              </a:lnSpc>
              <a:spcAft>
                <a:spcPts val="0"/>
              </a:spcAft>
              <a:defRPr/>
            </a:pPr>
            <a:r>
              <a:rPr lang="en-GB" sz="2000" dirty="0"/>
              <a:t>Individually assessed provision for large or complex assets.  Consider as an example a loan to fund a shopping centre with multiple tenants.</a:t>
            </a:r>
          </a:p>
          <a:p>
            <a:pPr eaLnBrk="1" fontAlgn="auto" hangingPunct="1">
              <a:lnSpc>
                <a:spcPct val="80000"/>
              </a:lnSpc>
              <a:spcAft>
                <a:spcPts val="0"/>
              </a:spcAft>
              <a:defRPr/>
            </a:pPr>
            <a:endParaRPr lang="en-GB" sz="2000" dirty="0"/>
          </a:p>
          <a:p>
            <a:pPr eaLnBrk="1" fontAlgn="auto" hangingPunct="1">
              <a:lnSpc>
                <a:spcPct val="80000"/>
              </a:lnSpc>
              <a:spcAft>
                <a:spcPts val="0"/>
              </a:spcAft>
              <a:defRPr/>
            </a:pPr>
            <a:r>
              <a:rPr lang="en-GB" sz="2000" dirty="0"/>
              <a:t>Collective provision for calculated using a statistical model for smaller standard (typically retail) assets.  A good example is a mortgage portfolio.</a:t>
            </a:r>
          </a:p>
          <a:p>
            <a:pPr eaLnBrk="1" fontAlgn="auto" hangingPunct="1">
              <a:lnSpc>
                <a:spcPct val="80000"/>
              </a:lnSpc>
              <a:spcAft>
                <a:spcPts val="0"/>
              </a:spcAft>
              <a:defRPr/>
            </a:pPr>
            <a:endParaRPr lang="en-GB" sz="2000" dirty="0"/>
          </a:p>
          <a:p>
            <a:pPr eaLnBrk="1" fontAlgn="auto" hangingPunct="1">
              <a:lnSpc>
                <a:spcPct val="80000"/>
              </a:lnSpc>
              <a:spcAft>
                <a:spcPts val="0"/>
              </a:spcAft>
              <a:defRPr/>
            </a:pPr>
            <a:r>
              <a:rPr lang="en-GB" sz="2000" dirty="0"/>
              <a:t>Finally, there existed the concept of a </a:t>
            </a:r>
            <a:r>
              <a:rPr lang="en-GB" sz="2000" b="1" dirty="0"/>
              <a:t>latent provision </a:t>
            </a:r>
            <a:r>
              <a:rPr lang="en-GB" sz="2000" dirty="0"/>
              <a:t>(IBNR).  This latent provision for the currently performing portfolio attempted to reflect the existence of a (small number of) assets that are not performing but appear to be.  An impairment event has occurred but has not yet affected obligor performance to the extent that the bank can identify objective evidence of impairment.</a:t>
            </a:r>
          </a:p>
          <a:p>
            <a:pPr eaLnBrk="1" fontAlgn="auto" hangingPunct="1">
              <a:lnSpc>
                <a:spcPct val="80000"/>
              </a:lnSpc>
              <a:spcAft>
                <a:spcPts val="0"/>
              </a:spcAft>
              <a:defRPr/>
            </a:pPr>
            <a:endParaRPr lang="en-GB" sz="2000" dirty="0"/>
          </a:p>
          <a:p>
            <a:pPr eaLnBrk="1" fontAlgn="auto" hangingPunct="1">
              <a:lnSpc>
                <a:spcPct val="80000"/>
              </a:lnSpc>
              <a:spcAft>
                <a:spcPts val="0"/>
              </a:spcAft>
              <a:defRPr/>
            </a:pPr>
            <a:r>
              <a:rPr lang="en-GB" sz="2000" dirty="0"/>
              <a:t>In simple terms an impairment event has occurred that is not yet visible to the bank.  Consider a mortgage holder who has lost her job as an example. The trigger for default has occurred but default itself may be delayed by months, pending use of savings to stay afloat.</a:t>
            </a:r>
            <a:endParaRPr lang="en-US" sz="2000" dirty="0"/>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2E1939-FF15-4321-9D5D-A88F00AC6DC2}" type="slidenum">
              <a:rPr lang="en-US" sz="1400" smtClean="0"/>
              <a:pPr/>
              <a:t>7</a:t>
            </a:fld>
            <a:endParaRPr lang="en-US" sz="1400"/>
          </a:p>
        </p:txBody>
      </p:sp>
    </p:spTree>
    <p:extLst>
      <p:ext uri="{BB962C8B-B14F-4D97-AF65-F5344CB8AC3E}">
        <p14:creationId xmlns:p14="http://schemas.microsoft.com/office/powerpoint/2010/main" val="33204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36525"/>
            <a:ext cx="8229600" cy="625475"/>
          </a:xfrm>
        </p:spPr>
        <p:txBody>
          <a:bodyPr/>
          <a:lstStyle/>
          <a:p>
            <a:pPr eaLnBrk="1" hangingPunct="1"/>
            <a:r>
              <a:rPr lang="en-GB" sz="3600" dirty="0"/>
              <a:t>Individually Assessed Provision</a:t>
            </a:r>
            <a:endParaRPr lang="en-US" sz="3600" dirty="0"/>
          </a:p>
        </p:txBody>
      </p:sp>
      <p:sp>
        <p:nvSpPr>
          <p:cNvPr id="5126" name="Rectangle 3"/>
          <p:cNvSpPr>
            <a:spLocks noGrp="1" noChangeArrowheads="1"/>
          </p:cNvSpPr>
          <p:nvPr>
            <p:ph idx="1"/>
          </p:nvPr>
        </p:nvSpPr>
        <p:spPr>
          <a:xfrm>
            <a:off x="457200" y="871538"/>
            <a:ext cx="8229600" cy="5300662"/>
          </a:xfrm>
        </p:spPr>
        <p:txBody>
          <a:bodyPr rtlCol="0">
            <a:normAutofit/>
          </a:bodyPr>
          <a:lstStyle/>
          <a:p>
            <a:pPr marL="0" indent="0" eaLnBrk="1" fontAlgn="auto" hangingPunct="1">
              <a:lnSpc>
                <a:spcPct val="80000"/>
              </a:lnSpc>
              <a:spcAft>
                <a:spcPts val="0"/>
              </a:spcAft>
              <a:buNone/>
              <a:defRPr/>
            </a:pPr>
            <a:r>
              <a:rPr lang="en-US" sz="2000" dirty="0"/>
              <a:t>A typical process was as follows:</a:t>
            </a:r>
          </a:p>
          <a:p>
            <a:pPr marL="0" indent="0" eaLnBrk="1" fontAlgn="auto" hangingPunct="1">
              <a:lnSpc>
                <a:spcPct val="80000"/>
              </a:lnSpc>
              <a:spcAft>
                <a:spcPts val="0"/>
              </a:spcAft>
              <a:buNone/>
              <a:defRPr/>
            </a:pPr>
            <a:endParaRPr lang="en-US" sz="2000" dirty="0"/>
          </a:p>
          <a:p>
            <a:pPr eaLnBrk="1" fontAlgn="auto" hangingPunct="1">
              <a:lnSpc>
                <a:spcPct val="80000"/>
              </a:lnSpc>
              <a:spcAft>
                <a:spcPts val="0"/>
              </a:spcAft>
              <a:defRPr/>
            </a:pPr>
            <a:r>
              <a:rPr lang="en-GB" sz="2000" dirty="0"/>
              <a:t>The </a:t>
            </a:r>
            <a:r>
              <a:rPr lang="en-GB" sz="2000" b="1" dirty="0"/>
              <a:t>relationship manager </a:t>
            </a:r>
            <a:r>
              <a:rPr lang="en-GB" sz="2000" dirty="0"/>
              <a:t>or </a:t>
            </a:r>
            <a:r>
              <a:rPr lang="en-GB" sz="2000" b="1" dirty="0"/>
              <a:t>problem debt manager</a:t>
            </a:r>
            <a:r>
              <a:rPr lang="en-GB" sz="2000" dirty="0"/>
              <a:t> determined cash flow inputs based on knowledge of customer, security which could be realised, external market conditions and other relevant information</a:t>
            </a:r>
          </a:p>
          <a:p>
            <a:pPr eaLnBrk="1" fontAlgn="auto" hangingPunct="1">
              <a:lnSpc>
                <a:spcPct val="80000"/>
              </a:lnSpc>
              <a:spcAft>
                <a:spcPts val="0"/>
              </a:spcAft>
              <a:defRPr/>
            </a:pPr>
            <a:r>
              <a:rPr lang="en-GB" sz="2000" dirty="0"/>
              <a:t>The bank provided detailed guidelines to support this process.  This included valuation approach  to use for security, time to repossess and dispose of security, cash flow estimates of customer repayments, level and type of costs to include in provision calculation, etc.</a:t>
            </a:r>
          </a:p>
          <a:p>
            <a:pPr eaLnBrk="1" fontAlgn="auto" hangingPunct="1">
              <a:lnSpc>
                <a:spcPct val="80000"/>
              </a:lnSpc>
              <a:spcAft>
                <a:spcPts val="0"/>
              </a:spcAft>
              <a:defRPr/>
            </a:pPr>
            <a:r>
              <a:rPr lang="en-GB" sz="2000" dirty="0"/>
              <a:t>The provision went through a review / approval process  and was updated on a regular basis thereafter</a:t>
            </a:r>
          </a:p>
          <a:p>
            <a:pPr eaLnBrk="1" fontAlgn="auto" hangingPunct="1">
              <a:lnSpc>
                <a:spcPct val="80000"/>
              </a:lnSpc>
              <a:spcAft>
                <a:spcPts val="0"/>
              </a:spcAft>
              <a:defRPr/>
            </a:pPr>
            <a:r>
              <a:rPr lang="en-GB" sz="2000" dirty="0"/>
              <a:t>Provision assumptions were aligned with the strategy identified by the bank to deal with the customer.  Thus, for example, the bank may have had a different strategy for non-engaging customers than engaging customers and the provisions estimate reflected this</a:t>
            </a:r>
          </a:p>
          <a:p>
            <a:pPr eaLnBrk="1" fontAlgn="auto" hangingPunct="1">
              <a:lnSpc>
                <a:spcPct val="80000"/>
              </a:lnSpc>
              <a:spcAft>
                <a:spcPts val="0"/>
              </a:spcAft>
              <a:defRPr/>
            </a:pPr>
            <a:r>
              <a:rPr lang="en-GB" sz="2000" dirty="0"/>
              <a:t>The provision calculation took account of time value of money, using the interest rate of the exposure to discount future cash flows.  </a:t>
            </a:r>
            <a:r>
              <a:rPr lang="en-GB" sz="2000" b="1" dirty="0"/>
              <a:t>This was a key difference between provisions and capital loss calculations.</a:t>
            </a:r>
            <a:endParaRPr lang="en-US" sz="2000" b="1" dirty="0"/>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2E1939-FF15-4321-9D5D-A88F00AC6DC2}" type="slidenum">
              <a:rPr lang="en-US" sz="1400" smtClean="0"/>
              <a:pPr/>
              <a:t>8</a:t>
            </a:fld>
            <a:endParaRPr lang="en-US" sz="1400"/>
          </a:p>
        </p:txBody>
      </p:sp>
    </p:spTree>
    <p:extLst>
      <p:ext uri="{BB962C8B-B14F-4D97-AF65-F5344CB8AC3E}">
        <p14:creationId xmlns:p14="http://schemas.microsoft.com/office/powerpoint/2010/main" val="113783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600"/>
            <a:ext cx="8229600" cy="457200"/>
          </a:xfrm>
        </p:spPr>
        <p:txBody>
          <a:bodyPr>
            <a:normAutofit fontScale="90000"/>
          </a:bodyPr>
          <a:lstStyle/>
          <a:p>
            <a:pPr eaLnBrk="1" hangingPunct="1"/>
            <a:r>
              <a:rPr lang="en-GB" sz="3600" dirty="0"/>
              <a:t>Individual Assessment Challenges</a:t>
            </a:r>
            <a:endParaRPr lang="en-US" sz="3600" dirty="0"/>
          </a:p>
        </p:txBody>
      </p:sp>
      <p:sp>
        <p:nvSpPr>
          <p:cNvPr id="5126" name="Rectangle 3"/>
          <p:cNvSpPr>
            <a:spLocks noGrp="1" noChangeArrowheads="1"/>
          </p:cNvSpPr>
          <p:nvPr>
            <p:ph idx="1"/>
          </p:nvPr>
        </p:nvSpPr>
        <p:spPr>
          <a:xfrm>
            <a:off x="457200" y="871538"/>
            <a:ext cx="8229600" cy="5300662"/>
          </a:xfrm>
        </p:spPr>
        <p:txBody>
          <a:bodyPr rtlCol="0">
            <a:normAutofit/>
          </a:bodyPr>
          <a:lstStyle/>
          <a:p>
            <a:pPr marL="0" indent="0" eaLnBrk="1" fontAlgn="auto" hangingPunct="1">
              <a:lnSpc>
                <a:spcPct val="80000"/>
              </a:lnSpc>
              <a:spcAft>
                <a:spcPts val="0"/>
              </a:spcAft>
              <a:buNone/>
              <a:defRPr/>
            </a:pPr>
            <a:r>
              <a:rPr lang="en-US" sz="2000" dirty="0"/>
              <a:t>It was not as easy as it sounds! Challenges include:</a:t>
            </a:r>
          </a:p>
          <a:p>
            <a:pPr marL="0" indent="0" eaLnBrk="1" fontAlgn="auto" hangingPunct="1">
              <a:lnSpc>
                <a:spcPct val="80000"/>
              </a:lnSpc>
              <a:spcAft>
                <a:spcPts val="0"/>
              </a:spcAft>
              <a:buNone/>
              <a:defRPr/>
            </a:pPr>
            <a:endParaRPr lang="en-US" sz="2000" dirty="0"/>
          </a:p>
          <a:p>
            <a:pPr eaLnBrk="1" fontAlgn="auto" hangingPunct="1">
              <a:lnSpc>
                <a:spcPct val="80000"/>
              </a:lnSpc>
              <a:spcAft>
                <a:spcPts val="0"/>
              </a:spcAft>
              <a:defRPr/>
            </a:pPr>
            <a:r>
              <a:rPr lang="en-US" sz="2000" dirty="0"/>
              <a:t>How do we estimate the quantum and timing of cash receipts?</a:t>
            </a:r>
          </a:p>
          <a:p>
            <a:pPr eaLnBrk="1" fontAlgn="auto" hangingPunct="1">
              <a:lnSpc>
                <a:spcPct val="80000"/>
              </a:lnSpc>
              <a:spcAft>
                <a:spcPts val="0"/>
              </a:spcAft>
              <a:defRPr/>
            </a:pPr>
            <a:endParaRPr lang="en-US" sz="2000" dirty="0"/>
          </a:p>
          <a:p>
            <a:pPr eaLnBrk="1" fontAlgn="auto" hangingPunct="1">
              <a:lnSpc>
                <a:spcPct val="80000"/>
              </a:lnSpc>
              <a:spcAft>
                <a:spcPts val="0"/>
              </a:spcAft>
              <a:defRPr/>
            </a:pPr>
            <a:r>
              <a:rPr lang="en-US" sz="2000" dirty="0"/>
              <a:t>How and when do we value collateral?</a:t>
            </a:r>
          </a:p>
          <a:p>
            <a:pPr eaLnBrk="1" fontAlgn="auto" hangingPunct="1">
              <a:lnSpc>
                <a:spcPct val="80000"/>
              </a:lnSpc>
              <a:spcAft>
                <a:spcPts val="0"/>
              </a:spcAft>
              <a:defRPr/>
            </a:pPr>
            <a:endParaRPr lang="en-US" sz="2000" dirty="0"/>
          </a:p>
          <a:p>
            <a:pPr eaLnBrk="1" fontAlgn="auto" hangingPunct="1">
              <a:lnSpc>
                <a:spcPct val="80000"/>
              </a:lnSpc>
              <a:spcAft>
                <a:spcPts val="0"/>
              </a:spcAft>
              <a:defRPr/>
            </a:pPr>
            <a:r>
              <a:rPr lang="en-US" sz="2000" dirty="0"/>
              <a:t>What recovery actions will be taken and at what cost?</a:t>
            </a:r>
          </a:p>
          <a:p>
            <a:pPr eaLnBrk="1" fontAlgn="auto" hangingPunct="1">
              <a:lnSpc>
                <a:spcPct val="80000"/>
              </a:lnSpc>
              <a:spcAft>
                <a:spcPts val="0"/>
              </a:spcAft>
              <a:defRPr/>
            </a:pPr>
            <a:endParaRPr lang="en-US" sz="2000" dirty="0"/>
          </a:p>
          <a:p>
            <a:pPr eaLnBrk="1" fontAlgn="auto" hangingPunct="1">
              <a:lnSpc>
                <a:spcPct val="80000"/>
              </a:lnSpc>
              <a:spcAft>
                <a:spcPts val="0"/>
              </a:spcAft>
              <a:defRPr/>
            </a:pPr>
            <a:r>
              <a:rPr lang="en-US" sz="2000" dirty="0"/>
              <a:t>How will the obligor behave through the process?</a:t>
            </a:r>
          </a:p>
          <a:p>
            <a:pPr eaLnBrk="1" fontAlgn="auto" hangingPunct="1">
              <a:lnSpc>
                <a:spcPct val="80000"/>
              </a:lnSpc>
              <a:spcAft>
                <a:spcPts val="0"/>
              </a:spcAft>
              <a:defRPr/>
            </a:pPr>
            <a:endParaRPr lang="en-US" sz="2000" dirty="0"/>
          </a:p>
          <a:p>
            <a:pPr eaLnBrk="1" fontAlgn="auto" hangingPunct="1">
              <a:lnSpc>
                <a:spcPct val="80000"/>
              </a:lnSpc>
              <a:spcAft>
                <a:spcPts val="0"/>
              </a:spcAft>
              <a:defRPr/>
            </a:pPr>
            <a:r>
              <a:rPr lang="en-US" sz="2000" dirty="0"/>
              <a:t>What are the likely future market and economic conditions?</a:t>
            </a:r>
          </a:p>
          <a:p>
            <a:pPr eaLnBrk="1" fontAlgn="auto" hangingPunct="1">
              <a:lnSpc>
                <a:spcPct val="80000"/>
              </a:lnSpc>
              <a:spcAft>
                <a:spcPts val="0"/>
              </a:spcAft>
              <a:defRPr/>
            </a:pPr>
            <a:endParaRPr lang="en-US" sz="2000" dirty="0"/>
          </a:p>
          <a:p>
            <a:pPr eaLnBrk="1" fontAlgn="auto" hangingPunct="1">
              <a:lnSpc>
                <a:spcPct val="80000"/>
              </a:lnSpc>
              <a:spcAft>
                <a:spcPts val="0"/>
              </a:spcAft>
              <a:defRPr/>
            </a:pPr>
            <a:r>
              <a:rPr lang="en-US" sz="2000" dirty="0"/>
              <a:t>Are other cases treated similarly?  Is there consistency across the portfolio?</a:t>
            </a:r>
          </a:p>
          <a:p>
            <a:pPr eaLnBrk="1" fontAlgn="auto" hangingPunct="1">
              <a:lnSpc>
                <a:spcPct val="80000"/>
              </a:lnSpc>
              <a:spcAft>
                <a:spcPts val="0"/>
              </a:spcAft>
              <a:defRPr/>
            </a:pPr>
            <a:endParaRPr lang="en-US" sz="2000" dirty="0"/>
          </a:p>
          <a:p>
            <a:pPr eaLnBrk="1" fontAlgn="auto" hangingPunct="1">
              <a:lnSpc>
                <a:spcPct val="80000"/>
              </a:lnSpc>
              <a:spcAft>
                <a:spcPts val="0"/>
              </a:spcAft>
              <a:defRPr/>
            </a:pPr>
            <a:r>
              <a:rPr lang="en-US" sz="2000" dirty="0"/>
              <a:t>How frequently should we update the estimate?</a:t>
            </a:r>
          </a:p>
          <a:p>
            <a:pPr eaLnBrk="1" fontAlgn="auto" hangingPunct="1">
              <a:lnSpc>
                <a:spcPct val="80000"/>
              </a:lnSpc>
              <a:spcAft>
                <a:spcPts val="0"/>
              </a:spcAft>
              <a:defRPr/>
            </a:pPr>
            <a:endParaRPr lang="en-US" sz="2000" dirty="0"/>
          </a:p>
          <a:p>
            <a:pPr marL="0" indent="0" eaLnBrk="1" fontAlgn="auto" hangingPunct="1">
              <a:lnSpc>
                <a:spcPct val="80000"/>
              </a:lnSpc>
              <a:spcAft>
                <a:spcPts val="0"/>
              </a:spcAft>
              <a:buNone/>
              <a:defRPr/>
            </a:pPr>
            <a:endParaRPr lang="en-GB" sz="2000" dirty="0"/>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2E1939-FF15-4321-9D5D-A88F00AC6DC2}" type="slidenum">
              <a:rPr lang="en-US" sz="1400" smtClean="0"/>
              <a:pPr/>
              <a:t>9</a:t>
            </a:fld>
            <a:endParaRPr lang="en-US" sz="1400"/>
          </a:p>
        </p:txBody>
      </p:sp>
    </p:spTree>
    <p:extLst>
      <p:ext uri="{BB962C8B-B14F-4D97-AF65-F5344CB8AC3E}">
        <p14:creationId xmlns:p14="http://schemas.microsoft.com/office/powerpoint/2010/main" val="40359088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Qualitative Research&amp;quot;&quot;/&gt;&lt;property id=&quot;20307&quot; value=&quot;256&quot;/&gt;&lt;/object&gt;&lt;object type=&quot;3&quot; unique_id=&quot;10023&quot;&gt;&lt;property id=&quot;20148&quot; value=&quot;5&quot;/&gt;&lt;property id=&quot;20300&quot; value=&quot;Slide 6 - &amp;quot;Qualitative Research&amp;quot;&quot;/&gt;&lt;property id=&quot;20307&quot; value=&quot;281&quot;/&gt;&lt;/object&gt;&lt;object type=&quot;3&quot; unique_id=&quot;10024&quot;&gt;&lt;property id=&quot;20148&quot; value=&quot;5&quot;/&gt;&lt;property id=&quot;20300&quot; value=&quot;Slide 7 - &amp;quot;Research methods used in qualitative research&amp;quot;&quot;/&gt;&lt;property id=&quot;20307&quot; value=&quot;282&quot;/&gt;&lt;/object&gt;&lt;object type=&quot;3&quot; unique_id=&quot;10025&quot;&gt;&lt;property id=&quot;20148&quot; value=&quot;5&quot;/&gt;&lt;property id=&quot;20300&quot; value=&quot;Slide 10 - &amp;quot;The main steps in &amp;#x0D;&amp;#x0A;qualitative research&amp;quot;&quot;/&gt;&lt;property id=&quot;20307&quot; value=&quot;283&quot;/&gt;&lt;/object&gt;&lt;object type=&quot;3&quot; unique_id=&quot;10026&quot;&gt;&lt;property id=&quot;20148&quot; value=&quot;5&quot;/&gt;&lt;property id=&quot;20300&quot; value=&quot;Slide 11 - &amp;quot;The main preoccupations of qualitative researchers&amp;quot;&quot;/&gt;&lt;property id=&quot;20307&quot; value=&quot;284&quot;/&gt;&lt;/object&gt;&lt;object type=&quot;3&quot; unique_id=&quot;10027&quot;&gt;&lt;property id=&quot;20148&quot; value=&quot;5&quot;/&gt;&lt;property id=&quot;20300&quot; value=&quot;Slide 12 - &amp;quot;The main preoccupations of qualitative researchers&amp;quot;&quot;/&gt;&lt;property id=&quot;20307&quot; value=&quot;285&quot;/&gt;&lt;/object&gt;&lt;object type=&quot;3&quot; unique_id=&quot;10028&quot;&gt;&lt;property id=&quot;20148&quot; value=&quot;5&quot;/&gt;&lt;property id=&quot;20300&quot; value=&quot;Slide 13 - &amp;quot;Qualitative Research&amp;quot;&quot;/&gt;&lt;property id=&quot;20307&quot; value=&quot;266&quot;/&gt;&lt;/object&gt;&lt;object type=&quot;3&quot; unique_id=&quot;10029&quot;&gt;&lt;property id=&quot;20148&quot; value=&quot;5&quot;/&gt;&lt;property id=&quot;20300&quot; value=&quot;Slide 14 - &amp;quot;Criticisms of qualitative research&amp;quot;&quot;/&gt;&lt;property id=&quot;20307&quot; value=&quot;286&quot;/&gt;&lt;/object&gt;&lt;object type=&quot;3&quot; unique_id=&quot;10030&quot;&gt;&lt;property id=&quot;20148&quot; value=&quot;5&quot;/&gt;&lt;property id=&quot;20300&quot; value=&quot;Slide 15 - &amp;quot;Contrasting qualitative and quantitative research&amp;quot;&quot;/&gt;&lt;property id=&quot;20307&quot; value=&quot;287&quot;/&gt;&lt;/object&gt;&lt;object type=&quot;3&quot; unique_id=&quot;10226&quot;&gt;&lt;property id=&quot;20148&quot; value=&quot;5&quot;/&gt;&lt;property id=&quot;20300&quot; value=&quot;Slide 8 - &amp;quot;Case Study&amp;quot;&quot;/&gt;&lt;property id=&quot;20307&quot; value=&quot;296&quot;/&gt;&lt;/object&gt;&lt;object type=&quot;3&quot; unique_id=&quot;10263&quot;&gt;&lt;property id=&quot;20148&quot; value=&quot;5&quot;/&gt;&lt;property id=&quot;20300&quot; value=&quot;Slide 2 - &amp;quot;Reminder&amp;quot;&quot;/&gt;&lt;property id=&quot;20307&quot; value=&quot;297&quot;/&gt;&lt;/object&gt;&lt;object type=&quot;3&quot; unique_id=&quot;10264&quot;&gt;&lt;property id=&quot;20148&quot; value=&quot;5&quot;/&gt;&lt;property id=&quot;20300&quot; value=&quot;Slide 3 - &amp;quot;Example One&amp;quot;&quot;/&gt;&lt;property id=&quot;20307&quot; value=&quot;298&quot;/&gt;&lt;/object&gt;&lt;object type=&quot;3&quot; unique_id=&quot;10265&quot;&gt;&lt;property id=&quot;20148&quot; value=&quot;5&quot;/&gt;&lt;property id=&quot;20300&quot; value=&quot;Slide 5 - &amp;quot;Example Two&amp;quot;&quot;/&gt;&lt;property id=&quot;20307&quot; value=&quot;299&quot;/&gt;&lt;/object&gt;&lt;object type=&quot;3&quot; unique_id=&quot;10326&quot;&gt;&lt;property id=&quot;20148&quot; value=&quot;5&quot;/&gt;&lt;property id=&quot;20300&quot; value=&quot;Slide 9 - &amp;quot;Questionnaire Hospital A: 2008&amp;quot;&quot;/&gt;&lt;property id=&quot;20307&quot; value=&quot;300&quot;/&gt;&lt;/object&gt;&lt;object type=&quot;3&quot; unique_id=&quot;10343&quot;&gt;&lt;property id=&quot;20148&quot; value=&quot;5&quot;/&gt;&lt;property id=&quot;20300&quot; value=&quot;Slide 4&quot;/&gt;&lt;property id=&quot;20307&quot; value=&quot;301&quot;/&gt;&lt;/object&gt;&lt;/object&gt;&lt;/object&gt;&lt;/database&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4064</TotalTime>
  <Words>6879</Words>
  <Application>Microsoft Office PowerPoint</Application>
  <PresentationFormat>On-screen Show (4:3)</PresentationFormat>
  <Paragraphs>583</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Georgia</vt:lpstr>
      <vt:lpstr>Poppins Light</vt:lpstr>
      <vt:lpstr>Office Theme</vt:lpstr>
      <vt:lpstr>Economic &amp; Regulatory Capital, Provisions and Stress Testing   IFRS 9 and Expected Credit Loss  </vt:lpstr>
      <vt:lpstr>Lecture Four – A Summary</vt:lpstr>
      <vt:lpstr>Old Rules: Provisioning under IAS39</vt:lpstr>
      <vt:lpstr>Impaired Assets under IAS39</vt:lpstr>
      <vt:lpstr>What Constituted Objective Evidence?</vt:lpstr>
      <vt:lpstr>What Happened Next?</vt:lpstr>
      <vt:lpstr>Types of Provisions</vt:lpstr>
      <vt:lpstr>Individually Assessed Provision</vt:lpstr>
      <vt:lpstr>Individual Assessment Challenges</vt:lpstr>
      <vt:lpstr>Individual Assessment Simple Example</vt:lpstr>
      <vt:lpstr>Collective Provision – Original Approach</vt:lpstr>
      <vt:lpstr>Collective Provision – Improvements</vt:lpstr>
      <vt:lpstr>Latent Provision for Performing Portfolio</vt:lpstr>
      <vt:lpstr>The CBI Perspective</vt:lpstr>
      <vt:lpstr>Criticisms of IAS39</vt:lpstr>
      <vt:lpstr>A Peculiarly Irish Challenge Back Then</vt:lpstr>
      <vt:lpstr>The Dunne Judgment: 25th July 2011</vt:lpstr>
      <vt:lpstr>Provisioning under IFRS 9</vt:lpstr>
      <vt:lpstr>IFRS 9 calculates Expected Credit Loss (ECL)</vt:lpstr>
      <vt:lpstr>IFRS 9 calculates Expected Credit Loss (ECL)</vt:lpstr>
      <vt:lpstr>IFRS 9: Simple Picture</vt:lpstr>
      <vt:lpstr>Comparing IFRS 9 to IAS 39</vt:lpstr>
      <vt:lpstr>IFRS 9 Multiple Economic Scenarios</vt:lpstr>
      <vt:lpstr>IFRS 9 SICR</vt:lpstr>
      <vt:lpstr>IFRS 9 Reasonable / Supportable Information</vt:lpstr>
      <vt:lpstr>IFRS 9 Pro-Cyclicality Impact</vt:lpstr>
      <vt:lpstr>IFRS 9: The Big Practical Challenges</vt:lpstr>
      <vt:lpstr>IFRS 9: The Big Challenges</vt:lpstr>
      <vt:lpstr>IFRS 9: The Big Challenges</vt:lpstr>
      <vt:lpstr>IFRS 9 Specific Modelling Challenges</vt:lpstr>
      <vt:lpstr>Covid-19 and Bank of England: 20/3/2020</vt:lpstr>
      <vt:lpstr>Covid-19 and ECB 20/3/2020</vt:lpstr>
      <vt:lpstr>On Covid-19, expected values are …</vt:lpstr>
      <vt:lpstr>ECL movement typically happens in two ways</vt:lpstr>
      <vt:lpstr>2020 at Bank of Ireland …</vt:lpstr>
      <vt:lpstr>What happened in H1 2020 at AIB?</vt:lpstr>
      <vt:lpstr>Big numbers scare people …</vt:lpstr>
      <vt:lpstr>Especially if they can’t see the calculation …</vt:lpstr>
      <vt:lpstr>The historical model tells us …</vt:lpstr>
      <vt:lpstr>Here’s what happened the last time … </vt:lpstr>
      <vt:lpstr>GDP and interest rates don’t help … </vt:lpstr>
      <vt:lpstr>CSO unemployment is meaningless … </vt:lpstr>
      <vt:lpstr>Dept. of Finance in September …</vt:lpstr>
      <vt:lpstr>European Commission 5th November …</vt:lpstr>
      <vt:lpstr>Yet McNamara’s Fallacy abound today …</vt:lpstr>
      <vt:lpstr>Humans extrapolate small samples … </vt:lpstr>
      <vt:lpstr>Dear CEO letter is distracting (but noisy) …</vt:lpstr>
      <vt:lpstr>Models should not carry this burden …</vt:lpstr>
      <vt:lpstr>In fairness to the IFRS 9 …</vt:lpstr>
      <vt:lpstr>And what’s the general model advice ...</vt:lpstr>
      <vt:lpstr>Some personal thoughts …</vt:lpstr>
      <vt:lpstr>Questions for specific portfolios …</vt:lpstr>
      <vt:lpstr>And for specific portfolios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Fergus Gaughran</dc:creator>
  <cp:lastModifiedBy>Mcneill, James (Risk Analytics, Ulster Bank)</cp:lastModifiedBy>
  <cp:revision>202</cp:revision>
  <cp:lastPrinted>1601-01-01T00:00:00Z</cp:lastPrinted>
  <dcterms:created xsi:type="dcterms:W3CDTF">1601-01-01T00:00:00Z</dcterms:created>
  <dcterms:modified xsi:type="dcterms:W3CDTF">2022-05-25T14:57:50Z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