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7" r:id="rId3"/>
    <p:sldId id="256" r:id="rId4"/>
    <p:sldId id="262" r:id="rId5"/>
    <p:sldId id="258" r:id="rId6"/>
    <p:sldId id="266" r:id="rId7"/>
    <p:sldId id="259" r:id="rId8"/>
    <p:sldId id="260" r:id="rId9"/>
    <p:sldId id="261" r:id="rId10"/>
    <p:sldId id="267" r:id="rId11"/>
  </p:sldIdLst>
  <p:sldSz cx="9144000" cy="5143500" type="screen16x9"/>
  <p:notesSz cx="9144000" cy="5143500"/>
  <p:defaultText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A0381-5C32-6D36-32CE-8C5A4BEFAB8C}" v="17" dt="2024-04-15T07:04:18.1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4922F-DC43-474E-85BB-BA075CDEA641}"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76B93182-0612-4991-B667-D2D60CDA0C54}">
      <dgm:prSet/>
      <dgm:spPr/>
      <dgm:t>
        <a:bodyPr/>
        <a:lstStyle/>
        <a:p>
          <a:pPr>
            <a:lnSpc>
              <a:spcPct val="100000"/>
            </a:lnSpc>
          </a:pPr>
          <a:r>
            <a:rPr lang="en-US" b="1" dirty="0"/>
            <a:t>Strategy Implementation:</a:t>
          </a:r>
          <a:r>
            <a:rPr lang="en-US" dirty="0"/>
            <a:t>  Evaluate the effectiveness of the segmentation and implement strategies personalized for each segment. This could involve creating targeted marketing campaigns or developing new products/services tailored to each segment’s unique characteristics and behaviors</a:t>
          </a:r>
        </a:p>
      </dgm:t>
    </dgm:pt>
    <dgm:pt modelId="{F239F9B8-247B-4543-B2BC-7BE778D34FFC}" type="parTrans" cxnId="{1A5ECEB1-D418-46D7-AD85-1FE2C48B2A0A}">
      <dgm:prSet/>
      <dgm:spPr/>
      <dgm:t>
        <a:bodyPr/>
        <a:lstStyle/>
        <a:p>
          <a:endParaRPr lang="en-US"/>
        </a:p>
      </dgm:t>
    </dgm:pt>
    <dgm:pt modelId="{98D06F7B-BACE-45A1-985A-D80F518B9028}" type="sibTrans" cxnId="{1A5ECEB1-D418-46D7-AD85-1FE2C48B2A0A}">
      <dgm:prSet/>
      <dgm:spPr/>
      <dgm:t>
        <a:bodyPr/>
        <a:lstStyle/>
        <a:p>
          <a:endParaRPr lang="en-US"/>
        </a:p>
      </dgm:t>
    </dgm:pt>
    <dgm:pt modelId="{F7212CC0-D81D-419D-920F-58DA80DCC8AD}">
      <dgm:prSet/>
      <dgm:spPr/>
      <dgm:t>
        <a:bodyPr/>
        <a:lstStyle/>
        <a:p>
          <a:pPr>
            <a:lnSpc>
              <a:spcPct val="100000"/>
            </a:lnSpc>
          </a:pPr>
          <a:r>
            <a:rPr lang="en-US" b="1" dirty="0"/>
            <a:t>Continuous Improvement:</a:t>
          </a:r>
          <a:r>
            <a:rPr lang="en-US" dirty="0"/>
            <a:t> Continually monitor and assess the performance of the segmentation strategy. Use feedback and results to refine the segmentation criteria, improve the clustering algorithms, and enhance the overall effectiveness of the customer segmentation project. This will ensure that the segmentation remains relevant and effective as the customer base and market conditions evolve</a:t>
          </a:r>
        </a:p>
      </dgm:t>
    </dgm:pt>
    <dgm:pt modelId="{A5D2483E-2D9A-460D-95E7-524E4506318F}" type="parTrans" cxnId="{4E4B91C7-E555-42C8-8F7F-FD0F70E735CF}">
      <dgm:prSet/>
      <dgm:spPr/>
      <dgm:t>
        <a:bodyPr/>
        <a:lstStyle/>
        <a:p>
          <a:endParaRPr lang="en-US"/>
        </a:p>
      </dgm:t>
    </dgm:pt>
    <dgm:pt modelId="{8ACAB4A0-E0F7-4E3D-9BF0-5B1F770CFF63}" type="sibTrans" cxnId="{4E4B91C7-E555-42C8-8F7F-FD0F70E735CF}">
      <dgm:prSet/>
      <dgm:spPr/>
      <dgm:t>
        <a:bodyPr/>
        <a:lstStyle/>
        <a:p>
          <a:endParaRPr lang="en-US"/>
        </a:p>
      </dgm:t>
    </dgm:pt>
    <dgm:pt modelId="{1D7FDEFB-A52C-4216-8942-707DB9FA6009}" type="pres">
      <dgm:prSet presAssocID="{F104922F-DC43-474E-85BB-BA075CDEA641}" presName="Name0" presStyleCnt="0">
        <dgm:presLayoutVars>
          <dgm:dir/>
          <dgm:resizeHandles val="exact"/>
        </dgm:presLayoutVars>
      </dgm:prSet>
      <dgm:spPr/>
    </dgm:pt>
    <dgm:pt modelId="{C974DA6A-589B-4845-82BD-0964FB2D8A32}" type="pres">
      <dgm:prSet presAssocID="{76B93182-0612-4991-B667-D2D60CDA0C54}" presName="node" presStyleLbl="node1" presStyleIdx="0" presStyleCnt="2">
        <dgm:presLayoutVars>
          <dgm:bulletEnabled val="1"/>
        </dgm:presLayoutVars>
      </dgm:prSet>
      <dgm:spPr/>
    </dgm:pt>
    <dgm:pt modelId="{AC3FA88D-9A5F-49D7-BA97-EE4B96CFCAB3}" type="pres">
      <dgm:prSet presAssocID="{98D06F7B-BACE-45A1-985A-D80F518B9028}" presName="sibTrans" presStyleLbl="sibTrans2D1" presStyleIdx="0" presStyleCnt="1"/>
      <dgm:spPr/>
    </dgm:pt>
    <dgm:pt modelId="{F3E187CA-56A6-408A-906C-E9FE77AFBC74}" type="pres">
      <dgm:prSet presAssocID="{98D06F7B-BACE-45A1-985A-D80F518B9028}" presName="connectorText" presStyleLbl="sibTrans2D1" presStyleIdx="0" presStyleCnt="1"/>
      <dgm:spPr/>
    </dgm:pt>
    <dgm:pt modelId="{5BAFFA44-767B-478B-BB10-1D462AB86FEA}" type="pres">
      <dgm:prSet presAssocID="{F7212CC0-D81D-419D-920F-58DA80DCC8AD}" presName="node" presStyleLbl="node1" presStyleIdx="1" presStyleCnt="2">
        <dgm:presLayoutVars>
          <dgm:bulletEnabled val="1"/>
        </dgm:presLayoutVars>
      </dgm:prSet>
      <dgm:spPr/>
    </dgm:pt>
  </dgm:ptLst>
  <dgm:cxnLst>
    <dgm:cxn modelId="{F857C209-0D3D-42DF-BF06-A7B79EA437F4}" type="presOf" srcId="{76B93182-0612-4991-B667-D2D60CDA0C54}" destId="{C974DA6A-589B-4845-82BD-0964FB2D8A32}" srcOrd="0" destOrd="0" presId="urn:microsoft.com/office/officeart/2005/8/layout/process1"/>
    <dgm:cxn modelId="{1B9DC30B-2A34-4102-B44C-4657299E6CB7}" type="presOf" srcId="{98D06F7B-BACE-45A1-985A-D80F518B9028}" destId="{F3E187CA-56A6-408A-906C-E9FE77AFBC74}" srcOrd="1" destOrd="0" presId="urn:microsoft.com/office/officeart/2005/8/layout/process1"/>
    <dgm:cxn modelId="{6B95F248-91B1-4493-9F81-9CDB28106AFB}" type="presOf" srcId="{F7212CC0-D81D-419D-920F-58DA80DCC8AD}" destId="{5BAFFA44-767B-478B-BB10-1D462AB86FEA}" srcOrd="0" destOrd="0" presId="urn:microsoft.com/office/officeart/2005/8/layout/process1"/>
    <dgm:cxn modelId="{E1B4B74F-AB81-4232-B2F5-42ED9EC59DD0}" type="presOf" srcId="{F104922F-DC43-474E-85BB-BA075CDEA641}" destId="{1D7FDEFB-A52C-4216-8942-707DB9FA6009}" srcOrd="0" destOrd="0" presId="urn:microsoft.com/office/officeart/2005/8/layout/process1"/>
    <dgm:cxn modelId="{04F2A97F-F63C-4E26-AC06-485203EA0A79}" type="presOf" srcId="{98D06F7B-BACE-45A1-985A-D80F518B9028}" destId="{AC3FA88D-9A5F-49D7-BA97-EE4B96CFCAB3}" srcOrd="0" destOrd="0" presId="urn:microsoft.com/office/officeart/2005/8/layout/process1"/>
    <dgm:cxn modelId="{1A5ECEB1-D418-46D7-AD85-1FE2C48B2A0A}" srcId="{F104922F-DC43-474E-85BB-BA075CDEA641}" destId="{76B93182-0612-4991-B667-D2D60CDA0C54}" srcOrd="0" destOrd="0" parTransId="{F239F9B8-247B-4543-B2BC-7BE778D34FFC}" sibTransId="{98D06F7B-BACE-45A1-985A-D80F518B9028}"/>
    <dgm:cxn modelId="{4E4B91C7-E555-42C8-8F7F-FD0F70E735CF}" srcId="{F104922F-DC43-474E-85BB-BA075CDEA641}" destId="{F7212CC0-D81D-419D-920F-58DA80DCC8AD}" srcOrd="1" destOrd="0" parTransId="{A5D2483E-2D9A-460D-95E7-524E4506318F}" sibTransId="{8ACAB4A0-E0F7-4E3D-9BF0-5B1F770CFF63}"/>
    <dgm:cxn modelId="{6F594CEA-E379-4FD4-B0B7-005A23CD7C9F}" type="presParOf" srcId="{1D7FDEFB-A52C-4216-8942-707DB9FA6009}" destId="{C974DA6A-589B-4845-82BD-0964FB2D8A32}" srcOrd="0" destOrd="0" presId="urn:microsoft.com/office/officeart/2005/8/layout/process1"/>
    <dgm:cxn modelId="{F228ADEA-2E1A-446B-9619-F8C08B7E629B}" type="presParOf" srcId="{1D7FDEFB-A52C-4216-8942-707DB9FA6009}" destId="{AC3FA88D-9A5F-49D7-BA97-EE4B96CFCAB3}" srcOrd="1" destOrd="0" presId="urn:microsoft.com/office/officeart/2005/8/layout/process1"/>
    <dgm:cxn modelId="{0E81F641-0DF6-48C8-A09E-691B2A32183A}" type="presParOf" srcId="{AC3FA88D-9A5F-49D7-BA97-EE4B96CFCAB3}" destId="{F3E187CA-56A6-408A-906C-E9FE77AFBC74}" srcOrd="0" destOrd="0" presId="urn:microsoft.com/office/officeart/2005/8/layout/process1"/>
    <dgm:cxn modelId="{08152C96-86E0-400F-AF9E-B3A3ABFFEAE7}" type="presParOf" srcId="{1D7FDEFB-A52C-4216-8942-707DB9FA6009}" destId="{5BAFFA44-767B-478B-BB10-1D462AB86FEA}"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4DA6A-589B-4845-82BD-0964FB2D8A32}">
      <dsp:nvSpPr>
        <dsp:cNvPr id="0" name=""/>
        <dsp:cNvSpPr/>
      </dsp:nvSpPr>
      <dsp:spPr>
        <a:xfrm>
          <a:off x="1540" y="110775"/>
          <a:ext cx="3284841" cy="25252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t>Strategy Implementation:</a:t>
          </a:r>
          <a:r>
            <a:rPr lang="en-US" sz="1300" kern="1200" dirty="0"/>
            <a:t>  Evaluate the effectiveness of the segmentation and implement strategies personalized for each segment. This could involve creating targeted marketing campaigns or developing new products/services tailored to each segment’s unique characteristics and behaviors</a:t>
          </a:r>
        </a:p>
      </dsp:txBody>
      <dsp:txXfrm>
        <a:off x="75501" y="184736"/>
        <a:ext cx="3136919" cy="2377299"/>
      </dsp:txXfrm>
    </dsp:sp>
    <dsp:sp modelId="{AC3FA88D-9A5F-49D7-BA97-EE4B96CFCAB3}">
      <dsp:nvSpPr>
        <dsp:cNvPr id="0" name=""/>
        <dsp:cNvSpPr/>
      </dsp:nvSpPr>
      <dsp:spPr>
        <a:xfrm>
          <a:off x="3614865" y="966065"/>
          <a:ext cx="696386" cy="81464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14865" y="1128993"/>
        <a:ext cx="487470" cy="488784"/>
      </dsp:txXfrm>
    </dsp:sp>
    <dsp:sp modelId="{5BAFFA44-767B-478B-BB10-1D462AB86FEA}">
      <dsp:nvSpPr>
        <dsp:cNvPr id="0" name=""/>
        <dsp:cNvSpPr/>
      </dsp:nvSpPr>
      <dsp:spPr>
        <a:xfrm>
          <a:off x="4600318" y="110775"/>
          <a:ext cx="3284841" cy="2525221"/>
        </a:xfrm>
        <a:prstGeom prst="roundRect">
          <a:avLst>
            <a:gd name="adj" fmla="val 10000"/>
          </a:avLst>
        </a:prstGeom>
        <a:solidFill>
          <a:schemeClr val="accent2">
            <a:hueOff val="2993348"/>
            <a:satOff val="7549"/>
            <a:lumOff val="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t>Continuous Improvement:</a:t>
          </a:r>
          <a:r>
            <a:rPr lang="en-US" sz="1300" kern="1200" dirty="0"/>
            <a:t> Continually monitor and assess the performance of the segmentation strategy. Use feedback and results to refine the segmentation criteria, improve the clustering algorithms, and enhance the overall effectiveness of the customer segmentation project. This will ensure that the segmentation remains relevant and effective as the customer base and market conditions evolve</a:t>
          </a:r>
        </a:p>
      </dsp:txBody>
      <dsp:txXfrm>
        <a:off x="4674279" y="184736"/>
        <a:ext cx="3136919" cy="23772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8"/>
            <a:ext cx="7772400"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3"/>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344021" y="273844"/>
            <a:ext cx="8455959"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348943" y="1314450"/>
            <a:ext cx="4149239" cy="617934"/>
          </a:xfrm>
        </p:spPr>
        <p:txBody>
          <a:bodyPr anchor="b"/>
          <a:lstStyle>
            <a:lvl1pPr marL="0" indent="0">
              <a:buNone/>
              <a:defRPr sz="180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348943" y="2000250"/>
            <a:ext cx="4149239" cy="264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629150" y="1314450"/>
            <a:ext cx="4170830" cy="617934"/>
          </a:xfrm>
        </p:spPr>
        <p:txBody>
          <a:bodyPr anchor="b"/>
          <a:lstStyle>
            <a:lvl1pPr marL="0" indent="0">
              <a:buNone/>
              <a:defRPr sz="180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629150" y="2000250"/>
            <a:ext cx="4170830" cy="264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4/14/2024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765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344021" y="274321"/>
            <a:ext cx="8455959" cy="994172"/>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344020" y="4812507"/>
            <a:ext cx="2191286" cy="273844"/>
          </a:xfrm>
        </p:spPr>
        <p:txBody>
          <a:bodyPr/>
          <a:lstStyle/>
          <a:p>
            <a:fld id="{3AB41CFF-90C9-47B3-9DA1-F2BF8D839F7E}" type="datetime1">
              <a:rPr lang="en-US" smtClean="0"/>
              <a:t>4/14/2024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054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4/14/2024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962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4/14/2024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537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4/14/2024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760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4/14/2024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7781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4/14/2024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873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457200" y="1183008"/>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8"/>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143000" y="841772"/>
            <a:ext cx="6858000" cy="1790700"/>
          </a:xfrm>
        </p:spPr>
        <p:txBody>
          <a:bodyPr anchor="b"/>
          <a:lstStyle>
            <a:lvl1pPr algn="ctr">
              <a:defRPr sz="33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143000" y="2701528"/>
            <a:ext cx="6858000" cy="1241822"/>
          </a:xfrm>
        </p:spPr>
        <p:txBody>
          <a:bodyPr/>
          <a:lstStyle>
            <a:lvl1pPr marL="0" indent="0" algn="ctr">
              <a:buNone/>
              <a:defRPr sz="15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4/14/2024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776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344020" y="274321"/>
            <a:ext cx="8171330" cy="99417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4/14/2024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70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623888" y="1282304"/>
            <a:ext cx="7886700" cy="2139553"/>
          </a:xfrm>
        </p:spPr>
        <p:txBody>
          <a:bodyPr anchor="b"/>
          <a:lstStyle>
            <a:lvl1pPr>
              <a:defRPr sz="33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623888" y="3442098"/>
            <a:ext cx="7886700" cy="1125140"/>
          </a:xfr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4/14/2024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835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344020" y="274321"/>
            <a:ext cx="8171330" cy="99417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344021" y="1369219"/>
            <a:ext cx="417083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4629150" y="1369219"/>
            <a:ext cx="417082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4/14/2024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880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58201" y="1418450"/>
            <a:ext cx="3591560" cy="3072765"/>
          </a:xfrm>
          <a:custGeom>
            <a:avLst/>
            <a:gdLst/>
            <a:ahLst/>
            <a:cxnLst/>
            <a:rect l="l" t="t" r="r" b="b"/>
            <a:pathLst>
              <a:path w="3591559" h="3072765">
                <a:moveTo>
                  <a:pt x="3591299" y="3072599"/>
                </a:moveTo>
                <a:lnTo>
                  <a:pt x="0" y="3072599"/>
                </a:lnTo>
                <a:lnTo>
                  <a:pt x="0" y="0"/>
                </a:lnTo>
                <a:lnTo>
                  <a:pt x="3591299" y="0"/>
                </a:lnTo>
                <a:lnTo>
                  <a:pt x="3591299" y="3072599"/>
                </a:lnTo>
                <a:close/>
              </a:path>
            </a:pathLst>
          </a:custGeom>
          <a:solidFill>
            <a:srgbClr val="EEEEEE"/>
          </a:solidFill>
        </p:spPr>
        <p:txBody>
          <a:bodyPr wrap="square" lIns="0" tIns="0" rIns="0" bIns="0" rtlCol="0"/>
          <a:lstStyle/>
          <a:p>
            <a:endParaRPr sz="2400"/>
          </a:p>
        </p:txBody>
      </p:sp>
      <p:sp>
        <p:nvSpPr>
          <p:cNvPr id="17" name="bg object 17"/>
          <p:cNvSpPr/>
          <p:nvPr/>
        </p:nvSpPr>
        <p:spPr>
          <a:xfrm>
            <a:off x="5158201" y="1418450"/>
            <a:ext cx="3591560" cy="3072765"/>
          </a:xfrm>
          <a:custGeom>
            <a:avLst/>
            <a:gdLst/>
            <a:ahLst/>
            <a:cxnLst/>
            <a:rect l="l" t="t" r="r" b="b"/>
            <a:pathLst>
              <a:path w="3591559" h="3072765">
                <a:moveTo>
                  <a:pt x="0" y="0"/>
                </a:moveTo>
                <a:lnTo>
                  <a:pt x="3591299" y="0"/>
                </a:lnTo>
                <a:lnTo>
                  <a:pt x="3591299" y="3072599"/>
                </a:lnTo>
                <a:lnTo>
                  <a:pt x="0" y="3072599"/>
                </a:lnTo>
                <a:lnTo>
                  <a:pt x="0" y="0"/>
                </a:lnTo>
                <a:close/>
              </a:path>
            </a:pathLst>
          </a:custGeom>
          <a:ln w="9524">
            <a:solidFill>
              <a:srgbClr val="999999"/>
            </a:solidFill>
          </a:ln>
        </p:spPr>
        <p:txBody>
          <a:bodyPr wrap="square" lIns="0" tIns="0" rIns="0" bIns="0" rtlCol="0"/>
          <a:lstStyle/>
          <a:p>
            <a:endParaRPr sz="2400"/>
          </a:p>
        </p:txBody>
      </p:sp>
      <p:sp>
        <p:nvSpPr>
          <p:cNvPr id="2" name="Holder 2"/>
          <p:cNvSpPr>
            <a:spLocks noGrp="1"/>
          </p:cNvSpPr>
          <p:nvPr>
            <p:ph type="title"/>
          </p:nvPr>
        </p:nvSpPr>
        <p:spPr>
          <a:xfrm>
            <a:off x="73027" y="-57747"/>
            <a:ext cx="8997950" cy="430887"/>
          </a:xfrm>
          <a:prstGeom prst="rect">
            <a:avLst/>
          </a:prstGeom>
        </p:spPr>
        <p:txBody>
          <a:bodyPr wrap="square" lIns="0" tIns="0" rIns="0" bIns="0">
            <a:spAutoFit/>
          </a:bodyPr>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457200" y="1183008"/>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7"/>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7"/>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6583680" y="4783457"/>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6">
        <a:defRPr>
          <a:latin typeface="+mn-lt"/>
          <a:ea typeface="+mn-ea"/>
          <a:cs typeface="+mn-cs"/>
        </a:defRPr>
      </a:lvl2pPr>
      <a:lvl3pPr marL="914333">
        <a:defRPr>
          <a:latin typeface="+mn-lt"/>
          <a:ea typeface="+mn-ea"/>
          <a:cs typeface="+mn-cs"/>
        </a:defRPr>
      </a:lvl3pPr>
      <a:lvl4pPr marL="1371498">
        <a:defRPr>
          <a:latin typeface="+mn-lt"/>
          <a:ea typeface="+mn-ea"/>
          <a:cs typeface="+mn-cs"/>
        </a:defRPr>
      </a:lvl4pPr>
      <a:lvl5pPr marL="1828664">
        <a:defRPr>
          <a:latin typeface="+mn-lt"/>
          <a:ea typeface="+mn-ea"/>
          <a:cs typeface="+mn-cs"/>
        </a:defRPr>
      </a:lvl5pPr>
      <a:lvl6pPr marL="2285829">
        <a:defRPr>
          <a:latin typeface="+mn-lt"/>
          <a:ea typeface="+mn-ea"/>
          <a:cs typeface="+mn-cs"/>
        </a:defRPr>
      </a:lvl6pPr>
      <a:lvl7pPr marL="2742995">
        <a:defRPr>
          <a:latin typeface="+mn-lt"/>
          <a:ea typeface="+mn-ea"/>
          <a:cs typeface="+mn-cs"/>
        </a:defRPr>
      </a:lvl7pPr>
      <a:lvl8pPr marL="3200160">
        <a:defRPr>
          <a:latin typeface="+mn-lt"/>
          <a:ea typeface="+mn-ea"/>
          <a:cs typeface="+mn-cs"/>
        </a:defRPr>
      </a:lvl8pPr>
      <a:lvl9pPr marL="3657326">
        <a:defRPr>
          <a:latin typeface="+mn-lt"/>
          <a:ea typeface="+mn-ea"/>
          <a:cs typeface="+mn-cs"/>
        </a:defRPr>
      </a:lvl9pPr>
    </p:bodyStyle>
    <p:otherStyle>
      <a:lvl1pPr marL="0">
        <a:defRPr>
          <a:latin typeface="+mn-lt"/>
          <a:ea typeface="+mn-ea"/>
          <a:cs typeface="+mn-cs"/>
        </a:defRPr>
      </a:lvl1pPr>
      <a:lvl2pPr marL="457166">
        <a:defRPr>
          <a:latin typeface="+mn-lt"/>
          <a:ea typeface="+mn-ea"/>
          <a:cs typeface="+mn-cs"/>
        </a:defRPr>
      </a:lvl2pPr>
      <a:lvl3pPr marL="914333">
        <a:defRPr>
          <a:latin typeface="+mn-lt"/>
          <a:ea typeface="+mn-ea"/>
          <a:cs typeface="+mn-cs"/>
        </a:defRPr>
      </a:lvl3pPr>
      <a:lvl4pPr marL="1371498">
        <a:defRPr>
          <a:latin typeface="+mn-lt"/>
          <a:ea typeface="+mn-ea"/>
          <a:cs typeface="+mn-cs"/>
        </a:defRPr>
      </a:lvl4pPr>
      <a:lvl5pPr marL="1828664">
        <a:defRPr>
          <a:latin typeface="+mn-lt"/>
          <a:ea typeface="+mn-ea"/>
          <a:cs typeface="+mn-cs"/>
        </a:defRPr>
      </a:lvl5pPr>
      <a:lvl6pPr marL="2285829">
        <a:defRPr>
          <a:latin typeface="+mn-lt"/>
          <a:ea typeface="+mn-ea"/>
          <a:cs typeface="+mn-cs"/>
        </a:defRPr>
      </a:lvl6pPr>
      <a:lvl7pPr marL="2742995">
        <a:defRPr>
          <a:latin typeface="+mn-lt"/>
          <a:ea typeface="+mn-ea"/>
          <a:cs typeface="+mn-cs"/>
        </a:defRPr>
      </a:lvl7pPr>
      <a:lvl8pPr marL="3200160">
        <a:defRPr>
          <a:latin typeface="+mn-lt"/>
          <a:ea typeface="+mn-ea"/>
          <a:cs typeface="+mn-cs"/>
        </a:defRPr>
      </a:lvl8pPr>
      <a:lvl9pPr marL="3657326">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9144000" cy="5143503"/>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344021" y="319088"/>
            <a:ext cx="8455959"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344021" y="1462088"/>
            <a:ext cx="8455959" cy="31468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344021" y="4812507"/>
            <a:ext cx="2057400" cy="273844"/>
          </a:xfrm>
          <a:prstGeom prst="rect">
            <a:avLst/>
          </a:prstGeom>
        </p:spPr>
        <p:txBody>
          <a:bodyPr vert="horz" lIns="91440" tIns="45720" rIns="91440" bIns="45720" rtlCol="0" anchor="ctr"/>
          <a:lstStyle>
            <a:lvl1pPr algn="l">
              <a:defRPr sz="675">
                <a:solidFill>
                  <a:schemeClr val="tx1">
                    <a:alpha val="60000"/>
                  </a:schemeClr>
                </a:solidFill>
                <a:latin typeface="+mn-lt"/>
              </a:defRPr>
            </a:lvl1pPr>
          </a:lstStyle>
          <a:p>
            <a:fld id="{57E0CF6C-748E-4B7A-BC8B-3011EF78ED13}" type="datetime1">
              <a:rPr lang="en-US" smtClean="0"/>
              <a:pPr/>
              <a:t>4/14/2024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3028950" y="4812507"/>
            <a:ext cx="3086100" cy="273844"/>
          </a:xfrm>
          <a:prstGeom prst="rect">
            <a:avLst/>
          </a:prstGeom>
        </p:spPr>
        <p:txBody>
          <a:bodyPr vert="horz" lIns="91440" tIns="45720" rIns="91440" bIns="45720" rtlCol="0" anchor="ctr"/>
          <a:lstStyle>
            <a:lvl1pPr algn="ctr">
              <a:defRPr sz="675">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6742580" y="4812507"/>
            <a:ext cx="2057400" cy="273844"/>
          </a:xfrm>
          <a:prstGeom prst="rect">
            <a:avLst/>
          </a:prstGeom>
        </p:spPr>
        <p:txBody>
          <a:bodyPr vert="horz" lIns="91440" tIns="45720" rIns="91440" bIns="45720" rtlCol="0" anchor="ctr"/>
          <a:lstStyle>
            <a:lvl1pPr algn="r">
              <a:defRPr sz="675">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6400800" y="0"/>
            <a:ext cx="2740959" cy="3431511"/>
          </a:xfrm>
          <a:prstGeom prst="rect">
            <a:avLst/>
          </a:prstGeom>
        </p:spPr>
      </p:pic>
    </p:spTree>
    <p:extLst>
      <p:ext uri="{BB962C8B-B14F-4D97-AF65-F5344CB8AC3E}">
        <p14:creationId xmlns:p14="http://schemas.microsoft.com/office/powerpoint/2010/main" val="101907806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685800" rtl="0" eaLnBrk="1" latinLnBrk="0" hangingPunct="1">
        <a:lnSpc>
          <a:spcPct val="100000"/>
        </a:lnSpc>
        <a:spcBef>
          <a:spcPct val="0"/>
        </a:spcBef>
        <a:buNone/>
        <a:defRPr sz="3300" b="0"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rebelem.com/proppr-randomized-clinical-trial/takeaway_logo/"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hyperlink" Target="http://pngimg.com/download/73383"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7" name="Rectangle 56">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F5794D0A-67C8-D576-9757-61815BDD2CB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7782" r="-1" b="-1"/>
          <a:stretch/>
        </p:blipFill>
        <p:spPr>
          <a:xfrm>
            <a:off x="20" y="10"/>
            <a:ext cx="9141694" cy="5142458"/>
          </a:xfrm>
          <a:prstGeom prst="rect">
            <a:avLst/>
          </a:prstGeom>
        </p:spPr>
      </p:pic>
      <p:sp>
        <p:nvSpPr>
          <p:cNvPr id="59" name="Rectangle 58">
            <a:extLst>
              <a:ext uri="{FF2B5EF4-FFF2-40B4-BE49-F238E27FC236}">
                <a16:creationId xmlns:a16="http://schemas.microsoft.com/office/drawing/2014/main" id="{4CD5456B-6F51-41EC-A380-6C8C8E9F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228209"/>
            <a:ext cx="4571999" cy="268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02043A44-73EF-480B-97A5-E999DEFC6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28209"/>
            <a:ext cx="4572000" cy="268605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44020" y="1371600"/>
            <a:ext cx="3885080" cy="1543050"/>
          </a:xfrm>
        </p:spPr>
        <p:txBody>
          <a:bodyPr anchor="b">
            <a:normAutofit/>
          </a:bodyPr>
          <a:lstStyle/>
          <a:p>
            <a:pPr algn="l">
              <a:lnSpc>
                <a:spcPct val="90000"/>
              </a:lnSpc>
            </a:pPr>
            <a:r>
              <a:rPr lang="en-US"/>
              <a:t>Customer Segmentation – Banking Sector</a:t>
            </a:r>
          </a:p>
        </p:txBody>
      </p:sp>
    </p:spTree>
    <p:extLst>
      <p:ext uri="{BB962C8B-B14F-4D97-AF65-F5344CB8AC3E}">
        <p14:creationId xmlns:p14="http://schemas.microsoft.com/office/powerpoint/2010/main" val="402335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8" y="1450076"/>
            <a:ext cx="3402965" cy="2936381"/>
          </a:xfrm>
          <a:prstGeom prst="rect">
            <a:avLst/>
          </a:prstGeom>
        </p:spPr>
        <p:txBody>
          <a:bodyPr vert="horz" wrap="square" lIns="0" tIns="12700" rIns="0" bIns="0" rtlCol="0">
            <a:spAutoFit/>
          </a:bodyPr>
          <a:lstStyle/>
          <a:p>
            <a:pPr marL="12700" marR="5080">
              <a:lnSpc>
                <a:spcPct val="116100"/>
              </a:lnSpc>
              <a:spcBef>
                <a:spcPts val="100"/>
              </a:spcBef>
            </a:pPr>
            <a:r>
              <a:rPr lang="en-US" sz="1500" spc="-5" dirty="0">
                <a:latin typeface="Times New Roman"/>
                <a:cs typeface="Times New Roman"/>
              </a:rPr>
              <a:t>This graph illustrates the application of the Elbow Method in customer segmentation, a pivotal strategy in understanding customer behavior. The optimal number of customer groups is determined by the point where the decrease in Within-Cluster Sum of Squares (</a:t>
            </a:r>
            <a:r>
              <a:rPr lang="en-US" sz="1500" spc="-5" dirty="0" err="1">
                <a:latin typeface="Times New Roman"/>
                <a:cs typeface="Times New Roman"/>
              </a:rPr>
              <a:t>WCSS</a:t>
            </a:r>
            <a:r>
              <a:rPr lang="en-US" sz="1500" spc="-5" dirty="0">
                <a:latin typeface="Times New Roman"/>
                <a:cs typeface="Times New Roman"/>
              </a:rPr>
              <a:t>) slows down, which is 4 in this case. This data-driven approach allows businesses to tailor their services to distinct customer groups, enhancing satisfaction and business success. </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dirty="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7218680" cy="880744"/>
          </a:xfrm>
          <a:prstGeom prst="rect">
            <a:avLst/>
          </a:prstGeom>
        </p:spPr>
        <p:txBody>
          <a:bodyPr vert="horz" wrap="square" lIns="0" tIns="10795" rIns="0" bIns="0" rtlCol="0">
            <a:spAutoFit/>
          </a:bodyPr>
          <a:lstStyle/>
          <a:p>
            <a:pPr marL="12700" marR="5080">
              <a:lnSpc>
                <a:spcPct val="100400"/>
              </a:lnSpc>
              <a:spcBef>
                <a:spcPts val="85"/>
              </a:spcBef>
            </a:pPr>
            <a:r>
              <a:rPr lang="en-US" spc="30" dirty="0"/>
              <a:t>Application of the Elbow Method in customer segmentation</a:t>
            </a:r>
            <a:endParaRPr spc="-40"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647517" y="1473876"/>
            <a:ext cx="3964263" cy="29516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6" y="1445755"/>
            <a:ext cx="3422650" cy="3013646"/>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This table illustrates the results of k-means clustering. The clusters, numbered from 0 to 4, represent distinct customer groups. Each group is characterized by the mean values of features such as Age, Estimated Income, Amount of Credit Cards, Bank Loans, and Bank Deposits. For instance, customers in cluster 0 are around 31.69 years old on average, with an estimated income of approximately 137,459.53, holding 1.29 credit cards on average, and having average bank loans and deposits of around 473,784.2 and 729,551 respectively..</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8544560" cy="872675"/>
          </a:xfrm>
          <a:prstGeom prst="rect">
            <a:avLst/>
          </a:prstGeom>
        </p:spPr>
        <p:txBody>
          <a:bodyPr vert="horz" wrap="square" lIns="0" tIns="10795" rIns="0" bIns="0" rtlCol="0">
            <a:spAutoFit/>
          </a:bodyPr>
          <a:lstStyle/>
          <a:p>
            <a:pPr marL="12700" marR="5080">
              <a:lnSpc>
                <a:spcPct val="100400"/>
              </a:lnSpc>
              <a:spcBef>
                <a:spcPts val="85"/>
              </a:spcBef>
            </a:pPr>
            <a:r>
              <a:rPr lang="en-US" dirty="0"/>
              <a:t>Results of k-means clustering based on banking and financial data</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916403" y="1679581"/>
            <a:ext cx="3426495" cy="2550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5" y="1445759"/>
            <a:ext cx="3408045" cy="3013646"/>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 The heatmap represents the correlation between different financial variables such as “Age,” “Estimated Income,” “Credit Card Balance,” etc. Each cell within the matrix represents the correlation between two variables, with colors ranging from blue (negative correlation), white (no correlation), to red (positive correlation). This visualization aids businesses in understanding the relationships between different customer attributes, thereby enhancing their ability to tailor services to distinct customer groups</a:t>
            </a:r>
            <a:endParaRPr lang="en-US" sz="1500" dirty="0">
              <a:latin typeface="Times New Roman"/>
              <a:cs typeface="Times New Roman"/>
            </a:endParaRPr>
          </a:p>
        </p:txBody>
      </p:sp>
      <p:sp>
        <p:nvSpPr>
          <p:cNvPr id="4" name="object 4"/>
          <p:cNvSpPr txBox="1"/>
          <p:nvPr/>
        </p:nvSpPr>
        <p:spPr>
          <a:xfrm>
            <a:off x="21712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7614284" cy="441788"/>
          </a:xfrm>
          <a:prstGeom prst="rect">
            <a:avLst/>
          </a:prstGeom>
        </p:spPr>
        <p:txBody>
          <a:bodyPr vert="horz" wrap="square" lIns="0" tIns="10795" rIns="0" bIns="0" rtlCol="0">
            <a:spAutoFit/>
          </a:bodyPr>
          <a:lstStyle/>
          <a:p>
            <a:r>
              <a:rPr lang="en-US" dirty="0"/>
              <a:t>Correlation Matrix Heatmap</a:t>
            </a:r>
          </a:p>
        </p:txBody>
      </p:sp>
      <p:pic>
        <p:nvPicPr>
          <p:cNvPr id="7" name="object 7"/>
          <p:cNvPicPr/>
          <p:nvPr/>
        </p:nvPicPr>
        <p:blipFill>
          <a:blip r:embed="rId2" cstate="print">
            <a:extLst>
              <a:ext uri="{28A0092B-C50C-407E-A947-70E740481C1C}">
                <a14:useLocalDpi xmlns:a14="http://schemas.microsoft.com/office/drawing/2010/main" val="0"/>
              </a:ext>
            </a:extLst>
          </a:blip>
          <a:stretch>
            <a:fillRect/>
          </a:stretch>
        </p:blipFill>
        <p:spPr>
          <a:xfrm>
            <a:off x="759850" y="1426243"/>
            <a:ext cx="3886465" cy="30570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7" y="1445758"/>
            <a:ext cx="3328670" cy="3013646"/>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The graph shows customer segmentation based on income and credit cards. It has four clusters, each representing a distinct customer group. As income increases, there’s a slight increase in the number of credit cards held. This helps businesses tailor services to distinct customer groups. This is useful for understanding the relationship between a customer’s income and the number of credit cards they hold. This can help businesses tailor their services to distinct customer groups, enhancing satisfaction and business success  </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5" y="0"/>
            <a:ext cx="8089265" cy="872675"/>
          </a:xfrm>
          <a:prstGeom prst="rect">
            <a:avLst/>
          </a:prstGeom>
        </p:spPr>
        <p:txBody>
          <a:bodyPr vert="horz" wrap="square" lIns="0" tIns="10795" rIns="0" bIns="0" rtlCol="0">
            <a:spAutoFit/>
          </a:bodyPr>
          <a:lstStyle/>
          <a:p>
            <a:pPr marL="12700" marR="5080">
              <a:lnSpc>
                <a:spcPct val="100400"/>
              </a:lnSpc>
              <a:spcBef>
                <a:spcPts val="85"/>
              </a:spcBef>
            </a:pPr>
            <a:r>
              <a:rPr lang="en-US" b="1" dirty="0"/>
              <a:t>Customer Segmentation based on Income and Credit Cards</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349538" y="1501347"/>
            <a:ext cx="4560223" cy="2906809"/>
          </a:xfrm>
          <a:prstGeom prst="rect">
            <a:avLst/>
          </a:prstGeom>
        </p:spPr>
      </p:pic>
    </p:spTree>
    <p:extLst>
      <p:ext uri="{BB962C8B-B14F-4D97-AF65-F5344CB8AC3E}">
        <p14:creationId xmlns:p14="http://schemas.microsoft.com/office/powerpoint/2010/main" val="293316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7" y="1445758"/>
            <a:ext cx="3328670" cy="2421047"/>
          </a:xfrm>
          <a:prstGeom prst="rect">
            <a:avLst/>
          </a:prstGeom>
        </p:spPr>
        <p:txBody>
          <a:bodyPr vert="horz" wrap="square" lIns="0" tIns="12700" rIns="0" bIns="0" rtlCol="0">
            <a:spAutoFit/>
          </a:bodyPr>
          <a:lstStyle/>
          <a:p>
            <a:pPr marL="12700" marR="5080">
              <a:lnSpc>
                <a:spcPct val="116700"/>
              </a:lnSpc>
              <a:spcBef>
                <a:spcPts val="100"/>
              </a:spcBef>
            </a:pPr>
            <a:r>
              <a:rPr lang="en-US" sz="1500" spc="-5" dirty="0">
                <a:latin typeface="Times New Roman"/>
                <a:cs typeface="Times New Roman"/>
              </a:rPr>
              <a:t>The chart shows the distribution of banking relationships. The majority of customers fall into the ‘Retail’ category. ‘Investments Only’ and ‘Commercial Banking Relationship’ have fewer customers, while ‘Private Bank’ and ‘Institutional’ categories have the least number of customers. This suggests most customers prefer retail banking services.</a:t>
            </a:r>
            <a:endParaRPr sz="1500" dirty="0">
              <a:latin typeface="Times New Roman"/>
              <a:cs typeface="Times New Roman"/>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5" y="0"/>
            <a:ext cx="8089265" cy="441788"/>
          </a:xfrm>
          <a:prstGeom prst="rect">
            <a:avLst/>
          </a:prstGeom>
        </p:spPr>
        <p:txBody>
          <a:bodyPr vert="horz" wrap="square" lIns="0" tIns="10795" rIns="0" bIns="0" rtlCol="0">
            <a:spAutoFit/>
          </a:bodyPr>
          <a:lstStyle/>
          <a:p>
            <a:pPr marL="12700" marR="5080">
              <a:lnSpc>
                <a:spcPct val="100400"/>
              </a:lnSpc>
              <a:spcBef>
                <a:spcPts val="85"/>
              </a:spcBef>
            </a:pPr>
            <a:r>
              <a:rPr lang="en-US" dirty="0"/>
              <a:t>Count Plot of Banking Relationship</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584104" y="1352549"/>
            <a:ext cx="3987896" cy="30544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8660" y="0"/>
            <a:ext cx="5793054" cy="5143500"/>
            <a:chOff x="4464881" y="0"/>
            <a:chExt cx="7724071" cy="6858000"/>
          </a:xfrm>
        </p:grpSpPr>
        <p:pic>
          <p:nvPicPr>
            <p:cNvPr id="41" name="Picture 40">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2" name="Picture 41">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p:cNvSpPr>
            <a:spLocks noGrp="1"/>
          </p:cNvSpPr>
          <p:nvPr>
            <p:ph type="ctrTitle"/>
          </p:nvPr>
        </p:nvSpPr>
        <p:spPr>
          <a:xfrm>
            <a:off x="628650" y="440244"/>
            <a:ext cx="4059937" cy="1631523"/>
          </a:xfrm>
        </p:spPr>
        <p:txBody>
          <a:bodyPr anchor="ctr">
            <a:normAutofit/>
          </a:bodyPr>
          <a:lstStyle/>
          <a:p>
            <a:r>
              <a:rPr lang="en-US"/>
              <a:t>Key Takeaways</a:t>
            </a:r>
          </a:p>
        </p:txBody>
      </p:sp>
      <p:sp>
        <p:nvSpPr>
          <p:cNvPr id="3" name="Content Placeholder"/>
          <p:cNvSpPr>
            <a:spLocks noGrp="1"/>
          </p:cNvSpPr>
          <p:nvPr>
            <p:ph idx="1"/>
          </p:nvPr>
        </p:nvSpPr>
        <p:spPr>
          <a:xfrm>
            <a:off x="628650" y="2128917"/>
            <a:ext cx="4059675" cy="2584686"/>
          </a:xfrm>
        </p:spPr>
        <p:txBody>
          <a:bodyPr anchor="ctr">
            <a:normAutofit/>
          </a:bodyPr>
          <a:lstStyle/>
          <a:p>
            <a:pPr>
              <a:lnSpc>
                <a:spcPct val="100000"/>
              </a:lnSpc>
            </a:pPr>
            <a:r>
              <a:rPr lang="en-US" sz="1000" b="1"/>
              <a:t>Personalized Marketing and Services:</a:t>
            </a:r>
            <a:r>
              <a:rPr lang="en-US" sz="1000"/>
              <a:t> The project enables businesses to understand their customers better and tailor their services accordingly. This leads to personalized marketing strategies, optimized product offerings, and enhanced customer satisfaction.</a:t>
            </a:r>
          </a:p>
          <a:p>
            <a:pPr>
              <a:lnSpc>
                <a:spcPct val="100000"/>
              </a:lnSpc>
            </a:pPr>
            <a:r>
              <a:rPr lang="en-US" sz="1000" b="1"/>
              <a:t>Insightful Customer Distribution:</a:t>
            </a:r>
            <a:r>
              <a:rPr lang="en-US" sz="1000"/>
              <a:t> The project provides insights into the socioeconomic diversity of customers, their banking types, demographics within different banking relationships, geographical distribution, and relationship duration. These insights can guide targeted marketing, tailored product offerings, and personalized service.</a:t>
            </a:r>
          </a:p>
          <a:p>
            <a:pPr>
              <a:lnSpc>
                <a:spcPct val="100000"/>
              </a:lnSpc>
            </a:pPr>
            <a:r>
              <a:rPr lang="en-US" sz="1000" b="1"/>
              <a:t>Understanding Financial Behaviors:</a:t>
            </a:r>
            <a:r>
              <a:rPr lang="en-US" sz="1000"/>
              <a:t> The project helps in understanding financial behaviors across different banking relationships, which can guide product development and pricing strategies.</a:t>
            </a:r>
          </a:p>
        </p:txBody>
      </p:sp>
      <p:pic>
        <p:nvPicPr>
          <p:cNvPr id="4" name="Picture 3" descr="A red and white logo&#10;&#10;Description automatically generated">
            <a:extLst>
              <a:ext uri="{FF2B5EF4-FFF2-40B4-BE49-F238E27FC236}">
                <a16:creationId xmlns:a16="http://schemas.microsoft.com/office/drawing/2014/main" id="{D008A00E-484C-5766-1577-816534DE99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143500" y="1745962"/>
            <a:ext cx="3543300" cy="1647634"/>
          </a:xfrm>
          <a:prstGeom prst="rect">
            <a:avLst/>
          </a:prstGeom>
        </p:spPr>
      </p:pic>
    </p:spTree>
    <p:extLst>
      <p:ext uri="{BB962C8B-B14F-4D97-AF65-F5344CB8AC3E}">
        <p14:creationId xmlns:p14="http://schemas.microsoft.com/office/powerpoint/2010/main" val="229101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Group 38">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8660" y="0"/>
            <a:ext cx="5793054" cy="5143500"/>
            <a:chOff x="4464881" y="0"/>
            <a:chExt cx="7724071" cy="6858000"/>
          </a:xfrm>
        </p:grpSpPr>
        <p:pic>
          <p:nvPicPr>
            <p:cNvPr id="26" name="Picture 2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p:cNvSpPr>
            <a:spLocks noGrp="1"/>
          </p:cNvSpPr>
          <p:nvPr>
            <p:ph type="ctrTitle"/>
          </p:nvPr>
        </p:nvSpPr>
        <p:spPr>
          <a:xfrm>
            <a:off x="820793" y="285750"/>
            <a:ext cx="7502413" cy="1543050"/>
          </a:xfrm>
        </p:spPr>
        <p:txBody>
          <a:bodyPr>
            <a:normAutofit/>
          </a:bodyPr>
          <a:lstStyle/>
          <a:p>
            <a:pPr algn="ctr"/>
            <a:r>
              <a:rPr lang="en-US"/>
              <a:t>Next Steps</a:t>
            </a:r>
          </a:p>
        </p:txBody>
      </p:sp>
      <p:graphicFrame>
        <p:nvGraphicFramePr>
          <p:cNvPr id="6" name="Content Placeholder">
            <a:extLst>
              <a:ext uri="{FF2B5EF4-FFF2-40B4-BE49-F238E27FC236}">
                <a16:creationId xmlns:a16="http://schemas.microsoft.com/office/drawing/2014/main" id="{BC0AD77B-9CC5-BC1A-8703-46CB5135B35B}"/>
              </a:ext>
            </a:extLst>
          </p:cNvPr>
          <p:cNvGraphicFramePr>
            <a:graphicFrameLocks noGrp="1"/>
          </p:cNvGraphicFramePr>
          <p:nvPr>
            <p:ph idx="1"/>
            <p:extLst>
              <p:ext uri="{D42A27DB-BD31-4B8C-83A1-F6EECF244321}">
                <p14:modId xmlns:p14="http://schemas.microsoft.com/office/powerpoint/2010/main" val="196165760"/>
              </p:ext>
            </p:extLst>
          </p:nvPr>
        </p:nvGraphicFramePr>
        <p:xfrm>
          <a:off x="628650" y="1885950"/>
          <a:ext cx="7886700" cy="2746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316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3"/>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6400800" y="0"/>
            <a:ext cx="2740959" cy="3431511"/>
          </a:xfrm>
          <a:prstGeom prst="rect">
            <a:avLst/>
          </a:prstGeom>
        </p:spPr>
      </p:pic>
      <p:sp useBgFill="1">
        <p:nvSpPr>
          <p:cNvPr id="42" name="Rectangle 41">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02D5F91-B59D-4AFA-AE65-E2E9B862B9CB}"/>
              </a:ext>
            </a:extLst>
          </p:cNvPr>
          <p:cNvSpPr>
            <a:spLocks noGrp="1"/>
          </p:cNvSpPr>
          <p:nvPr>
            <p:ph type="title"/>
          </p:nvPr>
        </p:nvSpPr>
        <p:spPr>
          <a:xfrm>
            <a:off x="628650" y="558681"/>
            <a:ext cx="4355261" cy="2894041"/>
          </a:xfrm>
        </p:spPr>
        <p:txBody>
          <a:bodyPr vert="horz" lIns="91440" tIns="45720" rIns="91440" bIns="45720" rtlCol="0" anchor="b">
            <a:normAutofit/>
          </a:bodyPr>
          <a:lstStyle/>
          <a:p>
            <a:pPr defTabSz="914400">
              <a:lnSpc>
                <a:spcPct val="90000"/>
              </a:lnSpc>
            </a:pPr>
            <a:r>
              <a:rPr lang="en-US" sz="2100" dirty="0">
                <a:hlinkClick r:id=""/>
              </a:rPr>
              <a:t>https://github.com/James-Muguro/CustomerSegmentation</a:t>
            </a:r>
            <a:endParaRPr lang="en-US" sz="2100"/>
          </a:p>
        </p:txBody>
      </p:sp>
      <p:grpSp>
        <p:nvGrpSpPr>
          <p:cNvPr id="46" name="Group 45">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125268" y="57150"/>
            <a:ext cx="2998212" cy="5112059"/>
            <a:chOff x="8059620" y="41922"/>
            <a:chExt cx="3997615" cy="6816077"/>
          </a:xfrm>
        </p:grpSpPr>
        <p:pic>
          <p:nvPicPr>
            <p:cNvPr id="47" name="Picture 46">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8" name="Picture 47">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3" name="Picture 2" descr="A white cat in a circle&#10;&#10;Description automatically generated">
            <a:extLst>
              <a:ext uri="{FF2B5EF4-FFF2-40B4-BE49-F238E27FC236}">
                <a16:creationId xmlns:a16="http://schemas.microsoft.com/office/drawing/2014/main" id="{421E8251-571C-9810-6FC4-4CCAF5CFE45F}"/>
              </a:ext>
            </a:extLst>
          </p:cNvPr>
          <p:cNvPicPr>
            <a:picLocks noChangeAspect="1"/>
          </p:cNvPicPr>
          <p:nvPr/>
        </p:nvPicPr>
        <p:blipFill rotWithShape="1">
          <a:blip r:embed="rId4">
            <a:alphaModFix/>
            <a:extLst>
              <a:ext uri="{837473B0-CC2E-450A-ABE3-18F120FF3D39}">
                <a1611:picAttrSrcUrl xmlns:a1611="http://schemas.microsoft.com/office/drawing/2016/11/main" r:id="rId5"/>
              </a:ext>
            </a:extLst>
          </a:blip>
          <a:srcRect/>
          <a:stretch/>
        </p:blipFill>
        <p:spPr>
          <a:xfrm>
            <a:off x="5003831" y="668953"/>
            <a:ext cx="3784718" cy="3784718"/>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1048586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ppledVTI">
  <a:themeElements>
    <a:clrScheme name="AnalogousFromRegularSeed_2SEEDS">
      <a:dk1>
        <a:srgbClr val="000000"/>
      </a:dk1>
      <a:lt1>
        <a:srgbClr val="FFFFFF"/>
      </a:lt1>
      <a:dk2>
        <a:srgbClr val="3B2E22"/>
      </a:dk2>
      <a:lt2>
        <a:srgbClr val="E8E5E2"/>
      </a:lt2>
      <a:accent1>
        <a:srgbClr val="3278BA"/>
      </a:accent1>
      <a:accent2>
        <a:srgbClr val="3EB0B8"/>
      </a:accent2>
      <a:accent3>
        <a:srgbClr val="4452CC"/>
      </a:accent3>
      <a:accent4>
        <a:srgbClr val="BA3B32"/>
      </a:accent4>
      <a:accent5>
        <a:srgbClr val="CC8544"/>
      </a:accent5>
      <a:accent6>
        <a:srgbClr val="B1A330"/>
      </a:accent6>
      <a:hlink>
        <a:srgbClr val="B1743B"/>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100</TotalTime>
  <Words>667</Words>
  <Application>Microsoft Office PowerPoint</Application>
  <PresentationFormat>On-screen Show (16:9)</PresentationFormat>
  <Paragraphs>23</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DappledVTI</vt:lpstr>
      <vt:lpstr>Customer Segmentation – Banking Sector</vt:lpstr>
      <vt:lpstr>Application of the Elbow Method in customer segmentation</vt:lpstr>
      <vt:lpstr>Results of k-means clustering based on banking and financial data</vt:lpstr>
      <vt:lpstr>Correlation Matrix Heatmap</vt:lpstr>
      <vt:lpstr>Customer Segmentation based on Income and Credit Cards</vt:lpstr>
      <vt:lpstr>Count Plot of Banking Relationship</vt:lpstr>
      <vt:lpstr>Key Takeaways</vt:lpstr>
      <vt:lpstr>Next Steps</vt:lpstr>
      <vt:lpstr>https://github.com/James-Muguro/CustomerSegmentation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James_Muguro_SQL_Project_Presentation</dc:title>
  <dc:creator>Kamande Muguro</dc:creator>
  <cp:lastModifiedBy>Kamande Muguro</cp:lastModifiedBy>
  <cp:revision>31</cp:revision>
  <dcterms:created xsi:type="dcterms:W3CDTF">2024-04-02T10:33:00Z</dcterms:created>
  <dcterms:modified xsi:type="dcterms:W3CDTF">2024-04-15T07:05:43Z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