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69" r:id="rId4"/>
    <p:sldId id="284" r:id="rId5"/>
    <p:sldId id="285" r:id="rId6"/>
    <p:sldId id="272" r:id="rId7"/>
    <p:sldId id="273" r:id="rId8"/>
    <p:sldId id="274" r:id="rId9"/>
    <p:sldId id="275" r:id="rId10"/>
    <p:sldId id="276" r:id="rId11"/>
    <p:sldId id="277" r:id="rId12"/>
    <p:sldId id="286" r:id="rId13"/>
    <p:sldId id="287" r:id="rId14"/>
    <p:sldId id="288" r:id="rId15"/>
    <p:sldId id="289" r:id="rId16"/>
    <p:sldId id="290" r:id="rId17"/>
    <p:sldId id="29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19E8F993-7803-4ABD-B7A4-F94FE79ADFC6}"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35DA6D1-D202-4ED5-A920-73A949317978}">
      <dgm:prSet custT="1"/>
      <dgm:spPr/>
      <dgm:t>
        <a:bodyPr/>
        <a:lstStyle/>
        <a:p>
          <a:r>
            <a:rPr lang="en-US" sz="1800" dirty="0">
              <a:latin typeface="Times New Roman" panose="02020603050405020304" pitchFamily="18" charset="0"/>
              <a:cs typeface="Times New Roman" panose="02020603050405020304" pitchFamily="18" charset="0"/>
            </a:rPr>
            <a:t>To improve monitoring and extract meaningful insights from loans, a multimodal strategy for data collecting across multiple categories is necessary</a:t>
          </a:r>
        </a:p>
      </dgm:t>
    </dgm:pt>
    <dgm:pt modelId="{39E7D9A2-96C2-43C0-B47B-B391E27C5672}" type="parTrans" cxnId="{F8ECC408-5DEA-4F3A-8555-2DFD70AB9448}">
      <dgm:prSet/>
      <dgm:spPr/>
      <dgm:t>
        <a:bodyPr/>
        <a:lstStyle/>
        <a:p>
          <a:endParaRPr lang="en-US"/>
        </a:p>
      </dgm:t>
    </dgm:pt>
    <dgm:pt modelId="{A1531A05-81C0-4B9E-8C52-CCC27A9AEF8D}" type="sibTrans" cxnId="{F8ECC408-5DEA-4F3A-8555-2DFD70AB9448}">
      <dgm:prSet/>
      <dgm:spPr/>
      <dgm:t>
        <a:bodyPr/>
        <a:lstStyle/>
        <a:p>
          <a:endParaRPr lang="en-US"/>
        </a:p>
      </dgm:t>
    </dgm:pt>
    <dgm:pt modelId="{F75B9FA5-746D-4E5B-968D-12EDA8CC6455}">
      <dgm:prSet/>
      <dgm:spPr/>
      <dgm:t>
        <a:bodyPr/>
        <a:lstStyle/>
        <a:p>
          <a:r>
            <a:rPr lang="en-US" dirty="0">
              <a:latin typeface="Times New Roman" panose="02020603050405020304" pitchFamily="18" charset="0"/>
              <a:cs typeface="Times New Roman" panose="02020603050405020304" pitchFamily="18" charset="0"/>
            </a:rPr>
            <a:t>Pre-loan data includes behavioral information like online browsing history and financial app usage, together with important application metrics like age, income, work history, education, dependents, credit history, and debt-to-income ratio</a:t>
          </a:r>
        </a:p>
      </dgm:t>
    </dgm:pt>
    <dgm:pt modelId="{45534A94-6DBF-45CB-86FC-96CB40F850EF}" type="parTrans" cxnId="{6220454D-C5EC-4B7C-AFCD-07EEEA8201D0}">
      <dgm:prSet/>
      <dgm:spPr/>
      <dgm:t>
        <a:bodyPr/>
        <a:lstStyle/>
        <a:p>
          <a:endParaRPr lang="en-US"/>
        </a:p>
      </dgm:t>
    </dgm:pt>
    <dgm:pt modelId="{419156FB-757A-4A03-929B-74DC1B2040FC}" type="sibTrans" cxnId="{6220454D-C5EC-4B7C-AFCD-07EEEA8201D0}">
      <dgm:prSet/>
      <dgm:spPr/>
      <dgm:t>
        <a:bodyPr/>
        <a:lstStyle/>
        <a:p>
          <a:endParaRPr lang="en-US"/>
        </a:p>
      </dgm:t>
    </dgm:pt>
    <dgm:pt modelId="{4D4251A5-261D-4D54-8C8E-64DDE265163A}">
      <dgm:prSet custT="1"/>
      <dgm:spPr/>
      <dgm:t>
        <a:bodyPr/>
        <a:lstStyle/>
        <a:p>
          <a:r>
            <a:rPr lang="en-US" sz="1800" dirty="0">
              <a:latin typeface="Times New Roman" panose="02020603050405020304" pitchFamily="18" charset="0"/>
              <a:cs typeface="Times New Roman" panose="02020603050405020304" pitchFamily="18" charset="0"/>
            </a:rPr>
            <a:t>Analyzing loan performance data entails evaluating loan characteristics, service relationships, and payback measures</a:t>
          </a:r>
        </a:p>
      </dgm:t>
    </dgm:pt>
    <dgm:pt modelId="{AFCE6C2E-C7A4-4E50-B186-7FF80A06BCB7}" type="parTrans" cxnId="{0AC38838-7057-4CB8-A9CB-4EBBEE3934DD}">
      <dgm:prSet/>
      <dgm:spPr/>
      <dgm:t>
        <a:bodyPr/>
        <a:lstStyle/>
        <a:p>
          <a:endParaRPr lang="en-US"/>
        </a:p>
      </dgm:t>
    </dgm:pt>
    <dgm:pt modelId="{EF8DD514-1B1D-4BED-B300-1D769093B7D5}" type="sibTrans" cxnId="{0AC38838-7057-4CB8-A9CB-4EBBEE3934DD}">
      <dgm:prSet/>
      <dgm:spPr/>
      <dgm:t>
        <a:bodyPr/>
        <a:lstStyle/>
        <a:p>
          <a:endParaRPr lang="en-US"/>
        </a:p>
      </dgm:t>
    </dgm:pt>
    <dgm:pt modelId="{8634FDFD-5D9E-4411-B4BF-FFC60F4C815B}" type="pres">
      <dgm:prSet presAssocID="{19E8F993-7803-4ABD-B7A4-F94FE79ADFC6}" presName="hierChild1" presStyleCnt="0">
        <dgm:presLayoutVars>
          <dgm:chPref val="1"/>
          <dgm:dir/>
          <dgm:animOne val="branch"/>
          <dgm:animLvl val="lvl"/>
          <dgm:resizeHandles/>
        </dgm:presLayoutVars>
      </dgm:prSet>
      <dgm:spPr/>
    </dgm:pt>
    <dgm:pt modelId="{13D73312-BF93-479A-BA25-0EB7722FABD9}" type="pres">
      <dgm:prSet presAssocID="{E35DA6D1-D202-4ED5-A920-73A949317978}" presName="hierRoot1" presStyleCnt="0"/>
      <dgm:spPr/>
    </dgm:pt>
    <dgm:pt modelId="{E64C64D2-86AA-4BED-804B-B4DDC0EA801D}" type="pres">
      <dgm:prSet presAssocID="{E35DA6D1-D202-4ED5-A920-73A949317978}" presName="composite" presStyleCnt="0"/>
      <dgm:spPr/>
    </dgm:pt>
    <dgm:pt modelId="{1642F255-F4BD-4614-ABB5-7C67CF075884}" type="pres">
      <dgm:prSet presAssocID="{E35DA6D1-D202-4ED5-A920-73A949317978}" presName="background" presStyleLbl="node0" presStyleIdx="0" presStyleCnt="3"/>
      <dgm:spPr/>
    </dgm:pt>
    <dgm:pt modelId="{ABB7282A-FB66-4BC7-8C9B-8467E800F74C}" type="pres">
      <dgm:prSet presAssocID="{E35DA6D1-D202-4ED5-A920-73A949317978}" presName="text" presStyleLbl="fgAcc0" presStyleIdx="0" presStyleCnt="3">
        <dgm:presLayoutVars>
          <dgm:chPref val="3"/>
        </dgm:presLayoutVars>
      </dgm:prSet>
      <dgm:spPr/>
    </dgm:pt>
    <dgm:pt modelId="{AEED6445-6600-4954-A95C-BEB79780580F}" type="pres">
      <dgm:prSet presAssocID="{E35DA6D1-D202-4ED5-A920-73A949317978}" presName="hierChild2" presStyleCnt="0"/>
      <dgm:spPr/>
    </dgm:pt>
    <dgm:pt modelId="{2A6EFAC4-E3D8-48F2-BA51-07F6597DB383}" type="pres">
      <dgm:prSet presAssocID="{F75B9FA5-746D-4E5B-968D-12EDA8CC6455}" presName="hierRoot1" presStyleCnt="0"/>
      <dgm:spPr/>
    </dgm:pt>
    <dgm:pt modelId="{41430D73-DA39-4AB6-9BB7-7AE34C267BE1}" type="pres">
      <dgm:prSet presAssocID="{F75B9FA5-746D-4E5B-968D-12EDA8CC6455}" presName="composite" presStyleCnt="0"/>
      <dgm:spPr/>
    </dgm:pt>
    <dgm:pt modelId="{F731CA16-226B-4C39-B1CD-FFF5829E6088}" type="pres">
      <dgm:prSet presAssocID="{F75B9FA5-746D-4E5B-968D-12EDA8CC6455}" presName="background" presStyleLbl="node0" presStyleIdx="1" presStyleCnt="3"/>
      <dgm:spPr/>
    </dgm:pt>
    <dgm:pt modelId="{F0BE2E93-DB6D-4AA0-BC57-A9125330C9E2}" type="pres">
      <dgm:prSet presAssocID="{F75B9FA5-746D-4E5B-968D-12EDA8CC6455}" presName="text" presStyleLbl="fgAcc0" presStyleIdx="1" presStyleCnt="3" custScaleY="116487">
        <dgm:presLayoutVars>
          <dgm:chPref val="3"/>
        </dgm:presLayoutVars>
      </dgm:prSet>
      <dgm:spPr/>
    </dgm:pt>
    <dgm:pt modelId="{F88DF30A-EC6B-43F6-AA31-D0F6EF2387F0}" type="pres">
      <dgm:prSet presAssocID="{F75B9FA5-746D-4E5B-968D-12EDA8CC6455}" presName="hierChild2" presStyleCnt="0"/>
      <dgm:spPr/>
    </dgm:pt>
    <dgm:pt modelId="{106378B6-934F-4A49-96FC-B297D1609D30}" type="pres">
      <dgm:prSet presAssocID="{4D4251A5-261D-4D54-8C8E-64DDE265163A}" presName="hierRoot1" presStyleCnt="0"/>
      <dgm:spPr/>
    </dgm:pt>
    <dgm:pt modelId="{483B0947-5757-4F20-BBD2-D336BAFB77C2}" type="pres">
      <dgm:prSet presAssocID="{4D4251A5-261D-4D54-8C8E-64DDE265163A}" presName="composite" presStyleCnt="0"/>
      <dgm:spPr/>
    </dgm:pt>
    <dgm:pt modelId="{FAE0B519-6027-416E-8E68-76060476EB98}" type="pres">
      <dgm:prSet presAssocID="{4D4251A5-261D-4D54-8C8E-64DDE265163A}" presName="background" presStyleLbl="node0" presStyleIdx="2" presStyleCnt="3"/>
      <dgm:spPr/>
    </dgm:pt>
    <dgm:pt modelId="{0F867B18-3AC7-4C5A-BDF1-BABD2524D9B7}" type="pres">
      <dgm:prSet presAssocID="{4D4251A5-261D-4D54-8C8E-64DDE265163A}" presName="text" presStyleLbl="fgAcc0" presStyleIdx="2" presStyleCnt="3">
        <dgm:presLayoutVars>
          <dgm:chPref val="3"/>
        </dgm:presLayoutVars>
      </dgm:prSet>
      <dgm:spPr/>
    </dgm:pt>
    <dgm:pt modelId="{C6853696-C979-49FA-8016-78AA7361AC3B}" type="pres">
      <dgm:prSet presAssocID="{4D4251A5-261D-4D54-8C8E-64DDE265163A}" presName="hierChild2" presStyleCnt="0"/>
      <dgm:spPr/>
    </dgm:pt>
  </dgm:ptLst>
  <dgm:cxnLst>
    <dgm:cxn modelId="{F8ECC408-5DEA-4F3A-8555-2DFD70AB9448}" srcId="{19E8F993-7803-4ABD-B7A4-F94FE79ADFC6}" destId="{E35DA6D1-D202-4ED5-A920-73A949317978}" srcOrd="0" destOrd="0" parTransId="{39E7D9A2-96C2-43C0-B47B-B391E27C5672}" sibTransId="{A1531A05-81C0-4B9E-8C52-CCC27A9AEF8D}"/>
    <dgm:cxn modelId="{0AC38838-7057-4CB8-A9CB-4EBBEE3934DD}" srcId="{19E8F993-7803-4ABD-B7A4-F94FE79ADFC6}" destId="{4D4251A5-261D-4D54-8C8E-64DDE265163A}" srcOrd="2" destOrd="0" parTransId="{AFCE6C2E-C7A4-4E50-B186-7FF80A06BCB7}" sibTransId="{EF8DD514-1B1D-4BED-B300-1D769093B7D5}"/>
    <dgm:cxn modelId="{6220454D-C5EC-4B7C-AFCD-07EEEA8201D0}" srcId="{19E8F993-7803-4ABD-B7A4-F94FE79ADFC6}" destId="{F75B9FA5-746D-4E5B-968D-12EDA8CC6455}" srcOrd="1" destOrd="0" parTransId="{45534A94-6DBF-45CB-86FC-96CB40F850EF}" sibTransId="{419156FB-757A-4A03-929B-74DC1B2040FC}"/>
    <dgm:cxn modelId="{3C781655-5FE4-486C-9C51-CF45FB47A7A7}" type="presOf" srcId="{4D4251A5-261D-4D54-8C8E-64DDE265163A}" destId="{0F867B18-3AC7-4C5A-BDF1-BABD2524D9B7}" srcOrd="0" destOrd="0" presId="urn:microsoft.com/office/officeart/2005/8/layout/hierarchy1"/>
    <dgm:cxn modelId="{40692C93-33B6-436B-BE7B-AE42F19E98FA}" type="presOf" srcId="{E35DA6D1-D202-4ED5-A920-73A949317978}" destId="{ABB7282A-FB66-4BC7-8C9B-8467E800F74C}" srcOrd="0" destOrd="0" presId="urn:microsoft.com/office/officeart/2005/8/layout/hierarchy1"/>
    <dgm:cxn modelId="{8FA716B9-D2B1-4B81-88E6-0E4D0AE87C30}" type="presOf" srcId="{19E8F993-7803-4ABD-B7A4-F94FE79ADFC6}" destId="{8634FDFD-5D9E-4411-B4BF-FFC60F4C815B}" srcOrd="0" destOrd="0" presId="urn:microsoft.com/office/officeart/2005/8/layout/hierarchy1"/>
    <dgm:cxn modelId="{23074FE0-34F0-415A-995B-5B3A5D6BCEAE}" type="presOf" srcId="{F75B9FA5-746D-4E5B-968D-12EDA8CC6455}" destId="{F0BE2E93-DB6D-4AA0-BC57-A9125330C9E2}" srcOrd="0" destOrd="0" presId="urn:microsoft.com/office/officeart/2005/8/layout/hierarchy1"/>
    <dgm:cxn modelId="{C06B6C97-9F69-4D93-82BF-880689400F25}" type="presParOf" srcId="{8634FDFD-5D9E-4411-B4BF-FFC60F4C815B}" destId="{13D73312-BF93-479A-BA25-0EB7722FABD9}" srcOrd="0" destOrd="0" presId="urn:microsoft.com/office/officeart/2005/8/layout/hierarchy1"/>
    <dgm:cxn modelId="{4BDE0E2C-A94E-4C47-93F6-E99D13C57DBF}" type="presParOf" srcId="{13D73312-BF93-479A-BA25-0EB7722FABD9}" destId="{E64C64D2-86AA-4BED-804B-B4DDC0EA801D}" srcOrd="0" destOrd="0" presId="urn:microsoft.com/office/officeart/2005/8/layout/hierarchy1"/>
    <dgm:cxn modelId="{67FD78DF-0CAB-45CA-A7A1-FA832575CC46}" type="presParOf" srcId="{E64C64D2-86AA-4BED-804B-B4DDC0EA801D}" destId="{1642F255-F4BD-4614-ABB5-7C67CF075884}" srcOrd="0" destOrd="0" presId="urn:microsoft.com/office/officeart/2005/8/layout/hierarchy1"/>
    <dgm:cxn modelId="{B6C4D20C-0CDB-4E24-AAB7-9D0C5AC6FB92}" type="presParOf" srcId="{E64C64D2-86AA-4BED-804B-B4DDC0EA801D}" destId="{ABB7282A-FB66-4BC7-8C9B-8467E800F74C}" srcOrd="1" destOrd="0" presId="urn:microsoft.com/office/officeart/2005/8/layout/hierarchy1"/>
    <dgm:cxn modelId="{7A716782-9CA9-4281-81D0-A68C1644DBA7}" type="presParOf" srcId="{13D73312-BF93-479A-BA25-0EB7722FABD9}" destId="{AEED6445-6600-4954-A95C-BEB79780580F}" srcOrd="1" destOrd="0" presId="urn:microsoft.com/office/officeart/2005/8/layout/hierarchy1"/>
    <dgm:cxn modelId="{1A99CFB6-5EAD-4D95-9609-D8570BCA5387}" type="presParOf" srcId="{8634FDFD-5D9E-4411-B4BF-FFC60F4C815B}" destId="{2A6EFAC4-E3D8-48F2-BA51-07F6597DB383}" srcOrd="1" destOrd="0" presId="urn:microsoft.com/office/officeart/2005/8/layout/hierarchy1"/>
    <dgm:cxn modelId="{A9E29FC6-FDDE-461B-B5FC-DD3D12F8699C}" type="presParOf" srcId="{2A6EFAC4-E3D8-48F2-BA51-07F6597DB383}" destId="{41430D73-DA39-4AB6-9BB7-7AE34C267BE1}" srcOrd="0" destOrd="0" presId="urn:microsoft.com/office/officeart/2005/8/layout/hierarchy1"/>
    <dgm:cxn modelId="{F4599EDB-DD36-406D-BEE2-F4C71B36AB47}" type="presParOf" srcId="{41430D73-DA39-4AB6-9BB7-7AE34C267BE1}" destId="{F731CA16-226B-4C39-B1CD-FFF5829E6088}" srcOrd="0" destOrd="0" presId="urn:microsoft.com/office/officeart/2005/8/layout/hierarchy1"/>
    <dgm:cxn modelId="{D22E6A3D-3138-4577-A286-C045C1A149B7}" type="presParOf" srcId="{41430D73-DA39-4AB6-9BB7-7AE34C267BE1}" destId="{F0BE2E93-DB6D-4AA0-BC57-A9125330C9E2}" srcOrd="1" destOrd="0" presId="urn:microsoft.com/office/officeart/2005/8/layout/hierarchy1"/>
    <dgm:cxn modelId="{42DB13E5-EEC4-48C9-87FF-045CA36EAD29}" type="presParOf" srcId="{2A6EFAC4-E3D8-48F2-BA51-07F6597DB383}" destId="{F88DF30A-EC6B-43F6-AA31-D0F6EF2387F0}" srcOrd="1" destOrd="0" presId="urn:microsoft.com/office/officeart/2005/8/layout/hierarchy1"/>
    <dgm:cxn modelId="{CAB585F1-C8FF-4954-B137-49309F2D3470}" type="presParOf" srcId="{8634FDFD-5D9E-4411-B4BF-FFC60F4C815B}" destId="{106378B6-934F-4A49-96FC-B297D1609D30}" srcOrd="2" destOrd="0" presId="urn:microsoft.com/office/officeart/2005/8/layout/hierarchy1"/>
    <dgm:cxn modelId="{8958B9AD-2BFA-4AAD-907D-7E95ECCC6EC3}" type="presParOf" srcId="{106378B6-934F-4A49-96FC-B297D1609D30}" destId="{483B0947-5757-4F20-BBD2-D336BAFB77C2}" srcOrd="0" destOrd="0" presId="urn:microsoft.com/office/officeart/2005/8/layout/hierarchy1"/>
    <dgm:cxn modelId="{13A28434-9DA7-4ABC-B817-30EE25457DEF}" type="presParOf" srcId="{483B0947-5757-4F20-BBD2-D336BAFB77C2}" destId="{FAE0B519-6027-416E-8E68-76060476EB98}" srcOrd="0" destOrd="0" presId="urn:microsoft.com/office/officeart/2005/8/layout/hierarchy1"/>
    <dgm:cxn modelId="{2703093D-5CDC-44C8-B1B8-ED33ABFCE41A}" type="presParOf" srcId="{483B0947-5757-4F20-BBD2-D336BAFB77C2}" destId="{0F867B18-3AC7-4C5A-BDF1-BABD2524D9B7}" srcOrd="1" destOrd="0" presId="urn:microsoft.com/office/officeart/2005/8/layout/hierarchy1"/>
    <dgm:cxn modelId="{EBFE723C-017B-4E31-9AC1-CD5CED83CCB5}" type="presParOf" srcId="{106378B6-934F-4A49-96FC-B297D1609D30}" destId="{C6853696-C979-49FA-8016-78AA7361AC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1B552-8A24-498A-92C5-B26775F021D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564F2738-E957-4131-9BB1-1F3CEEE405F9}">
      <dgm:prSet/>
      <dgm:spPr/>
      <dgm:t>
        <a:bodyPr/>
        <a:lstStyle/>
        <a:p>
          <a:r>
            <a:rPr lang="en-US" dirty="0">
              <a:latin typeface="Times New Roman" panose="02020603050405020304" pitchFamily="18" charset="0"/>
              <a:cs typeface="Times New Roman" panose="02020603050405020304" pitchFamily="18" charset="0"/>
            </a:rPr>
            <a:t>Predictive modeling: With additional time and resources, a machine learning model could be constructed to forecast loan approval or potential delinquency</a:t>
          </a:r>
        </a:p>
      </dgm:t>
    </dgm:pt>
    <dgm:pt modelId="{8CAB75D9-BC9B-4FC9-B8BF-2E0DA21BC455}" type="parTrans" cxnId="{AFDAE62C-77EB-4264-A203-D2AC9F40072D}">
      <dgm:prSet/>
      <dgm:spPr/>
      <dgm:t>
        <a:bodyPr/>
        <a:lstStyle/>
        <a:p>
          <a:endParaRPr lang="en-US"/>
        </a:p>
      </dgm:t>
    </dgm:pt>
    <dgm:pt modelId="{F8705AFC-6957-40B8-98B9-90C998BEE2EE}" type="sibTrans" cxnId="{AFDAE62C-77EB-4264-A203-D2AC9F40072D}">
      <dgm:prSet/>
      <dgm:spPr/>
      <dgm:t>
        <a:bodyPr/>
        <a:lstStyle/>
        <a:p>
          <a:endParaRPr lang="en-US"/>
        </a:p>
      </dgm:t>
    </dgm:pt>
    <dgm:pt modelId="{A2F61B0D-CA5F-4144-9BBF-BB38FA491732}">
      <dgm:prSet custT="1"/>
      <dgm:spPr/>
      <dgm:t>
        <a:bodyPr/>
        <a:lstStyle/>
        <a:p>
          <a:r>
            <a:rPr lang="en-US" sz="2800" dirty="0">
              <a:latin typeface="Times New Roman" panose="02020603050405020304" pitchFamily="18" charset="0"/>
              <a:cs typeface="Times New Roman" panose="02020603050405020304" pitchFamily="18" charset="0"/>
            </a:rPr>
            <a:t>Market Research and Competitor Analysis: With further dedicated resources, market research and competitor analysis can be done</a:t>
          </a:r>
        </a:p>
      </dgm:t>
    </dgm:pt>
    <dgm:pt modelId="{8A604D73-86BD-40C4-BE36-73621DC2CC8D}" type="parTrans" cxnId="{9F2766BB-0D03-4570-8DBC-BC92CFCC0A42}">
      <dgm:prSet/>
      <dgm:spPr/>
      <dgm:t>
        <a:bodyPr/>
        <a:lstStyle/>
        <a:p>
          <a:endParaRPr lang="en-US"/>
        </a:p>
      </dgm:t>
    </dgm:pt>
    <dgm:pt modelId="{1DFFAFCF-E246-4B67-B23D-56D28022EBFA}" type="sibTrans" cxnId="{9F2766BB-0D03-4570-8DBC-BC92CFCC0A42}">
      <dgm:prSet/>
      <dgm:spPr/>
      <dgm:t>
        <a:bodyPr/>
        <a:lstStyle/>
        <a:p>
          <a:endParaRPr lang="en-US"/>
        </a:p>
      </dgm:t>
    </dgm:pt>
    <dgm:pt modelId="{04BC796A-F174-49D1-8041-F8378965BD46}" type="pres">
      <dgm:prSet presAssocID="{BD91B552-8A24-498A-92C5-B26775F021DF}" presName="hierChild1" presStyleCnt="0">
        <dgm:presLayoutVars>
          <dgm:chPref val="1"/>
          <dgm:dir/>
          <dgm:animOne val="branch"/>
          <dgm:animLvl val="lvl"/>
          <dgm:resizeHandles/>
        </dgm:presLayoutVars>
      </dgm:prSet>
      <dgm:spPr/>
    </dgm:pt>
    <dgm:pt modelId="{81E8CF47-78B7-42C0-B561-D35A4B7374B3}" type="pres">
      <dgm:prSet presAssocID="{564F2738-E957-4131-9BB1-1F3CEEE405F9}" presName="hierRoot1" presStyleCnt="0"/>
      <dgm:spPr/>
    </dgm:pt>
    <dgm:pt modelId="{8B413746-DCEB-48A2-B985-9E1736283EC2}" type="pres">
      <dgm:prSet presAssocID="{564F2738-E957-4131-9BB1-1F3CEEE405F9}" presName="composite" presStyleCnt="0"/>
      <dgm:spPr/>
    </dgm:pt>
    <dgm:pt modelId="{3521DB0F-64EF-43B5-AE40-6F34C9116A6A}" type="pres">
      <dgm:prSet presAssocID="{564F2738-E957-4131-9BB1-1F3CEEE405F9}" presName="background" presStyleLbl="node0" presStyleIdx="0" presStyleCnt="2"/>
      <dgm:spPr/>
    </dgm:pt>
    <dgm:pt modelId="{771DCB78-D807-4DF9-897F-6388A8E16B43}" type="pres">
      <dgm:prSet presAssocID="{564F2738-E957-4131-9BB1-1F3CEEE405F9}" presName="text" presStyleLbl="fgAcc0" presStyleIdx="0" presStyleCnt="2">
        <dgm:presLayoutVars>
          <dgm:chPref val="3"/>
        </dgm:presLayoutVars>
      </dgm:prSet>
      <dgm:spPr/>
    </dgm:pt>
    <dgm:pt modelId="{76DBD37E-5397-41EC-988B-E9CA1F1547AC}" type="pres">
      <dgm:prSet presAssocID="{564F2738-E957-4131-9BB1-1F3CEEE405F9}" presName="hierChild2" presStyleCnt="0"/>
      <dgm:spPr/>
    </dgm:pt>
    <dgm:pt modelId="{155C2DDB-3300-479F-A8E2-D411234F993E}" type="pres">
      <dgm:prSet presAssocID="{A2F61B0D-CA5F-4144-9BBF-BB38FA491732}" presName="hierRoot1" presStyleCnt="0"/>
      <dgm:spPr/>
    </dgm:pt>
    <dgm:pt modelId="{94C2C804-1AFA-4095-9A27-2578646794EC}" type="pres">
      <dgm:prSet presAssocID="{A2F61B0D-CA5F-4144-9BBF-BB38FA491732}" presName="composite" presStyleCnt="0"/>
      <dgm:spPr/>
    </dgm:pt>
    <dgm:pt modelId="{6BCDEF79-9DAF-4BA9-9D45-B6ED72B9E0A4}" type="pres">
      <dgm:prSet presAssocID="{A2F61B0D-CA5F-4144-9BBF-BB38FA491732}" presName="background" presStyleLbl="node0" presStyleIdx="1" presStyleCnt="2"/>
      <dgm:spPr/>
    </dgm:pt>
    <dgm:pt modelId="{DFFCF854-DAB7-4F47-A634-AF9984F57871}" type="pres">
      <dgm:prSet presAssocID="{A2F61B0D-CA5F-4144-9BBF-BB38FA491732}" presName="text" presStyleLbl="fgAcc0" presStyleIdx="1" presStyleCnt="2">
        <dgm:presLayoutVars>
          <dgm:chPref val="3"/>
        </dgm:presLayoutVars>
      </dgm:prSet>
      <dgm:spPr/>
    </dgm:pt>
    <dgm:pt modelId="{52CC7D8D-3457-42E1-AB2C-783BE5AA72B6}" type="pres">
      <dgm:prSet presAssocID="{A2F61B0D-CA5F-4144-9BBF-BB38FA491732}" presName="hierChild2" presStyleCnt="0"/>
      <dgm:spPr/>
    </dgm:pt>
  </dgm:ptLst>
  <dgm:cxnLst>
    <dgm:cxn modelId="{AFDAE62C-77EB-4264-A203-D2AC9F40072D}" srcId="{BD91B552-8A24-498A-92C5-B26775F021DF}" destId="{564F2738-E957-4131-9BB1-1F3CEEE405F9}" srcOrd="0" destOrd="0" parTransId="{8CAB75D9-BC9B-4FC9-B8BF-2E0DA21BC455}" sibTransId="{F8705AFC-6957-40B8-98B9-90C998BEE2EE}"/>
    <dgm:cxn modelId="{5C833F75-3304-4D04-AFB1-2E0659C78F96}" type="presOf" srcId="{A2F61B0D-CA5F-4144-9BBF-BB38FA491732}" destId="{DFFCF854-DAB7-4F47-A634-AF9984F57871}" srcOrd="0" destOrd="0" presId="urn:microsoft.com/office/officeart/2005/8/layout/hierarchy1"/>
    <dgm:cxn modelId="{0BEEE675-ECAA-4FD6-AD59-BA06DB8BBCCA}" type="presOf" srcId="{564F2738-E957-4131-9BB1-1F3CEEE405F9}" destId="{771DCB78-D807-4DF9-897F-6388A8E16B43}" srcOrd="0" destOrd="0" presId="urn:microsoft.com/office/officeart/2005/8/layout/hierarchy1"/>
    <dgm:cxn modelId="{3F5016B5-433B-4291-B41B-5B31559EFA1A}" type="presOf" srcId="{BD91B552-8A24-498A-92C5-B26775F021DF}" destId="{04BC796A-F174-49D1-8041-F8378965BD46}" srcOrd="0" destOrd="0" presId="urn:microsoft.com/office/officeart/2005/8/layout/hierarchy1"/>
    <dgm:cxn modelId="{9F2766BB-0D03-4570-8DBC-BC92CFCC0A42}" srcId="{BD91B552-8A24-498A-92C5-B26775F021DF}" destId="{A2F61B0D-CA5F-4144-9BBF-BB38FA491732}" srcOrd="1" destOrd="0" parTransId="{8A604D73-86BD-40C4-BE36-73621DC2CC8D}" sibTransId="{1DFFAFCF-E246-4B67-B23D-56D28022EBFA}"/>
    <dgm:cxn modelId="{7755554C-F14D-4886-AC86-4FFA847C5C18}" type="presParOf" srcId="{04BC796A-F174-49D1-8041-F8378965BD46}" destId="{81E8CF47-78B7-42C0-B561-D35A4B7374B3}" srcOrd="0" destOrd="0" presId="urn:microsoft.com/office/officeart/2005/8/layout/hierarchy1"/>
    <dgm:cxn modelId="{DA28C4F1-5E91-49BC-A08D-F390257F44A0}" type="presParOf" srcId="{81E8CF47-78B7-42C0-B561-D35A4B7374B3}" destId="{8B413746-DCEB-48A2-B985-9E1736283EC2}" srcOrd="0" destOrd="0" presId="urn:microsoft.com/office/officeart/2005/8/layout/hierarchy1"/>
    <dgm:cxn modelId="{0B01AF66-7466-4C72-8D51-C0257CACB24F}" type="presParOf" srcId="{8B413746-DCEB-48A2-B985-9E1736283EC2}" destId="{3521DB0F-64EF-43B5-AE40-6F34C9116A6A}" srcOrd="0" destOrd="0" presId="urn:microsoft.com/office/officeart/2005/8/layout/hierarchy1"/>
    <dgm:cxn modelId="{E990835C-898B-4CBD-A831-5A6B0BDC6C70}" type="presParOf" srcId="{8B413746-DCEB-48A2-B985-9E1736283EC2}" destId="{771DCB78-D807-4DF9-897F-6388A8E16B43}" srcOrd="1" destOrd="0" presId="urn:microsoft.com/office/officeart/2005/8/layout/hierarchy1"/>
    <dgm:cxn modelId="{A5C19CCF-CB67-45B8-BC56-DF3167AFEBDF}" type="presParOf" srcId="{81E8CF47-78B7-42C0-B561-D35A4B7374B3}" destId="{76DBD37E-5397-41EC-988B-E9CA1F1547AC}" srcOrd="1" destOrd="0" presId="urn:microsoft.com/office/officeart/2005/8/layout/hierarchy1"/>
    <dgm:cxn modelId="{59B9E1C5-D515-4C48-8572-1C823FCA8F63}" type="presParOf" srcId="{04BC796A-F174-49D1-8041-F8378965BD46}" destId="{155C2DDB-3300-479F-A8E2-D411234F993E}" srcOrd="1" destOrd="0" presId="urn:microsoft.com/office/officeart/2005/8/layout/hierarchy1"/>
    <dgm:cxn modelId="{13A6AF3C-2EE0-41C7-862A-587A7251EF1C}" type="presParOf" srcId="{155C2DDB-3300-479F-A8E2-D411234F993E}" destId="{94C2C804-1AFA-4095-9A27-2578646794EC}" srcOrd="0" destOrd="0" presId="urn:microsoft.com/office/officeart/2005/8/layout/hierarchy1"/>
    <dgm:cxn modelId="{5F61A341-31E2-48F4-8823-C2DFD0F1A42C}" type="presParOf" srcId="{94C2C804-1AFA-4095-9A27-2578646794EC}" destId="{6BCDEF79-9DAF-4BA9-9D45-B6ED72B9E0A4}" srcOrd="0" destOrd="0" presId="urn:microsoft.com/office/officeart/2005/8/layout/hierarchy1"/>
    <dgm:cxn modelId="{FD987062-4498-46B5-95A2-1C422EB99C3B}" type="presParOf" srcId="{94C2C804-1AFA-4095-9A27-2578646794EC}" destId="{DFFCF854-DAB7-4F47-A634-AF9984F57871}" srcOrd="1" destOrd="0" presId="urn:microsoft.com/office/officeart/2005/8/layout/hierarchy1"/>
    <dgm:cxn modelId="{09599BFA-F0B3-43D3-9116-FB98ABFADB01}" type="presParOf" srcId="{155C2DDB-3300-479F-A8E2-D411234F993E}" destId="{52CC7D8D-3457-42E1-AB2C-783BE5AA72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DF823-818F-4D41-8071-2F0D92FAA0FB}"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CF42CB2-D913-4AEF-B64F-18C3BEE78DF7}">
      <dgm:prSet custT="1"/>
      <dgm:spPr/>
      <dgm:t>
        <a:bodyPr/>
        <a:lstStyle/>
        <a:p>
          <a:pPr algn="l">
            <a:defRPr cap="all"/>
          </a:pPr>
          <a:r>
            <a:rPr lang="en-US" sz="1600" cap="none" dirty="0">
              <a:latin typeface="Times New Roman" panose="02020603050405020304" pitchFamily="18" charset="0"/>
              <a:cs typeface="Times New Roman" panose="02020603050405020304" pitchFamily="18" charset="0"/>
            </a:rPr>
            <a:t>Loan purpose: including the purpose of the loan could provide valuable context for analyzing loan characteristics and repayment behavior</a:t>
          </a:r>
        </a:p>
      </dgm:t>
    </dgm:pt>
    <dgm:pt modelId="{27EB6743-5190-4FCF-A977-A1498DA01519}" type="parTrans" cxnId="{43C0CA58-6C49-435C-B462-E8418499931D}">
      <dgm:prSet/>
      <dgm:spPr/>
      <dgm:t>
        <a:bodyPr/>
        <a:lstStyle/>
        <a:p>
          <a:endParaRPr lang="en-US"/>
        </a:p>
      </dgm:t>
    </dgm:pt>
    <dgm:pt modelId="{32ECBFD7-9B7C-4A62-BE8F-2732D737A07D}" type="sibTrans" cxnId="{43C0CA58-6C49-435C-B462-E8418499931D}">
      <dgm:prSet/>
      <dgm:spPr/>
      <dgm:t>
        <a:bodyPr/>
        <a:lstStyle/>
        <a:p>
          <a:endParaRPr lang="en-US"/>
        </a:p>
      </dgm:t>
    </dgm:pt>
    <dgm:pt modelId="{F565233A-BF2A-485E-AA43-CD9EAD472177}">
      <dgm:prSet/>
      <dgm:spPr/>
      <dgm:t>
        <a:bodyPr/>
        <a:lstStyle/>
        <a:p>
          <a:pPr>
            <a:defRPr cap="all"/>
          </a:pPr>
          <a:r>
            <a:rPr lang="en-US" cap="none" dirty="0">
              <a:latin typeface="Times New Roman" panose="02020603050405020304" pitchFamily="18" charset="0"/>
              <a:cs typeface="Times New Roman" panose="02020603050405020304" pitchFamily="18" charset="0"/>
            </a:rPr>
            <a:t>Employment history: information about job stability and duration could be relevant for assessing loan risk</a:t>
          </a:r>
        </a:p>
      </dgm:t>
    </dgm:pt>
    <dgm:pt modelId="{B5B25DAF-6B4E-4FF5-AA33-33FF4750A624}" type="parTrans" cxnId="{E149FDCA-8592-4543-B238-7289E9E54C2C}">
      <dgm:prSet/>
      <dgm:spPr/>
      <dgm:t>
        <a:bodyPr/>
        <a:lstStyle/>
        <a:p>
          <a:endParaRPr lang="en-US"/>
        </a:p>
      </dgm:t>
    </dgm:pt>
    <dgm:pt modelId="{69964A69-D1FF-4319-B85D-530567A876C9}" type="sibTrans" cxnId="{E149FDCA-8592-4543-B238-7289E9E54C2C}">
      <dgm:prSet/>
      <dgm:spPr/>
      <dgm:t>
        <a:bodyPr/>
        <a:lstStyle/>
        <a:p>
          <a:endParaRPr lang="en-US"/>
        </a:p>
      </dgm:t>
    </dgm:pt>
    <dgm:pt modelId="{BD1EAE55-A252-4B21-A10E-D030F658F45A}">
      <dgm:prSet custT="1"/>
      <dgm:spPr/>
      <dgm:t>
        <a:bodyPr/>
        <a:lstStyle/>
        <a:p>
          <a:pPr>
            <a:defRPr cap="all"/>
          </a:pPr>
          <a:r>
            <a:rPr lang="en-US" sz="1600" cap="none" dirty="0">
              <a:latin typeface="Times New Roman" panose="02020603050405020304" pitchFamily="18" charset="0"/>
              <a:cs typeface="Times New Roman" panose="02020603050405020304" pitchFamily="18" charset="0"/>
            </a:rPr>
            <a:t>Credit score: including credit scores would provide a more nuanced measure of creditworthiness than simply categorizing credit history</a:t>
          </a:r>
        </a:p>
      </dgm:t>
    </dgm:pt>
    <dgm:pt modelId="{C5DCA5C6-574F-48AF-A9DA-D78BAC4E40E1}" type="parTrans" cxnId="{03818B3B-D774-4457-AD23-2EC11F643C22}">
      <dgm:prSet/>
      <dgm:spPr/>
      <dgm:t>
        <a:bodyPr/>
        <a:lstStyle/>
        <a:p>
          <a:endParaRPr lang="en-US"/>
        </a:p>
      </dgm:t>
    </dgm:pt>
    <dgm:pt modelId="{676CDF9E-A2FE-403C-AC2F-DFA759AC3256}" type="sibTrans" cxnId="{03818B3B-D774-4457-AD23-2EC11F643C22}">
      <dgm:prSet/>
      <dgm:spPr/>
      <dgm:t>
        <a:bodyPr/>
        <a:lstStyle/>
        <a:p>
          <a:endParaRPr lang="en-US"/>
        </a:p>
      </dgm:t>
    </dgm:pt>
    <dgm:pt modelId="{A85C10E7-C9A0-4B8A-A9E5-08E9A88B739A}" type="pres">
      <dgm:prSet presAssocID="{4CCDF823-818F-4D41-8071-2F0D92FAA0FB}" presName="root" presStyleCnt="0">
        <dgm:presLayoutVars>
          <dgm:dir/>
          <dgm:resizeHandles val="exact"/>
        </dgm:presLayoutVars>
      </dgm:prSet>
      <dgm:spPr/>
    </dgm:pt>
    <dgm:pt modelId="{1B762497-E536-4FE5-BC29-A018F612988A}" type="pres">
      <dgm:prSet presAssocID="{6CF42CB2-D913-4AEF-B64F-18C3BEE78DF7}" presName="compNode" presStyleCnt="0"/>
      <dgm:spPr/>
    </dgm:pt>
    <dgm:pt modelId="{2D8B13D7-9095-4FD0-AF1A-212335F40529}" type="pres">
      <dgm:prSet presAssocID="{6CF42CB2-D913-4AEF-B64F-18C3BEE78DF7}" presName="iconBgRect" presStyleLbl="bgShp" presStyleIdx="0" presStyleCnt="3"/>
      <dgm:spPr>
        <a:prstGeom prst="round2DiagRect">
          <a:avLst>
            <a:gd name="adj1" fmla="val 29727"/>
            <a:gd name="adj2" fmla="val 0"/>
          </a:avLst>
        </a:prstGeom>
      </dgm:spPr>
    </dgm:pt>
    <dgm:pt modelId="{9F965291-596D-4B1B-AFD3-08A03C539786}" type="pres">
      <dgm:prSet presAssocID="{6CF42CB2-D913-4AEF-B64F-18C3BEE78D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08830D17-31BC-42FB-9A5A-37D2114D2610}" type="pres">
      <dgm:prSet presAssocID="{6CF42CB2-D913-4AEF-B64F-18C3BEE78DF7}" presName="spaceRect" presStyleCnt="0"/>
      <dgm:spPr/>
    </dgm:pt>
    <dgm:pt modelId="{3C27E941-BAAF-47E6-9218-4878E919EBEC}" type="pres">
      <dgm:prSet presAssocID="{6CF42CB2-D913-4AEF-B64F-18C3BEE78DF7}" presName="textRect" presStyleLbl="revTx" presStyleIdx="0" presStyleCnt="3">
        <dgm:presLayoutVars>
          <dgm:chMax val="1"/>
          <dgm:chPref val="1"/>
        </dgm:presLayoutVars>
      </dgm:prSet>
      <dgm:spPr/>
    </dgm:pt>
    <dgm:pt modelId="{9AB0B58C-901A-4799-BE53-C1737EF7741A}" type="pres">
      <dgm:prSet presAssocID="{32ECBFD7-9B7C-4A62-BE8F-2732D737A07D}" presName="sibTrans" presStyleCnt="0"/>
      <dgm:spPr/>
    </dgm:pt>
    <dgm:pt modelId="{E3754EB6-C48C-430B-81AE-77F996C1E7A2}" type="pres">
      <dgm:prSet presAssocID="{F565233A-BF2A-485E-AA43-CD9EAD472177}" presName="compNode" presStyleCnt="0"/>
      <dgm:spPr/>
    </dgm:pt>
    <dgm:pt modelId="{D0528DA5-A63D-4D9A-846F-184A4BE81040}" type="pres">
      <dgm:prSet presAssocID="{F565233A-BF2A-485E-AA43-CD9EAD472177}" presName="iconBgRect" presStyleLbl="bgShp" presStyleIdx="1" presStyleCnt="3"/>
      <dgm:spPr>
        <a:prstGeom prst="round2DiagRect">
          <a:avLst>
            <a:gd name="adj1" fmla="val 29727"/>
            <a:gd name="adj2" fmla="val 0"/>
          </a:avLst>
        </a:prstGeom>
      </dgm:spPr>
    </dgm:pt>
    <dgm:pt modelId="{0E52099B-EFAA-443D-8F19-A2904B7D6044}" type="pres">
      <dgm:prSet presAssocID="{F565233A-BF2A-485E-AA43-CD9EAD4721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087A80EE-C552-4CCA-A649-F624AD6E22FE}" type="pres">
      <dgm:prSet presAssocID="{F565233A-BF2A-485E-AA43-CD9EAD472177}" presName="spaceRect" presStyleCnt="0"/>
      <dgm:spPr/>
    </dgm:pt>
    <dgm:pt modelId="{6FCA56B6-8FF6-43E7-BA5F-FEB302F6E3B3}" type="pres">
      <dgm:prSet presAssocID="{F565233A-BF2A-485E-AA43-CD9EAD472177}" presName="textRect" presStyleLbl="revTx" presStyleIdx="1" presStyleCnt="3">
        <dgm:presLayoutVars>
          <dgm:chMax val="1"/>
          <dgm:chPref val="1"/>
        </dgm:presLayoutVars>
      </dgm:prSet>
      <dgm:spPr/>
    </dgm:pt>
    <dgm:pt modelId="{7AF3632F-1C04-4FDB-96D6-F3EFB12CFCE5}" type="pres">
      <dgm:prSet presAssocID="{69964A69-D1FF-4319-B85D-530567A876C9}" presName="sibTrans" presStyleCnt="0"/>
      <dgm:spPr/>
    </dgm:pt>
    <dgm:pt modelId="{88621949-D50C-4A4E-A9D2-7B2DB2AFEFAB}" type="pres">
      <dgm:prSet presAssocID="{BD1EAE55-A252-4B21-A10E-D030F658F45A}" presName="compNode" presStyleCnt="0"/>
      <dgm:spPr/>
    </dgm:pt>
    <dgm:pt modelId="{936073EB-DE7C-4790-B3D9-6E88126323DB}" type="pres">
      <dgm:prSet presAssocID="{BD1EAE55-A252-4B21-A10E-D030F658F45A}" presName="iconBgRect" presStyleLbl="bgShp" presStyleIdx="2" presStyleCnt="3"/>
      <dgm:spPr>
        <a:prstGeom prst="round2DiagRect">
          <a:avLst>
            <a:gd name="adj1" fmla="val 29727"/>
            <a:gd name="adj2" fmla="val 0"/>
          </a:avLst>
        </a:prstGeom>
      </dgm:spPr>
    </dgm:pt>
    <dgm:pt modelId="{05CF7BE4-ED32-4942-8740-C7A26E69BBF9}" type="pres">
      <dgm:prSet presAssocID="{BD1EAE55-A252-4B21-A10E-D030F658F4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5922FD7-10B7-4B5D-966B-24B3ED6E22EF}" type="pres">
      <dgm:prSet presAssocID="{BD1EAE55-A252-4B21-A10E-D030F658F45A}" presName="spaceRect" presStyleCnt="0"/>
      <dgm:spPr/>
    </dgm:pt>
    <dgm:pt modelId="{47E25CCD-F01A-4D29-96B6-12D30F04DE8E}" type="pres">
      <dgm:prSet presAssocID="{BD1EAE55-A252-4B21-A10E-D030F658F45A}" presName="textRect" presStyleLbl="revTx" presStyleIdx="2" presStyleCnt="3">
        <dgm:presLayoutVars>
          <dgm:chMax val="1"/>
          <dgm:chPref val="1"/>
        </dgm:presLayoutVars>
      </dgm:prSet>
      <dgm:spPr/>
    </dgm:pt>
  </dgm:ptLst>
  <dgm:cxnLst>
    <dgm:cxn modelId="{EB5CFE00-406F-49ED-BD47-67B662CBAD0A}" type="presOf" srcId="{6CF42CB2-D913-4AEF-B64F-18C3BEE78DF7}" destId="{3C27E941-BAAF-47E6-9218-4878E919EBEC}" srcOrd="0" destOrd="0" presId="urn:microsoft.com/office/officeart/2018/5/layout/IconLeafLabelList"/>
    <dgm:cxn modelId="{EEA87C3A-9B2D-492F-9227-C74F9D8F774C}" type="presOf" srcId="{4CCDF823-818F-4D41-8071-2F0D92FAA0FB}" destId="{A85C10E7-C9A0-4B8A-A9E5-08E9A88B739A}" srcOrd="0" destOrd="0" presId="urn:microsoft.com/office/officeart/2018/5/layout/IconLeafLabelList"/>
    <dgm:cxn modelId="{03818B3B-D774-4457-AD23-2EC11F643C22}" srcId="{4CCDF823-818F-4D41-8071-2F0D92FAA0FB}" destId="{BD1EAE55-A252-4B21-A10E-D030F658F45A}" srcOrd="2" destOrd="0" parTransId="{C5DCA5C6-574F-48AF-A9DA-D78BAC4E40E1}" sibTransId="{676CDF9E-A2FE-403C-AC2F-DFA759AC3256}"/>
    <dgm:cxn modelId="{F70BE43C-7496-4E32-A807-739BC75B0586}" type="presOf" srcId="{BD1EAE55-A252-4B21-A10E-D030F658F45A}" destId="{47E25CCD-F01A-4D29-96B6-12D30F04DE8E}" srcOrd="0" destOrd="0" presId="urn:microsoft.com/office/officeart/2018/5/layout/IconLeafLabelList"/>
    <dgm:cxn modelId="{43C0CA58-6C49-435C-B462-E8418499931D}" srcId="{4CCDF823-818F-4D41-8071-2F0D92FAA0FB}" destId="{6CF42CB2-D913-4AEF-B64F-18C3BEE78DF7}" srcOrd="0" destOrd="0" parTransId="{27EB6743-5190-4FCF-A977-A1498DA01519}" sibTransId="{32ECBFD7-9B7C-4A62-BE8F-2732D737A07D}"/>
    <dgm:cxn modelId="{E149FDCA-8592-4543-B238-7289E9E54C2C}" srcId="{4CCDF823-818F-4D41-8071-2F0D92FAA0FB}" destId="{F565233A-BF2A-485E-AA43-CD9EAD472177}" srcOrd="1" destOrd="0" parTransId="{B5B25DAF-6B4E-4FF5-AA33-33FF4750A624}" sibTransId="{69964A69-D1FF-4319-B85D-530567A876C9}"/>
    <dgm:cxn modelId="{7DC519D4-028F-464C-BF48-384695DFED11}" type="presOf" srcId="{F565233A-BF2A-485E-AA43-CD9EAD472177}" destId="{6FCA56B6-8FF6-43E7-BA5F-FEB302F6E3B3}" srcOrd="0" destOrd="0" presId="urn:microsoft.com/office/officeart/2018/5/layout/IconLeafLabelList"/>
    <dgm:cxn modelId="{D2619AC5-CF65-4545-AB9F-148B28A66FA0}" type="presParOf" srcId="{A85C10E7-C9A0-4B8A-A9E5-08E9A88B739A}" destId="{1B762497-E536-4FE5-BC29-A018F612988A}" srcOrd="0" destOrd="0" presId="urn:microsoft.com/office/officeart/2018/5/layout/IconLeafLabelList"/>
    <dgm:cxn modelId="{A4DA6D07-2E55-4DBB-B557-D0299D826C98}" type="presParOf" srcId="{1B762497-E536-4FE5-BC29-A018F612988A}" destId="{2D8B13D7-9095-4FD0-AF1A-212335F40529}" srcOrd="0" destOrd="0" presId="urn:microsoft.com/office/officeart/2018/5/layout/IconLeafLabelList"/>
    <dgm:cxn modelId="{6FC3CBBE-6C58-4ADF-B909-518507D230F5}" type="presParOf" srcId="{1B762497-E536-4FE5-BC29-A018F612988A}" destId="{9F965291-596D-4B1B-AFD3-08A03C539786}" srcOrd="1" destOrd="0" presId="urn:microsoft.com/office/officeart/2018/5/layout/IconLeafLabelList"/>
    <dgm:cxn modelId="{98543359-BA5E-4A51-8DF8-297D184601D7}" type="presParOf" srcId="{1B762497-E536-4FE5-BC29-A018F612988A}" destId="{08830D17-31BC-42FB-9A5A-37D2114D2610}" srcOrd="2" destOrd="0" presId="urn:microsoft.com/office/officeart/2018/5/layout/IconLeafLabelList"/>
    <dgm:cxn modelId="{67108C90-8615-4775-A8D5-C3CA6AD18DC5}" type="presParOf" srcId="{1B762497-E536-4FE5-BC29-A018F612988A}" destId="{3C27E941-BAAF-47E6-9218-4878E919EBEC}" srcOrd="3" destOrd="0" presId="urn:microsoft.com/office/officeart/2018/5/layout/IconLeafLabelList"/>
    <dgm:cxn modelId="{2A86F989-C1E4-448C-A4CD-DCA53095D9F5}" type="presParOf" srcId="{A85C10E7-C9A0-4B8A-A9E5-08E9A88B739A}" destId="{9AB0B58C-901A-4799-BE53-C1737EF7741A}" srcOrd="1" destOrd="0" presId="urn:microsoft.com/office/officeart/2018/5/layout/IconLeafLabelList"/>
    <dgm:cxn modelId="{2156EFFC-839C-43B4-8BC7-51561A8DC743}" type="presParOf" srcId="{A85C10E7-C9A0-4B8A-A9E5-08E9A88B739A}" destId="{E3754EB6-C48C-430B-81AE-77F996C1E7A2}" srcOrd="2" destOrd="0" presId="urn:microsoft.com/office/officeart/2018/5/layout/IconLeafLabelList"/>
    <dgm:cxn modelId="{CA627049-1F3D-4481-A221-0D691E28E6E6}" type="presParOf" srcId="{E3754EB6-C48C-430B-81AE-77F996C1E7A2}" destId="{D0528DA5-A63D-4D9A-846F-184A4BE81040}" srcOrd="0" destOrd="0" presId="urn:microsoft.com/office/officeart/2018/5/layout/IconLeafLabelList"/>
    <dgm:cxn modelId="{4CE82B12-04E3-409D-9CD4-B29D4B154549}" type="presParOf" srcId="{E3754EB6-C48C-430B-81AE-77F996C1E7A2}" destId="{0E52099B-EFAA-443D-8F19-A2904B7D6044}" srcOrd="1" destOrd="0" presId="urn:microsoft.com/office/officeart/2018/5/layout/IconLeafLabelList"/>
    <dgm:cxn modelId="{14EC81A2-3806-41DD-8BF6-28FEA56D76C9}" type="presParOf" srcId="{E3754EB6-C48C-430B-81AE-77F996C1E7A2}" destId="{087A80EE-C552-4CCA-A649-F624AD6E22FE}" srcOrd="2" destOrd="0" presId="urn:microsoft.com/office/officeart/2018/5/layout/IconLeafLabelList"/>
    <dgm:cxn modelId="{754D4140-8E52-4944-ACFF-A1AF5D763826}" type="presParOf" srcId="{E3754EB6-C48C-430B-81AE-77F996C1E7A2}" destId="{6FCA56B6-8FF6-43E7-BA5F-FEB302F6E3B3}" srcOrd="3" destOrd="0" presId="urn:microsoft.com/office/officeart/2018/5/layout/IconLeafLabelList"/>
    <dgm:cxn modelId="{4F931263-4A33-4E27-916F-6FDF10961D5F}" type="presParOf" srcId="{A85C10E7-C9A0-4B8A-A9E5-08E9A88B739A}" destId="{7AF3632F-1C04-4FDB-96D6-F3EFB12CFCE5}" srcOrd="3" destOrd="0" presId="urn:microsoft.com/office/officeart/2018/5/layout/IconLeafLabelList"/>
    <dgm:cxn modelId="{08AB5A3A-7EA8-401C-8F92-A0B53AF6494E}" type="presParOf" srcId="{A85C10E7-C9A0-4B8A-A9E5-08E9A88B739A}" destId="{88621949-D50C-4A4E-A9D2-7B2DB2AFEFAB}" srcOrd="4" destOrd="0" presId="urn:microsoft.com/office/officeart/2018/5/layout/IconLeafLabelList"/>
    <dgm:cxn modelId="{4F1900ED-195C-4760-972E-9513F537C877}" type="presParOf" srcId="{88621949-D50C-4A4E-A9D2-7B2DB2AFEFAB}" destId="{936073EB-DE7C-4790-B3D9-6E88126323DB}" srcOrd="0" destOrd="0" presId="urn:microsoft.com/office/officeart/2018/5/layout/IconLeafLabelList"/>
    <dgm:cxn modelId="{352A6ADD-AE0E-49CC-AD47-068E5AB28381}" type="presParOf" srcId="{88621949-D50C-4A4E-A9D2-7B2DB2AFEFAB}" destId="{05CF7BE4-ED32-4942-8740-C7A26E69BBF9}" srcOrd="1" destOrd="0" presId="urn:microsoft.com/office/officeart/2018/5/layout/IconLeafLabelList"/>
    <dgm:cxn modelId="{1261EFB1-6169-4E9D-8BB2-7DD3EC3B11DD}" type="presParOf" srcId="{88621949-D50C-4A4E-A9D2-7B2DB2AFEFAB}" destId="{D5922FD7-10B7-4B5D-966B-24B3ED6E22EF}" srcOrd="2" destOrd="0" presId="urn:microsoft.com/office/officeart/2018/5/layout/IconLeafLabelList"/>
    <dgm:cxn modelId="{B0325FCE-1E29-4BBC-B14B-E9F985301BBC}" type="presParOf" srcId="{88621949-D50C-4A4E-A9D2-7B2DB2AFEFAB}" destId="{47E25CCD-F01A-4D29-96B6-12D30F04DE8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2F255-F4BD-4614-ABB5-7C67CF075884}">
      <dsp:nvSpPr>
        <dsp:cNvPr id="0" name=""/>
        <dsp:cNvSpPr/>
      </dsp:nvSpPr>
      <dsp:spPr>
        <a:xfrm>
          <a:off x="0" y="797922"/>
          <a:ext cx="3112189" cy="197624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7282A-FB66-4BC7-8C9B-8467E800F74C}">
      <dsp:nvSpPr>
        <dsp:cNvPr id="0" name=""/>
        <dsp:cNvSpPr/>
      </dsp:nvSpPr>
      <dsp:spPr>
        <a:xfrm>
          <a:off x="345798" y="1126431"/>
          <a:ext cx="3112189" cy="197624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improve monitoring and extract meaningful insights from loans, a multimodal strategy for data collecting across multiple categories is necessary</a:t>
          </a:r>
        </a:p>
      </dsp:txBody>
      <dsp:txXfrm>
        <a:off x="403680" y="1184313"/>
        <a:ext cx="2996425" cy="1860476"/>
      </dsp:txXfrm>
    </dsp:sp>
    <dsp:sp modelId="{F731CA16-226B-4C39-B1CD-FFF5829E6088}">
      <dsp:nvSpPr>
        <dsp:cNvPr id="0" name=""/>
        <dsp:cNvSpPr/>
      </dsp:nvSpPr>
      <dsp:spPr>
        <a:xfrm>
          <a:off x="3803787" y="797922"/>
          <a:ext cx="3112189" cy="230206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BE2E93-DB6D-4AA0-BC57-A9125330C9E2}">
      <dsp:nvSpPr>
        <dsp:cNvPr id="0" name=""/>
        <dsp:cNvSpPr/>
      </dsp:nvSpPr>
      <dsp:spPr>
        <a:xfrm>
          <a:off x="4149586" y="1126431"/>
          <a:ext cx="3112189" cy="230206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Pre-loan data includes behavioral information like online browsing history and financial app usage, together with important application metrics like age, income, work history, education, dependents, credit history, and debt-to-income ratio</a:t>
          </a:r>
        </a:p>
      </dsp:txBody>
      <dsp:txXfrm>
        <a:off x="4217011" y="1193856"/>
        <a:ext cx="2977339" cy="2167213"/>
      </dsp:txXfrm>
    </dsp:sp>
    <dsp:sp modelId="{FAE0B519-6027-416E-8E68-76060476EB98}">
      <dsp:nvSpPr>
        <dsp:cNvPr id="0" name=""/>
        <dsp:cNvSpPr/>
      </dsp:nvSpPr>
      <dsp:spPr>
        <a:xfrm>
          <a:off x="7607575" y="797922"/>
          <a:ext cx="3112189" cy="1976240"/>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867B18-3AC7-4C5A-BDF1-BABD2524D9B7}">
      <dsp:nvSpPr>
        <dsp:cNvPr id="0" name=""/>
        <dsp:cNvSpPr/>
      </dsp:nvSpPr>
      <dsp:spPr>
        <a:xfrm>
          <a:off x="7953374" y="1126431"/>
          <a:ext cx="3112189" cy="197624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Analyzing loan performance data entails evaluating loan characteristics, service relationships, and payback measures</a:t>
          </a:r>
        </a:p>
      </dsp:txBody>
      <dsp:txXfrm>
        <a:off x="8011256" y="1184313"/>
        <a:ext cx="2996425" cy="1860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1DB0F-64EF-43B5-AE40-6F34C9116A6A}">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DCB78-D807-4DF9-897F-6388A8E16B43}">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Predictive modeling: With additional time and resources, a machine learning model could be constructed to forecast loan approval or potential delinquency</a:t>
          </a:r>
        </a:p>
      </dsp:txBody>
      <dsp:txXfrm>
        <a:off x="560236" y="832323"/>
        <a:ext cx="4149382" cy="2576345"/>
      </dsp:txXfrm>
    </dsp:sp>
    <dsp:sp modelId="{6BCDEF79-9DAF-4BA9-9D45-B6ED72B9E0A4}">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FCF854-DAB7-4F47-A634-AF9984F57871}">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Market Research and Competitor Analysis: With further dedicated resources, market research and competitor analysis can be done</a:t>
          </a:r>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B13D7-9095-4FD0-AF1A-212335F40529}">
      <dsp:nvSpPr>
        <dsp:cNvPr id="0" name=""/>
        <dsp:cNvSpPr/>
      </dsp:nvSpPr>
      <dsp:spPr>
        <a:xfrm>
          <a:off x="616949" y="17178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65291-596D-4B1B-AFD3-08A03C539786}">
      <dsp:nvSpPr>
        <dsp:cNvPr id="0" name=""/>
        <dsp:cNvSpPr/>
      </dsp:nvSpPr>
      <dsp:spPr>
        <a:xfrm>
          <a:off x="1004512" y="55935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27E941-BAAF-47E6-9218-4878E919EBEC}">
      <dsp:nvSpPr>
        <dsp:cNvPr id="0" name=""/>
        <dsp:cNvSpPr/>
      </dsp:nvSpPr>
      <dsp:spPr>
        <a:xfrm>
          <a:off x="35606" y="2556790"/>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Loan purpose: including the purpose of the loan could provide valuable context for analyzing loan characteristics and repayment behavior</a:t>
          </a:r>
        </a:p>
      </dsp:txBody>
      <dsp:txXfrm>
        <a:off x="35606" y="2556790"/>
        <a:ext cx="2981250" cy="1057500"/>
      </dsp:txXfrm>
    </dsp:sp>
    <dsp:sp modelId="{D0528DA5-A63D-4D9A-846F-184A4BE81040}">
      <dsp:nvSpPr>
        <dsp:cNvPr id="0" name=""/>
        <dsp:cNvSpPr/>
      </dsp:nvSpPr>
      <dsp:spPr>
        <a:xfrm>
          <a:off x="4119918" y="17178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2099B-EFAA-443D-8F19-A2904B7D6044}">
      <dsp:nvSpPr>
        <dsp:cNvPr id="0" name=""/>
        <dsp:cNvSpPr/>
      </dsp:nvSpPr>
      <dsp:spPr>
        <a:xfrm>
          <a:off x="4507481" y="55935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CA56B6-8FF6-43E7-BA5F-FEB302F6E3B3}">
      <dsp:nvSpPr>
        <dsp:cNvPr id="0" name=""/>
        <dsp:cNvSpPr/>
      </dsp:nvSpPr>
      <dsp:spPr>
        <a:xfrm>
          <a:off x="3538574" y="2556790"/>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cap="none" dirty="0">
              <a:latin typeface="Times New Roman" panose="02020603050405020304" pitchFamily="18" charset="0"/>
              <a:cs typeface="Times New Roman" panose="02020603050405020304" pitchFamily="18" charset="0"/>
            </a:rPr>
            <a:t>Employment history: information about job stability and duration could be relevant for assessing loan risk</a:t>
          </a:r>
        </a:p>
      </dsp:txBody>
      <dsp:txXfrm>
        <a:off x="3538574" y="2556790"/>
        <a:ext cx="2981250" cy="1057500"/>
      </dsp:txXfrm>
    </dsp:sp>
    <dsp:sp modelId="{936073EB-DE7C-4790-B3D9-6E88126323DB}">
      <dsp:nvSpPr>
        <dsp:cNvPr id="0" name=""/>
        <dsp:cNvSpPr/>
      </dsp:nvSpPr>
      <dsp:spPr>
        <a:xfrm>
          <a:off x="7622887" y="17178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F7BE4-ED32-4942-8740-C7A26E69BBF9}">
      <dsp:nvSpPr>
        <dsp:cNvPr id="0" name=""/>
        <dsp:cNvSpPr/>
      </dsp:nvSpPr>
      <dsp:spPr>
        <a:xfrm>
          <a:off x="8010450" y="55935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E25CCD-F01A-4D29-96B6-12D30F04DE8E}">
      <dsp:nvSpPr>
        <dsp:cNvPr id="0" name=""/>
        <dsp:cNvSpPr/>
      </dsp:nvSpPr>
      <dsp:spPr>
        <a:xfrm>
          <a:off x="7041543" y="2556790"/>
          <a:ext cx="2981250" cy="105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cap="none" dirty="0">
              <a:latin typeface="Times New Roman" panose="02020603050405020304" pitchFamily="18" charset="0"/>
              <a:cs typeface="Times New Roman" panose="02020603050405020304" pitchFamily="18" charset="0"/>
            </a:rPr>
            <a:t>Credit score: including credit scores would provide a more nuanced measure of creditworthiness than simply categorizing credit history</a:t>
          </a:r>
        </a:p>
      </dsp:txBody>
      <dsp:txXfrm>
        <a:off x="7041543" y="2556790"/>
        <a:ext cx="2981250" cy="10575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19-Dec-23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60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19-Dec-23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162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19-Dec-23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602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19-Dec-23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621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19-Dec-23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6487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19-Dec-23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60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19-Dec-23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4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19-Dec-23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62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19-Dec-23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554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19-Dec-23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1550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19-Dec-23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56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19-Dec-23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115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89754" y="639097"/>
            <a:ext cx="6253317" cy="3686015"/>
          </a:xfrm>
        </p:spPr>
        <p:txBody>
          <a:bodyPr>
            <a:normAutofit/>
          </a:bodyPr>
          <a:lstStyle/>
          <a:p>
            <a:r>
              <a:rPr lang="en-US" sz="5000" dirty="0">
                <a:latin typeface="Times New Roman" panose="02020603050405020304" pitchFamily="18" charset="0"/>
                <a:cs typeface="Times New Roman" panose="02020603050405020304" pitchFamily="18" charset="0"/>
              </a:rPr>
              <a:t>The Data-Driven Future of Loan Eligibility at Dream Housing Finance</a:t>
            </a:r>
          </a:p>
        </p:txBody>
      </p:sp>
      <p:pic>
        <p:nvPicPr>
          <p:cNvPr id="3" name="Picture 2">
            <a:extLst>
              <a:ext uri="{FF2B5EF4-FFF2-40B4-BE49-F238E27FC236}">
                <a16:creationId xmlns:a16="http://schemas.microsoft.com/office/drawing/2014/main" id="{34937672-0C1A-5E98-DDC7-4D8196DBB99A}"/>
              </a:ext>
            </a:extLst>
          </p:cNvPr>
          <p:cNvPicPr>
            <a:picLocks noChangeAspect="1"/>
          </p:cNvPicPr>
          <p:nvPr/>
        </p:nvPicPr>
        <p:blipFill rotWithShape="1">
          <a:blip r:embed="rId2"/>
          <a:srcRect l="32912" r="9172" b="8"/>
          <a:stretch/>
        </p:blipFill>
        <p:spPr>
          <a:xfrm>
            <a:off x="-1" y="2"/>
            <a:ext cx="4635315" cy="6400798"/>
          </a:xfrm>
          <a:prstGeom prst="rect">
            <a:avLst/>
          </a:prstGeom>
        </p:spPr>
      </p:pic>
      <p:cxnSp>
        <p:nvCxnSpPr>
          <p:cNvPr id="11" name="!!Straight Connector">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0A5E7FB-1FB5-4C57-9C8C-70E55076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557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836504" y="758951"/>
            <a:ext cx="7319175" cy="3374931"/>
          </a:xfrm>
        </p:spPr>
        <p:txBody>
          <a:bodyPr>
            <a:normAutofit/>
          </a:bodyPr>
          <a:lstStyle/>
          <a:p>
            <a:r>
              <a:rPr lang="en-US" dirty="0">
                <a:latin typeface="Times New Roman" panose="02020603050405020304" pitchFamily="18" charset="0"/>
                <a:cs typeface="Times New Roman" panose="02020603050405020304" pitchFamily="18" charset="0"/>
              </a:rPr>
              <a:t>New Measures Constructed</a:t>
            </a:r>
          </a:p>
        </p:txBody>
      </p:sp>
      <p:pic>
        <p:nvPicPr>
          <p:cNvPr id="7" name="Graphic 6" descr="Checkmark">
            <a:extLst>
              <a:ext uri="{FF2B5EF4-FFF2-40B4-BE49-F238E27FC236}">
                <a16:creationId xmlns:a16="http://schemas.microsoft.com/office/drawing/2014/main" id="{6EA9173E-0A32-AE07-CA22-5905C97952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628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Loan approval rate</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lnSpc>
                <a:spcPct val="110000"/>
              </a:lnSpc>
            </a:pPr>
            <a:r>
              <a:rPr lang="en-US" sz="1800" dirty="0">
                <a:latin typeface="Times New Roman" panose="02020603050405020304" pitchFamily="18" charset="0"/>
                <a:cs typeface="Times New Roman" panose="02020603050405020304" pitchFamily="18" charset="0"/>
              </a:rPr>
              <a:t>This provides valuable insights into the distribution of loan approvals by gender and credit history as well as overall</a:t>
            </a:r>
          </a:p>
          <a:p>
            <a:pPr lvl="0">
              <a:lnSpc>
                <a:spcPct val="110000"/>
              </a:lnSpc>
            </a:pPr>
            <a:r>
              <a:rPr lang="en-US" sz="1800" dirty="0">
                <a:latin typeface="Times New Roman" panose="02020603050405020304" pitchFamily="18" charset="0"/>
                <a:cs typeface="Times New Roman" panose="02020603050405020304" pitchFamily="18" charset="0"/>
              </a:rPr>
              <a:t>Although there is an overall favorable approval rate of 68.73%, a subtle gender gap has been identified, indicating the need for a more thorough investigation to determine the underlying causes and maintain fair lending standards</a:t>
            </a:r>
          </a:p>
          <a:p>
            <a:pPr lvl="0">
              <a:lnSpc>
                <a:spcPct val="110000"/>
              </a:lnSpc>
            </a:pPr>
            <a:r>
              <a:rPr lang="en-US" sz="1800" dirty="0">
                <a:latin typeface="Times New Roman" panose="02020603050405020304" pitchFamily="18" charset="0"/>
                <a:cs typeface="Times New Roman" panose="02020603050405020304" pitchFamily="18" charset="0"/>
              </a:rPr>
              <a:t>Notably, and in line with expectations, credit history turns out to be a crucial factor in loan approval. This emphasizes how important it is to keep up a good credit history and how much of an impact it has on being eligible for loans. </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E48E603B-B14A-4F2C-ACED-F84AB4F48B2D}"/>
              </a:ext>
            </a:extLst>
          </p:cNvPr>
          <p:cNvSpPr/>
          <p:nvPr/>
        </p:nvSpPr>
        <p:spPr>
          <a:xfrm>
            <a:off x="132522" y="286603"/>
            <a:ext cx="4784035" cy="5582485"/>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572AB4-487B-4DA2-B6A5-D3A044AF09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2522" y="1266422"/>
            <a:ext cx="4784034" cy="3622846"/>
          </a:xfrm>
          <a:prstGeom prst="rect">
            <a:avLst/>
          </a:prstGeom>
          <a:noFill/>
        </p:spPr>
      </p:pic>
    </p:spTree>
    <p:extLst>
      <p:ext uri="{BB962C8B-B14F-4D97-AF65-F5344CB8AC3E}">
        <p14:creationId xmlns:p14="http://schemas.microsoft.com/office/powerpoint/2010/main" val="376402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Debt-to-income ratio</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lnSpcReduction="10000"/>
          </a:bodyPr>
          <a:lstStyle/>
          <a:p>
            <a:pPr lvl="0">
              <a:lnSpc>
                <a:spcPct val="110000"/>
              </a:lnSpc>
            </a:pPr>
            <a:r>
              <a:rPr lang="en-US" sz="1800" dirty="0">
                <a:latin typeface="Times New Roman" panose="02020603050405020304" pitchFamily="18" charset="0"/>
                <a:cs typeface="Times New Roman" panose="02020603050405020304" pitchFamily="18" charset="0"/>
              </a:rPr>
              <a:t>This provides a thorough summary of important financial metrics, including the distribution of loan amounts, the applicant and co-applicant earnings, and the dataset's computed debt-to-income ratios</a:t>
            </a:r>
          </a:p>
          <a:p>
            <a:pPr lvl="0">
              <a:lnSpc>
                <a:spcPct val="110000"/>
              </a:lnSpc>
            </a:pPr>
            <a:r>
              <a:rPr lang="en-US" sz="1800" dirty="0">
                <a:latin typeface="Times New Roman" panose="02020603050405020304" pitchFamily="18" charset="0"/>
                <a:cs typeface="Times New Roman" panose="02020603050405020304" pitchFamily="18" charset="0"/>
              </a:rPr>
              <a:t>This comprehensive picture helps to shed light on the financial environment that the data captures, offering a sophisticated understanding of the financial issues associated with loan applications</a:t>
            </a:r>
          </a:p>
          <a:p>
            <a:pPr lvl="0">
              <a:lnSpc>
                <a:spcPct val="110000"/>
              </a:lnSpc>
            </a:pPr>
            <a:r>
              <a:rPr lang="en-US" sz="1800" dirty="0">
                <a:latin typeface="Times New Roman" panose="02020603050405020304" pitchFamily="18" charset="0"/>
                <a:cs typeface="Times New Roman" panose="02020603050405020304" pitchFamily="18" charset="0"/>
              </a:rPr>
              <a:t>Analyzing these important metrics further improves the dataset's overall understanding by providing useful information for evaluating loan applicants' financial standing and ability to handle debt</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8DDB5EC2-C29F-4958-92DB-2BBB0A099645}"/>
              </a:ext>
            </a:extLst>
          </p:cNvPr>
          <p:cNvSpPr/>
          <p:nvPr/>
        </p:nvSpPr>
        <p:spPr>
          <a:xfrm>
            <a:off x="1" y="286603"/>
            <a:ext cx="4943060" cy="5582465"/>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FE6BC55-70A9-4BB0-84F0-139C05C1AB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00" y="1920338"/>
            <a:ext cx="4936661" cy="2314994"/>
          </a:xfrm>
          <a:prstGeom prst="rect">
            <a:avLst/>
          </a:prstGeom>
          <a:noFill/>
        </p:spPr>
      </p:pic>
    </p:spTree>
    <p:extLst>
      <p:ext uri="{BB962C8B-B14F-4D97-AF65-F5344CB8AC3E}">
        <p14:creationId xmlns:p14="http://schemas.microsoft.com/office/powerpoint/2010/main" val="1124958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Credit history</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fontScale="92500" lnSpcReduction="10000"/>
          </a:bodyPr>
          <a:lstStyle/>
          <a:p>
            <a:pPr lvl="0">
              <a:lnSpc>
                <a:spcPct val="110000"/>
              </a:lnSpc>
            </a:pPr>
            <a:r>
              <a:rPr lang="en-US" sz="1800" dirty="0">
                <a:latin typeface="Times New Roman" panose="02020603050405020304" pitchFamily="18" charset="0"/>
                <a:cs typeface="Times New Roman" panose="02020603050405020304" pitchFamily="18" charset="0"/>
              </a:rPr>
              <a:t>The table presents a detailed overview of important statistics that shed light on several different aspects</a:t>
            </a:r>
          </a:p>
          <a:p>
            <a:pPr lvl="0">
              <a:lnSpc>
                <a:spcPct val="110000"/>
              </a:lnSpc>
            </a:pPr>
            <a:r>
              <a:rPr lang="en-US" sz="1800" dirty="0">
                <a:latin typeface="Times New Roman" panose="02020603050405020304" pitchFamily="18" charset="0"/>
                <a:cs typeface="Times New Roman" panose="02020603050405020304" pitchFamily="18" charset="0"/>
              </a:rPr>
              <a:t>Credit history classifications fall into two categories: "Bad" and "Good." By examining '</a:t>
            </a:r>
            <a:r>
              <a:rPr lang="en-US" sz="1800" dirty="0" err="1">
                <a:latin typeface="Times New Roman" panose="02020603050405020304" pitchFamily="18" charset="0"/>
                <a:cs typeface="Times New Roman" panose="02020603050405020304" pitchFamily="18" charset="0"/>
              </a:rPr>
              <a:t>Loan_Amount_Term</a:t>
            </a:r>
            <a:r>
              <a:rPr lang="en-US" sz="1800" dirty="0">
                <a:latin typeface="Times New Roman" panose="02020603050405020304" pitchFamily="18" charset="0"/>
                <a:cs typeface="Times New Roman" panose="02020603050405020304" pitchFamily="18" charset="0"/>
              </a:rPr>
              <a:t>,' the average loan term variations for 'Bad' and 'Good' credit histories may be seen, as indicated by the little discrepancies between the mean values.</a:t>
            </a:r>
          </a:p>
          <a:p>
            <a:pPr lvl="0">
              <a:lnSpc>
                <a:spcPct val="110000"/>
              </a:lnSpc>
            </a:pPr>
            <a:r>
              <a:rPr lang="en-US" sz="1800" dirty="0">
                <a:latin typeface="Times New Roman" panose="02020603050405020304" pitchFamily="18" charset="0"/>
                <a:cs typeface="Times New Roman" panose="02020603050405020304" pitchFamily="18" charset="0"/>
              </a:rPr>
              <a:t>When looking at applicant ages, mean and median values are shown; applicants with "bad" credit histories have a mean age of 31.08, which is marginally lower than applicants with "good" credit histories, who have a mean age of 32.</a:t>
            </a:r>
          </a:p>
          <a:p>
            <a:pPr lvl="0">
              <a:lnSpc>
                <a:spcPct val="110000"/>
              </a:lnSpc>
            </a:pPr>
            <a:r>
              <a:rPr lang="en-US" sz="1800" dirty="0">
                <a:latin typeface="Times New Roman" panose="02020603050405020304" pitchFamily="18" charset="0"/>
                <a:cs typeface="Times New Roman" panose="02020603050405020304" pitchFamily="18" charset="0"/>
              </a:rPr>
              <a:t>The variable '</a:t>
            </a:r>
            <a:r>
              <a:rPr lang="en-US" sz="1800" dirty="0" err="1">
                <a:latin typeface="Times New Roman" panose="02020603050405020304" pitchFamily="18" charset="0"/>
                <a:cs typeface="Times New Roman" panose="02020603050405020304" pitchFamily="18" charset="0"/>
              </a:rPr>
              <a:t>Loan_Status</a:t>
            </a:r>
            <a:r>
              <a:rPr lang="en-US" sz="1800" dirty="0">
                <a:latin typeface="Times New Roman" panose="02020603050405020304" pitchFamily="18" charset="0"/>
                <a:cs typeface="Times New Roman" panose="02020603050405020304" pitchFamily="18" charset="0"/>
              </a:rPr>
              <a:t>' displays distinct outcomes for the credit history categories labelled as 'Bad' (7.87) and 'Good' (79.58).</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8DDB5EC2-C29F-4958-92DB-2BBB0A099645}"/>
              </a:ext>
            </a:extLst>
          </p:cNvPr>
          <p:cNvSpPr/>
          <p:nvPr/>
        </p:nvSpPr>
        <p:spPr>
          <a:xfrm>
            <a:off x="1" y="286603"/>
            <a:ext cx="4943060" cy="5582465"/>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2CFDB2-52A2-4DA7-A9D8-EDE4D742ED25}"/>
              </a:ext>
            </a:extLst>
          </p:cNvPr>
          <p:cNvPicPr preferRelativeResize="0"/>
          <p:nvPr/>
        </p:nvPicPr>
        <p:blipFill>
          <a:blip r:embed="rId2"/>
          <a:stretch>
            <a:fillRect/>
          </a:stretch>
        </p:blipFill>
        <p:spPr>
          <a:xfrm>
            <a:off x="-1" y="2451652"/>
            <a:ext cx="4943060" cy="977347"/>
          </a:xfrm>
          <a:prstGeom prst="rect">
            <a:avLst/>
          </a:prstGeom>
        </p:spPr>
      </p:pic>
    </p:spTree>
    <p:extLst>
      <p:ext uri="{BB962C8B-B14F-4D97-AF65-F5344CB8AC3E}">
        <p14:creationId xmlns:p14="http://schemas.microsoft.com/office/powerpoint/2010/main" val="2381256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836504" y="758951"/>
            <a:ext cx="7319175" cy="3374931"/>
          </a:xfrm>
        </p:spPr>
        <p:txBody>
          <a:bodyPr>
            <a:normAutofit fontScale="90000"/>
          </a:bodyPr>
          <a:lstStyle/>
          <a:p>
            <a:r>
              <a:rPr lang="en-US" dirty="0">
                <a:latin typeface="Times New Roman" panose="02020603050405020304" pitchFamily="18" charset="0"/>
                <a:cs typeface="Times New Roman" panose="02020603050405020304" pitchFamily="18" charset="0"/>
              </a:rPr>
              <a:t>Segmentation and Groups of Interest</a:t>
            </a:r>
          </a:p>
        </p:txBody>
      </p:sp>
      <p:pic>
        <p:nvPicPr>
          <p:cNvPr id="7" name="Graphic 6" descr="Checkmark">
            <a:extLst>
              <a:ext uri="{FF2B5EF4-FFF2-40B4-BE49-F238E27FC236}">
                <a16:creationId xmlns:a16="http://schemas.microsoft.com/office/drawing/2014/main" id="{6EA9173E-0A32-AE07-CA22-5905C97952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607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Income groups</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3" y="2108201"/>
            <a:ext cx="6701873" cy="3760891"/>
          </a:xfrm>
        </p:spPr>
        <p:txBody>
          <a:bodyPr>
            <a:normAutofit/>
          </a:bodyPr>
          <a:lstStyle/>
          <a:p>
            <a:pPr lvl="0">
              <a:lnSpc>
                <a:spcPct val="110000"/>
              </a:lnSpc>
            </a:pPr>
            <a:r>
              <a:rPr lang="en-US" sz="1800" dirty="0">
                <a:latin typeface="Times New Roman" panose="02020603050405020304" pitchFamily="18" charset="0"/>
                <a:cs typeface="Times New Roman" panose="02020603050405020304" pitchFamily="18" charset="0"/>
              </a:rPr>
              <a:t>Segments the data by income brackets and compares loan approval rates, loan amounts, and other variables across these groups.</a:t>
            </a:r>
          </a:p>
          <a:p>
            <a:pPr lvl="0">
              <a:lnSpc>
                <a:spcPct val="110000"/>
              </a:lnSpc>
            </a:pPr>
            <a:endParaRPr lang="en-US" sz="1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5C4C249F-E9C7-4147-9F01-3843ED6320BC}"/>
              </a:ext>
            </a:extLst>
          </p:cNvPr>
          <p:cNvPicPr/>
          <p:nvPr/>
        </p:nvPicPr>
        <p:blipFill>
          <a:blip r:embed="rId2"/>
          <a:stretch>
            <a:fillRect/>
          </a:stretch>
        </p:blipFill>
        <p:spPr>
          <a:xfrm>
            <a:off x="5242903" y="3655212"/>
            <a:ext cx="6490991" cy="1609229"/>
          </a:xfrm>
          <a:prstGeom prst="rect">
            <a:avLst/>
          </a:prstGeom>
        </p:spPr>
      </p:pic>
      <p:pic>
        <p:nvPicPr>
          <p:cNvPr id="7" name="Picture 6">
            <a:extLst>
              <a:ext uri="{FF2B5EF4-FFF2-40B4-BE49-F238E27FC236}">
                <a16:creationId xmlns:a16="http://schemas.microsoft.com/office/drawing/2014/main" id="{08F4E415-8DC2-426F-8C84-3035AFB47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74655"/>
            <a:ext cx="5032022" cy="4389775"/>
          </a:xfrm>
          <a:prstGeom prst="rect">
            <a:avLst/>
          </a:prstGeom>
        </p:spPr>
      </p:pic>
    </p:spTree>
    <p:extLst>
      <p:ext uri="{BB962C8B-B14F-4D97-AF65-F5344CB8AC3E}">
        <p14:creationId xmlns:p14="http://schemas.microsoft.com/office/powerpoint/2010/main" val="219581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Age groups</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3" y="2108201"/>
            <a:ext cx="6239717" cy="3760891"/>
          </a:xfrm>
        </p:spPr>
        <p:txBody>
          <a:bodyPr>
            <a:normAutofit/>
          </a:bodyPr>
          <a:lstStyle/>
          <a:p>
            <a:pPr lvl="0">
              <a:lnSpc>
                <a:spcPct val="110000"/>
              </a:lnSpc>
            </a:pPr>
            <a:r>
              <a:rPr lang="en-US" sz="1800" dirty="0">
                <a:latin typeface="Times New Roman" panose="02020603050405020304" pitchFamily="18" charset="0"/>
                <a:cs typeface="Times New Roman" panose="02020603050405020304" pitchFamily="18" charset="0"/>
              </a:rPr>
              <a:t>Segment the data by age brackets and compare loan status, loan amounts, and marital status across these groups</a:t>
            </a:r>
          </a:p>
          <a:p>
            <a:pPr lvl="0">
              <a:lnSpc>
                <a:spcPct val="110000"/>
              </a:lnSpc>
            </a:pPr>
            <a:endParaRPr lang="en-US" sz="1800" dirty="0">
              <a:latin typeface="Times New Roman" panose="02020603050405020304" pitchFamily="18" charset="0"/>
              <a:cs typeface="Times New Roman" panose="02020603050405020304" pitchFamily="18" charset="0"/>
            </a:endParaRPr>
          </a:p>
          <a:p>
            <a:pPr lvl="0">
              <a:lnSpc>
                <a:spcPct val="110000"/>
              </a:lnSpc>
            </a:pPr>
            <a:endParaRPr lang="en-US" sz="1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08F4E415-8DC2-426F-8C84-3035AFB47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13185"/>
            <a:ext cx="4417013" cy="4417013"/>
          </a:xfrm>
          <a:prstGeom prst="rect">
            <a:avLst/>
          </a:prstGeom>
        </p:spPr>
      </p:pic>
      <p:pic>
        <p:nvPicPr>
          <p:cNvPr id="9" name="Picture 8">
            <a:extLst>
              <a:ext uri="{FF2B5EF4-FFF2-40B4-BE49-F238E27FC236}">
                <a16:creationId xmlns:a16="http://schemas.microsoft.com/office/drawing/2014/main" id="{E5BC3F33-E341-45A4-B96E-9673379EB906}"/>
              </a:ext>
            </a:extLst>
          </p:cNvPr>
          <p:cNvPicPr/>
          <p:nvPr/>
        </p:nvPicPr>
        <p:blipFill>
          <a:blip r:embed="rId3"/>
          <a:stretch>
            <a:fillRect/>
          </a:stretch>
        </p:blipFill>
        <p:spPr>
          <a:xfrm>
            <a:off x="5397360" y="3779383"/>
            <a:ext cx="6014430" cy="1136429"/>
          </a:xfrm>
          <a:prstGeom prst="rect">
            <a:avLst/>
          </a:prstGeom>
        </p:spPr>
      </p:pic>
    </p:spTree>
    <p:extLst>
      <p:ext uri="{BB962C8B-B14F-4D97-AF65-F5344CB8AC3E}">
        <p14:creationId xmlns:p14="http://schemas.microsoft.com/office/powerpoint/2010/main" val="95134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Potential Behavioral Insights</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2" y="2098345"/>
            <a:ext cx="6715127" cy="4121941"/>
          </a:xfrm>
        </p:spPr>
        <p:txBody>
          <a:bodyPr>
            <a:normAutofit/>
          </a:bodyPr>
          <a:lstStyle/>
          <a:p>
            <a:pPr lvl="0"/>
            <a:r>
              <a:rPr lang="en-US" sz="1800" dirty="0">
                <a:latin typeface="Times New Roman" panose="02020603050405020304" pitchFamily="18" charset="0"/>
                <a:cs typeface="Times New Roman" panose="02020603050405020304" pitchFamily="18" charset="0"/>
              </a:rPr>
              <a:t>Overconfidence bias: Explores if applicants with higher incomes tend to underestimate the risk of taking on large loans.</a:t>
            </a:r>
          </a:p>
          <a:p>
            <a:pPr lvl="0">
              <a:lnSpc>
                <a:spcPct val="110000"/>
              </a:lnSpc>
            </a:pPr>
            <a:endParaRPr lang="en-US" sz="1800" dirty="0">
              <a:latin typeface="Times New Roman" panose="02020603050405020304" pitchFamily="18" charset="0"/>
              <a:cs typeface="Times New Roman" panose="02020603050405020304" pitchFamily="18" charset="0"/>
            </a:endParaRPr>
          </a:p>
          <a:p>
            <a:pPr lvl="0">
              <a:lnSpc>
                <a:spcPct val="110000"/>
              </a:lnSpc>
            </a:pPr>
            <a:endParaRPr lang="en-US" sz="18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08F4E415-8DC2-426F-8C84-3035AFB47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603"/>
            <a:ext cx="4721814" cy="5933675"/>
          </a:xfrm>
          <a:prstGeom prst="rect">
            <a:avLst/>
          </a:prstGeom>
        </p:spPr>
      </p:pic>
      <p:pic>
        <p:nvPicPr>
          <p:cNvPr id="9" name="Picture 8">
            <a:extLst>
              <a:ext uri="{FF2B5EF4-FFF2-40B4-BE49-F238E27FC236}">
                <a16:creationId xmlns:a16="http://schemas.microsoft.com/office/drawing/2014/main" id="{E5BC3F33-E341-45A4-B96E-9673379EB906}"/>
              </a:ext>
            </a:extLst>
          </p:cNvPr>
          <p:cNvPicPr/>
          <p:nvPr/>
        </p:nvPicPr>
        <p:blipFill>
          <a:blip r:embed="rId3"/>
          <a:stretch>
            <a:fillRect/>
          </a:stretch>
        </p:blipFill>
        <p:spPr>
          <a:xfrm>
            <a:off x="5397360" y="3779383"/>
            <a:ext cx="6014430" cy="1136429"/>
          </a:xfrm>
          <a:prstGeom prst="rect">
            <a:avLst/>
          </a:prstGeom>
        </p:spPr>
      </p:pic>
      <p:pic>
        <p:nvPicPr>
          <p:cNvPr id="11" name="Picture 10" descr="C:\Users\user\AppData\Local\Microsoft\Windows\INetCache\Content.MSO\65F6EB9A.tmp">
            <a:extLst>
              <a:ext uri="{FF2B5EF4-FFF2-40B4-BE49-F238E27FC236}">
                <a16:creationId xmlns:a16="http://schemas.microsoft.com/office/drawing/2014/main" id="{75ABA3CB-2642-4E88-B38E-BB786BB6BD5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42902" y="2915478"/>
            <a:ext cx="6405759" cy="3304818"/>
          </a:xfrm>
          <a:prstGeom prst="rect">
            <a:avLst/>
          </a:prstGeom>
          <a:noFill/>
          <a:ln>
            <a:noFill/>
          </a:ln>
        </p:spPr>
      </p:pic>
    </p:spTree>
    <p:extLst>
      <p:ext uri="{BB962C8B-B14F-4D97-AF65-F5344CB8AC3E}">
        <p14:creationId xmlns:p14="http://schemas.microsoft.com/office/powerpoint/2010/main" val="283503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Areas for Further Analysis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56537AEC-362B-42FE-C54C-8778DF1EC0E0}"/>
              </a:ext>
            </a:extLst>
          </p:cNvPr>
          <p:cNvGraphicFramePr>
            <a:graphicFrameLocks noGrp="1"/>
          </p:cNvGraphicFramePr>
          <p:nvPr>
            <p:ph idx="1"/>
            <p:extLst>
              <p:ext uri="{D42A27DB-BD31-4B8C-83A1-F6EECF244321}">
                <p14:modId xmlns:p14="http://schemas.microsoft.com/office/powerpoint/2010/main" val="213466926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952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Proposed New Measures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1474C406-859E-CEBB-FBE8-442867A56E38}"/>
              </a:ext>
            </a:extLst>
          </p:cNvPr>
          <p:cNvGraphicFramePr>
            <a:graphicFrameLocks noGrp="1"/>
          </p:cNvGraphicFramePr>
          <p:nvPr>
            <p:ph idx="1"/>
            <p:extLst>
              <p:ext uri="{D42A27DB-BD31-4B8C-83A1-F6EECF244321}">
                <p14:modId xmlns:p14="http://schemas.microsoft.com/office/powerpoint/2010/main" val="137474514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14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Context and Data Audit</a:t>
            </a:r>
          </a:p>
        </p:txBody>
      </p:sp>
      <p:pic>
        <p:nvPicPr>
          <p:cNvPr id="6" name="Picture 5" descr="Magnifying glass showing decling performance">
            <a:extLst>
              <a:ext uri="{FF2B5EF4-FFF2-40B4-BE49-F238E27FC236}">
                <a16:creationId xmlns:a16="http://schemas.microsoft.com/office/drawing/2014/main" id="{8E67E9B9-5DF7-7465-50F6-80FD7E0AAA25}"/>
              </a:ext>
            </a:extLst>
          </p:cNvPr>
          <p:cNvPicPr>
            <a:picLocks noChangeAspect="1"/>
          </p:cNvPicPr>
          <p:nvPr/>
        </p:nvPicPr>
        <p:blipFill rotWithShape="1">
          <a:blip r:embed="rId2"/>
          <a:srcRect l="28124" r="24182" b="-5"/>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3" y="2108201"/>
            <a:ext cx="6609109" cy="3934781"/>
          </a:xfrm>
        </p:spPr>
        <p:txBody>
          <a:bodyPr>
            <a:normAutofit fontScale="85000" lnSpcReduction="10000"/>
          </a:bodyPr>
          <a:lstStyle/>
          <a:p>
            <a:pPr lvl="0"/>
            <a:r>
              <a:rPr lang="en-US" dirty="0">
                <a:latin typeface="Times New Roman" panose="02020603050405020304" pitchFamily="18" charset="0"/>
                <a:cs typeface="Times New Roman" panose="02020603050405020304" pitchFamily="18" charset="0"/>
              </a:rPr>
              <a:t>Data specifics: The dataset shows loan applications for individuals, with columns for loan ID, gender, age, marital status, dependents, county, education, self-employment status, applicant income, co-applicant income, loan amount, application date, loan term, credit history, property area and loan status.</a:t>
            </a:r>
          </a:p>
          <a:p>
            <a:pPr lvl="0"/>
            <a:r>
              <a:rPr lang="en-US" dirty="0">
                <a:latin typeface="Times New Roman" panose="02020603050405020304" pitchFamily="18" charset="0"/>
                <a:cs typeface="Times New Roman" panose="02020603050405020304" pitchFamily="18" charset="0"/>
              </a:rPr>
              <a:t>The study's generalizability is constrained by a dataset covering only four of Kenya's 47 counties, limiting the applicability of findings to those regions. Dynamics observed in loan approval, demographics, and socioeconomic factors may not represent the entire country. </a:t>
            </a:r>
          </a:p>
          <a:p>
            <a:pPr lvl="0"/>
            <a:r>
              <a:rPr lang="en-US" dirty="0">
                <a:latin typeface="Times New Roman" panose="02020603050405020304" pitchFamily="18" charset="0"/>
                <a:cs typeface="Times New Roman" panose="02020603050405020304" pitchFamily="18" charset="0"/>
              </a:rPr>
              <a:t>The dataset's geographic bias and focus on select variables like gender and education may overlook variations in loan processes and borrower characteristics in other counties. Conclusions drawn should be applied cautiously, recognizing potential limitations in representing diverse regions and demographics across Kenya.</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960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Summary statistics</a:t>
            </a:r>
          </a:p>
        </p:txBody>
      </p:sp>
      <p:pic>
        <p:nvPicPr>
          <p:cNvPr id="8" name="Content Placeholder 7">
            <a:extLst>
              <a:ext uri="{FF2B5EF4-FFF2-40B4-BE49-F238E27FC236}">
                <a16:creationId xmlns:a16="http://schemas.microsoft.com/office/drawing/2014/main" id="{F0743A21-187D-4971-AC92-5389ECEFD9EA}"/>
              </a:ext>
            </a:extLst>
          </p:cNvPr>
          <p:cNvPicPr>
            <a:picLocks noGrp="1"/>
          </p:cNvPicPr>
          <p:nvPr>
            <p:ph idx="1"/>
          </p:nvPr>
        </p:nvPicPr>
        <p:blipFill>
          <a:blip r:embed="rId2"/>
          <a:stretch>
            <a:fillRect/>
          </a:stretch>
        </p:blipFill>
        <p:spPr>
          <a:xfrm>
            <a:off x="1097280" y="1987825"/>
            <a:ext cx="10058400" cy="3551583"/>
          </a:xfrm>
          <a:prstGeom prst="rect">
            <a:avLst/>
          </a:prstGeom>
        </p:spPr>
      </p:pic>
    </p:spTree>
    <p:extLst>
      <p:ext uri="{BB962C8B-B14F-4D97-AF65-F5344CB8AC3E}">
        <p14:creationId xmlns:p14="http://schemas.microsoft.com/office/powerpoint/2010/main" val="351520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92767"/>
            <a:ext cx="5983605" cy="1644594"/>
          </a:xfrm>
        </p:spPr>
        <p:txBody>
          <a:bodyPr>
            <a:normAutofit fontScale="90000"/>
          </a:bodyPr>
          <a:lstStyle/>
          <a:p>
            <a:r>
              <a:rPr lang="en-US" dirty="0">
                <a:latin typeface="Times New Roman" panose="02020603050405020304" pitchFamily="18" charset="0"/>
                <a:cs typeface="Times New Roman" panose="02020603050405020304" pitchFamily="18" charset="0"/>
              </a:rPr>
              <a:t>How are the loans distributed across counties and user demographics?</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3" y="1917852"/>
            <a:ext cx="6847649" cy="4302437"/>
          </a:xfrm>
        </p:spPr>
        <p:txBody>
          <a:bodyPr>
            <a:normAutofit fontScale="85000" lnSpcReduction="20000"/>
          </a:bodyPr>
          <a:lstStyle/>
          <a:p>
            <a:pPr lvl="0"/>
            <a:r>
              <a:rPr lang="en-US" dirty="0">
                <a:latin typeface="Times New Roman" panose="02020603050405020304" pitchFamily="18" charset="0"/>
                <a:cs typeface="Times New Roman" panose="02020603050405020304" pitchFamily="18" charset="0"/>
              </a:rPr>
              <a:t>The loan distribution across counties reveals distinct patterns, with Nairobi having the highest loan count, followed by Mombasa and Kiambu, while Machakos exhibits the lowest loan count. This distribution implies varying borrowing behaviors among regions. </a:t>
            </a:r>
          </a:p>
          <a:p>
            <a:pPr lvl="0"/>
            <a:r>
              <a:rPr lang="en-US" dirty="0">
                <a:latin typeface="Times New Roman" panose="02020603050405020304" pitchFamily="18" charset="0"/>
                <a:cs typeface="Times New Roman" panose="02020603050405020304" pitchFamily="18" charset="0"/>
              </a:rPr>
              <a:t>Nairobi's prominence may be attributed to factors such as a larger population, higher incomes, or a more developed financial sector. Kiambu and Mombasa's high loan numbers suggest economic growth and borrowing demand. Conversely, Machakos' lower loan count may result from specific economic conditions or lending criteria misaligned with local borrowing preferences.</a:t>
            </a:r>
          </a:p>
          <a:p>
            <a:pPr lvl="0"/>
            <a:r>
              <a:rPr lang="en-US" dirty="0">
                <a:latin typeface="Times New Roman" panose="02020603050405020304" pitchFamily="18" charset="0"/>
                <a:cs typeface="Times New Roman" panose="02020603050405020304" pitchFamily="18" charset="0"/>
              </a:rPr>
              <a:t>The analysis highlights significant disparities in loan counts by gender and education. Men have notably more loans, potentially due to women's preference for collective borrowing methods. "Graduate" individuals demonstrate higher loan counts, suggesting formal employment advantages. Non-graduates, often in the informal sector, may face hurdles in loan approval. The findings underscore gender and education-related discrepancies in borrowing patterns.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7AA35F2F-DB0A-4434-9D12-6F08A96D71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99794" cy="2809456"/>
          </a:xfrm>
          <a:prstGeom prst="rect">
            <a:avLst/>
          </a:prstGeom>
          <a:noFill/>
        </p:spPr>
      </p:pic>
      <p:pic>
        <p:nvPicPr>
          <p:cNvPr id="9" name="Picture 8">
            <a:extLst>
              <a:ext uri="{FF2B5EF4-FFF2-40B4-BE49-F238E27FC236}">
                <a16:creationId xmlns:a16="http://schemas.microsoft.com/office/drawing/2014/main" id="{C65FB705-7781-4E6C-B41C-C4E1639893D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981738"/>
            <a:ext cx="4999794" cy="3061243"/>
          </a:xfrm>
          <a:prstGeom prst="rect">
            <a:avLst/>
          </a:prstGeom>
          <a:noFill/>
        </p:spPr>
      </p:pic>
    </p:spTree>
    <p:extLst>
      <p:ext uri="{BB962C8B-B14F-4D97-AF65-F5344CB8AC3E}">
        <p14:creationId xmlns:p14="http://schemas.microsoft.com/office/powerpoint/2010/main" val="264430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99652" y="92767"/>
            <a:ext cx="5656027" cy="1644594"/>
          </a:xfrm>
        </p:spPr>
        <p:txBody>
          <a:bodyPr>
            <a:normAutofit fontScale="90000"/>
          </a:bodyPr>
          <a:lstStyle/>
          <a:p>
            <a:r>
              <a:rPr lang="en-US" dirty="0">
                <a:latin typeface="Times New Roman" panose="02020603050405020304" pitchFamily="18" charset="0"/>
                <a:cs typeface="Times New Roman" panose="02020603050405020304" pitchFamily="18" charset="0"/>
              </a:rPr>
              <a:t>Do the Kenyan borrowers appear to be nationally representative?</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499652" y="1917852"/>
            <a:ext cx="6520070" cy="4302437"/>
          </a:xfrm>
        </p:spPr>
        <p:txBody>
          <a:bodyPr>
            <a:normAutofit fontScale="92500"/>
          </a:bodyPr>
          <a:lstStyle/>
          <a:p>
            <a:pPr lvl="0"/>
            <a:r>
              <a:rPr lang="en-US" dirty="0">
                <a:latin typeface="Times New Roman" panose="02020603050405020304" pitchFamily="18" charset="0"/>
                <a:cs typeface="Times New Roman" panose="02020603050405020304" pitchFamily="18" charset="0"/>
              </a:rPr>
              <a:t>To assess if Kenyan borrowers appear to be nationally representative, we will analyze the distribution of key categorical variables like "Gender," "Married," "Dependents," "county," "Education," "</a:t>
            </a:r>
            <a:r>
              <a:rPr lang="en-US" dirty="0" err="1">
                <a:latin typeface="Times New Roman" panose="02020603050405020304" pitchFamily="18" charset="0"/>
                <a:cs typeface="Times New Roman" panose="02020603050405020304" pitchFamily="18" charset="0"/>
              </a:rPr>
              <a:t>Self_Employed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Credit_History</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The charts show that Kenyan borrowers exhibit some level of national representation, indicating that people from different economic sectors can obtain loans, though to differing extents.</a:t>
            </a:r>
          </a:p>
          <a:p>
            <a:pPr lvl="0"/>
            <a:r>
              <a:rPr lang="en-US" dirty="0">
                <a:latin typeface="Times New Roman" panose="02020603050405020304" pitchFamily="18" charset="0"/>
                <a:cs typeface="Times New Roman" panose="02020603050405020304" pitchFamily="18" charset="0"/>
              </a:rPr>
              <a:t>However, it is imperative to address discrepancies found in specific demographic groups – that is, self-employed individuals, women, non-graduates, and those with three or more dependents – as they demonstrate significantly lower loan application and approval rates</a:t>
            </a: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C:\Users\user\AppData\Local\Microsoft\Windows\INetCache\Content.MSO\66BA4AC.tmp">
            <a:extLst>
              <a:ext uri="{FF2B5EF4-FFF2-40B4-BE49-F238E27FC236}">
                <a16:creationId xmlns:a16="http://schemas.microsoft.com/office/drawing/2014/main" id="{CF86840E-5D35-4395-B1B7-763170ABF2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6660"/>
            <a:ext cx="5242902" cy="6384119"/>
          </a:xfrm>
          <a:prstGeom prst="rect">
            <a:avLst/>
          </a:prstGeom>
          <a:noFill/>
          <a:ln>
            <a:noFill/>
          </a:ln>
        </p:spPr>
      </p:pic>
    </p:spTree>
    <p:extLst>
      <p:ext uri="{BB962C8B-B14F-4D97-AF65-F5344CB8AC3E}">
        <p14:creationId xmlns:p14="http://schemas.microsoft.com/office/powerpoint/2010/main" val="246789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How has the loan book evolved over time?</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4" y="2108201"/>
            <a:ext cx="5983606" cy="3760891"/>
          </a:xfrm>
        </p:spPr>
        <p:txBody>
          <a:bodyPr>
            <a:normAutofit/>
          </a:bodyPr>
          <a:lstStyle/>
          <a:p>
            <a:pPr lvl="0">
              <a:lnSpc>
                <a:spcPct val="110000"/>
              </a:lnSpc>
            </a:pPr>
            <a:r>
              <a:rPr lang="en-US" sz="1800" dirty="0">
                <a:latin typeface="Times New Roman" panose="02020603050405020304" pitchFamily="18" charset="0"/>
                <a:cs typeface="Times New Roman" panose="02020603050405020304" pitchFamily="18" charset="0"/>
              </a:rPr>
              <a:t>From January 2017 to October 2018, the loan book shows a typically rising trend, suggesting an increase in the quantity of loans granted over this time</a:t>
            </a:r>
          </a:p>
          <a:p>
            <a:pPr lvl="0">
              <a:lnSpc>
                <a:spcPct val="110000"/>
              </a:lnSpc>
            </a:pPr>
            <a:r>
              <a:rPr lang="en-US" sz="1800" dirty="0">
                <a:latin typeface="Times New Roman" panose="02020603050405020304" pitchFamily="18" charset="0"/>
                <a:cs typeface="Times New Roman" panose="02020603050405020304" pitchFamily="18" charset="0"/>
              </a:rPr>
              <a:t>This increasing trend points to an increasing demand for loans, which may be driven by the expansion of the economy, more consumer knowledge of loan products, or changes in lending regulations</a:t>
            </a:r>
          </a:p>
          <a:p>
            <a:pPr lvl="0">
              <a:lnSpc>
                <a:spcPct val="110000"/>
              </a:lnSpc>
            </a:pPr>
            <a:r>
              <a:rPr lang="en-US" sz="1800" dirty="0">
                <a:latin typeface="Times New Roman" panose="02020603050405020304" pitchFamily="18" charset="0"/>
                <a:cs typeface="Times New Roman" panose="02020603050405020304" pitchFamily="18" charset="0"/>
              </a:rPr>
              <a:t>Though the overall trend is positive, there are instances of seasonality shown in the line chart, with significant declines in loan issuance in January 2018, March 2018, and June.</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ED799019-2445-4AB2-A8A5-5F756D4939D7}"/>
              </a:ext>
            </a:extLst>
          </p:cNvPr>
          <p:cNvSpPr/>
          <p:nvPr/>
        </p:nvSpPr>
        <p:spPr>
          <a:xfrm>
            <a:off x="159026" y="286602"/>
            <a:ext cx="5013048" cy="5582487"/>
          </a:xfrm>
          <a:prstGeom prst="rect">
            <a:avLst/>
          </a:prstGeom>
          <a:solidFill>
            <a:schemeClr val="tx1">
              <a:lumMod val="50000"/>
              <a:lumOff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10">
            <a:extLst>
              <a:ext uri="{FF2B5EF4-FFF2-40B4-BE49-F238E27FC236}">
                <a16:creationId xmlns:a16="http://schemas.microsoft.com/office/drawing/2014/main" id="{940AD9BF-2347-4CFC-ADF3-7047B8A325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 y="1428432"/>
            <a:ext cx="5172075" cy="3298825"/>
          </a:xfrm>
          <a:prstGeom prst="rect">
            <a:avLst/>
          </a:prstGeom>
          <a:noFill/>
        </p:spPr>
      </p:pic>
    </p:spTree>
    <p:extLst>
      <p:ext uri="{BB962C8B-B14F-4D97-AF65-F5344CB8AC3E}">
        <p14:creationId xmlns:p14="http://schemas.microsoft.com/office/powerpoint/2010/main" val="223911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242903" y="286603"/>
            <a:ext cx="5912776" cy="1450757"/>
          </a:xfrm>
        </p:spPr>
        <p:txBody>
          <a:bodyPr>
            <a:normAutofit/>
          </a:bodyPr>
          <a:lstStyle/>
          <a:p>
            <a:r>
              <a:rPr lang="en-US" sz="4100" dirty="0">
                <a:latin typeface="Times New Roman" panose="02020603050405020304" pitchFamily="18" charset="0"/>
                <a:cs typeface="Times New Roman" panose="02020603050405020304" pitchFamily="18" charset="0"/>
              </a:rPr>
              <a:t>Can we identify distinct groups of borrowers?</a:t>
            </a:r>
          </a:p>
        </p:txBody>
      </p:sp>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42903" y="2108201"/>
            <a:ext cx="5912776" cy="3760891"/>
          </a:xfrm>
        </p:spPr>
        <p:txBody>
          <a:bodyPr>
            <a:normAutofit lnSpcReduction="10000"/>
          </a:bodyPr>
          <a:lstStyle/>
          <a:p>
            <a:pPr lvl="0">
              <a:lnSpc>
                <a:spcPct val="110000"/>
              </a:lnSpc>
            </a:pPr>
            <a:r>
              <a:rPr lang="en-US" sz="1800" dirty="0">
                <a:latin typeface="Times New Roman" panose="02020603050405020304" pitchFamily="18" charset="0"/>
                <a:cs typeface="Times New Roman" panose="02020603050405020304" pitchFamily="18" charset="0"/>
              </a:rPr>
              <a:t>The well-represented groups include males, graduates, high-income earners, individuals with a positive credit history, non-self-employed individuals, married individuals, and those with few dependants</a:t>
            </a:r>
          </a:p>
          <a:p>
            <a:pPr lvl="0">
              <a:lnSpc>
                <a:spcPct val="110000"/>
              </a:lnSpc>
            </a:pPr>
            <a:r>
              <a:rPr lang="en-US" sz="1800" dirty="0">
                <a:latin typeface="Times New Roman" panose="02020603050405020304" pitchFamily="18" charset="0"/>
                <a:cs typeface="Times New Roman" panose="02020603050405020304" pitchFamily="18" charset="0"/>
              </a:rPr>
              <a:t>Conversely, the underrepresented segments comprise females, non-graduates, low-income earners, individuals with a negative credit history, the self-employed, unmarried individuals, and those with more than three dependants</a:t>
            </a:r>
          </a:p>
          <a:p>
            <a:pPr lvl="0">
              <a:lnSpc>
                <a:spcPct val="110000"/>
              </a:lnSpc>
            </a:pPr>
            <a:r>
              <a:rPr lang="en-US" sz="1800" dirty="0">
                <a:latin typeface="Times New Roman" panose="02020603050405020304" pitchFamily="18" charset="0"/>
                <a:cs typeface="Times New Roman" panose="02020603050405020304" pitchFamily="18" charset="0"/>
              </a:rPr>
              <a:t>These findings shed light on the disparities in loan applications and approvals across various demographic and socioeconomic factors, highlighting the need for targeted strategies to address the unique challenges and opportunities within each group</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CF77B212-D45C-4539-8DC8-2AA993689494}"/>
              </a:ext>
            </a:extLst>
          </p:cNvPr>
          <p:cNvSpPr/>
          <p:nvPr/>
        </p:nvSpPr>
        <p:spPr>
          <a:xfrm>
            <a:off x="106017" y="286602"/>
            <a:ext cx="4943061" cy="5582485"/>
          </a:xfrm>
          <a:prstGeom prst="rect">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2F9A2D3-889F-43D6-8058-6DF22E5C86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017" y="772159"/>
            <a:ext cx="4943061" cy="4611370"/>
          </a:xfrm>
          <a:prstGeom prst="rect">
            <a:avLst/>
          </a:prstGeom>
          <a:noFill/>
        </p:spPr>
      </p:pic>
    </p:spTree>
    <p:extLst>
      <p:ext uri="{BB962C8B-B14F-4D97-AF65-F5344CB8AC3E}">
        <p14:creationId xmlns:p14="http://schemas.microsoft.com/office/powerpoint/2010/main" val="383248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2074" y="286603"/>
            <a:ext cx="5983605" cy="1450757"/>
          </a:xfrm>
        </p:spPr>
        <p:txBody>
          <a:bodyPr>
            <a:normAutofit/>
          </a:bodyPr>
          <a:lstStyle/>
          <a:p>
            <a:r>
              <a:rPr lang="en-US" dirty="0">
                <a:latin typeface="Times New Roman" panose="02020603050405020304" pitchFamily="18" charset="0"/>
                <a:cs typeface="Times New Roman" panose="02020603050405020304" pitchFamily="18" charset="0"/>
              </a:rPr>
              <a:t>Which factors predict who gets funded?</a:t>
            </a:r>
          </a:p>
        </p:txBody>
      </p:sp>
      <p:pic>
        <p:nvPicPr>
          <p:cNvPr id="6" name="Picture 5" descr="Calculator, pen, compass, money and a paper with graphs printed on it">
            <a:extLst>
              <a:ext uri="{FF2B5EF4-FFF2-40B4-BE49-F238E27FC236}">
                <a16:creationId xmlns:a16="http://schemas.microsoft.com/office/drawing/2014/main" id="{DF23D79E-3E0F-4AE6-2FD5-FFF494D862E1}"/>
              </a:ext>
            </a:extLst>
          </p:cNvPr>
          <p:cNvPicPr>
            <a:picLocks noChangeAspect="1"/>
          </p:cNvPicPr>
          <p:nvPr/>
        </p:nvPicPr>
        <p:blipFill rotWithShape="1">
          <a:blip r:embed="rId2"/>
          <a:srcRect l="29058" r="27760" b="7"/>
          <a:stretch/>
        </p:blipFill>
        <p:spPr>
          <a:xfrm>
            <a:off x="20" y="10"/>
            <a:ext cx="4580077" cy="6400784"/>
          </a:xfrm>
          <a:prstGeom prst="rect">
            <a:avLst/>
          </a:prstGeom>
        </p:spPr>
      </p:pic>
      <p:cxnSp>
        <p:nvCxnSpPr>
          <p:cNvPr id="12"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172073" y="2108201"/>
            <a:ext cx="6344065" cy="3868509"/>
          </a:xfrm>
        </p:spPr>
        <p:txBody>
          <a:bodyPr>
            <a:normAutofit/>
          </a:bodyPr>
          <a:lstStyle/>
          <a:p>
            <a:pPr lvl="0">
              <a:lnSpc>
                <a:spcPct val="110000"/>
              </a:lnSpc>
            </a:pPr>
            <a:r>
              <a:rPr lang="en-US" sz="1600" dirty="0">
                <a:latin typeface="Times New Roman" panose="02020603050405020304" pitchFamily="18" charset="0"/>
                <a:cs typeface="Times New Roman" panose="02020603050405020304" pitchFamily="18" charset="0"/>
              </a:rPr>
              <a:t>The analysis employed a logistic regression model with carefully assigned class weights to discern the factors impacting loan approvals, particularly prioritizing the under-represented class to mitigate potential bias.</a:t>
            </a:r>
          </a:p>
          <a:p>
            <a:pPr lvl="0">
              <a:lnSpc>
                <a:spcPct val="110000"/>
              </a:lnSpc>
            </a:pPr>
            <a:r>
              <a:rPr lang="en-US" sz="1600" dirty="0">
                <a:latin typeface="Times New Roman" panose="02020603050405020304" pitchFamily="18" charset="0"/>
                <a:cs typeface="Times New Roman" panose="02020603050405020304" pitchFamily="18" charset="0"/>
              </a:rPr>
              <a:t>With an achieved F1 score of 0.693, the model exhibits moderate accuracy in predicting loan outcomes, effectively identifying both approved and declined cases. The confusion matrix unveils 25 correct predictions of loan approval and 28 false positives. </a:t>
            </a:r>
          </a:p>
          <a:p>
            <a:pPr lvl="0">
              <a:lnSpc>
                <a:spcPct val="110000"/>
              </a:lnSpc>
            </a:pPr>
            <a:r>
              <a:rPr lang="en-US" sz="1600" dirty="0">
                <a:latin typeface="Times New Roman" panose="02020603050405020304" pitchFamily="18" charset="0"/>
                <a:cs typeface="Times New Roman" panose="02020603050405020304" pitchFamily="18" charset="0"/>
              </a:rPr>
              <a:t>Credit history, gender, location, education level, employment status, income level, number of dependents, and marital status are the pivotal determinants influencing the funding approval process</a:t>
            </a:r>
          </a:p>
          <a:p>
            <a:pPr lvl="0">
              <a:lnSpc>
                <a:spcPct val="110000"/>
              </a:lnSpc>
            </a:pPr>
            <a:r>
              <a:rPr lang="en-US" sz="1600" dirty="0">
                <a:latin typeface="Times New Roman" panose="02020603050405020304" pitchFamily="18" charset="0"/>
                <a:cs typeface="Times New Roman" panose="02020603050405020304" pitchFamily="18" charset="0"/>
              </a:rPr>
              <a:t>These factors collectively shape the outcome of loan approvals, highlighting their significance in the lending decision-making process</a:t>
            </a:r>
          </a:p>
        </p:txBody>
      </p:sp>
      <p:sp>
        <p:nvSpPr>
          <p:cNvPr id="14" name="Rectangle 13">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7259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97280" y="286603"/>
            <a:ext cx="10058400" cy="1450757"/>
          </a:xfrm>
        </p:spPr>
        <p:txBody>
          <a:bodyPr>
            <a:normAutofit/>
          </a:bodyPr>
          <a:lstStyle/>
          <a:p>
            <a:r>
              <a:rPr lang="en-US" dirty="0">
                <a:latin typeface="Times New Roman" panose="02020603050405020304" pitchFamily="18" charset="0"/>
                <a:cs typeface="Times New Roman" panose="02020603050405020304" pitchFamily="18" charset="0"/>
              </a:rPr>
              <a:t>What data can we collect to improve monitoring and learning from loans?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a:extLst>
              <a:ext uri="{FF2B5EF4-FFF2-40B4-BE49-F238E27FC236}">
                <a16:creationId xmlns:a16="http://schemas.microsoft.com/office/drawing/2014/main" id="{DEDC6DAF-01DE-912F-460F-11ADD067A09D}"/>
              </a:ext>
            </a:extLst>
          </p:cNvPr>
          <p:cNvGraphicFramePr>
            <a:graphicFrameLocks noGrp="1"/>
          </p:cNvGraphicFramePr>
          <p:nvPr>
            <p:ph idx="1"/>
            <p:extLst>
              <p:ext uri="{D42A27DB-BD31-4B8C-83A1-F6EECF244321}">
                <p14:modId xmlns:p14="http://schemas.microsoft.com/office/powerpoint/2010/main" val="2443634239"/>
              </p:ext>
            </p:extLst>
          </p:nvPr>
        </p:nvGraphicFramePr>
        <p:xfrm>
          <a:off x="702366" y="2014334"/>
          <a:ext cx="11065564" cy="4226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648164"/>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311E"/>
      </a:dk2>
      <a:lt2>
        <a:srgbClr val="F3F0F3"/>
      </a:lt2>
      <a:accent1>
        <a:srgbClr val="14B927"/>
      </a:accent1>
      <a:accent2>
        <a:srgbClr val="4EB721"/>
      </a:accent2>
      <a:accent3>
        <a:srgbClr val="20B670"/>
      </a:accent3>
      <a:accent4>
        <a:srgbClr val="D517BF"/>
      </a:accent4>
      <a:accent5>
        <a:srgbClr val="E72981"/>
      </a:accent5>
      <a:accent6>
        <a:srgbClr val="D51721"/>
      </a:accent6>
      <a:hlink>
        <a:srgbClr val="C043B2"/>
      </a:hlink>
      <a:folHlink>
        <a:srgbClr val="7F7F7F"/>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70</TotalTime>
  <Words>1413</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Sagona Book</vt:lpstr>
      <vt:lpstr>Sagona ExtraLight</vt:lpstr>
      <vt:lpstr>Times New Roman</vt:lpstr>
      <vt:lpstr>RetrospectVTI</vt:lpstr>
      <vt:lpstr>The Data-Driven Future of Loan Eligibility at Dream Housing Finance</vt:lpstr>
      <vt:lpstr>Context and Data Audit</vt:lpstr>
      <vt:lpstr>Summary statistics</vt:lpstr>
      <vt:lpstr>How are the loans distributed across counties and user demographics?</vt:lpstr>
      <vt:lpstr>Do the Kenyan borrowers appear to be nationally representative?</vt:lpstr>
      <vt:lpstr>How has the loan book evolved over time?</vt:lpstr>
      <vt:lpstr>Can we identify distinct groups of borrowers?</vt:lpstr>
      <vt:lpstr>Which factors predict who gets funded?</vt:lpstr>
      <vt:lpstr>What data can we collect to improve monitoring and learning from loans?</vt:lpstr>
      <vt:lpstr>New Measures Constructed</vt:lpstr>
      <vt:lpstr>Loan approval rate</vt:lpstr>
      <vt:lpstr>Debt-to-income ratio</vt:lpstr>
      <vt:lpstr>Credit history</vt:lpstr>
      <vt:lpstr>Segmentation and Groups of Interest</vt:lpstr>
      <vt:lpstr>Income groups</vt:lpstr>
      <vt:lpstr>Age groups</vt:lpstr>
      <vt:lpstr>Potential Behavioral Insights</vt:lpstr>
      <vt:lpstr>Areas for Further Analysis</vt:lpstr>
      <vt:lpstr>Proposed New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Kamande Muguro</cp:lastModifiedBy>
  <cp:revision>13</cp:revision>
  <dcterms:created xsi:type="dcterms:W3CDTF">2023-12-19T08:17:59Z</dcterms:created>
  <dcterms:modified xsi:type="dcterms:W3CDTF">2023-12-19T09:44:13Z</dcterms:modified>
</cp:coreProperties>
</file>