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57" r:id="rId3"/>
    <p:sldId id="256" r:id="rId4"/>
    <p:sldId id="262" r:id="rId5"/>
    <p:sldId id="258" r:id="rId6"/>
    <p:sldId id="266" r:id="rId7"/>
    <p:sldId id="259" r:id="rId8"/>
    <p:sldId id="260" r:id="rId9"/>
    <p:sldId id="261" r:id="rId10"/>
  </p:sldIdLst>
  <p:sldSz cx="9144000" cy="5143500" type="screen16x9"/>
  <p:notesSz cx="9144000" cy="5143500"/>
  <p:defaultTextStyle>
    <a:defPPr>
      <a:defRPr lang="en-US"/>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6" d="100"/>
          <a:sy n="96" d="100"/>
        </p:scale>
        <p:origin x="6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04922F-DC43-474E-85BB-BA075CDEA641}" type="doc">
      <dgm:prSet loTypeId="urn:microsoft.com/office/officeart/2008/layout/LinedList" loCatId="list" qsTypeId="urn:microsoft.com/office/officeart/2005/8/quickstyle/simple1" qsCatId="simple" csTypeId="urn:microsoft.com/office/officeart/2018/5/colors/Iconchunking_neutralbg_colorful1" csCatId="colorful" phldr="1"/>
      <dgm:spPr/>
      <dgm:t>
        <a:bodyPr/>
        <a:lstStyle/>
        <a:p>
          <a:endParaRPr lang="en-US"/>
        </a:p>
      </dgm:t>
    </dgm:pt>
    <dgm:pt modelId="{76B93182-0612-4991-B667-D2D60CDA0C54}">
      <dgm:prSet/>
      <dgm:spPr/>
      <dgm:t>
        <a:bodyPr/>
        <a:lstStyle/>
        <a:p>
          <a:r>
            <a:rPr lang="en-US" b="1" dirty="0"/>
            <a:t>Policy Recommendations:</a:t>
          </a:r>
          <a:r>
            <a:rPr lang="en-US" dirty="0"/>
            <a:t> Based on these findings, we recommend that each country develop tailored strategies to address their unique unemployment challenges</a:t>
          </a:r>
        </a:p>
      </dgm:t>
    </dgm:pt>
    <dgm:pt modelId="{F239F9B8-247B-4543-B2BC-7BE778D34FFC}" type="parTrans" cxnId="{1A5ECEB1-D418-46D7-AD85-1FE2C48B2A0A}">
      <dgm:prSet/>
      <dgm:spPr/>
      <dgm:t>
        <a:bodyPr/>
        <a:lstStyle/>
        <a:p>
          <a:endParaRPr lang="en-US"/>
        </a:p>
      </dgm:t>
    </dgm:pt>
    <dgm:pt modelId="{98D06F7B-BACE-45A1-985A-D80F518B9028}" type="sibTrans" cxnId="{1A5ECEB1-D418-46D7-AD85-1FE2C48B2A0A}">
      <dgm:prSet/>
      <dgm:spPr/>
      <dgm:t>
        <a:bodyPr/>
        <a:lstStyle/>
        <a:p>
          <a:endParaRPr lang="en-US"/>
        </a:p>
      </dgm:t>
    </dgm:pt>
    <dgm:pt modelId="{F7212CC0-D81D-419D-920F-58DA80DCC8AD}">
      <dgm:prSet/>
      <dgm:spPr/>
      <dgm:t>
        <a:bodyPr/>
        <a:lstStyle/>
        <a:p>
          <a:r>
            <a:rPr lang="en-US" b="1" dirty="0"/>
            <a:t>Further Research:</a:t>
          </a:r>
          <a:r>
            <a:rPr lang="en-US" dirty="0"/>
            <a:t> More research is needed to understand the specific factors driving these unemployment trends and to refine our predictions</a:t>
          </a:r>
        </a:p>
      </dgm:t>
    </dgm:pt>
    <dgm:pt modelId="{A5D2483E-2D9A-460D-95E7-524E4506318F}" type="parTrans" cxnId="{4E4B91C7-E555-42C8-8F7F-FD0F70E735CF}">
      <dgm:prSet/>
      <dgm:spPr/>
      <dgm:t>
        <a:bodyPr/>
        <a:lstStyle/>
        <a:p>
          <a:endParaRPr lang="en-US"/>
        </a:p>
      </dgm:t>
    </dgm:pt>
    <dgm:pt modelId="{8ACAB4A0-E0F7-4E3D-9BF0-5B1F770CFF63}" type="sibTrans" cxnId="{4E4B91C7-E555-42C8-8F7F-FD0F70E735CF}">
      <dgm:prSet/>
      <dgm:spPr/>
      <dgm:t>
        <a:bodyPr/>
        <a:lstStyle/>
        <a:p>
          <a:endParaRPr lang="en-US"/>
        </a:p>
      </dgm:t>
    </dgm:pt>
    <dgm:pt modelId="{FD92BD6D-1643-4250-8272-4FE987CB3A5B}" type="pres">
      <dgm:prSet presAssocID="{F104922F-DC43-474E-85BB-BA075CDEA641}" presName="vert0" presStyleCnt="0">
        <dgm:presLayoutVars>
          <dgm:dir/>
          <dgm:animOne val="branch"/>
          <dgm:animLvl val="lvl"/>
        </dgm:presLayoutVars>
      </dgm:prSet>
      <dgm:spPr/>
    </dgm:pt>
    <dgm:pt modelId="{37665D14-1DA8-4F4E-85D0-56B9D566D389}" type="pres">
      <dgm:prSet presAssocID="{76B93182-0612-4991-B667-D2D60CDA0C54}" presName="thickLine" presStyleLbl="alignNode1" presStyleIdx="0" presStyleCnt="2"/>
      <dgm:spPr/>
    </dgm:pt>
    <dgm:pt modelId="{34181E7C-B24F-4C9E-A151-E47BB4782217}" type="pres">
      <dgm:prSet presAssocID="{76B93182-0612-4991-B667-D2D60CDA0C54}" presName="horz1" presStyleCnt="0"/>
      <dgm:spPr/>
    </dgm:pt>
    <dgm:pt modelId="{3D9E29A4-C1B2-48E3-98E4-CB23A397F633}" type="pres">
      <dgm:prSet presAssocID="{76B93182-0612-4991-B667-D2D60CDA0C54}" presName="tx1" presStyleLbl="revTx" presStyleIdx="0" presStyleCnt="2"/>
      <dgm:spPr/>
    </dgm:pt>
    <dgm:pt modelId="{B5692F24-5449-4888-999D-CE9C5BE4D090}" type="pres">
      <dgm:prSet presAssocID="{76B93182-0612-4991-B667-D2D60CDA0C54}" presName="vert1" presStyleCnt="0"/>
      <dgm:spPr/>
    </dgm:pt>
    <dgm:pt modelId="{1C33EDFC-3A2E-4487-9DC7-D9DAB7887D86}" type="pres">
      <dgm:prSet presAssocID="{F7212CC0-D81D-419D-920F-58DA80DCC8AD}" presName="thickLine" presStyleLbl="alignNode1" presStyleIdx="1" presStyleCnt="2"/>
      <dgm:spPr/>
    </dgm:pt>
    <dgm:pt modelId="{E31D5ACB-208F-4342-96C4-B7DF536B543B}" type="pres">
      <dgm:prSet presAssocID="{F7212CC0-D81D-419D-920F-58DA80DCC8AD}" presName="horz1" presStyleCnt="0"/>
      <dgm:spPr/>
    </dgm:pt>
    <dgm:pt modelId="{A0308077-EE83-4F15-B807-F8C564BF98F2}" type="pres">
      <dgm:prSet presAssocID="{F7212CC0-D81D-419D-920F-58DA80DCC8AD}" presName="tx1" presStyleLbl="revTx" presStyleIdx="1" presStyleCnt="2"/>
      <dgm:spPr/>
    </dgm:pt>
    <dgm:pt modelId="{64DAD9C8-1C24-4C5C-813D-CBD3B0496073}" type="pres">
      <dgm:prSet presAssocID="{F7212CC0-D81D-419D-920F-58DA80DCC8AD}" presName="vert1" presStyleCnt="0"/>
      <dgm:spPr/>
    </dgm:pt>
  </dgm:ptLst>
  <dgm:cxnLst>
    <dgm:cxn modelId="{55DA8C35-7197-466D-8A24-0929DF9344A2}" type="presOf" srcId="{F104922F-DC43-474E-85BB-BA075CDEA641}" destId="{FD92BD6D-1643-4250-8272-4FE987CB3A5B}" srcOrd="0" destOrd="0" presId="urn:microsoft.com/office/officeart/2008/layout/LinedList"/>
    <dgm:cxn modelId="{93704350-2399-4421-A04D-DB70D7B8AA2F}" type="presOf" srcId="{76B93182-0612-4991-B667-D2D60CDA0C54}" destId="{3D9E29A4-C1B2-48E3-98E4-CB23A397F633}" srcOrd="0" destOrd="0" presId="urn:microsoft.com/office/officeart/2008/layout/LinedList"/>
    <dgm:cxn modelId="{1A5ECEB1-D418-46D7-AD85-1FE2C48B2A0A}" srcId="{F104922F-DC43-474E-85BB-BA075CDEA641}" destId="{76B93182-0612-4991-B667-D2D60CDA0C54}" srcOrd="0" destOrd="0" parTransId="{F239F9B8-247B-4543-B2BC-7BE778D34FFC}" sibTransId="{98D06F7B-BACE-45A1-985A-D80F518B9028}"/>
    <dgm:cxn modelId="{4E4B91C7-E555-42C8-8F7F-FD0F70E735CF}" srcId="{F104922F-DC43-474E-85BB-BA075CDEA641}" destId="{F7212CC0-D81D-419D-920F-58DA80DCC8AD}" srcOrd="1" destOrd="0" parTransId="{A5D2483E-2D9A-460D-95E7-524E4506318F}" sibTransId="{8ACAB4A0-E0F7-4E3D-9BF0-5B1F770CFF63}"/>
    <dgm:cxn modelId="{F3A4D1E1-E6AE-471E-B48D-9749DA02CA3E}" type="presOf" srcId="{F7212CC0-D81D-419D-920F-58DA80DCC8AD}" destId="{A0308077-EE83-4F15-B807-F8C564BF98F2}" srcOrd="0" destOrd="0" presId="urn:microsoft.com/office/officeart/2008/layout/LinedList"/>
    <dgm:cxn modelId="{AB0FFEEE-EDE3-4239-A893-6D6CD119D412}" type="presParOf" srcId="{FD92BD6D-1643-4250-8272-4FE987CB3A5B}" destId="{37665D14-1DA8-4F4E-85D0-56B9D566D389}" srcOrd="0" destOrd="0" presId="urn:microsoft.com/office/officeart/2008/layout/LinedList"/>
    <dgm:cxn modelId="{26E1B266-35AD-43DD-811E-F01257A2F81F}" type="presParOf" srcId="{FD92BD6D-1643-4250-8272-4FE987CB3A5B}" destId="{34181E7C-B24F-4C9E-A151-E47BB4782217}" srcOrd="1" destOrd="0" presId="urn:microsoft.com/office/officeart/2008/layout/LinedList"/>
    <dgm:cxn modelId="{3B8978B3-4737-4E0E-A8A8-3FABA9225436}" type="presParOf" srcId="{34181E7C-B24F-4C9E-A151-E47BB4782217}" destId="{3D9E29A4-C1B2-48E3-98E4-CB23A397F633}" srcOrd="0" destOrd="0" presId="urn:microsoft.com/office/officeart/2008/layout/LinedList"/>
    <dgm:cxn modelId="{09D20018-77D6-46A0-AA50-E115E3030203}" type="presParOf" srcId="{34181E7C-B24F-4C9E-A151-E47BB4782217}" destId="{B5692F24-5449-4888-999D-CE9C5BE4D090}" srcOrd="1" destOrd="0" presId="urn:microsoft.com/office/officeart/2008/layout/LinedList"/>
    <dgm:cxn modelId="{92893D58-B150-4445-A0AD-BBE180237401}" type="presParOf" srcId="{FD92BD6D-1643-4250-8272-4FE987CB3A5B}" destId="{1C33EDFC-3A2E-4487-9DC7-D9DAB7887D86}" srcOrd="2" destOrd="0" presId="urn:microsoft.com/office/officeart/2008/layout/LinedList"/>
    <dgm:cxn modelId="{392B48AE-835A-4928-B8B3-BECE78506ED0}" type="presParOf" srcId="{FD92BD6D-1643-4250-8272-4FE987CB3A5B}" destId="{E31D5ACB-208F-4342-96C4-B7DF536B543B}" srcOrd="3" destOrd="0" presId="urn:microsoft.com/office/officeart/2008/layout/LinedList"/>
    <dgm:cxn modelId="{7F4AD615-E4C6-4BB5-B9F3-393A38688D13}" type="presParOf" srcId="{E31D5ACB-208F-4342-96C4-B7DF536B543B}" destId="{A0308077-EE83-4F15-B807-F8C564BF98F2}" srcOrd="0" destOrd="0" presId="urn:microsoft.com/office/officeart/2008/layout/LinedList"/>
    <dgm:cxn modelId="{8C824026-1D18-42CC-9B67-DF7E7578E4F2}" type="presParOf" srcId="{E31D5ACB-208F-4342-96C4-B7DF536B543B}" destId="{64DAD9C8-1C24-4C5C-813D-CBD3B04960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65D14-1DA8-4F4E-85D0-56B9D566D389}">
      <dsp:nvSpPr>
        <dsp:cNvPr id="0" name=""/>
        <dsp:cNvSpPr/>
      </dsp:nvSpPr>
      <dsp:spPr>
        <a:xfrm>
          <a:off x="0" y="0"/>
          <a:ext cx="525283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E29A4-C1B2-48E3-98E4-CB23A397F633}">
      <dsp:nvSpPr>
        <dsp:cNvPr id="0" name=""/>
        <dsp:cNvSpPr/>
      </dsp:nvSpPr>
      <dsp:spPr>
        <a:xfrm>
          <a:off x="0" y="0"/>
          <a:ext cx="5252833" cy="2191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Policy Recommendations:</a:t>
          </a:r>
          <a:r>
            <a:rPr lang="en-US" sz="2500" kern="1200" dirty="0"/>
            <a:t> Based on these findings, we recommend that each country develop tailored strategies to address their unique unemployment challenges</a:t>
          </a:r>
        </a:p>
      </dsp:txBody>
      <dsp:txXfrm>
        <a:off x="0" y="0"/>
        <a:ext cx="5252833" cy="2191352"/>
      </dsp:txXfrm>
    </dsp:sp>
    <dsp:sp modelId="{1C33EDFC-3A2E-4487-9DC7-D9DAB7887D86}">
      <dsp:nvSpPr>
        <dsp:cNvPr id="0" name=""/>
        <dsp:cNvSpPr/>
      </dsp:nvSpPr>
      <dsp:spPr>
        <a:xfrm>
          <a:off x="0" y="2191352"/>
          <a:ext cx="525283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308077-EE83-4F15-B807-F8C564BF98F2}">
      <dsp:nvSpPr>
        <dsp:cNvPr id="0" name=""/>
        <dsp:cNvSpPr/>
      </dsp:nvSpPr>
      <dsp:spPr>
        <a:xfrm>
          <a:off x="0" y="2191352"/>
          <a:ext cx="5252833" cy="2191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dirty="0"/>
            <a:t>Further Research:</a:t>
          </a:r>
          <a:r>
            <a:rPr lang="en-US" sz="2500" kern="1200" dirty="0"/>
            <a:t> More research is needed to understand the specific factors driving these unemployment trends and to refine our predictions</a:t>
          </a:r>
        </a:p>
      </dsp:txBody>
      <dsp:txXfrm>
        <a:off x="0" y="2191352"/>
        <a:ext cx="5252833" cy="21913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8"/>
            <a:ext cx="7772400" cy="43088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3"/>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344021" y="273844"/>
            <a:ext cx="8455959" cy="99417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348943" y="1314450"/>
            <a:ext cx="4149239" cy="617934"/>
          </a:xfrm>
        </p:spPr>
        <p:txBody>
          <a:bodyPr anchor="b"/>
          <a:lstStyle>
            <a:lvl1pPr marL="0" indent="0">
              <a:buNone/>
              <a:defRPr sz="1800" b="0" i="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348943" y="2000250"/>
            <a:ext cx="4149239" cy="2641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629150" y="1314450"/>
            <a:ext cx="4170830" cy="617934"/>
          </a:xfrm>
        </p:spPr>
        <p:txBody>
          <a:bodyPr anchor="b"/>
          <a:lstStyle>
            <a:lvl1pPr marL="0" indent="0">
              <a:buNone/>
              <a:defRPr sz="1800" b="0" i="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629150" y="2000250"/>
            <a:ext cx="4170830" cy="2641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02-Apr-24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765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344021" y="274321"/>
            <a:ext cx="8455959" cy="994172"/>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344020" y="4812507"/>
            <a:ext cx="2191286" cy="273844"/>
          </a:xfrm>
        </p:spPr>
        <p:txBody>
          <a:bodyPr/>
          <a:lstStyle/>
          <a:p>
            <a:fld id="{3AB41CFF-90C9-47B3-9DA1-F2BF8D839F7E}" type="datetime1">
              <a:rPr lang="en-US" smtClean="0"/>
              <a:t>02-Apr-24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0543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02-Apr-24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6962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02-Apr-24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65370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02-Apr-24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7603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02-Apr-24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07781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02-Apr-24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873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3027" y="-57749"/>
            <a:ext cx="8997950" cy="430840"/>
          </a:xfrm>
        </p:spPr>
        <p:txBody>
          <a:bodyPr lIns="0" tIns="0" rIns="0" bIns="0"/>
          <a:lstStyle>
            <a:lvl1pPr>
              <a:defRPr sz="280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3027" y="-57749"/>
            <a:ext cx="8997950" cy="430840"/>
          </a:xfrm>
        </p:spPr>
        <p:txBody>
          <a:bodyPr lIns="0" tIns="0" rIns="0" bIns="0"/>
          <a:lstStyle>
            <a:lvl1pPr>
              <a:defRPr sz="2800" b="0" i="0">
                <a:solidFill>
                  <a:schemeClr val="bg1"/>
                </a:solidFill>
                <a:latin typeface="Lucida Sans Unicode"/>
                <a:cs typeface="Lucida Sans Unicode"/>
              </a:defRPr>
            </a:lvl1pPr>
          </a:lstStyle>
          <a:p>
            <a:endParaRPr/>
          </a:p>
        </p:txBody>
      </p:sp>
      <p:sp>
        <p:nvSpPr>
          <p:cNvPr id="3" name="Holder 3"/>
          <p:cNvSpPr>
            <a:spLocks noGrp="1"/>
          </p:cNvSpPr>
          <p:nvPr>
            <p:ph sz="half" idx="2"/>
          </p:nvPr>
        </p:nvSpPr>
        <p:spPr>
          <a:xfrm>
            <a:off x="457200" y="1183008"/>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8"/>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02-Apr-24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3027" y="-57749"/>
            <a:ext cx="8997950" cy="430840"/>
          </a:xfrm>
        </p:spPr>
        <p:txBody>
          <a:bodyPr lIns="0" tIns="0" rIns="0" bIns="0"/>
          <a:lstStyle>
            <a:lvl1pPr>
              <a:defRPr sz="2800" b="0" i="0">
                <a:solidFill>
                  <a:schemeClr val="bg1"/>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02-Apr-24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02-Apr-24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143000" y="841772"/>
            <a:ext cx="6858000" cy="1790700"/>
          </a:xfrm>
        </p:spPr>
        <p:txBody>
          <a:bodyPr anchor="b"/>
          <a:lstStyle>
            <a:lvl1pPr algn="ctr">
              <a:defRPr sz="33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143000" y="2701528"/>
            <a:ext cx="6858000" cy="1241822"/>
          </a:xfrm>
        </p:spPr>
        <p:txBody>
          <a:bodyPr/>
          <a:lstStyle>
            <a:lvl1pPr marL="0" indent="0" algn="ctr">
              <a:buNone/>
              <a:defRPr sz="15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02-Apr-24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07766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344020" y="274321"/>
            <a:ext cx="8171330" cy="99417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02-Apr-24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704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623888" y="1282304"/>
            <a:ext cx="7886700" cy="2139553"/>
          </a:xfrm>
        </p:spPr>
        <p:txBody>
          <a:bodyPr anchor="b"/>
          <a:lstStyle>
            <a:lvl1pPr>
              <a:defRPr sz="33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623888" y="3442098"/>
            <a:ext cx="7886700" cy="1125140"/>
          </a:xfrm>
        </p:spPr>
        <p:txBody>
          <a:bodyPr/>
          <a:lstStyle>
            <a:lvl1pPr marL="0" indent="0">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02-Apr-24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835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344020" y="274321"/>
            <a:ext cx="8171330" cy="99417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344021" y="1369219"/>
            <a:ext cx="417083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4629150" y="1369219"/>
            <a:ext cx="4170829"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02-Apr-24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8801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158201" y="1418450"/>
            <a:ext cx="3591560" cy="3072765"/>
          </a:xfrm>
          <a:custGeom>
            <a:avLst/>
            <a:gdLst/>
            <a:ahLst/>
            <a:cxnLst/>
            <a:rect l="l" t="t" r="r" b="b"/>
            <a:pathLst>
              <a:path w="3591559" h="3072765">
                <a:moveTo>
                  <a:pt x="3591299" y="3072599"/>
                </a:moveTo>
                <a:lnTo>
                  <a:pt x="0" y="3072599"/>
                </a:lnTo>
                <a:lnTo>
                  <a:pt x="0" y="0"/>
                </a:lnTo>
                <a:lnTo>
                  <a:pt x="3591299" y="0"/>
                </a:lnTo>
                <a:lnTo>
                  <a:pt x="3591299" y="3072599"/>
                </a:lnTo>
                <a:close/>
              </a:path>
            </a:pathLst>
          </a:custGeom>
          <a:solidFill>
            <a:srgbClr val="EEEEEE"/>
          </a:solidFill>
        </p:spPr>
        <p:txBody>
          <a:bodyPr wrap="square" lIns="0" tIns="0" rIns="0" bIns="0" rtlCol="0"/>
          <a:lstStyle/>
          <a:p>
            <a:endParaRPr sz="2400"/>
          </a:p>
        </p:txBody>
      </p:sp>
      <p:sp>
        <p:nvSpPr>
          <p:cNvPr id="17" name="bg object 17"/>
          <p:cNvSpPr/>
          <p:nvPr/>
        </p:nvSpPr>
        <p:spPr>
          <a:xfrm>
            <a:off x="5158201" y="1418450"/>
            <a:ext cx="3591560" cy="3072765"/>
          </a:xfrm>
          <a:custGeom>
            <a:avLst/>
            <a:gdLst/>
            <a:ahLst/>
            <a:cxnLst/>
            <a:rect l="l" t="t" r="r" b="b"/>
            <a:pathLst>
              <a:path w="3591559" h="3072765">
                <a:moveTo>
                  <a:pt x="0" y="0"/>
                </a:moveTo>
                <a:lnTo>
                  <a:pt x="3591299" y="0"/>
                </a:lnTo>
                <a:lnTo>
                  <a:pt x="3591299" y="3072599"/>
                </a:lnTo>
                <a:lnTo>
                  <a:pt x="0" y="3072599"/>
                </a:lnTo>
                <a:lnTo>
                  <a:pt x="0" y="0"/>
                </a:lnTo>
                <a:close/>
              </a:path>
            </a:pathLst>
          </a:custGeom>
          <a:ln w="9524">
            <a:solidFill>
              <a:srgbClr val="999999"/>
            </a:solidFill>
          </a:ln>
        </p:spPr>
        <p:txBody>
          <a:bodyPr wrap="square" lIns="0" tIns="0" rIns="0" bIns="0" rtlCol="0"/>
          <a:lstStyle/>
          <a:p>
            <a:endParaRPr sz="2400"/>
          </a:p>
        </p:txBody>
      </p:sp>
      <p:sp>
        <p:nvSpPr>
          <p:cNvPr id="2" name="Holder 2"/>
          <p:cNvSpPr>
            <a:spLocks noGrp="1"/>
          </p:cNvSpPr>
          <p:nvPr>
            <p:ph type="title"/>
          </p:nvPr>
        </p:nvSpPr>
        <p:spPr>
          <a:xfrm>
            <a:off x="73027" y="-57747"/>
            <a:ext cx="8997950" cy="430887"/>
          </a:xfrm>
          <a:prstGeom prst="rect">
            <a:avLst/>
          </a:prstGeom>
        </p:spPr>
        <p:txBody>
          <a:bodyPr wrap="square" lIns="0" tIns="0" rIns="0" bIns="0">
            <a:spAutoFit/>
          </a:bodyPr>
          <a:lstStyle>
            <a:lvl1pPr>
              <a:defRPr sz="2800"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a:xfrm>
            <a:off x="457200" y="1183008"/>
            <a:ext cx="82296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7"/>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7"/>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02-Apr-24</a:t>
            </a:fld>
            <a:endParaRPr lang="en-US"/>
          </a:p>
        </p:txBody>
      </p:sp>
      <p:sp>
        <p:nvSpPr>
          <p:cNvPr id="6" name="Holder 6"/>
          <p:cNvSpPr>
            <a:spLocks noGrp="1"/>
          </p:cNvSpPr>
          <p:nvPr>
            <p:ph type="sldNum" sz="quarter" idx="7"/>
          </p:nvPr>
        </p:nvSpPr>
        <p:spPr>
          <a:xfrm>
            <a:off x="6583680" y="4783457"/>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66">
        <a:defRPr>
          <a:latin typeface="+mn-lt"/>
          <a:ea typeface="+mn-ea"/>
          <a:cs typeface="+mn-cs"/>
        </a:defRPr>
      </a:lvl2pPr>
      <a:lvl3pPr marL="914333">
        <a:defRPr>
          <a:latin typeface="+mn-lt"/>
          <a:ea typeface="+mn-ea"/>
          <a:cs typeface="+mn-cs"/>
        </a:defRPr>
      </a:lvl3pPr>
      <a:lvl4pPr marL="1371498">
        <a:defRPr>
          <a:latin typeface="+mn-lt"/>
          <a:ea typeface="+mn-ea"/>
          <a:cs typeface="+mn-cs"/>
        </a:defRPr>
      </a:lvl4pPr>
      <a:lvl5pPr marL="1828664">
        <a:defRPr>
          <a:latin typeface="+mn-lt"/>
          <a:ea typeface="+mn-ea"/>
          <a:cs typeface="+mn-cs"/>
        </a:defRPr>
      </a:lvl5pPr>
      <a:lvl6pPr marL="2285829">
        <a:defRPr>
          <a:latin typeface="+mn-lt"/>
          <a:ea typeface="+mn-ea"/>
          <a:cs typeface="+mn-cs"/>
        </a:defRPr>
      </a:lvl6pPr>
      <a:lvl7pPr marL="2742995">
        <a:defRPr>
          <a:latin typeface="+mn-lt"/>
          <a:ea typeface="+mn-ea"/>
          <a:cs typeface="+mn-cs"/>
        </a:defRPr>
      </a:lvl7pPr>
      <a:lvl8pPr marL="3200160">
        <a:defRPr>
          <a:latin typeface="+mn-lt"/>
          <a:ea typeface="+mn-ea"/>
          <a:cs typeface="+mn-cs"/>
        </a:defRPr>
      </a:lvl8pPr>
      <a:lvl9pPr marL="3657326">
        <a:defRPr>
          <a:latin typeface="+mn-lt"/>
          <a:ea typeface="+mn-ea"/>
          <a:cs typeface="+mn-cs"/>
        </a:defRPr>
      </a:lvl9pPr>
    </p:bodyStyle>
    <p:otherStyle>
      <a:lvl1pPr marL="0">
        <a:defRPr>
          <a:latin typeface="+mn-lt"/>
          <a:ea typeface="+mn-ea"/>
          <a:cs typeface="+mn-cs"/>
        </a:defRPr>
      </a:lvl1pPr>
      <a:lvl2pPr marL="457166">
        <a:defRPr>
          <a:latin typeface="+mn-lt"/>
          <a:ea typeface="+mn-ea"/>
          <a:cs typeface="+mn-cs"/>
        </a:defRPr>
      </a:lvl2pPr>
      <a:lvl3pPr marL="914333">
        <a:defRPr>
          <a:latin typeface="+mn-lt"/>
          <a:ea typeface="+mn-ea"/>
          <a:cs typeface="+mn-cs"/>
        </a:defRPr>
      </a:lvl3pPr>
      <a:lvl4pPr marL="1371498">
        <a:defRPr>
          <a:latin typeface="+mn-lt"/>
          <a:ea typeface="+mn-ea"/>
          <a:cs typeface="+mn-cs"/>
        </a:defRPr>
      </a:lvl4pPr>
      <a:lvl5pPr marL="1828664">
        <a:defRPr>
          <a:latin typeface="+mn-lt"/>
          <a:ea typeface="+mn-ea"/>
          <a:cs typeface="+mn-cs"/>
        </a:defRPr>
      </a:lvl5pPr>
      <a:lvl6pPr marL="2285829">
        <a:defRPr>
          <a:latin typeface="+mn-lt"/>
          <a:ea typeface="+mn-ea"/>
          <a:cs typeface="+mn-cs"/>
        </a:defRPr>
      </a:lvl6pPr>
      <a:lvl7pPr marL="2742995">
        <a:defRPr>
          <a:latin typeface="+mn-lt"/>
          <a:ea typeface="+mn-ea"/>
          <a:cs typeface="+mn-cs"/>
        </a:defRPr>
      </a:lvl7pPr>
      <a:lvl8pPr marL="3200160">
        <a:defRPr>
          <a:latin typeface="+mn-lt"/>
          <a:ea typeface="+mn-ea"/>
          <a:cs typeface="+mn-cs"/>
        </a:defRPr>
      </a:lvl8pPr>
      <a:lvl9pPr marL="3657326">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9144000" cy="5143503"/>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344021" y="319088"/>
            <a:ext cx="8455959"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344021" y="1462088"/>
            <a:ext cx="8455959" cy="31468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344021" y="4812507"/>
            <a:ext cx="2057400" cy="273844"/>
          </a:xfrm>
          <a:prstGeom prst="rect">
            <a:avLst/>
          </a:prstGeom>
        </p:spPr>
        <p:txBody>
          <a:bodyPr vert="horz" lIns="91440" tIns="45720" rIns="91440" bIns="45720" rtlCol="0" anchor="ctr"/>
          <a:lstStyle>
            <a:lvl1pPr algn="l">
              <a:defRPr sz="675">
                <a:solidFill>
                  <a:schemeClr val="tx1">
                    <a:alpha val="60000"/>
                  </a:schemeClr>
                </a:solidFill>
                <a:latin typeface="+mn-lt"/>
              </a:defRPr>
            </a:lvl1pPr>
          </a:lstStyle>
          <a:p>
            <a:fld id="{57E0CF6C-748E-4B7A-BC8B-3011EF78ED13}" type="datetime1">
              <a:rPr lang="en-US" smtClean="0"/>
              <a:pPr/>
              <a:t>02-Apr-24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3028950" y="4812507"/>
            <a:ext cx="3086100" cy="273844"/>
          </a:xfrm>
          <a:prstGeom prst="rect">
            <a:avLst/>
          </a:prstGeom>
        </p:spPr>
        <p:txBody>
          <a:bodyPr vert="horz" lIns="91440" tIns="45720" rIns="91440" bIns="45720" rtlCol="0" anchor="ctr"/>
          <a:lstStyle>
            <a:lvl1pPr algn="ctr">
              <a:defRPr sz="675">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6742580" y="4812507"/>
            <a:ext cx="2057400" cy="273844"/>
          </a:xfrm>
          <a:prstGeom prst="rect">
            <a:avLst/>
          </a:prstGeom>
        </p:spPr>
        <p:txBody>
          <a:bodyPr vert="horz" lIns="91440" tIns="45720" rIns="91440" bIns="45720" rtlCol="0" anchor="ctr"/>
          <a:lstStyle>
            <a:lvl1pPr algn="r">
              <a:defRPr sz="675">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6400800" y="0"/>
            <a:ext cx="2740959" cy="3431511"/>
          </a:xfrm>
          <a:prstGeom prst="rect">
            <a:avLst/>
          </a:prstGeom>
        </p:spPr>
      </p:pic>
    </p:spTree>
    <p:extLst>
      <p:ext uri="{BB962C8B-B14F-4D97-AF65-F5344CB8AC3E}">
        <p14:creationId xmlns:p14="http://schemas.microsoft.com/office/powerpoint/2010/main" val="101907806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l" defTabSz="685800" rtl="0" eaLnBrk="1" latinLnBrk="0" hangingPunct="1">
        <a:lnSpc>
          <a:spcPct val="100000"/>
        </a:lnSpc>
        <a:spcBef>
          <a:spcPct val="0"/>
        </a:spcBef>
        <a:buNone/>
        <a:defRPr sz="3300" b="0" kern="1200">
          <a:solidFill>
            <a:schemeClr val="tx1"/>
          </a:solidFill>
          <a:latin typeface="+mj-lt"/>
          <a:ea typeface="+mj-ea"/>
          <a:cs typeface="+mj-cs"/>
        </a:defRPr>
      </a:lvl1pPr>
    </p:titleStyle>
    <p:bodyStyle>
      <a:lvl1pPr marL="171450" indent="-171450" algn="l" defTabSz="685800" rtl="0" eaLnBrk="1" latinLnBrk="0" hangingPunct="1">
        <a:lnSpc>
          <a:spcPct val="110000"/>
        </a:lnSpc>
        <a:spcBef>
          <a:spcPts val="750"/>
        </a:spcBef>
        <a:buClr>
          <a:schemeClr val="accent1"/>
        </a:buClr>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10000"/>
        </a:lnSpc>
        <a:spcBef>
          <a:spcPts val="375"/>
        </a:spcBef>
        <a:buClr>
          <a:schemeClr val="accent1"/>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10000"/>
        </a:lnSpc>
        <a:spcBef>
          <a:spcPts val="375"/>
        </a:spcBef>
        <a:buClr>
          <a:schemeClr val="accent1"/>
        </a:buClr>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1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10000"/>
        </a:lnSpc>
        <a:spcBef>
          <a:spcPts val="375"/>
        </a:spcBef>
        <a:buClr>
          <a:schemeClr val="accent1"/>
        </a:buClr>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africanarguments.org/2017/03/17/droughts-in-east-africa-are-becoming-more-frequent-and-more-devastat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lumMod val="65000"/>
                  <a:lumOff val="35000"/>
                </a:schemeClr>
              </a:solidFill>
              <a:latin typeface="AvenirNext LT Pro Medium" panose="020B0504020202020204" pitchFamily="34" charset="0"/>
            </a:endParaRPr>
          </a:p>
        </p:txBody>
      </p:sp>
      <p:sp>
        <p:nvSpPr>
          <p:cNvPr id="2" name="Title"/>
          <p:cNvSpPr>
            <a:spLocks noGrp="1"/>
          </p:cNvSpPr>
          <p:nvPr>
            <p:ph type="ctrTitle"/>
          </p:nvPr>
        </p:nvSpPr>
        <p:spPr>
          <a:xfrm>
            <a:off x="628650" y="558682"/>
            <a:ext cx="4171950" cy="1955918"/>
          </a:xfrm>
        </p:spPr>
        <p:txBody>
          <a:bodyPr anchor="b">
            <a:normAutofit/>
          </a:bodyPr>
          <a:lstStyle/>
          <a:p>
            <a:pPr algn="l">
              <a:lnSpc>
                <a:spcPct val="90000"/>
              </a:lnSpc>
            </a:pPr>
            <a:r>
              <a:rPr lang="en-US"/>
              <a:t>Unemployment Trends and Predictions in East African Countries</a:t>
            </a:r>
          </a:p>
        </p:txBody>
      </p:sp>
      <p:grpSp>
        <p:nvGrpSpPr>
          <p:cNvPr id="48" name="Group 47">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125269" y="57151"/>
            <a:ext cx="2998211" cy="5112059"/>
            <a:chOff x="8059620" y="41922"/>
            <a:chExt cx="3997615" cy="6816077"/>
          </a:xfrm>
        </p:grpSpPr>
        <p:pic>
          <p:nvPicPr>
            <p:cNvPr id="49" name="Picture 48">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50" name="Picture 49">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4" name="Picture 3" descr="A person carrying a baby&#10;&#10;Description automatically generated">
            <a:extLst>
              <a:ext uri="{FF2B5EF4-FFF2-40B4-BE49-F238E27FC236}">
                <a16:creationId xmlns:a16="http://schemas.microsoft.com/office/drawing/2014/main" id="{F5794D0A-67C8-D576-9757-61815BDD2CB2}"/>
              </a:ext>
            </a:extLst>
          </p:cNvPr>
          <p:cNvPicPr>
            <a:picLocks noChangeAspect="1"/>
          </p:cNvPicPr>
          <p:nvPr/>
        </p:nvPicPr>
        <p:blipFill rotWithShape="1">
          <a:blip r:embed="rId3">
            <a:alphaModFix/>
            <a:extLst>
              <a:ext uri="{837473B0-CC2E-450A-ABE3-18F120FF3D39}">
                <a1611:picAttrSrcUrl xmlns:a1611="http://schemas.microsoft.com/office/drawing/2016/11/main" r:id="rId4"/>
              </a:ext>
            </a:extLst>
          </a:blip>
          <a:srcRect l="24000" r="12000"/>
          <a:stretch/>
        </p:blipFill>
        <p:spPr>
          <a:xfrm>
            <a:off x="5003832" y="668954"/>
            <a:ext cx="3784718" cy="3784718"/>
          </a:xfrm>
          <a:custGeom>
            <a:avLst/>
            <a:gdLst/>
            <a:ahLst/>
            <a:cxnLst/>
            <a:rect l="l" t="t" r="r" b="b"/>
            <a:pathLst>
              <a:path w="4800600" h="4800600">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p:spPr>
      </p:pic>
    </p:spTree>
    <p:extLst>
      <p:ext uri="{BB962C8B-B14F-4D97-AF65-F5344CB8AC3E}">
        <p14:creationId xmlns:p14="http://schemas.microsoft.com/office/powerpoint/2010/main" val="402335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31228" y="1450076"/>
            <a:ext cx="3402965" cy="2741841"/>
          </a:xfrm>
          <a:prstGeom prst="rect">
            <a:avLst/>
          </a:prstGeom>
        </p:spPr>
        <p:txBody>
          <a:bodyPr vert="horz" wrap="square" lIns="0" tIns="12700" rIns="0" bIns="0" rtlCol="0">
            <a:spAutoFit/>
          </a:bodyPr>
          <a:lstStyle/>
          <a:p>
            <a:pPr marL="12700" marR="5080">
              <a:lnSpc>
                <a:spcPct val="116100"/>
              </a:lnSpc>
              <a:spcBef>
                <a:spcPts val="100"/>
              </a:spcBef>
            </a:pPr>
            <a:r>
              <a:rPr lang="en-US" sz="1400" spc="-5" dirty="0">
                <a:latin typeface="Times New Roman"/>
                <a:cs typeface="Times New Roman"/>
              </a:rPr>
              <a:t>This line graph illustrates the fluctuating unemployment rates across various East African nations. Burundi demonstrates a gradual decline in unemployment, while Congo DRC. experiences a notable increase post-2018. Kenya's rate remains stable, Rwanda's increases until approximately 2020 before declining, South Sudan sees a steady decrease, Tanzania maintains relative stability with minor fluctuations, and Uganda experiences a slight decrease. </a:t>
            </a:r>
            <a:endParaRPr sz="1400" dirty="0">
              <a:latin typeface="Times New Roman"/>
              <a:cs typeface="Times New Roman"/>
            </a:endParaRPr>
          </a:p>
        </p:txBody>
      </p:sp>
      <p:sp>
        <p:nvSpPr>
          <p:cNvPr id="4" name="object 4"/>
          <p:cNvSpPr txBox="1"/>
          <p:nvPr/>
        </p:nvSpPr>
        <p:spPr>
          <a:xfrm>
            <a:off x="2029186" y="2830163"/>
            <a:ext cx="1199515" cy="228268"/>
          </a:xfrm>
          <a:prstGeom prst="rect">
            <a:avLst/>
          </a:prstGeom>
        </p:spPr>
        <p:txBody>
          <a:bodyPr vert="horz" wrap="square" lIns="0" tIns="12700" rIns="0" bIns="0" rtlCol="0">
            <a:spAutoFit/>
          </a:bodyPr>
          <a:lstStyle/>
          <a:p>
            <a:pPr marL="12700">
              <a:spcBef>
                <a:spcPts val="100"/>
              </a:spcBef>
            </a:pPr>
            <a:r>
              <a:rPr sz="1400" spc="-5" dirty="0">
                <a:latin typeface="Arial MT"/>
                <a:cs typeface="Arial MT"/>
              </a:rPr>
              <a:t>&lt;visualization&gt;</a:t>
            </a:r>
            <a:endParaRPr sz="1400" dirty="0">
              <a:latin typeface="Arial MT"/>
              <a:cs typeface="Arial MT"/>
            </a:endParaRPr>
          </a:p>
        </p:txBody>
      </p:sp>
      <p:sp>
        <p:nvSpPr>
          <p:cNvPr id="5" name="object 5"/>
          <p:cNvSpPr/>
          <p:nvPr/>
        </p:nvSpPr>
        <p:spPr>
          <a:xfrm>
            <a:off x="0" y="3"/>
            <a:ext cx="9144000" cy="795655"/>
          </a:xfrm>
          <a:custGeom>
            <a:avLst/>
            <a:gdLst/>
            <a:ahLst/>
            <a:cxnLst/>
            <a:rect l="l" t="t" r="r" b="b"/>
            <a:pathLst>
              <a:path w="9144000" h="795655">
                <a:moveTo>
                  <a:pt x="9143999" y="795599"/>
                </a:moveTo>
                <a:lnTo>
                  <a:pt x="0" y="795599"/>
                </a:lnTo>
                <a:lnTo>
                  <a:pt x="0" y="0"/>
                </a:lnTo>
                <a:lnTo>
                  <a:pt x="9143999" y="0"/>
                </a:lnTo>
                <a:lnTo>
                  <a:pt x="9143999" y="795599"/>
                </a:lnTo>
                <a:close/>
              </a:path>
            </a:pathLst>
          </a:custGeom>
          <a:solidFill>
            <a:srgbClr val="063763"/>
          </a:solidFill>
        </p:spPr>
        <p:txBody>
          <a:bodyPr wrap="square" lIns="0" tIns="0" rIns="0" bIns="0" rtlCol="0"/>
          <a:lstStyle/>
          <a:p>
            <a:endParaRPr sz="2400"/>
          </a:p>
        </p:txBody>
      </p:sp>
      <p:sp>
        <p:nvSpPr>
          <p:cNvPr id="6" name="object 6"/>
          <p:cNvSpPr txBox="1">
            <a:spLocks noGrp="1"/>
          </p:cNvSpPr>
          <p:nvPr>
            <p:ph type="title"/>
          </p:nvPr>
        </p:nvSpPr>
        <p:spPr>
          <a:xfrm>
            <a:off x="73027" y="0"/>
            <a:ext cx="7218680" cy="880744"/>
          </a:xfrm>
          <a:prstGeom prst="rect">
            <a:avLst/>
          </a:prstGeom>
        </p:spPr>
        <p:txBody>
          <a:bodyPr vert="horz" wrap="square" lIns="0" tIns="10795" rIns="0" bIns="0" rtlCol="0">
            <a:spAutoFit/>
          </a:bodyPr>
          <a:lstStyle/>
          <a:p>
            <a:pPr marL="12700" marR="5080">
              <a:lnSpc>
                <a:spcPct val="100400"/>
              </a:lnSpc>
              <a:spcBef>
                <a:spcPts val="85"/>
              </a:spcBef>
            </a:pPr>
            <a:r>
              <a:rPr lang="en-US" spc="30" dirty="0"/>
              <a:t>Unemployment Rate Trends in East African Countries (2013-2023)</a:t>
            </a:r>
            <a:endParaRPr spc="-40" dirty="0"/>
          </a:p>
        </p:txBody>
      </p:sp>
      <p:pic>
        <p:nvPicPr>
          <p:cNvPr id="7" name="object 7"/>
          <p:cNvPicPr/>
          <p:nvPr/>
        </p:nvPicPr>
        <p:blipFill>
          <a:blip r:embed="rId2">
            <a:extLst>
              <a:ext uri="{28A0092B-C50C-407E-A947-70E740481C1C}">
                <a14:useLocalDpi xmlns:a14="http://schemas.microsoft.com/office/drawing/2010/main" val="0"/>
              </a:ext>
            </a:extLst>
          </a:blip>
          <a:stretch>
            <a:fillRect/>
          </a:stretch>
        </p:blipFill>
        <p:spPr>
          <a:xfrm>
            <a:off x="349537" y="1473876"/>
            <a:ext cx="4560224" cy="29516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31226" y="1445755"/>
            <a:ext cx="3422650" cy="3013646"/>
          </a:xfrm>
          <a:prstGeom prst="rect">
            <a:avLst/>
          </a:prstGeom>
        </p:spPr>
        <p:txBody>
          <a:bodyPr vert="horz" wrap="square" lIns="0" tIns="12700" rIns="0" bIns="0" rtlCol="0">
            <a:spAutoFit/>
          </a:bodyPr>
          <a:lstStyle/>
          <a:p>
            <a:pPr marL="12700" marR="5080">
              <a:spcBef>
                <a:spcPts val="100"/>
              </a:spcBef>
            </a:pPr>
            <a:r>
              <a:rPr lang="en-US" sz="1500" spc="-5" dirty="0">
                <a:latin typeface="Times New Roman"/>
                <a:cs typeface="Times New Roman"/>
              </a:rPr>
              <a:t>The bar graph illustrates the average unemployment rates in various East African countries from 2013 to 2023 Rwanda and South Sudan exhibit the highest average unemployment rates, nearly reaching 12%, while Burundi maintains the lowest average rate, below 2%. Congo Dem. Rep., Kenya, Tanzania, and Uganda fall between these extremes. This comparative data offers insights into the average unemployment rates over the decade, influenced by each country's economic policies, stability, and growth trajectory.</a:t>
            </a:r>
            <a:endParaRPr sz="1500" dirty="0">
              <a:latin typeface="Times New Roman"/>
              <a:cs typeface="Times New Roman"/>
            </a:endParaRPr>
          </a:p>
        </p:txBody>
      </p:sp>
      <p:sp>
        <p:nvSpPr>
          <p:cNvPr id="4" name="object 4"/>
          <p:cNvSpPr txBox="1"/>
          <p:nvPr/>
        </p:nvSpPr>
        <p:spPr>
          <a:xfrm>
            <a:off x="2029186" y="2830163"/>
            <a:ext cx="1199515" cy="228268"/>
          </a:xfrm>
          <a:prstGeom prst="rect">
            <a:avLst/>
          </a:prstGeom>
        </p:spPr>
        <p:txBody>
          <a:bodyPr vert="horz" wrap="square" lIns="0" tIns="12700" rIns="0" bIns="0" rtlCol="0">
            <a:spAutoFit/>
          </a:bodyPr>
          <a:lstStyle/>
          <a:p>
            <a:pPr marL="12700">
              <a:spcBef>
                <a:spcPts val="100"/>
              </a:spcBef>
            </a:pPr>
            <a:r>
              <a:rPr sz="1400" spc="-5" dirty="0">
                <a:latin typeface="Arial MT"/>
                <a:cs typeface="Arial MT"/>
              </a:rPr>
              <a:t>&lt;visualization&gt;</a:t>
            </a:r>
            <a:endParaRPr sz="1400">
              <a:latin typeface="Arial MT"/>
              <a:cs typeface="Arial MT"/>
            </a:endParaRPr>
          </a:p>
        </p:txBody>
      </p:sp>
      <p:sp>
        <p:nvSpPr>
          <p:cNvPr id="5" name="object 5"/>
          <p:cNvSpPr/>
          <p:nvPr/>
        </p:nvSpPr>
        <p:spPr>
          <a:xfrm>
            <a:off x="0" y="3"/>
            <a:ext cx="9144000" cy="795655"/>
          </a:xfrm>
          <a:custGeom>
            <a:avLst/>
            <a:gdLst/>
            <a:ahLst/>
            <a:cxnLst/>
            <a:rect l="l" t="t" r="r" b="b"/>
            <a:pathLst>
              <a:path w="9144000" h="795655">
                <a:moveTo>
                  <a:pt x="9143999" y="795599"/>
                </a:moveTo>
                <a:lnTo>
                  <a:pt x="0" y="795599"/>
                </a:lnTo>
                <a:lnTo>
                  <a:pt x="0" y="0"/>
                </a:lnTo>
                <a:lnTo>
                  <a:pt x="9143999" y="0"/>
                </a:lnTo>
                <a:lnTo>
                  <a:pt x="9143999" y="795599"/>
                </a:lnTo>
                <a:close/>
              </a:path>
            </a:pathLst>
          </a:custGeom>
          <a:solidFill>
            <a:srgbClr val="063763"/>
          </a:solidFill>
        </p:spPr>
        <p:txBody>
          <a:bodyPr wrap="square" lIns="0" tIns="0" rIns="0" bIns="0" rtlCol="0"/>
          <a:lstStyle/>
          <a:p>
            <a:endParaRPr sz="2400"/>
          </a:p>
        </p:txBody>
      </p:sp>
      <p:sp>
        <p:nvSpPr>
          <p:cNvPr id="6" name="object 6"/>
          <p:cNvSpPr txBox="1">
            <a:spLocks noGrp="1"/>
          </p:cNvSpPr>
          <p:nvPr>
            <p:ph type="title"/>
          </p:nvPr>
        </p:nvSpPr>
        <p:spPr>
          <a:xfrm>
            <a:off x="73027" y="0"/>
            <a:ext cx="8544560" cy="880744"/>
          </a:xfrm>
          <a:prstGeom prst="rect">
            <a:avLst/>
          </a:prstGeom>
        </p:spPr>
        <p:txBody>
          <a:bodyPr vert="horz" wrap="square" lIns="0" tIns="10795" rIns="0" bIns="0" rtlCol="0">
            <a:spAutoFit/>
          </a:bodyPr>
          <a:lstStyle/>
          <a:p>
            <a:pPr marL="12700" marR="5080">
              <a:lnSpc>
                <a:spcPct val="100400"/>
              </a:lnSpc>
              <a:spcBef>
                <a:spcPts val="85"/>
              </a:spcBef>
            </a:pPr>
            <a:r>
              <a:rPr lang="en-US" dirty="0"/>
              <a:t>Average Unemployment Rate in East African Countries (2013-2023)</a:t>
            </a:r>
            <a:endParaRPr spc="-35" dirty="0"/>
          </a:p>
        </p:txBody>
      </p:sp>
      <p:pic>
        <p:nvPicPr>
          <p:cNvPr id="7" name="object 7"/>
          <p:cNvPicPr/>
          <p:nvPr/>
        </p:nvPicPr>
        <p:blipFill>
          <a:blip r:embed="rId2">
            <a:extLst>
              <a:ext uri="{28A0092B-C50C-407E-A947-70E740481C1C}">
                <a14:useLocalDpi xmlns:a14="http://schemas.microsoft.com/office/drawing/2010/main" val="0"/>
              </a:ext>
            </a:extLst>
          </a:blip>
          <a:stretch>
            <a:fillRect/>
          </a:stretch>
        </p:blipFill>
        <p:spPr>
          <a:xfrm>
            <a:off x="916403" y="1413688"/>
            <a:ext cx="3426495" cy="30821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31225" y="1445759"/>
            <a:ext cx="3408045" cy="3013646"/>
          </a:xfrm>
          <a:prstGeom prst="rect">
            <a:avLst/>
          </a:prstGeom>
        </p:spPr>
        <p:txBody>
          <a:bodyPr vert="horz" wrap="square" lIns="0" tIns="12700" rIns="0" bIns="0" rtlCol="0">
            <a:spAutoFit/>
          </a:bodyPr>
          <a:lstStyle/>
          <a:p>
            <a:pPr marL="12700" marR="5080">
              <a:spcBef>
                <a:spcPts val="100"/>
              </a:spcBef>
            </a:pPr>
            <a:r>
              <a:rPr lang="en-US" sz="1500" spc="-5" dirty="0">
                <a:latin typeface="Times New Roman"/>
                <a:cs typeface="Times New Roman"/>
              </a:rPr>
              <a:t>The heatmap displays a correlation matrix of unemployment rates from 2013 to 2023. Each cell shows the correlation coefficient between two years, ranging from 0.95 to 1.00. Red indicates higher correlation (closer to 1), blue lower (closer to 0.95). The diagonal line exhibits perfect correlations of 1.00, showing each year's relationship with itself. This matrix offers insights into how unemployment rates across different years correlate, with higher coefficients suggesting similar patterns and lower ones indicating differences.</a:t>
            </a:r>
            <a:endParaRPr lang="en-US" sz="1500" dirty="0">
              <a:latin typeface="Times New Roman"/>
              <a:cs typeface="Times New Roman"/>
            </a:endParaRPr>
          </a:p>
        </p:txBody>
      </p:sp>
      <p:sp>
        <p:nvSpPr>
          <p:cNvPr id="4" name="object 4"/>
          <p:cNvSpPr txBox="1"/>
          <p:nvPr/>
        </p:nvSpPr>
        <p:spPr>
          <a:xfrm>
            <a:off x="2171286" y="2830163"/>
            <a:ext cx="1199515" cy="228268"/>
          </a:xfrm>
          <a:prstGeom prst="rect">
            <a:avLst/>
          </a:prstGeom>
        </p:spPr>
        <p:txBody>
          <a:bodyPr vert="horz" wrap="square" lIns="0" tIns="12700" rIns="0" bIns="0" rtlCol="0">
            <a:spAutoFit/>
          </a:bodyPr>
          <a:lstStyle/>
          <a:p>
            <a:pPr marL="12700">
              <a:spcBef>
                <a:spcPts val="100"/>
              </a:spcBef>
            </a:pPr>
            <a:r>
              <a:rPr sz="1400" spc="-5" dirty="0">
                <a:latin typeface="Arial MT"/>
                <a:cs typeface="Arial MT"/>
              </a:rPr>
              <a:t>&lt;visualization&gt;</a:t>
            </a:r>
            <a:endParaRPr sz="1400">
              <a:latin typeface="Arial MT"/>
              <a:cs typeface="Arial MT"/>
            </a:endParaRPr>
          </a:p>
        </p:txBody>
      </p:sp>
      <p:sp>
        <p:nvSpPr>
          <p:cNvPr id="5" name="object 5"/>
          <p:cNvSpPr/>
          <p:nvPr/>
        </p:nvSpPr>
        <p:spPr>
          <a:xfrm>
            <a:off x="0" y="3"/>
            <a:ext cx="9144000" cy="795655"/>
          </a:xfrm>
          <a:custGeom>
            <a:avLst/>
            <a:gdLst/>
            <a:ahLst/>
            <a:cxnLst/>
            <a:rect l="l" t="t" r="r" b="b"/>
            <a:pathLst>
              <a:path w="9144000" h="795655">
                <a:moveTo>
                  <a:pt x="9143999" y="795599"/>
                </a:moveTo>
                <a:lnTo>
                  <a:pt x="0" y="795599"/>
                </a:lnTo>
                <a:lnTo>
                  <a:pt x="0" y="0"/>
                </a:lnTo>
                <a:lnTo>
                  <a:pt x="9143999" y="0"/>
                </a:lnTo>
                <a:lnTo>
                  <a:pt x="9143999" y="795599"/>
                </a:lnTo>
                <a:close/>
              </a:path>
            </a:pathLst>
          </a:custGeom>
          <a:solidFill>
            <a:srgbClr val="063763"/>
          </a:solidFill>
        </p:spPr>
        <p:txBody>
          <a:bodyPr wrap="square" lIns="0" tIns="0" rIns="0" bIns="0" rtlCol="0"/>
          <a:lstStyle/>
          <a:p>
            <a:endParaRPr sz="2400"/>
          </a:p>
        </p:txBody>
      </p:sp>
      <p:sp>
        <p:nvSpPr>
          <p:cNvPr id="6" name="object 6"/>
          <p:cNvSpPr txBox="1">
            <a:spLocks noGrp="1"/>
          </p:cNvSpPr>
          <p:nvPr>
            <p:ph type="title"/>
          </p:nvPr>
        </p:nvSpPr>
        <p:spPr>
          <a:xfrm>
            <a:off x="73027" y="0"/>
            <a:ext cx="7614284" cy="880744"/>
          </a:xfrm>
          <a:prstGeom prst="rect">
            <a:avLst/>
          </a:prstGeom>
        </p:spPr>
        <p:txBody>
          <a:bodyPr vert="horz" wrap="square" lIns="0" tIns="10795" rIns="0" bIns="0" rtlCol="0">
            <a:spAutoFit/>
          </a:bodyPr>
          <a:lstStyle/>
          <a:p>
            <a:r>
              <a:rPr lang="en-US" dirty="0"/>
              <a:t>Correlation Matrix of Unemployment Rates (2013-2023</a:t>
            </a:r>
          </a:p>
        </p:txBody>
      </p:sp>
      <p:pic>
        <p:nvPicPr>
          <p:cNvPr id="7" name="object 7"/>
          <p:cNvPicPr/>
          <p:nvPr/>
        </p:nvPicPr>
        <p:blipFill>
          <a:blip r:embed="rId2">
            <a:extLst>
              <a:ext uri="{28A0092B-C50C-407E-A947-70E740481C1C}">
                <a14:useLocalDpi xmlns:a14="http://schemas.microsoft.com/office/drawing/2010/main" val="0"/>
              </a:ext>
            </a:extLst>
          </a:blip>
          <a:stretch>
            <a:fillRect/>
          </a:stretch>
        </p:blipFill>
        <p:spPr>
          <a:xfrm>
            <a:off x="759850" y="1413688"/>
            <a:ext cx="3886465" cy="30821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31227" y="1445758"/>
            <a:ext cx="3328670" cy="2321148"/>
          </a:xfrm>
          <a:prstGeom prst="rect">
            <a:avLst/>
          </a:prstGeom>
        </p:spPr>
        <p:txBody>
          <a:bodyPr vert="horz" wrap="square" lIns="0" tIns="12700" rIns="0" bIns="0" rtlCol="0">
            <a:spAutoFit/>
          </a:bodyPr>
          <a:lstStyle/>
          <a:p>
            <a:pPr marL="12700" marR="5080">
              <a:spcBef>
                <a:spcPts val="100"/>
              </a:spcBef>
            </a:pPr>
            <a:r>
              <a:rPr lang="en-US" sz="1500" spc="-5" dirty="0">
                <a:latin typeface="Times New Roman"/>
                <a:cs typeface="Times New Roman"/>
              </a:rPr>
              <a:t>This graph shows the distribution of the average unemployment rates. The peak of the distribution curve at around the 4% unemployment rate suggests that most of the countries had an average unemployment rate close to 4%. The width of the distribution gives an idea of the variability of the unemployment rates, with a wider distribution indicating greater variability. </a:t>
            </a:r>
            <a:endParaRPr sz="1500" dirty="0">
              <a:latin typeface="Times New Roman"/>
              <a:cs typeface="Times New Roman"/>
            </a:endParaRPr>
          </a:p>
        </p:txBody>
      </p:sp>
      <p:sp>
        <p:nvSpPr>
          <p:cNvPr id="4" name="object 4"/>
          <p:cNvSpPr txBox="1"/>
          <p:nvPr/>
        </p:nvSpPr>
        <p:spPr>
          <a:xfrm>
            <a:off x="2029186" y="2830163"/>
            <a:ext cx="1199515" cy="228268"/>
          </a:xfrm>
          <a:prstGeom prst="rect">
            <a:avLst/>
          </a:prstGeom>
        </p:spPr>
        <p:txBody>
          <a:bodyPr vert="horz" wrap="square" lIns="0" tIns="12700" rIns="0" bIns="0" rtlCol="0">
            <a:spAutoFit/>
          </a:bodyPr>
          <a:lstStyle/>
          <a:p>
            <a:pPr marL="12700">
              <a:spcBef>
                <a:spcPts val="100"/>
              </a:spcBef>
            </a:pPr>
            <a:r>
              <a:rPr sz="1400" spc="-5" dirty="0">
                <a:latin typeface="Arial MT"/>
                <a:cs typeface="Arial MT"/>
              </a:rPr>
              <a:t>&lt;visualization&gt;</a:t>
            </a:r>
            <a:endParaRPr sz="1400">
              <a:latin typeface="Arial MT"/>
              <a:cs typeface="Arial MT"/>
            </a:endParaRPr>
          </a:p>
        </p:txBody>
      </p:sp>
      <p:sp>
        <p:nvSpPr>
          <p:cNvPr id="5" name="object 5"/>
          <p:cNvSpPr/>
          <p:nvPr/>
        </p:nvSpPr>
        <p:spPr>
          <a:xfrm>
            <a:off x="0" y="3"/>
            <a:ext cx="9144000" cy="795655"/>
          </a:xfrm>
          <a:custGeom>
            <a:avLst/>
            <a:gdLst/>
            <a:ahLst/>
            <a:cxnLst/>
            <a:rect l="l" t="t" r="r" b="b"/>
            <a:pathLst>
              <a:path w="9144000" h="795655">
                <a:moveTo>
                  <a:pt x="9143999" y="795599"/>
                </a:moveTo>
                <a:lnTo>
                  <a:pt x="0" y="795599"/>
                </a:lnTo>
                <a:lnTo>
                  <a:pt x="0" y="0"/>
                </a:lnTo>
                <a:lnTo>
                  <a:pt x="9143999" y="0"/>
                </a:lnTo>
                <a:lnTo>
                  <a:pt x="9143999" y="795599"/>
                </a:lnTo>
                <a:close/>
              </a:path>
            </a:pathLst>
          </a:custGeom>
          <a:solidFill>
            <a:srgbClr val="063763"/>
          </a:solidFill>
        </p:spPr>
        <p:txBody>
          <a:bodyPr wrap="square" lIns="0" tIns="0" rIns="0" bIns="0" rtlCol="0"/>
          <a:lstStyle/>
          <a:p>
            <a:endParaRPr sz="2400"/>
          </a:p>
        </p:txBody>
      </p:sp>
      <p:sp>
        <p:nvSpPr>
          <p:cNvPr id="6" name="object 6"/>
          <p:cNvSpPr txBox="1">
            <a:spLocks noGrp="1"/>
          </p:cNvSpPr>
          <p:nvPr>
            <p:ph type="title"/>
          </p:nvPr>
        </p:nvSpPr>
        <p:spPr>
          <a:xfrm>
            <a:off x="73025" y="0"/>
            <a:ext cx="8089265" cy="441788"/>
          </a:xfrm>
          <a:prstGeom prst="rect">
            <a:avLst/>
          </a:prstGeom>
        </p:spPr>
        <p:txBody>
          <a:bodyPr vert="horz" wrap="square" lIns="0" tIns="10795" rIns="0" bIns="0" rtlCol="0">
            <a:spAutoFit/>
          </a:bodyPr>
          <a:lstStyle/>
          <a:p>
            <a:pPr marL="12700" marR="5080">
              <a:lnSpc>
                <a:spcPct val="100400"/>
              </a:lnSpc>
              <a:spcBef>
                <a:spcPts val="85"/>
              </a:spcBef>
            </a:pPr>
            <a:r>
              <a:rPr lang="en-US" b="1" dirty="0"/>
              <a:t>Distribution of Average Unemployment Rates</a:t>
            </a:r>
            <a:endParaRPr spc="-35" dirty="0"/>
          </a:p>
        </p:txBody>
      </p:sp>
      <p:pic>
        <p:nvPicPr>
          <p:cNvPr id="7" name="object 7"/>
          <p:cNvPicPr/>
          <p:nvPr/>
        </p:nvPicPr>
        <p:blipFill>
          <a:blip r:embed="rId2">
            <a:extLst>
              <a:ext uri="{28A0092B-C50C-407E-A947-70E740481C1C}">
                <a14:useLocalDpi xmlns:a14="http://schemas.microsoft.com/office/drawing/2010/main" val="0"/>
              </a:ext>
            </a:extLst>
          </a:blip>
          <a:stretch>
            <a:fillRect/>
          </a:stretch>
        </p:blipFill>
        <p:spPr>
          <a:xfrm>
            <a:off x="349537" y="1501347"/>
            <a:ext cx="4560224" cy="2906809"/>
          </a:xfrm>
          <a:prstGeom prst="rect">
            <a:avLst/>
          </a:prstGeom>
        </p:spPr>
      </p:pic>
    </p:spTree>
    <p:extLst>
      <p:ext uri="{BB962C8B-B14F-4D97-AF65-F5344CB8AC3E}">
        <p14:creationId xmlns:p14="http://schemas.microsoft.com/office/powerpoint/2010/main" val="2933163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31227" y="1445758"/>
            <a:ext cx="3328670" cy="2961195"/>
          </a:xfrm>
          <a:prstGeom prst="rect">
            <a:avLst/>
          </a:prstGeom>
        </p:spPr>
        <p:txBody>
          <a:bodyPr vert="horz" wrap="square" lIns="0" tIns="12700" rIns="0" bIns="0" rtlCol="0">
            <a:spAutoFit/>
          </a:bodyPr>
          <a:lstStyle/>
          <a:p>
            <a:pPr marL="12700" marR="5080">
              <a:lnSpc>
                <a:spcPct val="116700"/>
              </a:lnSpc>
              <a:spcBef>
                <a:spcPts val="100"/>
              </a:spcBef>
            </a:pPr>
            <a:r>
              <a:rPr lang="en-US" sz="1500" spc="-5" dirty="0">
                <a:latin typeface="Times New Roman"/>
                <a:cs typeface="Times New Roman"/>
              </a:rPr>
              <a:t>The image outlines predicted unemployment rates for the next five years across various East African countries. While Burundi expects a decline from 1.219273 in 2024 to 1.094953 in 2028, other nations such as Congo, Dem. Rep., Kenya, Rwanda, South Sudan, Tanzania, and Uganda anticipate increases. However, it's crucial to note that these are projections, and actual rates may diverge due to numerous influencing factors.</a:t>
            </a:r>
            <a:endParaRPr sz="1500" dirty="0">
              <a:latin typeface="Times New Roman"/>
              <a:cs typeface="Times New Roman"/>
            </a:endParaRPr>
          </a:p>
        </p:txBody>
      </p:sp>
      <p:sp>
        <p:nvSpPr>
          <p:cNvPr id="4" name="object 4"/>
          <p:cNvSpPr txBox="1"/>
          <p:nvPr/>
        </p:nvSpPr>
        <p:spPr>
          <a:xfrm>
            <a:off x="2029186" y="2830163"/>
            <a:ext cx="1199515" cy="228268"/>
          </a:xfrm>
          <a:prstGeom prst="rect">
            <a:avLst/>
          </a:prstGeom>
        </p:spPr>
        <p:txBody>
          <a:bodyPr vert="horz" wrap="square" lIns="0" tIns="12700" rIns="0" bIns="0" rtlCol="0">
            <a:spAutoFit/>
          </a:bodyPr>
          <a:lstStyle/>
          <a:p>
            <a:pPr marL="12700">
              <a:spcBef>
                <a:spcPts val="100"/>
              </a:spcBef>
            </a:pPr>
            <a:r>
              <a:rPr sz="1400" spc="-5" dirty="0">
                <a:latin typeface="Arial MT"/>
                <a:cs typeface="Arial MT"/>
              </a:rPr>
              <a:t>&lt;visualization&gt;</a:t>
            </a:r>
            <a:endParaRPr sz="1400">
              <a:latin typeface="Arial MT"/>
              <a:cs typeface="Arial MT"/>
            </a:endParaRPr>
          </a:p>
        </p:txBody>
      </p:sp>
      <p:sp>
        <p:nvSpPr>
          <p:cNvPr id="5" name="object 5"/>
          <p:cNvSpPr/>
          <p:nvPr/>
        </p:nvSpPr>
        <p:spPr>
          <a:xfrm>
            <a:off x="0" y="3"/>
            <a:ext cx="9144000" cy="795655"/>
          </a:xfrm>
          <a:custGeom>
            <a:avLst/>
            <a:gdLst/>
            <a:ahLst/>
            <a:cxnLst/>
            <a:rect l="l" t="t" r="r" b="b"/>
            <a:pathLst>
              <a:path w="9144000" h="795655">
                <a:moveTo>
                  <a:pt x="9143999" y="795599"/>
                </a:moveTo>
                <a:lnTo>
                  <a:pt x="0" y="795599"/>
                </a:lnTo>
                <a:lnTo>
                  <a:pt x="0" y="0"/>
                </a:lnTo>
                <a:lnTo>
                  <a:pt x="9143999" y="0"/>
                </a:lnTo>
                <a:lnTo>
                  <a:pt x="9143999" y="795599"/>
                </a:lnTo>
                <a:close/>
              </a:path>
            </a:pathLst>
          </a:custGeom>
          <a:solidFill>
            <a:srgbClr val="063763"/>
          </a:solidFill>
        </p:spPr>
        <p:txBody>
          <a:bodyPr wrap="square" lIns="0" tIns="0" rIns="0" bIns="0" rtlCol="0"/>
          <a:lstStyle/>
          <a:p>
            <a:endParaRPr sz="2400"/>
          </a:p>
        </p:txBody>
      </p:sp>
      <p:sp>
        <p:nvSpPr>
          <p:cNvPr id="6" name="object 6"/>
          <p:cNvSpPr txBox="1">
            <a:spLocks noGrp="1"/>
          </p:cNvSpPr>
          <p:nvPr>
            <p:ph type="title"/>
          </p:nvPr>
        </p:nvSpPr>
        <p:spPr>
          <a:xfrm>
            <a:off x="73025" y="0"/>
            <a:ext cx="8089265" cy="441788"/>
          </a:xfrm>
          <a:prstGeom prst="rect">
            <a:avLst/>
          </a:prstGeom>
        </p:spPr>
        <p:txBody>
          <a:bodyPr vert="horz" wrap="square" lIns="0" tIns="10795" rIns="0" bIns="0" rtlCol="0">
            <a:spAutoFit/>
          </a:bodyPr>
          <a:lstStyle/>
          <a:p>
            <a:pPr marL="12700" marR="5080">
              <a:lnSpc>
                <a:spcPct val="100400"/>
              </a:lnSpc>
              <a:spcBef>
                <a:spcPts val="85"/>
              </a:spcBef>
            </a:pPr>
            <a:r>
              <a:rPr lang="en-US" dirty="0"/>
              <a:t>Predicted Unemployment Rates (2024-2028)</a:t>
            </a:r>
            <a:endParaRPr spc="-35" dirty="0"/>
          </a:p>
        </p:txBody>
      </p:sp>
      <p:pic>
        <p:nvPicPr>
          <p:cNvPr id="7" name="object 7"/>
          <p:cNvPicPr/>
          <p:nvPr/>
        </p:nvPicPr>
        <p:blipFill>
          <a:blip r:embed="rId2">
            <a:extLst>
              <a:ext uri="{28A0092B-C50C-407E-A947-70E740481C1C}">
                <a14:useLocalDpi xmlns:a14="http://schemas.microsoft.com/office/drawing/2010/main" val="0"/>
              </a:ext>
            </a:extLst>
          </a:blip>
          <a:stretch>
            <a:fillRect/>
          </a:stretch>
        </p:blipFill>
        <p:spPr>
          <a:xfrm>
            <a:off x="349537" y="2160104"/>
            <a:ext cx="4560224" cy="15892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lumMod val="65000"/>
                  <a:lumOff val="35000"/>
                </a:schemeClr>
              </a:solidFill>
              <a:latin typeface="AvenirNext LT Pro Medium" panose="020B0504020202020204" pitchFamily="34" charset="0"/>
            </a:endParaRPr>
          </a:p>
        </p:txBody>
      </p:sp>
      <p:sp>
        <p:nvSpPr>
          <p:cNvPr id="30" name="Rectangle 29">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0"/>
            <a:ext cx="5793053" cy="5143500"/>
            <a:chOff x="4464881" y="0"/>
            <a:chExt cx="7724071" cy="6858000"/>
          </a:xfrm>
        </p:grpSpPr>
        <p:pic>
          <p:nvPicPr>
            <p:cNvPr id="26" name="Picture 25">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26">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p:cNvSpPr>
            <a:spLocks noGrp="1"/>
          </p:cNvSpPr>
          <p:nvPr>
            <p:ph type="ctrTitle"/>
          </p:nvPr>
        </p:nvSpPr>
        <p:spPr>
          <a:xfrm>
            <a:off x="628650" y="440244"/>
            <a:ext cx="4229100" cy="961549"/>
          </a:xfrm>
        </p:spPr>
        <p:txBody>
          <a:bodyPr>
            <a:normAutofit/>
          </a:bodyPr>
          <a:lstStyle/>
          <a:p>
            <a:r>
              <a:rPr lang="en-US"/>
              <a:t>Key Takeaways</a:t>
            </a:r>
          </a:p>
        </p:txBody>
      </p:sp>
      <p:sp>
        <p:nvSpPr>
          <p:cNvPr id="3" name="Content Placeholder"/>
          <p:cNvSpPr>
            <a:spLocks noGrp="1"/>
          </p:cNvSpPr>
          <p:nvPr>
            <p:ph idx="1"/>
          </p:nvPr>
        </p:nvSpPr>
        <p:spPr>
          <a:xfrm>
            <a:off x="628650" y="1555990"/>
            <a:ext cx="4228828" cy="3154285"/>
          </a:xfrm>
        </p:spPr>
        <p:txBody>
          <a:bodyPr anchor="ctr">
            <a:normAutofit fontScale="92500"/>
          </a:bodyPr>
          <a:lstStyle/>
          <a:p>
            <a:pPr>
              <a:lnSpc>
                <a:spcPct val="100000"/>
              </a:lnSpc>
            </a:pPr>
            <a:r>
              <a:rPr lang="en-US" sz="1350" b="1"/>
              <a:t>Historical Trends:</a:t>
            </a:r>
            <a:r>
              <a:rPr lang="en-US" sz="1350"/>
              <a:t> Unemployment rates varied significantly among East African countries from 2013 to 2023. Some countries experienced an increase in unemployment rates, while others saw a decrease.</a:t>
            </a:r>
          </a:p>
          <a:p>
            <a:pPr>
              <a:lnSpc>
                <a:spcPct val="100000"/>
              </a:lnSpc>
            </a:pPr>
            <a:r>
              <a:rPr lang="en-US" sz="1350" b="1"/>
              <a:t>Predictions for 2024-2028:</a:t>
            </a:r>
            <a:r>
              <a:rPr lang="en-US" sz="1350"/>
              <a:t> Our model predicts that all countries, except Burundi, will see an increase in unemployment rates over the next few years. Burundi is predicted to see a decrease in unemployment rates.</a:t>
            </a:r>
          </a:p>
          <a:p>
            <a:pPr>
              <a:lnSpc>
                <a:spcPct val="100000"/>
              </a:lnSpc>
            </a:pPr>
            <a:r>
              <a:rPr lang="en-US" sz="1350" b="1"/>
              <a:t>Implications:</a:t>
            </a:r>
            <a:r>
              <a:rPr lang="en-US" sz="1350"/>
              <a:t> These trends and predictions provide valuable insights for policymakers, businesses, and individuals in these countries. They highlight the need for targeted interventions to address unemployment and its underlying causes.</a:t>
            </a:r>
          </a:p>
        </p:txBody>
      </p:sp>
      <p:pic>
        <p:nvPicPr>
          <p:cNvPr id="6" name="Picture 5" descr="Digital numbers art">
            <a:extLst>
              <a:ext uri="{FF2B5EF4-FFF2-40B4-BE49-F238E27FC236}">
                <a16:creationId xmlns:a16="http://schemas.microsoft.com/office/drawing/2014/main" id="{CA9C15FE-A1EA-0074-105A-7CA994AD942A}"/>
              </a:ext>
            </a:extLst>
          </p:cNvPr>
          <p:cNvPicPr>
            <a:picLocks noChangeAspect="1"/>
          </p:cNvPicPr>
          <p:nvPr/>
        </p:nvPicPr>
        <p:blipFill rotWithShape="1">
          <a:blip r:embed="rId4"/>
          <a:srcRect l="18007" r="30105" b="-2"/>
          <a:stretch/>
        </p:blipFill>
        <p:spPr>
          <a:xfrm>
            <a:off x="5145786" y="1"/>
            <a:ext cx="3998214" cy="5143500"/>
          </a:xfrm>
          <a:prstGeom prst="rect">
            <a:avLst/>
          </a:prstGeom>
        </p:spPr>
      </p:pic>
    </p:spTree>
    <p:extLst>
      <p:ext uri="{BB962C8B-B14F-4D97-AF65-F5344CB8AC3E}">
        <p14:creationId xmlns:p14="http://schemas.microsoft.com/office/powerpoint/2010/main" val="229101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2287" y="1"/>
            <a:ext cx="3927728" cy="5143500"/>
            <a:chOff x="20829" y="1"/>
            <a:chExt cx="5236971" cy="6857999"/>
          </a:xfrm>
        </p:grpSpPr>
        <p:pic>
          <p:nvPicPr>
            <p:cNvPr id="15" name="Picture 14">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6" name="Picture 15">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p:cNvSpPr>
            <a:spLocks noGrp="1"/>
          </p:cNvSpPr>
          <p:nvPr>
            <p:ph type="ctrTitle"/>
          </p:nvPr>
        </p:nvSpPr>
        <p:spPr>
          <a:xfrm>
            <a:off x="628651" y="419860"/>
            <a:ext cx="2514599" cy="4183451"/>
          </a:xfrm>
        </p:spPr>
        <p:txBody>
          <a:bodyPr>
            <a:normAutofit/>
          </a:bodyPr>
          <a:lstStyle/>
          <a:p>
            <a:r>
              <a:rPr lang="en-US" sz="3000"/>
              <a:t>Next Steps</a:t>
            </a:r>
          </a:p>
        </p:txBody>
      </p:sp>
      <p:graphicFrame>
        <p:nvGraphicFramePr>
          <p:cNvPr id="6" name="Content Placeholder">
            <a:extLst>
              <a:ext uri="{FF2B5EF4-FFF2-40B4-BE49-F238E27FC236}">
                <a16:creationId xmlns:a16="http://schemas.microsoft.com/office/drawing/2014/main" id="{BC0AD77B-9CC5-BC1A-8703-46CB5135B35B}"/>
              </a:ext>
            </a:extLst>
          </p:cNvPr>
          <p:cNvGraphicFramePr>
            <a:graphicFrameLocks noGrp="1"/>
          </p:cNvGraphicFramePr>
          <p:nvPr>
            <p:ph idx="1"/>
            <p:extLst>
              <p:ext uri="{D42A27DB-BD31-4B8C-83A1-F6EECF244321}">
                <p14:modId xmlns:p14="http://schemas.microsoft.com/office/powerpoint/2010/main" val="1493093307"/>
              </p:ext>
            </p:extLst>
          </p:nvPr>
        </p:nvGraphicFramePr>
        <p:xfrm>
          <a:off x="3605418" y="342900"/>
          <a:ext cx="5252833" cy="4382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3163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ppledVTI">
  <a:themeElements>
    <a:clrScheme name="AnalogousFromRegularSeed_2SEEDS">
      <a:dk1>
        <a:srgbClr val="000000"/>
      </a:dk1>
      <a:lt1>
        <a:srgbClr val="FFFFFF"/>
      </a:lt1>
      <a:dk2>
        <a:srgbClr val="3B2E22"/>
      </a:dk2>
      <a:lt2>
        <a:srgbClr val="E8E5E2"/>
      </a:lt2>
      <a:accent1>
        <a:srgbClr val="3278BA"/>
      </a:accent1>
      <a:accent2>
        <a:srgbClr val="3EB0B8"/>
      </a:accent2>
      <a:accent3>
        <a:srgbClr val="4452CC"/>
      </a:accent3>
      <a:accent4>
        <a:srgbClr val="BA3B32"/>
      </a:accent4>
      <a:accent5>
        <a:srgbClr val="CC8544"/>
      </a:accent5>
      <a:accent6>
        <a:srgbClr val="B1A330"/>
      </a:accent6>
      <a:hlink>
        <a:srgbClr val="B1743B"/>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
  <TotalTime>45</TotalTime>
  <Words>592</Words>
  <Application>Microsoft Office PowerPoint</Application>
  <PresentationFormat>On-screen Show (16:9)</PresentationFormat>
  <Paragraphs>23</Paragraphs>
  <Slides>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Arial MT</vt:lpstr>
      <vt:lpstr>Avenir Next LT Pro</vt:lpstr>
      <vt:lpstr>AvenirNext LT Pro Medium</vt:lpstr>
      <vt:lpstr>Calibri</vt:lpstr>
      <vt:lpstr>Lucida Sans Unicode</vt:lpstr>
      <vt:lpstr>Sabon Next LT</vt:lpstr>
      <vt:lpstr>Times New Roman</vt:lpstr>
      <vt:lpstr>Office Theme</vt:lpstr>
      <vt:lpstr>DappledVTI</vt:lpstr>
      <vt:lpstr>Unemployment Trends and Predictions in East African Countries</vt:lpstr>
      <vt:lpstr>Unemployment Rate Trends in East African Countries (2013-2023)</vt:lpstr>
      <vt:lpstr>Average Unemployment Rate in East African Countries (2013-2023)</vt:lpstr>
      <vt:lpstr>Correlation Matrix of Unemployment Rates (2013-2023</vt:lpstr>
      <vt:lpstr>Distribution of Average Unemployment Rates</vt:lpstr>
      <vt:lpstr>Predicted Unemployment Rates (2024-2028)</vt:lpstr>
      <vt:lpstr>Key Takeaways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James_Muguro_SQL_Project_Presentation</dc:title>
  <cp:lastModifiedBy>Kamande Muguro</cp:lastModifiedBy>
  <cp:revision>6</cp:revision>
  <dcterms:created xsi:type="dcterms:W3CDTF">2024-04-02T10:33:00Z</dcterms:created>
  <dcterms:modified xsi:type="dcterms:W3CDTF">2024-04-02T11:21:14Z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