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Malgun Gothic" panose="020B0503020000020004" pitchFamily="50" charset="-127"/>
      <p:regular r:id="rId21"/>
      <p:bold r:id="rId22"/>
    </p:embeddedFont>
    <p:embeddedFont>
      <p:font typeface="Lato" panose="020B0600000101010101" charset="0"/>
      <p:regular r:id="rId23"/>
      <p:bold r:id="rId24"/>
      <p:italic r:id="rId25"/>
      <p:boldItalic r:id="rId26"/>
    </p:embeddedFont>
    <p:embeddedFont>
      <p:font typeface="Raleway" panose="020B0600000101010101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da15d026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da15d026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da15d026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da15d026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da15d026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da15d026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da15d026b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da15d026b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da15d026b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da15d026b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da15d026b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da15d026b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da15d026b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da15d026b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da15d026b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dda15d026b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da15d026b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da15d026b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da15d026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da15d026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da15d026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da15d026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da15d026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da15d026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da15d026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da15d026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da15d026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da15d026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fb9f4c2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fb9f4c2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da15d026b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da15d026b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da15d026b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da15d026b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144448" y="47100"/>
            <a:ext cx="71851" cy="393599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216300" y="631625"/>
            <a:ext cx="8580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216300" y="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623925"/>
            <a:ext cx="7688100" cy="12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Malgun Gothic"/>
                <a:ea typeface="Malgun Gothic"/>
                <a:cs typeface="Malgun Gothic"/>
                <a:sym typeface="Malgun Gothic"/>
              </a:rPr>
              <a:t>새가족부 온라인 </a:t>
            </a: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사역</a:t>
            </a:r>
            <a:r>
              <a:rPr lang="ko" dirty="0">
                <a:latin typeface="Malgun Gothic"/>
                <a:ea typeface="Malgun Gothic"/>
                <a:cs typeface="Malgun Gothic"/>
                <a:sym typeface="Malgun Gothic"/>
              </a:rPr>
              <a:t> 가이드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삼일교회 새가족부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243400" y="8135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Zoom 채팅방 관리</a:t>
            </a:r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1"/>
          </p:nvPr>
        </p:nvSpPr>
        <p:spPr>
          <a:xfrm>
            <a:off x="280350" y="678550"/>
            <a:ext cx="6263100" cy="4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607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Char char="●"/>
            </a:pPr>
            <a:r>
              <a:rPr lang="ko" sz="12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자신의 이름을 ‘새가족부 간사 (이름)  - ex. 새가족부 간사 (박상규)’로 변경한다.</a:t>
            </a:r>
            <a:endParaRPr sz="12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607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Char char="●"/>
            </a:pPr>
            <a:r>
              <a:rPr lang="ko" sz="12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목사님께 호스트 권한을 부여 받는다.</a:t>
            </a:r>
            <a:endParaRPr sz="12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607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Char char="●"/>
            </a:pPr>
            <a:r>
              <a:rPr lang="ko" sz="12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교육 시간 전까지 대기중인 새가족을 수락 처리를 한다.</a:t>
            </a:r>
            <a:endParaRPr sz="12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607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Char char="●"/>
            </a:pPr>
            <a:r>
              <a:rPr lang="ko" sz="12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음소거를 하지 않은 새가족이 있다면 개별로 음소거 처리를 한다.</a:t>
            </a:r>
            <a:endParaRPr sz="12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607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Char char="●"/>
            </a:pPr>
            <a:r>
              <a:rPr lang="ko" sz="12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전체 새가족들에게 ‘이름(전화번호 뒷 4자리) ex. 홍길동(4523)’ 변경하도록 메시지를 보낸다. </a:t>
            </a:r>
            <a:endParaRPr sz="12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607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Char char="●"/>
            </a:pPr>
            <a:r>
              <a:rPr lang="ko" sz="12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 변경이 어려운 새가족들은 직접 수정해준다.</a:t>
            </a:r>
            <a:endParaRPr sz="12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607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Char char="●"/>
            </a:pPr>
            <a:r>
              <a:rPr lang="ko" sz="12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부득이한 사정으로 재접속을 하는 새가족이 있을 경우 접속을 수락한다.</a:t>
            </a:r>
            <a:endParaRPr sz="12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607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Char char="●"/>
            </a:pPr>
            <a:r>
              <a:rPr lang="ko" sz="12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채팅방을 통해서 문의하는 새가족이 있을 경우 대응하고, 답변이 어려운 질문을 할 경우 교육을 마치고 목사님께 질문하도록 답변한다.</a:t>
            </a:r>
            <a:endParaRPr sz="12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607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Char char="●"/>
            </a:pPr>
            <a:r>
              <a:rPr lang="ko" sz="12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교육 시작 후 바로 Zoom 채팅방의 새가족 사진과 새가족 이름 리스트를 캡쳐하고, 교육 완료 10분 전 쯤 목사님께서 새가족들에게 화면을 응시하도록 광고하시면 새가족 사진과 새가족 이름 리스트를 캡처한다.</a:t>
            </a:r>
            <a:endParaRPr sz="12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2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010"/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382" y="3146350"/>
            <a:ext cx="2416315" cy="182588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/>
          <p:nvPr/>
        </p:nvSpPr>
        <p:spPr>
          <a:xfrm>
            <a:off x="7543237" y="4759938"/>
            <a:ext cx="204600" cy="212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 rot="10800000" flipH="1">
            <a:off x="8223981" y="4464780"/>
            <a:ext cx="281400" cy="135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6345975" y="4272250"/>
            <a:ext cx="1878000" cy="347400"/>
          </a:xfrm>
          <a:prstGeom prst="wedgeRectCallout">
            <a:avLst>
              <a:gd name="adj1" fmla="val 22626"/>
              <a:gd name="adj2" fmla="val 88081"/>
            </a:avLst>
          </a:prstGeom>
          <a:solidFill>
            <a:srgbClr val="FFE599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0000"/>
                </a:solidFill>
              </a:rPr>
              <a:t>1. 채팅 메뉴를 클릭한다.</a:t>
            </a:r>
            <a:endParaRPr sz="1000">
              <a:solidFill>
                <a:srgbClr val="990000"/>
              </a:solidFill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6861591" y="3784561"/>
            <a:ext cx="2174100" cy="347400"/>
          </a:xfrm>
          <a:prstGeom prst="wedgeRectCallout">
            <a:avLst>
              <a:gd name="adj1" fmla="val 20379"/>
              <a:gd name="adj2" fmla="val 136598"/>
            </a:avLst>
          </a:prstGeom>
          <a:solidFill>
            <a:srgbClr val="FFE599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0000"/>
                </a:solidFill>
              </a:rPr>
              <a:t>2. 대화 상태를 선택해서 메시지를 보낸다.</a:t>
            </a:r>
            <a:endParaRPr sz="10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>
            <a:spLocks noGrp="1"/>
          </p:cNvSpPr>
          <p:nvPr>
            <p:ph type="title"/>
          </p:nvPr>
        </p:nvSpPr>
        <p:spPr>
          <a:xfrm>
            <a:off x="241150" y="57975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교육 새가족 검색</a:t>
            </a:r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450" y="1031050"/>
            <a:ext cx="6252599" cy="40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>
            <a:off x="241150" y="552525"/>
            <a:ext cx="86358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ko" sz="12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목사님께 전달받은 새가족 정보를 검색해서 교육 정보를 확인한다.</a:t>
            </a:r>
            <a:endParaRPr sz="1010"/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75" y="3242524"/>
            <a:ext cx="4837051" cy="13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/>
          <p:nvPr/>
        </p:nvSpPr>
        <p:spPr>
          <a:xfrm rot="10800000">
            <a:off x="3499475" y="3913650"/>
            <a:ext cx="211200" cy="178500"/>
          </a:xfrm>
          <a:prstGeom prst="roundRect">
            <a:avLst>
              <a:gd name="adj" fmla="val 31119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00400" y="3242525"/>
            <a:ext cx="2594400" cy="393600"/>
          </a:xfrm>
          <a:prstGeom prst="wedgeRectCallout">
            <a:avLst>
              <a:gd name="adj1" fmla="val 19800"/>
              <a:gd name="adj2" fmla="val 109045"/>
            </a:avLst>
          </a:prstGeom>
          <a:solidFill>
            <a:srgbClr val="FFE599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0000"/>
                </a:solidFill>
              </a:rPr>
              <a:t>새신자 복수 검색 버튼을 클릭한다.</a:t>
            </a:r>
            <a:endParaRPr sz="10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241175" y="57975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새가족 교육 정보 확인</a:t>
            </a:r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00" y="1140375"/>
            <a:ext cx="6356475" cy="385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/>
          <p:nvPr/>
        </p:nvSpPr>
        <p:spPr>
          <a:xfrm rot="10800000">
            <a:off x="3505325" y="2214450"/>
            <a:ext cx="1211400" cy="31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body" idx="1"/>
          </p:nvPr>
        </p:nvSpPr>
        <p:spPr>
          <a:xfrm>
            <a:off x="241150" y="552525"/>
            <a:ext cx="8635800" cy="4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ko" sz="12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새가족 교육을 받은 기록이 없거나, 1과만 받은 경우, 1과와 2과 교육을 받은 것으로 입력하고, 1,2과 또는 1,2,3과 교육을 받은 경우 3과와 4과 교육을 받은 것으로 입력한다.</a:t>
            </a:r>
            <a:endParaRPr sz="101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200" y="883200"/>
            <a:ext cx="6441525" cy="4180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xfrm>
            <a:off x="241175" y="57975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교육 정보 입력</a:t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 rot="10800000">
            <a:off x="2422675" y="1743750"/>
            <a:ext cx="397800" cy="28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5"/>
          <p:cNvSpPr/>
          <p:nvPr/>
        </p:nvSpPr>
        <p:spPr>
          <a:xfrm rot="10800000">
            <a:off x="6247725" y="1901275"/>
            <a:ext cx="1583400" cy="21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5"/>
          <p:cNvSpPr/>
          <p:nvPr/>
        </p:nvSpPr>
        <p:spPr>
          <a:xfrm rot="10800000">
            <a:off x="4981075" y="2215200"/>
            <a:ext cx="243900" cy="189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5"/>
          <p:cNvSpPr/>
          <p:nvPr/>
        </p:nvSpPr>
        <p:spPr>
          <a:xfrm rot="10800000">
            <a:off x="7831125" y="1901275"/>
            <a:ext cx="228600" cy="210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241150" y="552525"/>
            <a:ext cx="8635800" cy="4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ko" sz="12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아래의 순서에 따라서 교육 정보를 입력한다.</a:t>
            </a:r>
            <a:endParaRPr sz="1010"/>
          </a:p>
        </p:txBody>
      </p:sp>
      <p:sp>
        <p:nvSpPr>
          <p:cNvPr id="205" name="Google Shape;205;p25"/>
          <p:cNvSpPr/>
          <p:nvPr/>
        </p:nvSpPr>
        <p:spPr>
          <a:xfrm>
            <a:off x="1618200" y="2113350"/>
            <a:ext cx="2594400" cy="393600"/>
          </a:xfrm>
          <a:prstGeom prst="wedgeRectCallout">
            <a:avLst>
              <a:gd name="adj1" fmla="val -6447"/>
              <a:gd name="adj2" fmla="val -67740"/>
            </a:avLst>
          </a:prstGeom>
          <a:solidFill>
            <a:srgbClr val="FFE599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0000"/>
                </a:solidFill>
              </a:rPr>
              <a:t>교육 과를 선택한다..</a:t>
            </a:r>
            <a:endParaRPr sz="1000">
              <a:solidFill>
                <a:srgbClr val="990000"/>
              </a:solidFill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5811375" y="1273550"/>
            <a:ext cx="2594400" cy="393600"/>
          </a:xfrm>
          <a:prstGeom prst="wedgeRectCallout">
            <a:avLst>
              <a:gd name="adj1" fmla="val 20379"/>
              <a:gd name="adj2" fmla="val 136598"/>
            </a:avLst>
          </a:prstGeom>
          <a:solidFill>
            <a:srgbClr val="FFE599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0000"/>
                </a:solidFill>
              </a:rPr>
              <a:t>2. 교육 입력 간사 이름을 선택하고, 출석일을 입력한다.</a:t>
            </a:r>
            <a:endParaRPr sz="1000">
              <a:solidFill>
                <a:srgbClr val="990000"/>
              </a:solidFill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3396550" y="2776500"/>
            <a:ext cx="2594400" cy="393600"/>
          </a:xfrm>
          <a:prstGeom prst="wedgeRectCallout">
            <a:avLst>
              <a:gd name="adj1" fmla="val 15250"/>
              <a:gd name="adj2" fmla="val -125985"/>
            </a:avLst>
          </a:prstGeom>
          <a:solidFill>
            <a:srgbClr val="FFE599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0000"/>
                </a:solidFill>
              </a:rPr>
              <a:t>3. 체크 박스를 선택하면, 1주 출석일자와 간사 이름이 입력된다.</a:t>
            </a:r>
            <a:endParaRPr sz="1000">
              <a:solidFill>
                <a:srgbClr val="990000"/>
              </a:solidFill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6197525" y="2405100"/>
            <a:ext cx="2594400" cy="393600"/>
          </a:xfrm>
          <a:prstGeom prst="wedgeRectCallout">
            <a:avLst>
              <a:gd name="adj1" fmla="val 18784"/>
              <a:gd name="adj2" fmla="val -95929"/>
            </a:avLst>
          </a:prstGeom>
          <a:solidFill>
            <a:srgbClr val="FFE599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0000"/>
                </a:solidFill>
              </a:rPr>
              <a:t>4. 저장 버튼을 클릭한다.</a:t>
            </a:r>
            <a:endParaRPr sz="10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241175" y="57975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새가족 수료 여부 확인</a:t>
            </a:r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body" idx="1"/>
          </p:nvPr>
        </p:nvSpPr>
        <p:spPr>
          <a:xfrm>
            <a:off x="241150" y="552525"/>
            <a:ext cx="8635800" cy="4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ko" sz="12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교육 수료 여부 확인 방법은 다음과 같다.</a:t>
            </a:r>
            <a:endParaRPr sz="1010"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75" y="902575"/>
            <a:ext cx="7219514" cy="37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550" y="1365550"/>
            <a:ext cx="4041400" cy="32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/>
          <p:nvPr/>
        </p:nvSpPr>
        <p:spPr>
          <a:xfrm rot="10800000">
            <a:off x="1898275" y="3163100"/>
            <a:ext cx="2567400" cy="724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6"/>
          <p:cNvSpPr/>
          <p:nvPr/>
        </p:nvSpPr>
        <p:spPr>
          <a:xfrm rot="10800000">
            <a:off x="5342575" y="2920350"/>
            <a:ext cx="2565900" cy="750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1615775" y="4132425"/>
            <a:ext cx="2594400" cy="393600"/>
          </a:xfrm>
          <a:prstGeom prst="wedgeRectCallout">
            <a:avLst>
              <a:gd name="adj1" fmla="val 15250"/>
              <a:gd name="adj2" fmla="val -125985"/>
            </a:avLst>
          </a:prstGeom>
          <a:solidFill>
            <a:srgbClr val="FFE599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0000"/>
                </a:solidFill>
              </a:rPr>
              <a:t>교육 이력을 선택하면 교육 정보를 확인할 수 있다.</a:t>
            </a:r>
            <a:endParaRPr sz="1000">
              <a:solidFill>
                <a:srgbClr val="990000"/>
              </a:solidFill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5655175" y="2071175"/>
            <a:ext cx="2594400" cy="724500"/>
          </a:xfrm>
          <a:prstGeom prst="wedgeRectCallout">
            <a:avLst>
              <a:gd name="adj1" fmla="val -15015"/>
              <a:gd name="adj2" fmla="val 83975"/>
            </a:avLst>
          </a:prstGeom>
          <a:solidFill>
            <a:srgbClr val="FFE599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0000"/>
                </a:solidFill>
              </a:rPr>
              <a:t>교육 수료가 완료된 새가족은 교인구분은 ‘등록교인’으로, 교인등록일은 최종 교육일자로 업데이트 된다.</a:t>
            </a:r>
            <a:endParaRPr sz="10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241175" y="57975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새가족 교육 정보 누락 여부 체크</a:t>
            </a:r>
            <a:endParaRPr/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912" y="1112475"/>
            <a:ext cx="6044698" cy="39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7"/>
          <p:cNvSpPr txBox="1">
            <a:spLocks noGrp="1"/>
          </p:cNvSpPr>
          <p:nvPr>
            <p:ph type="body" idx="1"/>
          </p:nvPr>
        </p:nvSpPr>
        <p:spPr>
          <a:xfrm>
            <a:off x="241150" y="552525"/>
            <a:ext cx="86358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ko" sz="12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교육 데이터를 입력한 새가족 교육 정보를 최종 교육일 및 최종 담당자 항목 검색을 통해서 자신이 입력한 새가족 교육 정보에 누락이 없는지 확인한다.</a:t>
            </a:r>
            <a:endParaRPr sz="1010"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361" y="1112475"/>
            <a:ext cx="5903249" cy="383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/>
          <p:nvPr/>
        </p:nvSpPr>
        <p:spPr>
          <a:xfrm rot="10800000" flipH="1">
            <a:off x="7446125" y="1772475"/>
            <a:ext cx="246600" cy="207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/>
          <p:cNvSpPr/>
          <p:nvPr/>
        </p:nvSpPr>
        <p:spPr>
          <a:xfrm rot="10800000">
            <a:off x="3898388" y="2810425"/>
            <a:ext cx="1136700" cy="435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/>
          <p:cNvSpPr/>
          <p:nvPr/>
        </p:nvSpPr>
        <p:spPr>
          <a:xfrm rot="10800000">
            <a:off x="1076813" y="1908000"/>
            <a:ext cx="864900" cy="21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7"/>
          <p:cNvSpPr/>
          <p:nvPr/>
        </p:nvSpPr>
        <p:spPr>
          <a:xfrm>
            <a:off x="793763" y="2357650"/>
            <a:ext cx="2594400" cy="393600"/>
          </a:xfrm>
          <a:prstGeom prst="wedgeRectCallout">
            <a:avLst>
              <a:gd name="adj1" fmla="val -30491"/>
              <a:gd name="adj2" fmla="val -81574"/>
            </a:avLst>
          </a:prstGeom>
          <a:solidFill>
            <a:srgbClr val="FFE599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0000"/>
                </a:solidFill>
              </a:rPr>
              <a:t>1. 전체 탭을 클릭한다.</a:t>
            </a:r>
            <a:endParaRPr sz="1000">
              <a:solidFill>
                <a:srgbClr val="990000"/>
              </a:solidFill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5982563" y="2124900"/>
            <a:ext cx="2594400" cy="393600"/>
          </a:xfrm>
          <a:prstGeom prst="wedgeRectCallout">
            <a:avLst>
              <a:gd name="adj1" fmla="val 7690"/>
              <a:gd name="adj2" fmla="val -86795"/>
            </a:avLst>
          </a:prstGeom>
          <a:solidFill>
            <a:srgbClr val="FFE599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0000"/>
                </a:solidFill>
              </a:rPr>
              <a:t>2. 상세 버튼을 클릭한다.</a:t>
            </a:r>
            <a:endParaRPr sz="1000">
              <a:solidFill>
                <a:srgbClr val="990000"/>
              </a:solidFill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3388163" y="3692975"/>
            <a:ext cx="2594400" cy="393600"/>
          </a:xfrm>
          <a:prstGeom prst="wedgeRectCallout">
            <a:avLst>
              <a:gd name="adj1" fmla="val -3665"/>
              <a:gd name="adj2" fmla="val -138351"/>
            </a:avLst>
          </a:prstGeom>
          <a:solidFill>
            <a:srgbClr val="FFE599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0000"/>
                </a:solidFill>
              </a:rPr>
              <a:t>3. 최종 교육일과 최종 담당자를 입력하고 검색 버튼을 클릭한다.</a:t>
            </a:r>
            <a:endParaRPr sz="10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7266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Zoom 화면 캡처 샘플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216300" y="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새가족 Zoom 화면 캡처 샘플</a:t>
            </a:r>
            <a:endParaRPr/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25" y="555050"/>
            <a:ext cx="7924157" cy="44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>
            <a:spLocks noGrp="1"/>
          </p:cNvSpPr>
          <p:nvPr>
            <p:ph type="title"/>
          </p:nvPr>
        </p:nvSpPr>
        <p:spPr>
          <a:xfrm>
            <a:off x="216300" y="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새가족 Zoom 화면 캡처 샘플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6000"/>
            <a:ext cx="7889404" cy="444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5604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Malgun Gothic"/>
                <a:ea typeface="Malgun Gothic"/>
                <a:cs typeface="Malgun Gothic"/>
                <a:sym typeface="Malgun Gothic"/>
              </a:rPr>
              <a:t>새가족 등록 가이드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216300" y="631625"/>
            <a:ext cx="8580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오직교적 접속 URL : https://www.ohjic.com/samil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오직교적 등록사역용 아이디/비밀번호 :  samilnew / samil 0530!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216300" y="54225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오직교적 시스템 접속 정보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280350" y="452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Zoom 채팅방 관리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280350" y="678550"/>
            <a:ext cx="6263100" cy="4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607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Char char="●"/>
            </a:pPr>
            <a:r>
              <a:rPr lang="ko" sz="12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자신의 이름을 ‘새가족부 간사 (이름)  - ex. 새가족부 간사 (박상규)’로 변경한다.</a:t>
            </a:r>
            <a:endParaRPr sz="12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607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Char char="●"/>
            </a:pPr>
            <a:r>
              <a:rPr lang="ko" sz="12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목사님께 호스트 권한을 부여 받는다.</a:t>
            </a:r>
            <a:endParaRPr sz="12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607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Char char="●"/>
            </a:pPr>
            <a:r>
              <a:rPr lang="ko" sz="12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교육 시간 전까지 대기중인 새가족을 수락 처리를 한다.</a:t>
            </a:r>
            <a:endParaRPr sz="12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607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Char char="●"/>
            </a:pPr>
            <a:r>
              <a:rPr lang="ko" sz="12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음소거를 하지 않은 새가족이 있다면 개별로 음소거 처리를 한다.</a:t>
            </a:r>
            <a:endParaRPr sz="12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607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Char char="●"/>
            </a:pPr>
            <a:r>
              <a:rPr lang="ko" sz="12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전체 새가족들에게 ‘이름(전화번호 뒷 4자리) ex. 홍길동(4523)’ 변경하도록 메시지를 보낸다. </a:t>
            </a:r>
            <a:endParaRPr sz="12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607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Char char="●"/>
            </a:pPr>
            <a:r>
              <a:rPr lang="ko" sz="12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 변경이 어려운 새가족들은 직접 수정해준다.</a:t>
            </a:r>
            <a:endParaRPr sz="12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607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Char char="●"/>
            </a:pPr>
            <a:r>
              <a:rPr lang="ko" sz="12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부득이한 사정으로 재접속을 하는 새가족이 있을 경우 접속을 수락한다.</a:t>
            </a:r>
            <a:endParaRPr sz="12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607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Char char="●"/>
            </a:pPr>
            <a:r>
              <a:rPr lang="ko" sz="12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채팅방을 통해서 문의하는 새가족이 있을 경우 대응하고, 답변이 어려운 질문을 할 경우 교육을 마치고 목사님께 질문하도록 답변한다.</a:t>
            </a:r>
            <a:endParaRPr sz="12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607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Char char="●"/>
            </a:pPr>
            <a:r>
              <a:rPr lang="ko" sz="12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교육 시작 후 바로 Zoom 채팅방의 새가족 사진과 새가족 이름 리스트를 캡쳐하고, 교육 완료 10분 전 쯤 목사님께서 새가족들에게 화면을 응시하도록 광고하시면 새가족 사진과 새가족 이름 리스트를 캡처한다.</a:t>
            </a:r>
            <a:endParaRPr sz="12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2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01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382" y="3146350"/>
            <a:ext cx="2416315" cy="182588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7543237" y="4759938"/>
            <a:ext cx="204600" cy="212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 rot="10800000" flipH="1">
            <a:off x="8223981" y="4464780"/>
            <a:ext cx="281400" cy="135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6345975" y="4272250"/>
            <a:ext cx="1878000" cy="347400"/>
          </a:xfrm>
          <a:prstGeom prst="wedgeRectCallout">
            <a:avLst>
              <a:gd name="adj1" fmla="val 22626"/>
              <a:gd name="adj2" fmla="val 88081"/>
            </a:avLst>
          </a:prstGeom>
          <a:solidFill>
            <a:srgbClr val="FFE599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0000"/>
                </a:solidFill>
              </a:rPr>
              <a:t>1. 채팅 메뉴를 클릭한다.</a:t>
            </a:r>
            <a:endParaRPr sz="1000">
              <a:solidFill>
                <a:srgbClr val="990000"/>
              </a:solidFill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6861591" y="3784561"/>
            <a:ext cx="2174100" cy="347400"/>
          </a:xfrm>
          <a:prstGeom prst="wedgeRectCallout">
            <a:avLst>
              <a:gd name="adj1" fmla="val 20379"/>
              <a:gd name="adj2" fmla="val 136598"/>
            </a:avLst>
          </a:prstGeom>
          <a:solidFill>
            <a:srgbClr val="FFE599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0000"/>
                </a:solidFill>
              </a:rPr>
              <a:t>2. 대화 상태를 선택해서 메시지를 보낸다.</a:t>
            </a:r>
            <a:endParaRPr sz="10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241150" y="57975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성도 정보 업데이트 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225" y="904550"/>
            <a:ext cx="6173419" cy="414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/>
          <p:nvPr/>
        </p:nvSpPr>
        <p:spPr>
          <a:xfrm>
            <a:off x="4337348" y="2364991"/>
            <a:ext cx="1993200" cy="18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5533728" y="3348678"/>
            <a:ext cx="513300" cy="92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4337313" y="2930141"/>
            <a:ext cx="513300" cy="92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3375856" y="1342664"/>
            <a:ext cx="471300" cy="559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3741501" y="1044650"/>
            <a:ext cx="1435200" cy="251100"/>
          </a:xfrm>
          <a:prstGeom prst="wedgeRectCallout">
            <a:avLst>
              <a:gd name="adj1" fmla="val -44628"/>
              <a:gd name="adj2" fmla="val 91435"/>
            </a:avLst>
          </a:prstGeom>
          <a:solidFill>
            <a:srgbClr val="FFE599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0000"/>
                </a:solidFill>
              </a:rPr>
              <a:t>3. 사진을 확인한다.</a:t>
            </a:r>
            <a:endParaRPr sz="1000">
              <a:solidFill>
                <a:srgbClr val="990000"/>
              </a:solidFill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4984627" y="1958852"/>
            <a:ext cx="2287200" cy="251100"/>
          </a:xfrm>
          <a:prstGeom prst="wedgeRectCallout">
            <a:avLst>
              <a:gd name="adj1" fmla="val -40477"/>
              <a:gd name="adj2" fmla="val 120945"/>
            </a:avLst>
          </a:prstGeom>
          <a:solidFill>
            <a:srgbClr val="FFE599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0000"/>
                </a:solidFill>
              </a:rPr>
              <a:t>4. 전화번호를 휴대전화로 복사한다.</a:t>
            </a:r>
            <a:endParaRPr sz="1000">
              <a:solidFill>
                <a:srgbClr val="990000"/>
              </a:solidFill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5112191" y="3598812"/>
            <a:ext cx="2104800" cy="366900"/>
          </a:xfrm>
          <a:prstGeom prst="wedgeRectCallout">
            <a:avLst>
              <a:gd name="adj1" fmla="val -21693"/>
              <a:gd name="adj2" fmla="val -85353"/>
            </a:avLst>
          </a:prstGeom>
          <a:solidFill>
            <a:srgbClr val="FFE599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0000"/>
                </a:solidFill>
              </a:rPr>
              <a:t>5. 환영일을 등록 교육을 받은 일자로 입력한다.</a:t>
            </a:r>
            <a:endParaRPr sz="1000">
              <a:solidFill>
                <a:srgbClr val="990000"/>
              </a:solidFill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2688298" y="3308500"/>
            <a:ext cx="2374200" cy="366900"/>
          </a:xfrm>
          <a:prstGeom prst="wedgeRectCallout">
            <a:avLst>
              <a:gd name="adj1" fmla="val 30265"/>
              <a:gd name="adj2" fmla="val -119862"/>
            </a:avLst>
          </a:prstGeom>
          <a:solidFill>
            <a:srgbClr val="FFE599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0000"/>
                </a:solidFill>
              </a:rPr>
              <a:t>6. 교인구분을 ‘새가족’으로 입력한다.</a:t>
            </a:r>
            <a:endParaRPr sz="1000">
              <a:solidFill>
                <a:srgbClr val="990000"/>
              </a:solidFill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6423701" y="1077521"/>
            <a:ext cx="701100" cy="18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5767077" y="1407312"/>
            <a:ext cx="1683300" cy="251100"/>
          </a:xfrm>
          <a:prstGeom prst="wedgeRectCallout">
            <a:avLst>
              <a:gd name="adj1" fmla="val 16102"/>
              <a:gd name="adj2" fmla="val -89862"/>
            </a:avLst>
          </a:prstGeom>
          <a:solidFill>
            <a:srgbClr val="FFE599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0000"/>
                </a:solidFill>
              </a:rPr>
              <a:t>1. 성도명으로 검색한다.</a:t>
            </a:r>
            <a:endParaRPr sz="1000">
              <a:solidFill>
                <a:srgbClr val="990000"/>
              </a:solidFill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1445159" y="2332131"/>
            <a:ext cx="1683300" cy="251100"/>
          </a:xfrm>
          <a:prstGeom prst="wedgeRectCallout">
            <a:avLst>
              <a:gd name="adj1" fmla="val 10075"/>
              <a:gd name="adj2" fmla="val -95332"/>
            </a:avLst>
          </a:prstGeom>
          <a:solidFill>
            <a:srgbClr val="FFE599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0000"/>
                </a:solidFill>
              </a:rPr>
              <a:t>2. 성도 이름을 클릭한다.</a:t>
            </a:r>
            <a:endParaRPr sz="1000">
              <a:solidFill>
                <a:srgbClr val="990000"/>
              </a:solidFill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7240478" y="1758101"/>
            <a:ext cx="330000" cy="166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6748914" y="2636228"/>
            <a:ext cx="1596300" cy="251100"/>
          </a:xfrm>
          <a:prstGeom prst="wedgeRectCallout">
            <a:avLst>
              <a:gd name="adj1" fmla="val -5407"/>
              <a:gd name="adj2" fmla="val -302195"/>
            </a:avLst>
          </a:prstGeom>
          <a:solidFill>
            <a:srgbClr val="FFE599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0000"/>
                </a:solidFill>
              </a:rPr>
              <a:t>7. 저장 버튼을 클릭한다.</a:t>
            </a:r>
            <a:endParaRPr sz="1000">
              <a:solidFill>
                <a:srgbClr val="990000"/>
              </a:solidFill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241150" y="552525"/>
            <a:ext cx="86358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ko" sz="12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목사님께 전달받은 새가족 정보를 확인해서 성도 정보를 업데이트 한다.</a:t>
            </a:r>
            <a:endParaRPr sz="10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241150" y="57975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교육 특이사항 입력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097" y="953231"/>
            <a:ext cx="5420390" cy="402959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/>
          <p:nvPr/>
        </p:nvSpPr>
        <p:spPr>
          <a:xfrm>
            <a:off x="3895253" y="3931964"/>
            <a:ext cx="1538700" cy="377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4200782" y="2125886"/>
            <a:ext cx="453600" cy="182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6813694" y="2125886"/>
            <a:ext cx="325800" cy="182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3890618" y="2824271"/>
            <a:ext cx="1599600" cy="247500"/>
          </a:xfrm>
          <a:prstGeom prst="wedgeRectCallout">
            <a:avLst>
              <a:gd name="adj1" fmla="val -14916"/>
              <a:gd name="adj2" fmla="val -239996"/>
            </a:avLst>
          </a:prstGeom>
          <a:solidFill>
            <a:srgbClr val="FFE599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0000"/>
                </a:solidFill>
              </a:rPr>
              <a:t>1. 상태정보를 클릭한다.</a:t>
            </a:r>
            <a:endParaRPr sz="1000">
              <a:solidFill>
                <a:srgbClr val="990000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5195357" y="3390276"/>
            <a:ext cx="3161400" cy="432000"/>
          </a:xfrm>
          <a:prstGeom prst="wedgeRectCallout">
            <a:avLst>
              <a:gd name="adj1" fmla="val -53067"/>
              <a:gd name="adj2" fmla="val 91556"/>
            </a:avLst>
          </a:prstGeom>
          <a:solidFill>
            <a:srgbClr val="FFE599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0000"/>
                </a:solidFill>
              </a:rPr>
              <a:t>2. 교육 중 특이사항이 있을 경우 입력한다.</a:t>
            </a:r>
            <a:endParaRPr sz="1000">
              <a:solidFill>
                <a:srgbClr val="99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0000"/>
                </a:solidFill>
              </a:rPr>
              <a:t>ex. 비디오 끔, 운전 중 교육 받음, 줌 정보 확인 불가 등</a:t>
            </a:r>
            <a:endParaRPr sz="1000">
              <a:solidFill>
                <a:srgbClr val="990000"/>
              </a:solidFill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6419073" y="2768242"/>
            <a:ext cx="1599600" cy="247500"/>
          </a:xfrm>
          <a:prstGeom prst="wedgeRectCallout">
            <a:avLst>
              <a:gd name="adj1" fmla="val -14916"/>
              <a:gd name="adj2" fmla="val -239996"/>
            </a:avLst>
          </a:prstGeom>
          <a:solidFill>
            <a:srgbClr val="FFE599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0000"/>
                </a:solidFill>
              </a:rPr>
              <a:t>3. 저장 버튼을 클릭한다.</a:t>
            </a:r>
            <a:endParaRPr sz="1000">
              <a:solidFill>
                <a:srgbClr val="990000"/>
              </a:solidFill>
            </a:endParaRPr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>
            <a:off x="241150" y="552525"/>
            <a:ext cx="86358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ko" sz="12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교육을 받은 것으로 인정하기 어려운 새가족이 있을 경우, 상세정보 탭의 [개인 특이사항] 항목에 입력하고 저장한다.</a:t>
            </a:r>
            <a:endParaRPr sz="12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241175" y="57975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새가족 등록 정보 누락 여부 확인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241150" y="552525"/>
            <a:ext cx="8635800" cy="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ko" sz="12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성도 상세검색 검색을 통해서 자신이 입력한 새가족 등록 정보에 누락이 없는지 확인한다.</a:t>
            </a:r>
            <a:endParaRPr sz="1010"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025" y="1135250"/>
            <a:ext cx="6921427" cy="378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/>
          <p:nvPr/>
        </p:nvSpPr>
        <p:spPr>
          <a:xfrm>
            <a:off x="4671474" y="3108675"/>
            <a:ext cx="3418200" cy="432000"/>
          </a:xfrm>
          <a:prstGeom prst="wedgeRectCallout">
            <a:avLst>
              <a:gd name="adj1" fmla="val -53067"/>
              <a:gd name="adj2" fmla="val 91556"/>
            </a:avLst>
          </a:prstGeom>
          <a:solidFill>
            <a:srgbClr val="FFE599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0000"/>
                </a:solidFill>
              </a:rPr>
              <a:t>새가족 환영일을 입력한 후에 [검색] 버튼을 클릭한다.</a:t>
            </a:r>
            <a:endParaRPr sz="1000">
              <a:solidFill>
                <a:srgbClr val="990000"/>
              </a:solidFill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3743800" y="3675200"/>
            <a:ext cx="878100" cy="185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6704025" y="2030275"/>
            <a:ext cx="187200" cy="185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5751525" y="1135250"/>
            <a:ext cx="2451900" cy="432000"/>
          </a:xfrm>
          <a:prstGeom prst="wedgeRectCallout">
            <a:avLst>
              <a:gd name="adj1" fmla="val -5512"/>
              <a:gd name="adj2" fmla="val 155150"/>
            </a:avLst>
          </a:prstGeom>
          <a:solidFill>
            <a:srgbClr val="FFE599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0000"/>
                </a:solidFill>
              </a:rPr>
              <a:t>성도 상세 검색 버튼을 클릭한다.</a:t>
            </a:r>
            <a:endParaRPr sz="10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새가족 교육 가이드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body" idx="1"/>
          </p:nvPr>
        </p:nvSpPr>
        <p:spPr>
          <a:xfrm>
            <a:off x="216300" y="631625"/>
            <a:ext cx="8580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오직교적 접속 URL : https://www.ohjic.com/samil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오직교적 교육사역용 아이디/비밀번호 : newf3131 / samil0530!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216300" y="63275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오직교적 시스템 접속 정보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Microsoft Office PowerPoint</Application>
  <PresentationFormat>화면 슬라이드 쇼(16:9)</PresentationFormat>
  <Paragraphs>78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Malgun Gothic</vt:lpstr>
      <vt:lpstr>Raleway</vt:lpstr>
      <vt:lpstr>Lato</vt:lpstr>
      <vt:lpstr>Arial</vt:lpstr>
      <vt:lpstr>Streamline</vt:lpstr>
      <vt:lpstr>새가족부 온라인 사역 가이드</vt:lpstr>
      <vt:lpstr>새가족 등록 가이드</vt:lpstr>
      <vt:lpstr>오직교적 시스템 접속 정보</vt:lpstr>
      <vt:lpstr>Zoom 채팅방 관리</vt:lpstr>
      <vt:lpstr>성도 정보 업데이트 </vt:lpstr>
      <vt:lpstr>교육 특이사항 입력</vt:lpstr>
      <vt:lpstr>새가족 등록 정보 누락 여부 확인</vt:lpstr>
      <vt:lpstr>새가족 교육 가이드</vt:lpstr>
      <vt:lpstr>오직교적 시스템 접속 정보</vt:lpstr>
      <vt:lpstr>Zoom 채팅방 관리</vt:lpstr>
      <vt:lpstr>교육 새가족 검색</vt:lpstr>
      <vt:lpstr>새가족 교육 정보 확인</vt:lpstr>
      <vt:lpstr>교육 정보 입력</vt:lpstr>
      <vt:lpstr>새가족 수료 여부 확인</vt:lpstr>
      <vt:lpstr>새가족 교육 정보 누락 여부 체크</vt:lpstr>
      <vt:lpstr>Zoom 화면 캡처 샘플</vt:lpstr>
      <vt:lpstr>새가족 Zoom 화면 캡처 샘플</vt:lpstr>
      <vt:lpstr>새가족 Zoom 화면 캡처 샘플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새가족부 온라인 사역 가이드</dc:title>
  <cp:lastModifiedBy>james park</cp:lastModifiedBy>
  <cp:revision>1</cp:revision>
  <dcterms:modified xsi:type="dcterms:W3CDTF">2021-08-28T07:01:27Z</dcterms:modified>
</cp:coreProperties>
</file>