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84" r:id="rId6"/>
    <p:sldId id="286" r:id="rId7"/>
    <p:sldId id="294" r:id="rId8"/>
    <p:sldId id="285" r:id="rId9"/>
    <p:sldId id="296" r:id="rId10"/>
    <p:sldId id="295" r:id="rId11"/>
    <p:sldId id="287" r:id="rId12"/>
    <p:sldId id="288" r:id="rId13"/>
    <p:sldId id="290" r:id="rId14"/>
    <p:sldId id="289" r:id="rId15"/>
    <p:sldId id="291" r:id="rId16"/>
    <p:sldId id="292" r:id="rId17"/>
    <p:sldId id="293" r:id="rId18"/>
  </p:sldIdLst>
  <p:sldSz cx="9144000" cy="5143500" type="screen16x9"/>
  <p:notesSz cx="6858000" cy="9144000"/>
  <p:embeddedFontLst>
    <p:embeddedFont>
      <p:font typeface="Lato" panose="020B0600000101010101" charset="-127"/>
      <p:regular r:id="rId20"/>
      <p:bold r:id="rId21"/>
      <p:italic r:id="rId22"/>
      <p:boldItalic r:id="rId23"/>
    </p:embeddedFont>
    <p:embeddedFont>
      <p:font typeface="Raleway" panose="020B0600000101010101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CFF75FAB-C2F9-4F93-99C1-970DACF5FE1C}">
          <p14:sldIdLst>
            <p14:sldId id="256"/>
            <p14:sldId id="280"/>
            <p14:sldId id="281"/>
            <p14:sldId id="282"/>
            <p14:sldId id="284"/>
            <p14:sldId id="286"/>
            <p14:sldId id="294"/>
            <p14:sldId id="285"/>
            <p14:sldId id="296"/>
            <p14:sldId id="295"/>
            <p14:sldId id="287"/>
            <p14:sldId id="288"/>
            <p14:sldId id="290"/>
            <p14:sldId id="289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8F"/>
    <a:srgbClr val="3C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AFC29-A389-419F-AB56-AA2D690BAD74}">
  <a:tblStyle styleId="{21CAFC29-A389-419F-AB56-AA2D690BA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6" autoAdjust="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9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1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6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2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7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6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2273b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2273b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0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0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4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24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23025" y="677125"/>
            <a:ext cx="83169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rot="5400000">
            <a:off x="-13743" y="231124"/>
            <a:ext cx="328600" cy="56151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~1\sky\LOCALS~1\Temp\Hnc\BinData\EMB00000c0c0861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새가족 교육 디모데 </a:t>
            </a:r>
            <a:r>
              <a:rPr lang="en-US" altLang="ko-KR" sz="40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520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4F6C8F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삼일교회 새가족부</a:t>
            </a:r>
            <a:endParaRPr b="1">
              <a:solidFill>
                <a:srgbClr val="4F6C8F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하나님께서는 어떤 예배를 찾으십니까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(23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하나님께서 찾으시는 예배가 있다는 것은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반대로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하나님께서 찾지 않으시는 예배도 있음을 생각해 보아야 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당신이 드리는 예배는 하나님께서 찾으시는 예배입니까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가인과 아벨이 드린 제사에는 어떤 차이가 있었을까요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창세기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4:2-5)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나눔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3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5.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영과 진리로 예배함은 구체적으로 어떤 예배를 의미할까요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영적인 예배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로마서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12:1) 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진리의 예배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호세아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6:6) :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하나님의 마음에 합한 사람인 다윗이 발견한 제사의 비밀은 무엇이며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왜 그런 고백을 하게 되었을까요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시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51:17) 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08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6.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예배를 통해 우리가 누릴 수 있는 유익에는 어떤 것들이 있는지 나누어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0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당신이 하나님께서 구하시고 찾으시는 예배를 드리기 위해서 구체적으로 해야 할 일은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12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“이 우주에는 두 가지 위대한 열정이 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영광을 받으시려는 하나님의 열정과 만족하게 되려는 인간의 열정이 그것이다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 두 가지는 서로 상충될 필요가 없다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왜냐하면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예배를 통해 동시에 만족될 수 있기 때문이다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하나님은 내가 하나님 한 분만으로 만족할 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내 안에서 영광을 받으시기 때문이다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.”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존 파이퍼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3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40482" y="907420"/>
            <a:ext cx="6987907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“내가 무엇을 가지고 여호와 앞에 나아가며 높으신 하나님께 경배할까 내가 번제물로 일년 된 송아지를 가지고 그 앞에 나아갈까 여호와께서 천천의 숫양이나 만만의 강물 같은 기름을 기뻐하실까 내 허물을 위하여 내 맏아들을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내 영혼의 죄로 말미암아 내 몸의 열매를 드릴까 사람아 주께서 선한 것이 무엇임을 네게 보이셨나니 여호와께서 네게 구하시는 것은 오직 정의를 행하며 인자를 사랑하며 겸손하게 네 하나님과 함께 행하는 것이 아니냐” 미가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6:6-8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072ED1-A172-4ED1-B81E-88FEDCB3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0" y="1241836"/>
            <a:ext cx="1311089" cy="8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935D5-B99E-464E-9585-A8159DCE8626}"/>
              </a:ext>
            </a:extLst>
          </p:cNvPr>
          <p:cNvSpPr txBox="1"/>
          <p:nvPr/>
        </p:nvSpPr>
        <p:spPr>
          <a:xfrm>
            <a:off x="4793673" y="14200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7322A-F347-476D-AACE-3EDF6BA7E03B}"/>
              </a:ext>
            </a:extLst>
          </p:cNvPr>
          <p:cNvSpPr txBox="1"/>
          <p:nvPr/>
        </p:nvSpPr>
        <p:spPr>
          <a:xfrm>
            <a:off x="4731328" y="108187"/>
            <a:ext cx="4156364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예배</a:t>
            </a:r>
            <a:r>
              <a:rPr lang="en-US" altLang="ko-KR">
                <a:latin typeface="+mj-ea"/>
                <a:ea typeface="+mj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그것은 우리 삶의 우선순위이다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그것은 마음에서 시작되어야 한다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그것은 마음에서 행동으로 진행되어야 한다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그것은 하나님께 대한 반응이며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하나님께 드리는 것이다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그래서 우리는 우리가 예배할 때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어떤 일이 일어나기를 원한다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예배하는 것은 하나님의 거룩하심으로 양심을 일깨우는 것이다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하나님의 진리로 생각을 키우고 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하나님의 아름다우심으로 심상을 깨끗이 하며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하나님의 사랑에 마음을 열고 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하나님의 목적에 의지를 헌신하는 것이다</a:t>
            </a:r>
            <a:r>
              <a:rPr lang="en-US" altLang="ko-KR">
                <a:latin typeface="+mj-ea"/>
                <a:ea typeface="+mj-ea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-</a:t>
            </a:r>
            <a:r>
              <a:rPr lang="ko-KR" altLang="en-US">
                <a:latin typeface="+mj-ea"/>
                <a:ea typeface="+mj-ea"/>
              </a:rPr>
              <a:t>윌리엄 템플</a:t>
            </a:r>
            <a:r>
              <a:rPr lang="en-US" altLang="ko-KR">
                <a:latin typeface="+mj-ea"/>
                <a:ea typeface="+mj-ea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F03D3-F49D-4324-9577-46F72A29C80B}"/>
              </a:ext>
            </a:extLst>
          </p:cNvPr>
          <p:cNvSpPr txBox="1"/>
          <p:nvPr/>
        </p:nvSpPr>
        <p:spPr>
          <a:xfrm>
            <a:off x="442800" y="1489417"/>
            <a:ext cx="40286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4F6C8F"/>
                </a:solidFill>
                <a:latin typeface="+mn-ea"/>
                <a:ea typeface="+mn-ea"/>
              </a:rPr>
              <a:t>4</a:t>
            </a:r>
            <a:r>
              <a:rPr lang="ko-KR" altLang="en-US" sz="2000" b="1">
                <a:solidFill>
                  <a:srgbClr val="4F6C8F"/>
                </a:solidFill>
                <a:latin typeface="+mn-ea"/>
                <a:ea typeface="+mn-ea"/>
              </a:rPr>
              <a:t>과 새가족부 성경공부</a:t>
            </a:r>
            <a:endParaRPr lang="en-US" altLang="ko-KR" sz="2000" b="1">
              <a:solidFill>
                <a:srgbClr val="4F6C8F"/>
              </a:solidFill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2800" b="1">
                <a:latin typeface="+mn-ea"/>
                <a:ea typeface="+mn-ea"/>
              </a:rPr>
              <a:t>하나님이 찾으시는 예배</a:t>
            </a:r>
            <a:endParaRPr lang="en-US" altLang="ko-KR" sz="2800" b="1"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600">
                <a:latin typeface="+mn-ea"/>
                <a:ea typeface="+mn-ea"/>
              </a:rPr>
              <a:t>본문 </a:t>
            </a:r>
            <a:r>
              <a:rPr lang="en-US" altLang="ko-KR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요한복음 </a:t>
            </a:r>
            <a:r>
              <a:rPr lang="en-US" altLang="ko-KR" sz="1600">
                <a:latin typeface="+mn-ea"/>
                <a:ea typeface="+mn-ea"/>
              </a:rPr>
              <a:t>4:20-24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2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당신이 지금까지 드려본 예배 중 가장 기억에 남는 예배는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어떤 예배였는지 예배를 통한 은혜의 경험을 나누어 봅시다</a:t>
            </a: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. 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예배의 본질적 의미는 무엇이라고 생각하십니까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예배를 뜻하는 영어단어를 통해 그 의미에 대해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Worship 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Service : 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8039ACED-93B3-4359-8A6E-B4C3ADE67E95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본문말씀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: </a:t>
            </a: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요한복음 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4:20-24 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B1CB8D0-787C-4B55-8C25-9DC7159C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50" y="1745037"/>
            <a:ext cx="8346542" cy="3179507"/>
          </a:xfr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spcFirstLastPara="1" wrap="square" lIns="252000" tIns="252000" rIns="252000" bIns="252000" anchor="t" anchorCtr="0">
            <a:normAutofit/>
          </a:bodyPr>
          <a:lstStyle/>
          <a:p>
            <a:pPr marL="0" indent="0" algn="just">
              <a:lnSpc>
                <a:spcPts val="3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신약성경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개역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에는 “예배”라는 단어가 총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개의 절에서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15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번 사용 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그런데 오늘 본문에서만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개의 절에서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번이나 “예배”라는 단어가 사용되었습니다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 만큼 수적인 비중도 있지만 보다 더욱 본문이 의미 있는 것은 예수님께서 직접 ‘예배’를 언급하시면서 하나님께서 원하시는 예배를 가르치시기 때문입니다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 분문을 더 잘 이해하기 위해서 본문의 배경이 되는 ‘사마리아’ 라는 땅의 역사적 배경도 함께 살펴야 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예배에 대한 사마리아 여인의 관심사는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(20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사마리아인들이 예배드리는 이 산이란 어떤 산이며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왜 사마리아들은 그 산에서 예배를 드렸을까요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예배에 대한 사마리아 여인의 관심에 대해 예수님은 무슨 말씀을 하십니까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(21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4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21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절에서 ‘너희가 아버지께 예배할 때’ 란 어느 때를 의미할까요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예배의 주체이자 주인공은 누구입니까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사마리아인들과 유대인들이 드리는 예배의 근본적인 차이는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 (22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417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604</Words>
  <Application>Microsoft Office PowerPoint</Application>
  <PresentationFormat>화면 슬라이드 쇼(16:9)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바탕</vt:lpstr>
      <vt:lpstr>Arial</vt:lpstr>
      <vt:lpstr>Raleway</vt:lpstr>
      <vt:lpstr>맑은 고딕</vt:lpstr>
      <vt:lpstr>Lato</vt:lpstr>
      <vt:lpstr>Streamline</vt:lpstr>
      <vt:lpstr>새가족 교육 디모데 4과</vt:lpstr>
      <vt:lpstr>PowerPoint 프레젠테이션</vt:lpstr>
      <vt:lpstr>생각나눔  자신의 생각을 함께 나누어 주세요</vt:lpstr>
      <vt:lpstr>생각나눔  자신의 생각을 함께 나누어 주세요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은혜공감  그 은혜는 넓고 깊은 바다와 같습니다</vt:lpstr>
      <vt:lpstr>은혜공감  그 은혜는 넓고 깊은 바다와 같습니다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삼일교회_새가족부_디모데4과_강의</dc:title>
  <cp:lastModifiedBy>james park</cp:lastModifiedBy>
  <cp:revision>27</cp:revision>
  <dcterms:modified xsi:type="dcterms:W3CDTF">2021-08-07T17:16:16Z</dcterms:modified>
</cp:coreProperties>
</file>