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9" r:id="rId6"/>
    <p:sldId id="258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6491-327C-45DE-8754-ACE4A1F739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B63F2-2BBE-426D-BF68-91FAB18348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lankMap-World-v7-Borders"/>
          <p:cNvPicPr>
            <a:picLocks noChangeAspect="1"/>
          </p:cNvPicPr>
          <p:nvPr/>
        </p:nvPicPr>
        <p:blipFill>
          <a:blip r:embed="rId1"/>
          <a:srcRect l="5039" r="15279"/>
          <a:stretch>
            <a:fillRect/>
          </a:stretch>
        </p:blipFill>
        <p:spPr>
          <a:xfrm>
            <a:off x="459105" y="1011555"/>
            <a:ext cx="10351770" cy="569785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17880000">
            <a:off x="2033905" y="-28575"/>
            <a:ext cx="6996430" cy="6952615"/>
            <a:chOff x="-279" y="-1096"/>
            <a:chExt cx="12697" cy="12133"/>
          </a:xfrm>
        </p:grpSpPr>
        <p:sp>
          <p:nvSpPr>
            <p:cNvPr id="38" name="Oval 37"/>
            <p:cNvSpPr/>
            <p:nvPr/>
          </p:nvSpPr>
          <p:spPr>
            <a:xfrm>
              <a:off x="2493" y="1135"/>
              <a:ext cx="8273" cy="751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354" y="5699"/>
              <a:ext cx="6064" cy="5338"/>
              <a:chOff x="4034620" y="3618578"/>
              <a:chExt cx="3850493" cy="338952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4702" y="-1096"/>
              <a:ext cx="6064" cy="5338"/>
              <a:chOff x="4034620" y="3618578"/>
              <a:chExt cx="3850493" cy="338952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0" name="Group 129"/>
            <p:cNvGrpSpPr/>
            <p:nvPr/>
          </p:nvGrpSpPr>
          <p:grpSpPr>
            <a:xfrm>
              <a:off x="-279" y="3660"/>
              <a:ext cx="6064" cy="5338"/>
              <a:chOff x="4034620" y="3618578"/>
              <a:chExt cx="3850493" cy="3389523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4275207" y="3618578"/>
                <a:ext cx="3120514" cy="2878832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6650672" y="3858802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5445362" y="5837393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4034620" y="3709610"/>
                <a:ext cx="1234441" cy="1170708"/>
                <a:chOff x="3138054" y="935874"/>
                <a:chExt cx="5120640" cy="4723707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3374967" y="1072343"/>
                  <a:ext cx="4646815" cy="43143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491345" y="196180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138054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300152" y="380999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3773978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58145" y="5001489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461461" y="5194069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64777" y="5057603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7157257" y="453597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7631083" y="3797532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784868" y="2851265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7450280" y="2000594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818859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5989664" y="935876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5059331" y="935874"/>
                  <a:ext cx="473826" cy="465512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4128998" y="1246907"/>
                  <a:ext cx="473826" cy="4655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3" name="Oval 182"/>
            <p:cNvSpPr/>
            <p:nvPr/>
          </p:nvSpPr>
          <p:spPr>
            <a:xfrm>
              <a:off x="614" y="45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786" y="482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831" y="8014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2340" y="578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9163" y="7946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1506" y="683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9437" y="10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7231" y="67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837" y="326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9791" y="11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551" y="-10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7437" y="940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34" y="4677"/>
              <a:ext cx="180" cy="18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" name="Group 51"/>
          <p:cNvGrpSpPr/>
          <p:nvPr/>
        </p:nvGrpSpPr>
        <p:grpSpPr>
          <a:xfrm>
            <a:off x="1769110" y="-4799330"/>
            <a:ext cx="8383270" cy="12412980"/>
            <a:chOff x="2786" y="-7558"/>
            <a:chExt cx="13202" cy="19548"/>
          </a:xfrm>
        </p:grpSpPr>
        <p:grpSp>
          <p:nvGrpSpPr>
            <p:cNvPr id="156" name="Group 155"/>
            <p:cNvGrpSpPr/>
            <p:nvPr/>
          </p:nvGrpSpPr>
          <p:grpSpPr>
            <a:xfrm>
              <a:off x="2786" y="-7558"/>
              <a:ext cx="13202" cy="8875"/>
              <a:chOff x="2925" y="684"/>
              <a:chExt cx="13202" cy="887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941" y="7208"/>
                <a:ext cx="13186" cy="2350"/>
                <a:chOff x="2006" y="6953"/>
                <a:chExt cx="13186" cy="2350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2006" y="6953"/>
                  <a:ext cx="13186" cy="2350"/>
                  <a:chOff x="2006" y="6953"/>
                  <a:chExt cx="13186" cy="2350"/>
                </a:xfrm>
              </p:grpSpPr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2006" y="6953"/>
                    <a:ext cx="13186" cy="2351"/>
                    <a:chOff x="1870" y="6953"/>
                    <a:chExt cx="13186" cy="2351"/>
                  </a:xfrm>
                </p:grpSpPr>
                <p:sp>
                  <p:nvSpPr>
                    <p:cNvPr id="96" name="Freeform 95"/>
                    <p:cNvSpPr/>
                    <p:nvPr/>
                  </p:nvSpPr>
                  <p:spPr>
                    <a:xfrm>
                      <a:off x="1870" y="7294"/>
                      <a:ext cx="13186" cy="2010"/>
                    </a:xfrm>
                    <a:custGeom>
                      <a:avLst/>
                      <a:gdLst>
                        <a:gd name="connisteX0" fmla="*/ 2000885 w 8373110"/>
                        <a:gd name="connsiteY0" fmla="*/ 183515 h 1276350"/>
                        <a:gd name="connisteX1" fmla="*/ 0 w 8373110"/>
                        <a:gd name="connsiteY1" fmla="*/ 1276350 h 1276350"/>
                        <a:gd name="connisteX2" fmla="*/ 6533515 w 8373110"/>
                        <a:gd name="connsiteY2" fmla="*/ 1276350 h 1276350"/>
                        <a:gd name="connisteX3" fmla="*/ 8373110 w 8373110"/>
                        <a:gd name="connsiteY3" fmla="*/ 292100 h 1276350"/>
                        <a:gd name="connisteX4" fmla="*/ 1817370 w 8373110"/>
                        <a:gd name="connsiteY4" fmla="*/ 292100 h 1276350"/>
                        <a:gd name="connisteX5" fmla="*/ 2292985 w 8373110"/>
                        <a:gd name="connsiteY5" fmla="*/ 32385 h 1276350"/>
                        <a:gd name="connisteX6" fmla="*/ 2357755 w 8373110"/>
                        <a:gd name="connsiteY6" fmla="*/ 0 h 1276350"/>
                      </a:gdLst>
                      <a:ahLst/>
                      <a:cxnLst>
                        <a:cxn ang="0">
                          <a:pos x="connisteX0" y="connsiteY0"/>
                        </a:cxn>
                        <a:cxn ang="0">
                          <a:pos x="connisteX1" y="connsiteY1"/>
                        </a:cxn>
                        <a:cxn ang="0">
                          <a:pos x="connisteX2" y="connsiteY2"/>
                        </a:cxn>
                        <a:cxn ang="0">
                          <a:pos x="connisteX3" y="connsiteY3"/>
                        </a:cxn>
                        <a:cxn ang="0">
                          <a:pos x="connisteX4" y="connsiteY4"/>
                        </a:cxn>
                        <a:cxn ang="0">
                          <a:pos x="connisteX5" y="connsiteY5"/>
                        </a:cxn>
                        <a:cxn ang="0">
                          <a:pos x="connisteX6" y="connsiteY6"/>
                        </a:cxn>
                      </a:cxnLst>
                      <a:rect l="l" t="t" r="r" b="b"/>
                      <a:pathLst>
                        <a:path w="8373110" h="1276350">
                          <a:moveTo>
                            <a:pt x="2000885" y="183515"/>
                          </a:moveTo>
                          <a:lnTo>
                            <a:pt x="0" y="1276350"/>
                          </a:lnTo>
                          <a:lnTo>
                            <a:pt x="6533515" y="1276350"/>
                          </a:lnTo>
                          <a:lnTo>
                            <a:pt x="8373110" y="292100"/>
                          </a:lnTo>
                          <a:lnTo>
                            <a:pt x="1817370" y="292100"/>
                          </a:lnTo>
                          <a:lnTo>
                            <a:pt x="2292985" y="32385"/>
                          </a:lnTo>
                          <a:lnTo>
                            <a:pt x="235775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4135" y="6953"/>
                      <a:ext cx="2300" cy="76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8" name="Oval 97"/>
                  <p:cNvSpPr/>
                  <p:nvPr/>
                </p:nvSpPr>
                <p:spPr>
                  <a:xfrm>
                    <a:off x="5123" y="7958"/>
                    <a:ext cx="6711" cy="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/>
                    <a:endParaRPr lang="en-US">
                      <a:sym typeface="+mn-ea"/>
                    </a:endParaRPr>
                  </a:p>
                </p:txBody>
              </p:sp>
            </p:grpSp>
            <p:sp>
              <p:nvSpPr>
                <p:cNvPr id="100" name="Oval 99"/>
                <p:cNvSpPr/>
                <p:nvPr/>
              </p:nvSpPr>
              <p:spPr>
                <a:xfrm>
                  <a:off x="7201" y="780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5903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8789" y="7792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10266" y="79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1391" y="81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10979" y="871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10041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8822" y="886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574" y="884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6185" y="8725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4990" y="8384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 rot="0">
                <a:off x="2925" y="684"/>
                <a:ext cx="13186" cy="2363"/>
                <a:chOff x="2725" y="484"/>
                <a:chExt cx="13186" cy="2363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725" y="484"/>
                  <a:ext cx="13186" cy="2351"/>
                  <a:chOff x="2538" y="1796"/>
                  <a:chExt cx="13186" cy="2351"/>
                </a:xfrm>
              </p:grpSpPr>
              <p:sp>
                <p:nvSpPr>
                  <p:cNvPr id="11" name="Freeform 10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4803" y="1796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 rot="0">
                <a:off x="2925" y="4117"/>
                <a:ext cx="13186" cy="2380"/>
                <a:chOff x="2725" y="467"/>
                <a:chExt cx="13186" cy="2380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2725" y="467"/>
                  <a:ext cx="13186" cy="2368"/>
                  <a:chOff x="2538" y="1779"/>
                  <a:chExt cx="13186" cy="2368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2538" y="2137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4803" y="1779"/>
                    <a:ext cx="2300" cy="7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Oval 119"/>
                <p:cNvSpPr/>
                <p:nvPr/>
              </p:nvSpPr>
              <p:spPr>
                <a:xfrm>
                  <a:off x="5978" y="1489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428" y="1970"/>
                  <a:ext cx="1795" cy="682"/>
                  <a:chOff x="2880" y="5587"/>
                  <a:chExt cx="1795" cy="682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2880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4283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795" y="1294"/>
                  <a:ext cx="1829" cy="682"/>
                  <a:chOff x="2829" y="5587"/>
                  <a:chExt cx="1829" cy="68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4317" y="570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6865" y="1143"/>
                  <a:ext cx="1795" cy="733"/>
                  <a:chOff x="2829" y="5587"/>
                  <a:chExt cx="1795" cy="733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2829" y="5833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2975" y="5979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4283" y="587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314" y="2165"/>
                  <a:ext cx="1795" cy="682"/>
                  <a:chOff x="2829" y="5587"/>
                  <a:chExt cx="1795" cy="682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2829" y="5782"/>
                    <a:ext cx="1795" cy="34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975" y="5928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3316" y="5587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4283" y="5826"/>
                    <a:ext cx="341" cy="3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52" name="Straight Connector 151"/>
              <p:cNvCxnSpPr>
                <a:stCxn id="18" idx="2"/>
                <a:endCxn id="118" idx="1"/>
              </p:cNvCxnSpPr>
              <p:nvPr/>
            </p:nvCxnSpPr>
            <p:spPr>
              <a:xfrm flipH="1">
                <a:off x="2925" y="2535"/>
                <a:ext cx="2703" cy="39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stCxn id="18" idx="6"/>
                <a:endCxn id="118" idx="3"/>
              </p:cNvCxnSpPr>
              <p:nvPr/>
            </p:nvCxnSpPr>
            <p:spPr>
              <a:xfrm>
                <a:off x="7423" y="2535"/>
                <a:ext cx="8688" cy="24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22" idx="2"/>
                <a:endCxn id="96" idx="1"/>
              </p:cNvCxnSpPr>
              <p:nvPr/>
            </p:nvCxnSpPr>
            <p:spPr>
              <a:xfrm flipH="1">
                <a:off x="2941" y="5985"/>
                <a:ext cx="2687" cy="357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22" idx="6"/>
                <a:endCxn id="96" idx="3"/>
              </p:cNvCxnSpPr>
              <p:nvPr/>
            </p:nvCxnSpPr>
            <p:spPr>
              <a:xfrm>
                <a:off x="7423" y="5985"/>
                <a:ext cx="8704" cy="202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979" y="3030"/>
              <a:ext cx="11720" cy="8960"/>
              <a:chOff x="3259" y="628"/>
              <a:chExt cx="11720" cy="89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259" y="628"/>
                <a:ext cx="8527" cy="20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259" y="2939"/>
                <a:ext cx="8527" cy="434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259" y="7544"/>
                <a:ext cx="8527" cy="204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>
                <a:off x="11931" y="1360"/>
                <a:ext cx="301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latin typeface="Times New Roman" panose="02020603050405020304" charset="0"/>
                    <a:cs typeface="Times New Roman" panose="02020603050405020304" charset="0"/>
                  </a:rPr>
                  <a:t>Blockchain Layer</a:t>
                </a:r>
                <a:endParaRPr lang="en-US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" name="Text Box 7"/>
              <p:cNvSpPr txBox="1"/>
              <p:nvPr/>
            </p:nvSpPr>
            <p:spPr>
              <a:xfrm>
                <a:off x="11931" y="4819"/>
                <a:ext cx="3048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latin typeface="Times New Roman" panose="02020603050405020304" charset="0"/>
                    <a:cs typeface="Times New Roman" panose="02020603050405020304" charset="0"/>
                  </a:rPr>
                  <a:t>Overlay Network </a:t>
                </a:r>
                <a:endParaRPr lang="en-US" b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b="1">
                    <a:latin typeface="Times New Roman" panose="02020603050405020304" charset="0"/>
                    <a:cs typeface="Times New Roman" panose="02020603050405020304" charset="0"/>
                  </a:rPr>
                  <a:t>Layer</a:t>
                </a:r>
                <a:endParaRPr lang="en-US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11946" y="8276"/>
                <a:ext cx="177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latin typeface="Times New Roman" panose="02020603050405020304" charset="0"/>
                    <a:cs typeface="Times New Roman" panose="02020603050405020304" charset="0"/>
                  </a:rPr>
                  <a:t>OS Layer</a:t>
                </a:r>
                <a:endParaRPr lang="en-US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" name="Rounded Rectangle 1"/>
              <p:cNvSpPr/>
              <p:nvPr/>
            </p:nvSpPr>
            <p:spPr>
              <a:xfrm>
                <a:off x="3540" y="968"/>
                <a:ext cx="192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3771" y="1360"/>
                <a:ext cx="149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Adapter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256" y="3269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6862" y="3295"/>
                <a:ext cx="132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Facade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541" y="4519"/>
                <a:ext cx="244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Text Box 24"/>
              <p:cNvSpPr txBox="1"/>
              <p:nvPr/>
            </p:nvSpPr>
            <p:spPr>
              <a:xfrm>
                <a:off x="3632" y="4819"/>
                <a:ext cx="226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Disseminator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86" y="4519"/>
                <a:ext cx="2464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250" y="4519"/>
                <a:ext cx="2215" cy="118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6644" y="4601"/>
                <a:ext cx="1947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Structure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  <a:p>
                <a:pPr algn="ctr"/>
                <a:r>
                  <a:rPr lang="en-US" b="1">
                    <a:solidFill>
                      <a:schemeClr val="bg1"/>
                    </a:solidFill>
                    <a:effectLst/>
                  </a:rPr>
                  <a:t>Maintainer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29" name="Straight Arrow Connector 28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764" y="3875"/>
                <a:ext cx="2759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" idx="2"/>
                <a:endCxn id="23" idx="0"/>
              </p:cNvCxnSpPr>
              <p:nvPr/>
            </p:nvCxnSpPr>
            <p:spPr>
              <a:xfrm>
                <a:off x="4504" y="2331"/>
                <a:ext cx="3019" cy="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6" idx="0"/>
                <a:endCxn id="23" idx="2"/>
              </p:cNvCxnSpPr>
              <p:nvPr/>
            </p:nvCxnSpPr>
            <p:spPr>
              <a:xfrm flipH="1" flipV="1">
                <a:off x="7523" y="3875"/>
                <a:ext cx="9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0"/>
                <a:endCxn id="23" idx="2"/>
              </p:cNvCxnSpPr>
              <p:nvPr/>
            </p:nvCxnSpPr>
            <p:spPr>
              <a:xfrm flipH="1" flipV="1">
                <a:off x="7523" y="3875"/>
                <a:ext cx="2835" cy="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5863" y="970"/>
                <a:ext cx="1998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" name="Text Box 33"/>
              <p:cNvSpPr txBox="1"/>
              <p:nvPr/>
            </p:nvSpPr>
            <p:spPr>
              <a:xfrm>
                <a:off x="5929" y="1344"/>
                <a:ext cx="186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Consensus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289" y="968"/>
                <a:ext cx="1397" cy="1363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Text Box 35"/>
              <p:cNvSpPr txBox="1"/>
              <p:nvPr/>
            </p:nvSpPr>
            <p:spPr>
              <a:xfrm>
                <a:off x="8554" y="1361"/>
                <a:ext cx="86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PoX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10027" y="1362"/>
                <a:ext cx="156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400" b="1"/>
                  <a:t>... ...</a:t>
                </a:r>
                <a:endParaRPr lang="en-US" sz="2400" b="1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256" y="6264"/>
                <a:ext cx="6533" cy="63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6351" y="6268"/>
                <a:ext cx="2342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Wire Protocol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>
                <a:off x="9280" y="4819"/>
                <a:ext cx="215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Peer Locator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1" name="Straight Arrow Connector 40"/>
              <p:cNvCxnSpPr>
                <a:stCxn id="24" idx="3"/>
                <a:endCxn id="26" idx="1"/>
              </p:cNvCxnSpPr>
              <p:nvPr/>
            </p:nvCxnSpPr>
            <p:spPr>
              <a:xfrm>
                <a:off x="5986" y="5109"/>
                <a:ext cx="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6" idx="3"/>
                <a:endCxn id="40" idx="1"/>
              </p:cNvCxnSpPr>
              <p:nvPr/>
            </p:nvCxnSpPr>
            <p:spPr>
              <a:xfrm>
                <a:off x="8850" y="5109"/>
                <a:ext cx="4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9" idx="0"/>
                <a:endCxn id="24" idx="2"/>
              </p:cNvCxnSpPr>
              <p:nvPr/>
            </p:nvCxnSpPr>
            <p:spPr>
              <a:xfrm flipH="1" flipV="1">
                <a:off x="4764" y="5699"/>
                <a:ext cx="2758" cy="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6" idx="2"/>
              </p:cNvCxnSpPr>
              <p:nvPr/>
            </p:nvCxnSpPr>
            <p:spPr>
              <a:xfrm flipH="1">
                <a:off x="7497" y="5699"/>
                <a:ext cx="121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7" idx="2"/>
              </p:cNvCxnSpPr>
              <p:nvPr/>
            </p:nvCxnSpPr>
            <p:spPr>
              <a:xfrm flipH="1">
                <a:off x="7480" y="5699"/>
                <a:ext cx="2878" cy="5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6523" y="7885"/>
                <a:ext cx="1998" cy="1363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>
                <a:off x="6888" y="8244"/>
                <a:ext cx="126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>
                    <a:solidFill>
                      <a:schemeClr val="bg1"/>
                    </a:solidFill>
                    <a:effectLst/>
                  </a:rPr>
                  <a:t>Socket</a:t>
                </a:r>
                <a:endParaRPr lang="en-US" b="1"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49" name="Straight Arrow Connector 48"/>
              <p:cNvCxnSpPr>
                <a:stCxn id="38" idx="2"/>
                <a:endCxn id="47" idx="0"/>
              </p:cNvCxnSpPr>
              <p:nvPr/>
            </p:nvCxnSpPr>
            <p:spPr>
              <a:xfrm flipH="1">
                <a:off x="7522" y="6896"/>
                <a:ext cx="1" cy="9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140" idx="2"/>
            </p:cNvCxnSpPr>
            <p:nvPr/>
          </p:nvCxnSpPr>
          <p:spPr>
            <a:xfrm flipH="1">
              <a:off x="3202" y="1032"/>
              <a:ext cx="5168" cy="199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0" idx="6"/>
            </p:cNvCxnSpPr>
            <p:nvPr/>
          </p:nvCxnSpPr>
          <p:spPr>
            <a:xfrm>
              <a:off x="8711" y="1032"/>
              <a:ext cx="2532" cy="194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Group 144"/>
          <p:cNvGrpSpPr/>
          <p:nvPr/>
        </p:nvGrpSpPr>
        <p:grpSpPr>
          <a:xfrm>
            <a:off x="180340" y="307340"/>
            <a:ext cx="10327005" cy="5600700"/>
            <a:chOff x="284" y="484"/>
            <a:chExt cx="16263" cy="8820"/>
          </a:xfrm>
        </p:grpSpPr>
        <p:grpSp>
          <p:nvGrpSpPr>
            <p:cNvPr id="93" name="Group 92"/>
            <p:cNvGrpSpPr/>
            <p:nvPr/>
          </p:nvGrpSpPr>
          <p:grpSpPr>
            <a:xfrm>
              <a:off x="2725" y="484"/>
              <a:ext cx="13186" cy="2362"/>
              <a:chOff x="2725" y="484"/>
              <a:chExt cx="13186" cy="236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2" name="Oval 1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377" y="1970"/>
                <a:ext cx="1794" cy="681"/>
                <a:chOff x="2829" y="5587"/>
                <a:chExt cx="1794" cy="68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0795" y="1294"/>
                <a:ext cx="1794" cy="681"/>
                <a:chOff x="2829" y="5587"/>
                <a:chExt cx="1794" cy="68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65" y="1143"/>
                <a:ext cx="1794" cy="681"/>
                <a:chOff x="2829" y="5587"/>
                <a:chExt cx="1794" cy="681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314" y="2165"/>
                <a:ext cx="1794" cy="681"/>
                <a:chOff x="2829" y="5587"/>
                <a:chExt cx="1794" cy="681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284" y="4123"/>
              <a:ext cx="7887" cy="1436"/>
              <a:chOff x="-193" y="4918"/>
              <a:chExt cx="13186" cy="240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39" name="Freeform 38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8660" y="4123"/>
              <a:ext cx="7887" cy="1436"/>
              <a:chOff x="-193" y="4918"/>
              <a:chExt cx="13186" cy="2401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-193" y="4918"/>
                <a:ext cx="13186" cy="2390"/>
                <a:chOff x="2538" y="1757"/>
                <a:chExt cx="13186" cy="2390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4803" y="1757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3060" y="5962"/>
                <a:ext cx="6711" cy="11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2459" y="6443"/>
                <a:ext cx="1794" cy="681"/>
                <a:chOff x="2829" y="5587"/>
                <a:chExt cx="1794" cy="681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877" y="5767"/>
                <a:ext cx="1794" cy="681"/>
                <a:chOff x="2829" y="5587"/>
                <a:chExt cx="1794" cy="681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947" y="5616"/>
                <a:ext cx="1794" cy="681"/>
                <a:chOff x="2829" y="5587"/>
                <a:chExt cx="1794" cy="681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6396" y="6638"/>
                <a:ext cx="1794" cy="681"/>
                <a:chOff x="2829" y="5587"/>
                <a:chExt cx="1794" cy="68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9" name="Straight Connector 88"/>
            <p:cNvCxnSpPr>
              <a:stCxn id="21" idx="2"/>
              <a:endCxn id="39" idx="1"/>
            </p:cNvCxnSpPr>
            <p:nvPr/>
          </p:nvCxnSpPr>
          <p:spPr>
            <a:xfrm flipH="1">
              <a:off x="284" y="2335"/>
              <a:ext cx="5093" cy="32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21" idx="6"/>
              <a:endCxn id="39" idx="3"/>
            </p:cNvCxnSpPr>
            <p:nvPr/>
          </p:nvCxnSpPr>
          <p:spPr>
            <a:xfrm>
              <a:off x="7172" y="2335"/>
              <a:ext cx="999" cy="22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37" idx="2"/>
              <a:endCxn id="65" idx="1"/>
            </p:cNvCxnSpPr>
            <p:nvPr/>
          </p:nvCxnSpPr>
          <p:spPr>
            <a:xfrm flipH="1">
              <a:off x="8660" y="2530"/>
              <a:ext cx="654" cy="30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7" idx="6"/>
              <a:endCxn id="65" idx="3"/>
            </p:cNvCxnSpPr>
            <p:nvPr/>
          </p:nvCxnSpPr>
          <p:spPr>
            <a:xfrm>
              <a:off x="11109" y="2530"/>
              <a:ext cx="5438" cy="20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 rot="0">
              <a:off x="1870" y="6953"/>
              <a:ext cx="13186" cy="2351"/>
              <a:chOff x="2538" y="1796"/>
              <a:chExt cx="13186" cy="2351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2538" y="2137"/>
                <a:ext cx="13186" cy="2010"/>
              </a:xfrm>
              <a:custGeom>
                <a:avLst/>
                <a:gdLst>
                  <a:gd name="connisteX0" fmla="*/ 2000885 w 8373110"/>
                  <a:gd name="connsiteY0" fmla="*/ 183515 h 1276350"/>
                  <a:gd name="connisteX1" fmla="*/ 0 w 8373110"/>
                  <a:gd name="connsiteY1" fmla="*/ 1276350 h 1276350"/>
                  <a:gd name="connisteX2" fmla="*/ 6533515 w 8373110"/>
                  <a:gd name="connsiteY2" fmla="*/ 1276350 h 1276350"/>
                  <a:gd name="connisteX3" fmla="*/ 8373110 w 8373110"/>
                  <a:gd name="connsiteY3" fmla="*/ 292100 h 1276350"/>
                  <a:gd name="connisteX4" fmla="*/ 1817370 w 8373110"/>
                  <a:gd name="connsiteY4" fmla="*/ 292100 h 1276350"/>
                  <a:gd name="connisteX5" fmla="*/ 2292985 w 8373110"/>
                  <a:gd name="connsiteY5" fmla="*/ 32385 h 1276350"/>
                  <a:gd name="connisteX6" fmla="*/ 2357755 w 8373110"/>
                  <a:gd name="connsiteY6" fmla="*/ 0 h 127635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</a:cxnLst>
                <a:rect l="l" t="t" r="r" b="b"/>
                <a:pathLst>
                  <a:path w="8373110" h="1276350">
                    <a:moveTo>
                      <a:pt x="2000885" y="183515"/>
                    </a:moveTo>
                    <a:lnTo>
                      <a:pt x="0" y="1276350"/>
                    </a:lnTo>
                    <a:lnTo>
                      <a:pt x="6533515" y="1276350"/>
                    </a:lnTo>
                    <a:lnTo>
                      <a:pt x="8373110" y="292100"/>
                    </a:lnTo>
                    <a:lnTo>
                      <a:pt x="1817370" y="292100"/>
                    </a:lnTo>
                    <a:lnTo>
                      <a:pt x="2292985" y="32385"/>
                    </a:lnTo>
                    <a:lnTo>
                      <a:pt x="23577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03" y="1796"/>
                <a:ext cx="2300" cy="7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5123" y="7958"/>
              <a:ext cx="6711" cy="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201" y="7809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903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8789" y="77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0266" y="79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1391" y="81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979" y="8716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0041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8822" y="886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574" y="884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85" y="8725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990" y="8384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43" name="Straight Connector 142"/>
            <p:cNvCxnSpPr>
              <a:stCxn id="61" idx="2"/>
              <a:endCxn id="96" idx="1"/>
            </p:cNvCxnSpPr>
            <p:nvPr/>
          </p:nvCxnSpPr>
          <p:spPr>
            <a:xfrm flipH="1">
              <a:off x="1870" y="5370"/>
              <a:ext cx="2355" cy="39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61" idx="6"/>
              <a:endCxn id="96" idx="3"/>
            </p:cNvCxnSpPr>
            <p:nvPr/>
          </p:nvCxnSpPr>
          <p:spPr>
            <a:xfrm>
              <a:off x="5299" y="5370"/>
              <a:ext cx="9757" cy="2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47265" y="2674620"/>
            <a:ext cx="8583295" cy="3373755"/>
            <a:chOff x="3539" y="4212"/>
            <a:chExt cx="13517" cy="5313"/>
          </a:xfrm>
        </p:grpSpPr>
        <p:sp>
          <p:nvSpPr>
            <p:cNvPr id="131" name="Oval 130"/>
            <p:cNvSpPr/>
            <p:nvPr/>
          </p:nvSpPr>
          <p:spPr>
            <a:xfrm>
              <a:off x="11371" y="4212"/>
              <a:ext cx="4914" cy="45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 rot="0">
              <a:off x="15112" y="4591"/>
              <a:ext cx="1944" cy="1791"/>
              <a:chOff x="3138054" y="935874"/>
              <a:chExt cx="5120640" cy="4587241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 rot="0">
              <a:off x="10992" y="4356"/>
              <a:ext cx="1944" cy="1844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 rot="0">
              <a:off x="3539" y="5448"/>
              <a:ext cx="2708" cy="2542"/>
              <a:chOff x="3138054" y="935874"/>
              <a:chExt cx="5120640" cy="472370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0">
              <a:off x="12987" y="7681"/>
              <a:ext cx="1944" cy="1844"/>
              <a:chOff x="3138054" y="935874"/>
              <a:chExt cx="5120640" cy="472370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203" name="Straight Arrow Connector 202"/>
            <p:cNvCxnSpPr/>
            <p:nvPr/>
          </p:nvCxnSpPr>
          <p:spPr>
            <a:xfrm>
              <a:off x="7081" y="6190"/>
              <a:ext cx="3358" cy="0"/>
            </a:xfrm>
            <a:prstGeom prst="straightConnector1">
              <a:avLst/>
            </a:prstGeom>
            <a:ln w="3492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H="1">
              <a:off x="7049" y="7053"/>
              <a:ext cx="3441" cy="5"/>
            </a:xfrm>
            <a:prstGeom prst="straightConnector1">
              <a:avLst/>
            </a:prstGeom>
            <a:ln w="3492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val 191"/>
          <p:cNvSpPr/>
          <p:nvPr/>
        </p:nvSpPr>
        <p:spPr>
          <a:xfrm>
            <a:off x="6217580" y="74364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5176" y="-63520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605" y="596879"/>
            <a:ext cx="114226" cy="1153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47265" y="2674620"/>
            <a:ext cx="8583295" cy="3373755"/>
            <a:chOff x="3539" y="4212"/>
            <a:chExt cx="13517" cy="5313"/>
          </a:xfrm>
        </p:grpSpPr>
        <p:sp>
          <p:nvSpPr>
            <p:cNvPr id="131" name="Oval 130"/>
            <p:cNvSpPr/>
            <p:nvPr/>
          </p:nvSpPr>
          <p:spPr>
            <a:xfrm>
              <a:off x="11371" y="4212"/>
              <a:ext cx="4914" cy="45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 rot="0">
              <a:off x="15112" y="4591"/>
              <a:ext cx="1944" cy="1791"/>
              <a:chOff x="3138054" y="935874"/>
              <a:chExt cx="5120640" cy="4587241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 rot="0">
              <a:off x="10992" y="4356"/>
              <a:ext cx="1944" cy="1844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 rot="0">
              <a:off x="3539" y="5448"/>
              <a:ext cx="2708" cy="2542"/>
              <a:chOff x="3138054" y="935874"/>
              <a:chExt cx="5120640" cy="472370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0">
              <a:off x="12987" y="7681"/>
              <a:ext cx="1944" cy="1844"/>
              <a:chOff x="3138054" y="935874"/>
              <a:chExt cx="5120640" cy="472370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203" name="Straight Arrow Connector 202"/>
            <p:cNvCxnSpPr/>
            <p:nvPr/>
          </p:nvCxnSpPr>
          <p:spPr>
            <a:xfrm>
              <a:off x="7081" y="6190"/>
              <a:ext cx="3358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 flipH="1">
              <a:off x="7049" y="7053"/>
              <a:ext cx="3441" cy="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1583055" y="720725"/>
            <a:ext cx="5253355" cy="4773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rot="0">
            <a:off x="4034790" y="3618865"/>
            <a:ext cx="3850640" cy="3389630"/>
            <a:chOff x="4034620" y="3618578"/>
            <a:chExt cx="3850493" cy="3389523"/>
          </a:xfrm>
        </p:grpSpPr>
        <p:sp>
          <p:nvSpPr>
            <p:cNvPr id="40" name="Oval 39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8" name="Oval 77"/>
          <p:cNvSpPr/>
          <p:nvPr/>
        </p:nvSpPr>
        <p:spPr>
          <a:xfrm>
            <a:off x="3226435" y="-695960"/>
            <a:ext cx="3120390" cy="28790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 rot="0">
            <a:off x="5601970" y="-455930"/>
            <a:ext cx="1234440" cy="1170940"/>
            <a:chOff x="3138054" y="935874"/>
            <a:chExt cx="5120640" cy="4723707"/>
          </a:xfrm>
        </p:grpSpPr>
        <p:sp>
          <p:nvSpPr>
            <p:cNvPr id="114" name="Oval 113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4396740" y="1522730"/>
            <a:ext cx="1234440" cy="1170940"/>
            <a:chOff x="3138054" y="935874"/>
            <a:chExt cx="5120640" cy="4723707"/>
          </a:xfrm>
        </p:grpSpPr>
        <p:sp>
          <p:nvSpPr>
            <p:cNvPr id="98" name="Oval 97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 rot="0">
            <a:off x="2985770" y="-605155"/>
            <a:ext cx="1234440" cy="1170940"/>
            <a:chOff x="3138054" y="935874"/>
            <a:chExt cx="5120640" cy="4723707"/>
          </a:xfrm>
        </p:grpSpPr>
        <p:sp>
          <p:nvSpPr>
            <p:cNvPr id="82" name="Oval 81"/>
            <p:cNvSpPr/>
            <p:nvPr/>
          </p:nvSpPr>
          <p:spPr>
            <a:xfrm>
              <a:off x="3374967" y="1072343"/>
              <a:ext cx="4646815" cy="431430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491345" y="196180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138054" y="2851265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300152" y="380999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773978" y="453597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58145" y="5001489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461461" y="5194069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364777" y="5057603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157257" y="4535977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31083" y="3797532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84868" y="2851265"/>
              <a:ext cx="473826" cy="46551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450280" y="200059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818859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989664" y="935876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59331" y="935874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128998" y="1246907"/>
              <a:ext cx="473826" cy="465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0">
            <a:off x="-177165" y="2324100"/>
            <a:ext cx="3850640" cy="3389630"/>
            <a:chOff x="4034620" y="3618578"/>
            <a:chExt cx="3850493" cy="3389523"/>
          </a:xfrm>
        </p:grpSpPr>
        <p:sp>
          <p:nvSpPr>
            <p:cNvPr id="131" name="Oval 130"/>
            <p:cNvSpPr/>
            <p:nvPr/>
          </p:nvSpPr>
          <p:spPr>
            <a:xfrm>
              <a:off x="4275207" y="3618578"/>
              <a:ext cx="3120514" cy="2878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6650672" y="3858802"/>
              <a:ext cx="1234441" cy="1170708"/>
              <a:chOff x="3138054" y="935874"/>
              <a:chExt cx="5120640" cy="4723707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445362" y="5837393"/>
              <a:ext cx="1234441" cy="1170708"/>
              <a:chOff x="3138054" y="935874"/>
              <a:chExt cx="5120640" cy="472370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034620" y="3709610"/>
              <a:ext cx="1234441" cy="1170708"/>
              <a:chOff x="3138054" y="935874"/>
              <a:chExt cx="5120640" cy="4723707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3374967" y="1072343"/>
                <a:ext cx="4646815" cy="431430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491345" y="196180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138054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300152" y="380999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773978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558145" y="5001489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461461" y="5194069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364777" y="5057603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57257" y="453597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631083" y="3797532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784868" y="2851265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450280" y="2000594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818859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89664" y="935876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59331" y="935874"/>
                <a:ext cx="473826" cy="46551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4128998" y="1246907"/>
                <a:ext cx="473826" cy="4655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389890" y="2912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039110" y="30645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797685" y="508889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485900" y="36741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818505" y="504571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306310" y="43414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992495" y="642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591685" y="4254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976495" y="20701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217285" y="742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524885" y="-635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722495" y="596900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149090" y="2969895"/>
            <a:ext cx="114300" cy="11557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>
            <a:off x="2069465" y="398780"/>
            <a:ext cx="7442200" cy="5689600"/>
            <a:chOff x="3259" y="628"/>
            <a:chExt cx="11720" cy="8960"/>
          </a:xfrm>
        </p:grpSpPr>
        <p:sp>
          <p:nvSpPr>
            <p:cNvPr id="4" name="Rounded Rectangle 3"/>
            <p:cNvSpPr/>
            <p:nvPr/>
          </p:nvSpPr>
          <p:spPr>
            <a:xfrm>
              <a:off x="3259" y="628"/>
              <a:ext cx="8527" cy="20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59" y="2939"/>
              <a:ext cx="8527" cy="43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59" y="7544"/>
              <a:ext cx="8527" cy="204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931" y="1360"/>
              <a:ext cx="30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latin typeface="Times New Roman" panose="02020603050405020304" charset="0"/>
                  <a:cs typeface="Times New Roman" panose="02020603050405020304" charset="0"/>
                </a:rPr>
                <a:t>Blockchain Layer</a:t>
              </a:r>
              <a:endParaRPr 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1931" y="4819"/>
              <a:ext cx="30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latin typeface="Times New Roman" panose="02020603050405020304" charset="0"/>
                  <a:cs typeface="Times New Roman" panose="02020603050405020304" charset="0"/>
                </a:rPr>
                <a:t>Overlay Network </a:t>
              </a:r>
              <a:endParaRPr 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b="1">
                  <a:latin typeface="Times New Roman" panose="02020603050405020304" charset="0"/>
                  <a:cs typeface="Times New Roman" panose="02020603050405020304" charset="0"/>
                </a:rPr>
                <a:t>Layer</a:t>
              </a:r>
              <a:endParaRPr 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1946" y="8276"/>
              <a:ext cx="17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latin typeface="Times New Roman" panose="02020603050405020304" charset="0"/>
                  <a:cs typeface="Times New Roman" panose="02020603050405020304" charset="0"/>
                </a:rPr>
                <a:t>OS Layer</a:t>
              </a:r>
              <a:endParaRPr 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40" y="968"/>
              <a:ext cx="192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771" y="1360"/>
              <a:ext cx="14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Adapter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56" y="3269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862" y="3295"/>
              <a:ext cx="13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Facade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41" y="4519"/>
              <a:ext cx="244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632" y="4819"/>
              <a:ext cx="22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Disseminator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86" y="4519"/>
              <a:ext cx="2464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50" y="4519"/>
              <a:ext cx="2215" cy="118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644" y="4601"/>
              <a:ext cx="194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Structure</a:t>
              </a:r>
              <a:endParaRPr lang="en-US" b="1">
                <a:solidFill>
                  <a:schemeClr val="bg1"/>
                </a:solidFill>
                <a:effectLst/>
              </a:endParaRPr>
            </a:p>
            <a:p>
              <a:pPr algn="ctr"/>
              <a:r>
                <a:rPr lang="en-US" b="1">
                  <a:solidFill>
                    <a:schemeClr val="bg1"/>
                  </a:solidFill>
                  <a:effectLst/>
                </a:rPr>
                <a:t>Maintainer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>
              <a:stCxn id="13" idx="2"/>
              <a:endCxn id="15" idx="0"/>
            </p:cNvCxnSpPr>
            <p:nvPr/>
          </p:nvCxnSpPr>
          <p:spPr>
            <a:xfrm flipH="1">
              <a:off x="4764" y="3875"/>
              <a:ext cx="2759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2"/>
              <a:endCxn id="13" idx="0"/>
            </p:cNvCxnSpPr>
            <p:nvPr/>
          </p:nvCxnSpPr>
          <p:spPr>
            <a:xfrm>
              <a:off x="4504" y="2331"/>
              <a:ext cx="3019" cy="96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0"/>
              <a:endCxn id="13" idx="2"/>
            </p:cNvCxnSpPr>
            <p:nvPr/>
          </p:nvCxnSpPr>
          <p:spPr>
            <a:xfrm flipH="1" flipV="1">
              <a:off x="7523" y="3875"/>
              <a:ext cx="9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0"/>
              <a:endCxn id="13" idx="2"/>
            </p:cNvCxnSpPr>
            <p:nvPr/>
          </p:nvCxnSpPr>
          <p:spPr>
            <a:xfrm flipH="1" flipV="1">
              <a:off x="7523" y="3875"/>
              <a:ext cx="2835" cy="6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5863" y="970"/>
              <a:ext cx="1998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929" y="1344"/>
              <a:ext cx="18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Consensus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289" y="968"/>
              <a:ext cx="1397" cy="136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8554" y="1361"/>
              <a:ext cx="8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PoX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027" y="1362"/>
              <a:ext cx="15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/>
                <a:t>... ...</a:t>
              </a:r>
              <a:endParaRPr lang="en-US" sz="2400" b="1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256" y="6264"/>
              <a:ext cx="6533" cy="63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6351" y="6268"/>
              <a:ext cx="23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Wire Protocol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280" y="4819"/>
              <a:ext cx="215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Peer Locator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4" name="Straight Arrow Connector 33"/>
            <p:cNvCxnSpPr>
              <a:stCxn id="15" idx="3"/>
              <a:endCxn id="17" idx="1"/>
            </p:cNvCxnSpPr>
            <p:nvPr/>
          </p:nvCxnSpPr>
          <p:spPr>
            <a:xfrm>
              <a:off x="5986" y="5109"/>
              <a:ext cx="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3"/>
              <a:endCxn id="18" idx="1"/>
            </p:cNvCxnSpPr>
            <p:nvPr/>
          </p:nvCxnSpPr>
          <p:spPr>
            <a:xfrm>
              <a:off x="8850" y="5109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2" idx="0"/>
              <a:endCxn id="15" idx="2"/>
            </p:cNvCxnSpPr>
            <p:nvPr/>
          </p:nvCxnSpPr>
          <p:spPr>
            <a:xfrm flipH="1" flipV="1">
              <a:off x="4764" y="5699"/>
              <a:ext cx="2758" cy="56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2"/>
            </p:cNvCxnSpPr>
            <p:nvPr/>
          </p:nvCxnSpPr>
          <p:spPr>
            <a:xfrm flipH="1">
              <a:off x="7497" y="5699"/>
              <a:ext cx="121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</p:cNvCxnSpPr>
            <p:nvPr/>
          </p:nvCxnSpPr>
          <p:spPr>
            <a:xfrm flipH="1">
              <a:off x="7480" y="5699"/>
              <a:ext cx="2878" cy="5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6523" y="7885"/>
              <a:ext cx="1998" cy="1363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6888" y="8244"/>
              <a:ext cx="12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b="1">
                  <a:solidFill>
                    <a:schemeClr val="bg1"/>
                  </a:solidFill>
                  <a:effectLst/>
                </a:rPr>
                <a:t>Socket</a:t>
              </a:r>
              <a:endParaRPr lang="en-US" b="1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3" name="Straight Arrow Connector 42"/>
            <p:cNvCxnSpPr>
              <a:stCxn id="31" idx="2"/>
              <a:endCxn id="41" idx="0"/>
            </p:cNvCxnSpPr>
            <p:nvPr/>
          </p:nvCxnSpPr>
          <p:spPr>
            <a:xfrm flipH="1">
              <a:off x="7522" y="6896"/>
              <a:ext cx="1" cy="98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" name="Oval 91"/>
          <p:cNvSpPr/>
          <p:nvPr/>
        </p:nvSpPr>
        <p:spPr>
          <a:xfrm>
            <a:off x="1557655" y="1758950"/>
            <a:ext cx="2964180" cy="2866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885315" y="1915795"/>
            <a:ext cx="388620" cy="388620"/>
            <a:chOff x="6319" y="2478"/>
            <a:chExt cx="612" cy="612"/>
          </a:xfrm>
        </p:grpSpPr>
        <p:sp>
          <p:nvSpPr>
            <p:cNvPr id="6" name="Oval 5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860675" y="1601470"/>
            <a:ext cx="388620" cy="388620"/>
            <a:chOff x="8092" y="2349"/>
            <a:chExt cx="612" cy="612"/>
          </a:xfrm>
        </p:grpSpPr>
        <p:sp>
          <p:nvSpPr>
            <p:cNvPr id="2" name="Oval 1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207510" y="2537460"/>
            <a:ext cx="388620" cy="388620"/>
            <a:chOff x="2434" y="2929"/>
            <a:chExt cx="612" cy="612"/>
          </a:xfrm>
        </p:grpSpPr>
        <p:sp>
          <p:nvSpPr>
            <p:cNvPr id="9" name="Oval 8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051810" y="4451985"/>
            <a:ext cx="388620" cy="388620"/>
            <a:chOff x="2471" y="3908"/>
            <a:chExt cx="612" cy="612"/>
          </a:xfrm>
        </p:grpSpPr>
        <p:sp>
          <p:nvSpPr>
            <p:cNvPr id="12" name="Oval 11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710940" y="1835150"/>
            <a:ext cx="388620" cy="388620"/>
            <a:chOff x="2827" y="2132"/>
            <a:chExt cx="612" cy="612"/>
          </a:xfrm>
        </p:grpSpPr>
        <p:sp>
          <p:nvSpPr>
            <p:cNvPr id="15" name="Oval 14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261485" y="3390265"/>
            <a:ext cx="388620" cy="388620"/>
            <a:chOff x="1388" y="3360"/>
            <a:chExt cx="612" cy="612"/>
          </a:xfrm>
        </p:grpSpPr>
        <p:sp>
          <p:nvSpPr>
            <p:cNvPr id="18" name="Oval 17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18890" y="4083685"/>
            <a:ext cx="388620" cy="388620"/>
            <a:chOff x="3492" y="3328"/>
            <a:chExt cx="612" cy="612"/>
          </a:xfrm>
        </p:grpSpPr>
        <p:sp>
          <p:nvSpPr>
            <p:cNvPr id="21" name="Oval 20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058035" y="4236720"/>
            <a:ext cx="388620" cy="388620"/>
            <a:chOff x="1588" y="4441"/>
            <a:chExt cx="612" cy="612"/>
          </a:xfrm>
        </p:grpSpPr>
        <p:sp>
          <p:nvSpPr>
            <p:cNvPr id="24" name="Oval 23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438910" y="3532505"/>
            <a:ext cx="388620" cy="388620"/>
            <a:chOff x="3577" y="4640"/>
            <a:chExt cx="612" cy="612"/>
          </a:xfrm>
        </p:grpSpPr>
        <p:sp>
          <p:nvSpPr>
            <p:cNvPr id="27" name="Oval 26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423035" y="2592070"/>
            <a:ext cx="388620" cy="388620"/>
            <a:chOff x="2556" y="5352"/>
            <a:chExt cx="612" cy="612"/>
          </a:xfrm>
        </p:grpSpPr>
        <p:sp>
          <p:nvSpPr>
            <p:cNvPr id="30" name="Oval 29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9</a:t>
              </a:r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9066530" y="1547495"/>
            <a:ext cx="388620" cy="388620"/>
            <a:chOff x="6319" y="2478"/>
            <a:chExt cx="612" cy="612"/>
          </a:xfrm>
        </p:grpSpPr>
        <p:sp>
          <p:nvSpPr>
            <p:cNvPr id="125" name="Oval 124"/>
            <p:cNvSpPr/>
            <p:nvPr/>
          </p:nvSpPr>
          <p:spPr>
            <a:xfrm>
              <a:off x="6319" y="247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6" name="Text Box 125"/>
            <p:cNvSpPr txBox="1"/>
            <p:nvPr/>
          </p:nvSpPr>
          <p:spPr>
            <a:xfrm>
              <a:off x="6404" y="247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0</a:t>
              </a:r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634605" y="2499995"/>
            <a:ext cx="388620" cy="388620"/>
            <a:chOff x="8092" y="2349"/>
            <a:chExt cx="612" cy="612"/>
          </a:xfrm>
        </p:grpSpPr>
        <p:sp>
          <p:nvSpPr>
            <p:cNvPr id="128" name="Oval 127"/>
            <p:cNvSpPr/>
            <p:nvPr/>
          </p:nvSpPr>
          <p:spPr>
            <a:xfrm>
              <a:off x="8092" y="234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9" name="Text Box 128"/>
            <p:cNvSpPr txBox="1"/>
            <p:nvPr/>
          </p:nvSpPr>
          <p:spPr>
            <a:xfrm>
              <a:off x="8177" y="234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1</a:t>
              </a:r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21145" y="3457575"/>
            <a:ext cx="388620" cy="388620"/>
            <a:chOff x="2434" y="2929"/>
            <a:chExt cx="612" cy="612"/>
          </a:xfrm>
        </p:grpSpPr>
        <p:sp>
          <p:nvSpPr>
            <p:cNvPr id="131" name="Oval 130"/>
            <p:cNvSpPr/>
            <p:nvPr/>
          </p:nvSpPr>
          <p:spPr>
            <a:xfrm>
              <a:off x="2434" y="2929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132" name="Text Box 131"/>
            <p:cNvSpPr txBox="1"/>
            <p:nvPr/>
          </p:nvSpPr>
          <p:spPr>
            <a:xfrm>
              <a:off x="2519" y="2929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3</a:t>
              </a:r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588375" y="3437255"/>
            <a:ext cx="388620" cy="388620"/>
            <a:chOff x="2471" y="3908"/>
            <a:chExt cx="612" cy="612"/>
          </a:xfrm>
        </p:grpSpPr>
        <p:sp>
          <p:nvSpPr>
            <p:cNvPr id="134" name="Oval 133"/>
            <p:cNvSpPr/>
            <p:nvPr/>
          </p:nvSpPr>
          <p:spPr>
            <a:xfrm>
              <a:off x="2471" y="390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Text Box 134"/>
            <p:cNvSpPr txBox="1"/>
            <p:nvPr/>
          </p:nvSpPr>
          <p:spPr>
            <a:xfrm>
              <a:off x="2556" y="390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6</a:t>
              </a:r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588375" y="2499995"/>
            <a:ext cx="388620" cy="388620"/>
            <a:chOff x="2827" y="2132"/>
            <a:chExt cx="612" cy="612"/>
          </a:xfrm>
        </p:grpSpPr>
        <p:sp>
          <p:nvSpPr>
            <p:cNvPr id="137" name="Oval 136"/>
            <p:cNvSpPr/>
            <p:nvPr/>
          </p:nvSpPr>
          <p:spPr>
            <a:xfrm>
              <a:off x="2827" y="213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2912" y="213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2</a:t>
              </a:r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82150" y="2520315"/>
            <a:ext cx="388620" cy="388620"/>
            <a:chOff x="1388" y="3360"/>
            <a:chExt cx="612" cy="612"/>
          </a:xfrm>
        </p:grpSpPr>
        <p:sp>
          <p:nvSpPr>
            <p:cNvPr id="140" name="Oval 139"/>
            <p:cNvSpPr/>
            <p:nvPr/>
          </p:nvSpPr>
          <p:spPr>
            <a:xfrm>
              <a:off x="1388" y="336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Text Box 140"/>
            <p:cNvSpPr txBox="1"/>
            <p:nvPr/>
          </p:nvSpPr>
          <p:spPr>
            <a:xfrm>
              <a:off x="1473" y="336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4</a:t>
              </a:r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35190" y="3445510"/>
            <a:ext cx="388620" cy="388620"/>
            <a:chOff x="3492" y="3328"/>
            <a:chExt cx="612" cy="612"/>
          </a:xfrm>
        </p:grpSpPr>
        <p:sp>
          <p:nvSpPr>
            <p:cNvPr id="143" name="Oval 142"/>
            <p:cNvSpPr/>
            <p:nvPr/>
          </p:nvSpPr>
          <p:spPr>
            <a:xfrm>
              <a:off x="3492" y="3328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Text Box 143"/>
            <p:cNvSpPr txBox="1"/>
            <p:nvPr/>
          </p:nvSpPr>
          <p:spPr>
            <a:xfrm>
              <a:off x="3577" y="3328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5</a:t>
              </a:r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621145" y="4357370"/>
            <a:ext cx="388620" cy="388620"/>
            <a:chOff x="1588" y="4441"/>
            <a:chExt cx="612" cy="612"/>
          </a:xfrm>
        </p:grpSpPr>
        <p:sp>
          <p:nvSpPr>
            <p:cNvPr id="146" name="Oval 145"/>
            <p:cNvSpPr/>
            <p:nvPr/>
          </p:nvSpPr>
          <p:spPr>
            <a:xfrm>
              <a:off x="1588" y="4441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Text Box 146"/>
            <p:cNvSpPr txBox="1"/>
            <p:nvPr/>
          </p:nvSpPr>
          <p:spPr>
            <a:xfrm>
              <a:off x="1673" y="4441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7</a:t>
              </a:r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488295" y="2499995"/>
            <a:ext cx="388620" cy="388620"/>
            <a:chOff x="3577" y="4640"/>
            <a:chExt cx="612" cy="612"/>
          </a:xfrm>
        </p:grpSpPr>
        <p:sp>
          <p:nvSpPr>
            <p:cNvPr id="149" name="Oval 148"/>
            <p:cNvSpPr/>
            <p:nvPr/>
          </p:nvSpPr>
          <p:spPr>
            <a:xfrm>
              <a:off x="3577" y="4640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0" name="Text Box 149"/>
            <p:cNvSpPr txBox="1"/>
            <p:nvPr/>
          </p:nvSpPr>
          <p:spPr>
            <a:xfrm>
              <a:off x="3662" y="4640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8</a:t>
              </a:r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854315" y="3455670"/>
            <a:ext cx="388620" cy="388620"/>
            <a:chOff x="2556" y="5352"/>
            <a:chExt cx="612" cy="612"/>
          </a:xfrm>
        </p:grpSpPr>
        <p:sp>
          <p:nvSpPr>
            <p:cNvPr id="152" name="Oval 151"/>
            <p:cNvSpPr/>
            <p:nvPr/>
          </p:nvSpPr>
          <p:spPr>
            <a:xfrm>
              <a:off x="2556" y="5352"/>
              <a:ext cx="612" cy="6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2641" y="5352"/>
              <a:ext cx="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9</a:t>
              </a:r>
              <a:endParaRPr lang="en-US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H="1">
            <a:off x="7919085" y="1915795"/>
            <a:ext cx="1326515" cy="556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8767445" y="1936115"/>
            <a:ext cx="493395" cy="563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9245600" y="1915795"/>
            <a:ext cx="515620" cy="604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9245600" y="1915795"/>
            <a:ext cx="1421765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6800215" y="2888615"/>
            <a:ext cx="102870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7414260" y="2905125"/>
            <a:ext cx="385445" cy="540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3675" y="2868295"/>
            <a:ext cx="219710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767445" y="2868295"/>
            <a:ext cx="0" cy="568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800215" y="3825875"/>
            <a:ext cx="0" cy="531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2839720" y="504571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(a)</a:t>
            </a:r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8679180" y="504571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(b)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1730375" y="318135"/>
            <a:ext cx="8373110" cy="1482090"/>
            <a:chOff x="2538" y="1813"/>
            <a:chExt cx="13186" cy="2334"/>
          </a:xfrm>
        </p:grpSpPr>
        <p:sp>
          <p:nvSpPr>
            <p:cNvPr id="7" name="Freeform 6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03" y="1813"/>
              <a:ext cx="2300" cy="7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205" y="2790190"/>
            <a:ext cx="8373110" cy="1276985"/>
            <a:chOff x="2538" y="2136"/>
            <a:chExt cx="13186" cy="2011"/>
          </a:xfrm>
        </p:grpSpPr>
        <p:sp>
          <p:nvSpPr>
            <p:cNvPr id="14" name="Freeform 13"/>
            <p:cNvSpPr/>
            <p:nvPr/>
          </p:nvSpPr>
          <p:spPr>
            <a:xfrm>
              <a:off x="2538" y="2137"/>
              <a:ext cx="13186" cy="2010"/>
            </a:xfrm>
            <a:custGeom>
              <a:avLst/>
              <a:gdLst>
                <a:gd name="connisteX0" fmla="*/ 2000885 w 8373110"/>
                <a:gd name="connsiteY0" fmla="*/ 183515 h 1276350"/>
                <a:gd name="connisteX1" fmla="*/ 0 w 8373110"/>
                <a:gd name="connsiteY1" fmla="*/ 1276350 h 1276350"/>
                <a:gd name="connisteX2" fmla="*/ 6533515 w 8373110"/>
                <a:gd name="connsiteY2" fmla="*/ 1276350 h 1276350"/>
                <a:gd name="connisteX3" fmla="*/ 8373110 w 8373110"/>
                <a:gd name="connsiteY3" fmla="*/ 292100 h 1276350"/>
                <a:gd name="connisteX4" fmla="*/ 1817370 w 8373110"/>
                <a:gd name="connsiteY4" fmla="*/ 292100 h 1276350"/>
                <a:gd name="connisteX5" fmla="*/ 2292985 w 8373110"/>
                <a:gd name="connsiteY5" fmla="*/ 32385 h 1276350"/>
                <a:gd name="connisteX6" fmla="*/ 2357755 w 8373110"/>
                <a:gd name="connsiteY6" fmla="*/ 0 h 12763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8373110" h="1276350">
                  <a:moveTo>
                    <a:pt x="2000885" y="183515"/>
                  </a:moveTo>
                  <a:lnTo>
                    <a:pt x="0" y="1276350"/>
                  </a:lnTo>
                  <a:lnTo>
                    <a:pt x="6533515" y="1276350"/>
                  </a:lnTo>
                  <a:lnTo>
                    <a:pt x="8373110" y="292100"/>
                  </a:lnTo>
                  <a:lnTo>
                    <a:pt x="1817370" y="292100"/>
                  </a:lnTo>
                  <a:lnTo>
                    <a:pt x="2292985" y="32385"/>
                  </a:lnTo>
                  <a:lnTo>
                    <a:pt x="235775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43" y="2136"/>
              <a:ext cx="1760" cy="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23300" y="4320540"/>
            <a:ext cx="619125" cy="670560"/>
            <a:chOff x="4015" y="6217"/>
            <a:chExt cx="975" cy="1056"/>
          </a:xfrm>
        </p:grpSpPr>
        <p:sp>
          <p:nvSpPr>
            <p:cNvPr id="17" name="Oval 16"/>
            <p:cNvSpPr/>
            <p:nvPr/>
          </p:nvSpPr>
          <p:spPr>
            <a:xfrm>
              <a:off x="4224" y="6379"/>
              <a:ext cx="766" cy="7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649" y="6933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15" y="6592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649" y="621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06345" y="3566160"/>
            <a:ext cx="1139190" cy="432435"/>
            <a:chOff x="2829" y="5587"/>
            <a:chExt cx="1794" cy="681"/>
          </a:xfrm>
        </p:grpSpPr>
        <p:sp>
          <p:nvSpPr>
            <p:cNvPr id="53" name="Oval 52"/>
            <p:cNvSpPr/>
            <p:nvPr/>
          </p:nvSpPr>
          <p:spPr>
            <a:xfrm>
              <a:off x="2975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316" y="5587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83" y="5928"/>
              <a:ext cx="341" cy="3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29" y="5782"/>
              <a:ext cx="1795" cy="3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6" name="Group 155"/>
          <p:cNvGrpSpPr/>
          <p:nvPr/>
        </p:nvGrpSpPr>
        <p:grpSpPr>
          <a:xfrm>
            <a:off x="1857375" y="434340"/>
            <a:ext cx="8383270" cy="5635625"/>
            <a:chOff x="2925" y="684"/>
            <a:chExt cx="13202" cy="8875"/>
          </a:xfrm>
        </p:grpSpPr>
        <p:grpSp>
          <p:nvGrpSpPr>
            <p:cNvPr id="115" name="Group 114"/>
            <p:cNvGrpSpPr/>
            <p:nvPr/>
          </p:nvGrpSpPr>
          <p:grpSpPr>
            <a:xfrm>
              <a:off x="2941" y="7208"/>
              <a:ext cx="13186" cy="2350"/>
              <a:chOff x="2006" y="6953"/>
              <a:chExt cx="13186" cy="235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006" y="6953"/>
                <a:ext cx="13186" cy="2350"/>
                <a:chOff x="2006" y="6953"/>
                <a:chExt cx="13186" cy="2350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006" y="6953"/>
                  <a:ext cx="13186" cy="2351"/>
                  <a:chOff x="1870" y="6953"/>
                  <a:chExt cx="13186" cy="2351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>
                    <a:off x="1870" y="7294"/>
                    <a:ext cx="13186" cy="2010"/>
                  </a:xfrm>
                  <a:custGeom>
                    <a:avLst/>
                    <a:gdLst>
                      <a:gd name="connisteX0" fmla="*/ 2000885 w 8373110"/>
                      <a:gd name="connsiteY0" fmla="*/ 183515 h 1276350"/>
                      <a:gd name="connisteX1" fmla="*/ 0 w 8373110"/>
                      <a:gd name="connsiteY1" fmla="*/ 1276350 h 1276350"/>
                      <a:gd name="connisteX2" fmla="*/ 6533515 w 8373110"/>
                      <a:gd name="connsiteY2" fmla="*/ 1276350 h 1276350"/>
                      <a:gd name="connisteX3" fmla="*/ 8373110 w 8373110"/>
                      <a:gd name="connsiteY3" fmla="*/ 292100 h 1276350"/>
                      <a:gd name="connisteX4" fmla="*/ 1817370 w 8373110"/>
                      <a:gd name="connsiteY4" fmla="*/ 292100 h 1276350"/>
                      <a:gd name="connisteX5" fmla="*/ 2292985 w 8373110"/>
                      <a:gd name="connsiteY5" fmla="*/ 32385 h 1276350"/>
                      <a:gd name="connisteX6" fmla="*/ 2357755 w 8373110"/>
                      <a:gd name="connsiteY6" fmla="*/ 0 h 127635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</a:cxnLst>
                    <a:rect l="l" t="t" r="r" b="b"/>
                    <a:pathLst>
                      <a:path w="8373110" h="1276350">
                        <a:moveTo>
                          <a:pt x="2000885" y="183515"/>
                        </a:moveTo>
                        <a:lnTo>
                          <a:pt x="0" y="1276350"/>
                        </a:lnTo>
                        <a:lnTo>
                          <a:pt x="6533515" y="1276350"/>
                        </a:lnTo>
                        <a:lnTo>
                          <a:pt x="8373110" y="292100"/>
                        </a:lnTo>
                        <a:lnTo>
                          <a:pt x="1817370" y="292100"/>
                        </a:lnTo>
                        <a:lnTo>
                          <a:pt x="2292985" y="32385"/>
                        </a:lnTo>
                        <a:lnTo>
                          <a:pt x="2357755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4135" y="6953"/>
                    <a:ext cx="2300" cy="76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Oval 97"/>
                <p:cNvSpPr/>
                <p:nvPr/>
              </p:nvSpPr>
              <p:spPr>
                <a:xfrm>
                  <a:off x="5123" y="7958"/>
                  <a:ext cx="6711" cy="11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/>
                  <a:endParaRPr lang="en-US">
                    <a:sym typeface="+mn-ea"/>
                  </a:endParaRPr>
                </a:p>
              </p:txBody>
            </p:sp>
          </p:grpSp>
          <p:sp>
            <p:nvSpPr>
              <p:cNvPr id="100" name="Oval 99"/>
              <p:cNvSpPr/>
              <p:nvPr/>
            </p:nvSpPr>
            <p:spPr>
              <a:xfrm>
                <a:off x="7201" y="7809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903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789" y="7792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0266" y="79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1391" y="81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0979" y="8716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0041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8822" y="886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574" y="8848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185" y="8725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990" y="8384"/>
                <a:ext cx="341" cy="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 rot="0">
              <a:off x="2925" y="684"/>
              <a:ext cx="13186" cy="2363"/>
              <a:chOff x="2725" y="484"/>
              <a:chExt cx="13186" cy="236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25" y="484"/>
                <a:ext cx="13186" cy="2351"/>
                <a:chOff x="2538" y="1796"/>
                <a:chExt cx="13186" cy="2351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803" y="1796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 rot="0">
              <a:off x="2925" y="4117"/>
              <a:ext cx="13186" cy="2380"/>
              <a:chOff x="2725" y="467"/>
              <a:chExt cx="13186" cy="238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2725" y="467"/>
                <a:ext cx="13186" cy="2368"/>
                <a:chOff x="2538" y="1779"/>
                <a:chExt cx="13186" cy="2368"/>
              </a:xfrm>
            </p:grpSpPr>
            <p:sp>
              <p:nvSpPr>
                <p:cNvPr id="118" name="Freeform 117"/>
                <p:cNvSpPr/>
                <p:nvPr/>
              </p:nvSpPr>
              <p:spPr>
                <a:xfrm>
                  <a:off x="2538" y="2137"/>
                  <a:ext cx="13186" cy="2010"/>
                </a:xfrm>
                <a:custGeom>
                  <a:avLst/>
                  <a:gdLst>
                    <a:gd name="connisteX0" fmla="*/ 2000885 w 8373110"/>
                    <a:gd name="connsiteY0" fmla="*/ 183515 h 1276350"/>
                    <a:gd name="connisteX1" fmla="*/ 0 w 8373110"/>
                    <a:gd name="connsiteY1" fmla="*/ 1276350 h 1276350"/>
                    <a:gd name="connisteX2" fmla="*/ 6533515 w 8373110"/>
                    <a:gd name="connsiteY2" fmla="*/ 1276350 h 1276350"/>
                    <a:gd name="connisteX3" fmla="*/ 8373110 w 8373110"/>
                    <a:gd name="connsiteY3" fmla="*/ 292100 h 1276350"/>
                    <a:gd name="connisteX4" fmla="*/ 1817370 w 8373110"/>
                    <a:gd name="connsiteY4" fmla="*/ 292100 h 1276350"/>
                    <a:gd name="connisteX5" fmla="*/ 2292985 w 8373110"/>
                    <a:gd name="connsiteY5" fmla="*/ 32385 h 1276350"/>
                    <a:gd name="connisteX6" fmla="*/ 2357755 w 8373110"/>
                    <a:gd name="connsiteY6" fmla="*/ 0 h 127635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</a:cxnLst>
                  <a:rect l="l" t="t" r="r" b="b"/>
                  <a:pathLst>
                    <a:path w="8373110" h="1276350">
                      <a:moveTo>
                        <a:pt x="2000885" y="183515"/>
                      </a:moveTo>
                      <a:lnTo>
                        <a:pt x="0" y="1276350"/>
                      </a:lnTo>
                      <a:lnTo>
                        <a:pt x="6533515" y="1276350"/>
                      </a:lnTo>
                      <a:lnTo>
                        <a:pt x="8373110" y="292100"/>
                      </a:lnTo>
                      <a:lnTo>
                        <a:pt x="1817370" y="292100"/>
                      </a:lnTo>
                      <a:lnTo>
                        <a:pt x="2292985" y="32385"/>
                      </a:lnTo>
                      <a:lnTo>
                        <a:pt x="235775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803" y="1779"/>
                  <a:ext cx="2300" cy="7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20" name="Oval 119"/>
              <p:cNvSpPr/>
              <p:nvPr/>
            </p:nvSpPr>
            <p:spPr>
              <a:xfrm>
                <a:off x="5978" y="1489"/>
                <a:ext cx="6711" cy="1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en-US">
                  <a:sym typeface="+mn-ea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5428" y="1970"/>
                <a:ext cx="1795" cy="682"/>
                <a:chOff x="2880" y="5587"/>
                <a:chExt cx="1795" cy="682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80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283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795" y="1294"/>
                <a:ext cx="1829" cy="682"/>
                <a:chOff x="2829" y="5587"/>
                <a:chExt cx="1829" cy="68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317" y="570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6865" y="1143"/>
                <a:ext cx="1795" cy="733"/>
                <a:chOff x="2829" y="5587"/>
                <a:chExt cx="1795" cy="733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829" y="5833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975" y="5979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4283" y="587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9314" y="2165"/>
                <a:ext cx="1795" cy="682"/>
                <a:chOff x="2829" y="5587"/>
                <a:chExt cx="1795" cy="682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2829" y="5782"/>
                  <a:ext cx="1795" cy="3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975" y="5928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3316" y="5587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4283" y="5826"/>
                  <a:ext cx="341" cy="3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2" name="Straight Connector 151"/>
            <p:cNvCxnSpPr>
              <a:stCxn id="18" idx="2"/>
              <a:endCxn id="118" idx="1"/>
            </p:cNvCxnSpPr>
            <p:nvPr/>
          </p:nvCxnSpPr>
          <p:spPr>
            <a:xfrm flipH="1">
              <a:off x="2925" y="2535"/>
              <a:ext cx="2703" cy="39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8" idx="6"/>
              <a:endCxn id="118" idx="3"/>
            </p:cNvCxnSpPr>
            <p:nvPr/>
          </p:nvCxnSpPr>
          <p:spPr>
            <a:xfrm>
              <a:off x="7423" y="2535"/>
              <a:ext cx="8688" cy="24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22" idx="2"/>
              <a:endCxn id="96" idx="1"/>
            </p:cNvCxnSpPr>
            <p:nvPr/>
          </p:nvCxnSpPr>
          <p:spPr>
            <a:xfrm flipH="1">
              <a:off x="2941" y="5985"/>
              <a:ext cx="2687" cy="357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22" idx="6"/>
              <a:endCxn id="96" idx="3"/>
            </p:cNvCxnSpPr>
            <p:nvPr/>
          </p:nvCxnSpPr>
          <p:spPr>
            <a:xfrm>
              <a:off x="7423" y="5985"/>
              <a:ext cx="8704" cy="202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Presentation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HAORAN</cp:lastModifiedBy>
  <cp:revision>43</cp:revision>
  <dcterms:created xsi:type="dcterms:W3CDTF">2018-10-22T12:34:00Z</dcterms:created>
  <dcterms:modified xsi:type="dcterms:W3CDTF">2019-01-05T07:14:13Z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