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60" r:id="rId6"/>
    <p:sldId id="272" r:id="rId7"/>
    <p:sldId id="271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4" autoAdjust="0"/>
  </p:normalViewPr>
  <p:slideViewPr>
    <p:cSldViewPr snapToGrid="0">
      <p:cViewPr varScale="1">
        <p:scale>
          <a:sx n="103" d="100"/>
          <a:sy n="103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2228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49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dirty="0"/>
              <a:t>polling results are difficult as it only polls once every </a:t>
            </a:r>
            <a:r>
              <a:rPr lang="en-NZ" dirty="0" smtClean="0"/>
              <a:t>second</a:t>
            </a:r>
          </a:p>
          <a:p>
            <a:pPr lvl="0">
              <a:spcBef>
                <a:spcPts val="0"/>
              </a:spcBef>
              <a:buNone/>
            </a:pPr>
            <a:endParaRPr lang="en-NZ" dirty="0" smtClean="0"/>
          </a:p>
          <a:p>
            <a:pPr lvl="0">
              <a:spcBef>
                <a:spcPts val="0"/>
              </a:spcBef>
              <a:buNone/>
            </a:pPr>
            <a:r>
              <a:rPr lang="en-NZ" dirty="0" smtClean="0"/>
              <a:t>At most a 25% overhead, so still &gt;</a:t>
            </a:r>
            <a:r>
              <a:rPr lang="en-NZ" baseline="0" dirty="0" smtClean="0"/>
              <a:t> 10,000 events per second.</a:t>
            </a:r>
          </a:p>
          <a:p>
            <a:pPr lvl="0">
              <a:spcBef>
                <a:spcPts val="0"/>
              </a:spcBef>
              <a:buNone/>
            </a:pPr>
            <a:endParaRPr lang="en-NZ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NZ" baseline="0" dirty="0" smtClean="0"/>
              <a:t>Not too sure how to handle backlog if that starts happening. Would need to distribute monitors and </a:t>
            </a:r>
            <a:r>
              <a:rPr lang="en-NZ" baseline="0" dirty="0" err="1" smtClean="0"/>
              <a:t>filteringover</a:t>
            </a:r>
            <a:r>
              <a:rPr lang="en-NZ" baseline="0" dirty="0" smtClean="0"/>
              <a:t> multiple nodes.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183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750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 LSST intends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have two</a:t>
            </a: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“custodial stores” – full replicas. Anything in 1 should be in the other. Files created in 1 must appear in the other within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hours.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NZ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Docker containers create a </a:t>
            </a:r>
            <a:r>
              <a:rPr lang="en-NZ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minid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file (UUID)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NZ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838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8514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82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18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the size of datasets,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nalytics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 </a:t>
            </a:r>
            <a:r>
              <a:rPr lang="en-NZ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hpc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modalities MapReduce, MPI, etc. which are complicated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requires workflow systems, and HPC resources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NZ" sz="11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management can be the missing </a:t>
            </a:r>
            <a:r>
              <a:rPr lang="en-NZ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peice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25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Ripple: our prototype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1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</a:t>
            </a:r>
            <a:r>
              <a:rPr lang="en-NZ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back to users – make a note of the simplicity being targeted at non-technical users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NZ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based: every action happens in response to some triggering event. Create/delete/transfer/rule completion</a:t>
            </a:r>
          </a:p>
        </p:txBody>
      </p:sp>
    </p:spTree>
    <p:extLst>
      <p:ext uri="{BB962C8B-B14F-4D97-AF65-F5344CB8AC3E}">
        <p14:creationId xmlns:p14="http://schemas.microsoft.com/office/powerpoint/2010/main" val="364908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parts: an agent on a device monitoring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events, and a cloud service processing them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1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a job runner, which is “coupled” with the agent, but can be run </a:t>
            </a:r>
            <a:r>
              <a:rPr lang="en-NZ" sz="11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indepently</a:t>
            </a:r>
            <a:endParaRPr lang="en-NZ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68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2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89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65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 allow you to act on another file – uses regex to match new expression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NZ" sz="11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$filename etc. is just string templating and</a:t>
            </a:r>
            <a:r>
              <a:rPr lang="en-NZ" sz="11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resolved by the runner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09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dirty="0" smtClean="0"/>
              <a:t>Surveyed NERSC 7.1PB store: has </a:t>
            </a:r>
            <a:r>
              <a:rPr lang="en-NZ" dirty="0" err="1" smtClean="0"/>
              <a:t>approx</a:t>
            </a:r>
            <a:r>
              <a:rPr lang="en-NZ" dirty="0" smtClean="0"/>
              <a:t> this. (~40 events </a:t>
            </a:r>
            <a:r>
              <a:rPr lang="en-NZ" smtClean="0"/>
              <a:t>per second)</a:t>
            </a:r>
            <a:endParaRPr lang="en-NZ" dirty="0" smtClean="0"/>
          </a:p>
          <a:p>
            <a:pPr lvl="0">
              <a:spcBef>
                <a:spcPts val="0"/>
              </a:spcBef>
              <a:buNone/>
            </a:pPr>
            <a:r>
              <a:rPr lang="en-NZ" dirty="0" smtClean="0"/>
              <a:t>10,000 </a:t>
            </a:r>
            <a:r>
              <a:rPr lang="en-NZ" dirty="0"/>
              <a:t>file touches creates 20k events.</a:t>
            </a:r>
          </a:p>
          <a:p>
            <a:pPr lvl="0">
              <a:spcBef>
                <a:spcPts val="0"/>
              </a:spcBef>
              <a:buNone/>
            </a:pPr>
            <a:r>
              <a:rPr lang="en-NZ" dirty="0"/>
              <a:t>modifications are performed on a single </a:t>
            </a:r>
            <a:r>
              <a:rPr lang="en-NZ" dirty="0" smtClean="0"/>
              <a:t>file (this may not be ideal looking back at it. Touching</a:t>
            </a:r>
            <a:r>
              <a:rPr lang="en-NZ" baseline="0" dirty="0" smtClean="0"/>
              <a:t> many files gave a much greater number)</a:t>
            </a:r>
            <a:endParaRPr lang="en-NZ" dirty="0" smtClean="0"/>
          </a:p>
          <a:p>
            <a:pPr lvl="0">
              <a:spcBef>
                <a:spcPts val="0"/>
              </a:spcBef>
              <a:buNone/>
            </a:pPr>
            <a:endParaRPr lang="en-NZ" dirty="0" smtClean="0"/>
          </a:p>
          <a:p>
            <a:pPr lvl="0">
              <a:spcBef>
                <a:spcPts val="0"/>
              </a:spcBef>
              <a:buNone/>
            </a:pPr>
            <a:r>
              <a:rPr lang="en-NZ" dirty="0" smtClean="0"/>
              <a:t>Problem is </a:t>
            </a:r>
            <a:r>
              <a:rPr lang="en-NZ" dirty="0" err="1" smtClean="0"/>
              <a:t>inotify</a:t>
            </a:r>
            <a:r>
              <a:rPr lang="en-NZ" dirty="0" smtClean="0"/>
              <a:t> can’t be deployed on it and polling would take a long time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470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NZ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NZ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DEAF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NZ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NZ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856740" y="1487984"/>
            <a:ext cx="5646420" cy="10972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Storage: </a:t>
            </a:r>
            <a:br>
              <a:rPr lang="en-NZ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NZ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Automation for Research Data Management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311708" y="411428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b="1"/>
              <a:t>Ryan Chard</a:t>
            </a:r>
            <a:r>
              <a:rPr lang="en-NZ"/>
              <a:t>, Kyle Chard, Jason Alt, Dilworth Y. Parkinson, Steve Tuecke, and Ian Foster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b="1" i="0" u="none" strike="noStrike" cap="none">
                <a:solidFill>
                  <a:schemeClr val="dk1"/>
                </a:solidFill>
              </a:rPr>
              <a:t>Argonne National Lab</a:t>
            </a:r>
            <a:r>
              <a:rPr lang="en-NZ" sz="1800" i="0" u="none" strike="noStrike" cap="none">
                <a:solidFill>
                  <a:schemeClr val="dk1"/>
                </a:solidFill>
              </a:rPr>
              <a:t>, </a:t>
            </a:r>
            <a:r>
              <a:rPr lang="en-NZ"/>
              <a:t>University of Chicago, and Lawrence Berkeley National Lab</a:t>
            </a:r>
          </a:p>
        </p:txBody>
      </p:sp>
      <p:pic>
        <p:nvPicPr>
          <p:cNvPr id="90" name="Shape 90" descr="Image result for rip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5400" y="2729471"/>
            <a:ext cx="1657412" cy="124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/>
              <a:t>Filtering overhead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63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dirty="0" smtClean="0"/>
              <a:t>Goal: Determine </a:t>
            </a:r>
            <a:r>
              <a:rPr lang="en-NZ" dirty="0"/>
              <a:t>overhead caused by filtering events locally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NZ" dirty="0"/>
              <a:t>Measure differences in event/second detection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-NZ" dirty="0"/>
              <a:t>Filtering requires matching directory path and file </a:t>
            </a:r>
            <a:r>
              <a:rPr lang="en-NZ" dirty="0" smtClean="0"/>
              <a:t>extension</a:t>
            </a:r>
          </a:p>
          <a:p>
            <a:pPr lvl="0">
              <a:spcBef>
                <a:spcPts val="0"/>
              </a:spcBef>
              <a:buNone/>
            </a:pPr>
            <a:endParaRPr lang="en-NZ" dirty="0"/>
          </a:p>
          <a:p>
            <a:pPr lvl="0">
              <a:spcBef>
                <a:spcPts val="0"/>
              </a:spcBef>
              <a:buNone/>
            </a:pPr>
            <a:r>
              <a:rPr lang="en-NZ" dirty="0" smtClean="0"/>
              <a:t>Polling is odd as it only polls once every second</a:t>
            </a:r>
            <a:endParaRPr lang="en-NZ" dirty="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974" y="565450"/>
            <a:ext cx="5128073" cy="43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/>
              <a:t>Lambda Performance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048423"/>
            <a:ext cx="398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NZ" dirty="0" smtClean="0"/>
              <a:t>Goal: Understand lambda performance for different tasks</a:t>
            </a:r>
          </a:p>
          <a:p>
            <a:pPr marL="0" lvl="0" indent="0">
              <a:spcBef>
                <a:spcPts val="0"/>
              </a:spcBef>
              <a:buNone/>
            </a:pPr>
            <a:endParaRPr lang="en-NZ" dirty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 smtClean="0"/>
              <a:t>Cold </a:t>
            </a:r>
            <a:r>
              <a:rPr lang="en-NZ" dirty="0"/>
              <a:t>vs Warmed functions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/>
              <a:t>Actions: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/>
              <a:t>Globus transfer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/>
              <a:t>SMS email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 err="1"/>
              <a:t>DynamoDB</a:t>
            </a:r>
            <a:r>
              <a:rPr lang="en-NZ" dirty="0"/>
              <a:t> insert/query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NZ" dirty="0"/>
              <a:t>Transfers require </a:t>
            </a:r>
            <a:r>
              <a:rPr lang="en-NZ" dirty="0" smtClean="0"/>
              <a:t>a handshake with the Globus service, which also communicates with the endpoints</a:t>
            </a:r>
            <a:endParaRPr lang="en-NZ" dirty="0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99" y="668024"/>
            <a:ext cx="4992323" cy="417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11700" y="1053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Synoptic Survey Telescope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35800" y="508000"/>
            <a:ext cx="9008199" cy="3566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" marR="0" lvl="0" indent="-6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representative testbed of the LSST storage requirements</a:t>
            </a:r>
          </a:p>
          <a:p>
            <a:pPr marL="22860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Automatically propagate data between storage tiers and facilities</a:t>
            </a:r>
          </a:p>
          <a:p>
            <a:pPr marL="22860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Docker containers to extract metadata and maintain a file </a:t>
            </a:r>
            <a:r>
              <a:rPr lang="en-NZ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catalog</a:t>
            </a:r>
            <a:endParaRPr lang="en-NZ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Compress and archive files</a:t>
            </a:r>
          </a:p>
          <a:p>
            <a:pPr marL="228600" marR="0" lvl="0" indent="-1778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 deleted/corrupted files when delete and modification events occur</a:t>
            </a:r>
          </a:p>
        </p:txBody>
      </p:sp>
      <p:grpSp>
        <p:nvGrpSpPr>
          <p:cNvPr id="229" name="Shape 229"/>
          <p:cNvGrpSpPr/>
          <p:nvPr/>
        </p:nvGrpSpPr>
        <p:grpSpPr>
          <a:xfrm>
            <a:off x="809324" y="2858708"/>
            <a:ext cx="6964043" cy="2186939"/>
            <a:chOff x="1951555" y="2709759"/>
            <a:chExt cx="7103991" cy="2331243"/>
          </a:xfrm>
        </p:grpSpPr>
        <p:sp>
          <p:nvSpPr>
            <p:cNvPr id="230" name="Shape 230"/>
            <p:cNvSpPr/>
            <p:nvPr/>
          </p:nvSpPr>
          <p:spPr>
            <a:xfrm>
              <a:off x="5293725" y="2742425"/>
              <a:ext cx="1544700" cy="16923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Custodial Store (Chile)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5407007" y="4489603"/>
              <a:ext cx="1292100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Archive: ANL’s Sparrow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4074789" y="2742415"/>
              <a:ext cx="822900" cy="4937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Archiver</a:t>
              </a:r>
            </a:p>
          </p:txBody>
        </p:sp>
        <p:pic>
          <p:nvPicPr>
            <p:cNvPr id="233" name="Shape 2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29287" y="3878407"/>
              <a:ext cx="541732" cy="2991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Shape 234"/>
            <p:cNvSpPr/>
            <p:nvPr/>
          </p:nvSpPr>
          <p:spPr>
            <a:xfrm>
              <a:off x="5587042" y="3207350"/>
              <a:ext cx="932099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Landing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5587042" y="3811180"/>
              <a:ext cx="932099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Magnetic</a:t>
              </a:r>
            </a:p>
          </p:txBody>
        </p:sp>
        <p:pic>
          <p:nvPicPr>
            <p:cNvPr id="236" name="Shape 236"/>
            <p:cNvPicPr preferRelativeResize="0"/>
            <p:nvPr/>
          </p:nvPicPr>
          <p:blipFill rotWithShape="1">
            <a:blip r:embed="rId4">
              <a:alphaModFix/>
            </a:blip>
            <a:srcRect b="26927"/>
            <a:stretch/>
          </p:blipFill>
          <p:spPr>
            <a:xfrm>
              <a:off x="6860535" y="3497694"/>
              <a:ext cx="325799" cy="20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Shape 2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51555" y="2971281"/>
              <a:ext cx="1727045" cy="5298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4074780" y="3271890"/>
              <a:ext cx="822900" cy="4937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Forwarder</a:t>
              </a:r>
            </a:p>
          </p:txBody>
        </p:sp>
        <p:cxnSp>
          <p:nvCxnSpPr>
            <p:cNvPr id="239" name="Shape 239"/>
            <p:cNvCxnSpPr>
              <a:stCxn id="232" idx="3"/>
              <a:endCxn id="234" idx="2"/>
            </p:cNvCxnSpPr>
            <p:nvPr/>
          </p:nvCxnSpPr>
          <p:spPr>
            <a:xfrm>
              <a:off x="4897689" y="2989315"/>
              <a:ext cx="689400" cy="49379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grpSp>
          <p:nvGrpSpPr>
            <p:cNvPr id="240" name="Shape 240"/>
            <p:cNvGrpSpPr/>
            <p:nvPr/>
          </p:nvGrpSpPr>
          <p:grpSpPr>
            <a:xfrm>
              <a:off x="3221387" y="4362742"/>
              <a:ext cx="1171980" cy="634368"/>
              <a:chOff x="362250" y="2474550"/>
              <a:chExt cx="1479774" cy="1000425"/>
            </a:xfrm>
          </p:grpSpPr>
          <p:sp>
            <p:nvSpPr>
              <p:cNvPr id="241" name="Shape 241"/>
              <p:cNvSpPr/>
              <p:nvPr/>
            </p:nvSpPr>
            <p:spPr>
              <a:xfrm>
                <a:off x="362250" y="2474550"/>
                <a:ext cx="1359299" cy="881100"/>
              </a:xfrm>
              <a:prstGeom prst="snip1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en-NZ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File Catalog</a:t>
                </a:r>
              </a:p>
            </p:txBody>
          </p:sp>
          <p:sp>
            <p:nvSpPr>
              <p:cNvPr id="242" name="Shape 242"/>
              <p:cNvSpPr/>
              <p:nvPr/>
            </p:nvSpPr>
            <p:spPr>
              <a:xfrm>
                <a:off x="482725" y="2593875"/>
                <a:ext cx="1359299" cy="881100"/>
              </a:xfrm>
              <a:prstGeom prst="snip1Rect">
                <a:avLst>
                  <a:gd name="adj" fmla="val 16667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lang="en-NZ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File Catalog</a:t>
                </a:r>
              </a:p>
            </p:txBody>
          </p:sp>
        </p:grpSp>
        <p:sp>
          <p:nvSpPr>
            <p:cNvPr id="243" name="Shape 243"/>
            <p:cNvSpPr/>
            <p:nvPr/>
          </p:nvSpPr>
          <p:spPr>
            <a:xfrm>
              <a:off x="7208500" y="2751125"/>
              <a:ext cx="1544700" cy="22770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Custodial Store (NCSA)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7501824" y="3207350"/>
              <a:ext cx="932099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Landing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7501824" y="3811180"/>
              <a:ext cx="932099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Magnetic</a:t>
              </a:r>
            </a:p>
          </p:txBody>
        </p:sp>
        <p:cxnSp>
          <p:nvCxnSpPr>
            <p:cNvPr id="246" name="Shape 246"/>
            <p:cNvCxnSpPr>
              <a:stCxn id="234" idx="4"/>
              <a:endCxn id="244" idx="2"/>
            </p:cNvCxnSpPr>
            <p:nvPr/>
          </p:nvCxnSpPr>
          <p:spPr>
            <a:xfrm>
              <a:off x="6519142" y="3483049"/>
              <a:ext cx="98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7" name="Shape 247"/>
            <p:cNvSpPr/>
            <p:nvPr/>
          </p:nvSpPr>
          <p:spPr>
            <a:xfrm>
              <a:off x="7501824" y="4415021"/>
              <a:ext cx="932099" cy="551399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Archive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6510903" y="3479223"/>
              <a:ext cx="188169" cy="605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9" y="0"/>
                  </a:moveTo>
                  <a:cubicBezTo>
                    <a:pt x="21628" y="9438"/>
                    <a:pt x="120280" y="36640"/>
                    <a:pt x="119956" y="56641"/>
                  </a:cubicBezTo>
                  <a:cubicBezTo>
                    <a:pt x="119623" y="76638"/>
                    <a:pt x="19991" y="10943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8433738" y="3479223"/>
              <a:ext cx="188169" cy="605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9" y="0"/>
                  </a:moveTo>
                  <a:cubicBezTo>
                    <a:pt x="21628" y="9438"/>
                    <a:pt x="120280" y="36640"/>
                    <a:pt x="119956" y="56641"/>
                  </a:cubicBezTo>
                  <a:cubicBezTo>
                    <a:pt x="119623" y="76638"/>
                    <a:pt x="19991" y="10943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8433738" y="4103930"/>
              <a:ext cx="188169" cy="6053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69" y="0"/>
                  </a:moveTo>
                  <a:cubicBezTo>
                    <a:pt x="21628" y="9438"/>
                    <a:pt x="120280" y="36640"/>
                    <a:pt x="119956" y="56641"/>
                  </a:cubicBezTo>
                  <a:cubicBezTo>
                    <a:pt x="119623" y="76638"/>
                    <a:pt x="19991" y="109437"/>
                    <a:pt x="0" y="12000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51" name="Shape 251"/>
            <p:cNvPicPr preferRelativeResize="0"/>
            <p:nvPr/>
          </p:nvPicPr>
          <p:blipFill rotWithShape="1">
            <a:blip r:embed="rId4">
              <a:alphaModFix/>
            </a:blip>
            <a:srcRect b="26927"/>
            <a:stretch/>
          </p:blipFill>
          <p:spPr>
            <a:xfrm>
              <a:off x="8729746" y="3581307"/>
              <a:ext cx="325799" cy="20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/>
            <p:cNvPicPr preferRelativeResize="0"/>
            <p:nvPr/>
          </p:nvPicPr>
          <p:blipFill rotWithShape="1">
            <a:blip r:embed="rId4">
              <a:alphaModFix/>
            </a:blip>
            <a:srcRect b="26927"/>
            <a:stretch/>
          </p:blipFill>
          <p:spPr>
            <a:xfrm>
              <a:off x="8729746" y="4259923"/>
              <a:ext cx="325799" cy="20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Shape 253"/>
            <p:cNvSpPr/>
            <p:nvPr/>
          </p:nvSpPr>
          <p:spPr>
            <a:xfrm>
              <a:off x="6516530" y="4074873"/>
              <a:ext cx="421360" cy="6343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9836" y="7208"/>
                    <a:pt x="111177" y="23264"/>
                    <a:pt x="119018" y="43266"/>
                  </a:cubicBezTo>
                  <a:cubicBezTo>
                    <a:pt x="126854" y="63264"/>
                    <a:pt x="59012" y="107210"/>
                    <a:pt x="47017" y="12000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254" name="Shape 254"/>
            <p:cNvGrpSpPr/>
            <p:nvPr/>
          </p:nvGrpSpPr>
          <p:grpSpPr>
            <a:xfrm>
              <a:off x="6673473" y="3895881"/>
              <a:ext cx="325865" cy="208048"/>
              <a:chOff x="5379712" y="3873400"/>
              <a:chExt cx="325799" cy="241300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5429650" y="3931700"/>
                <a:ext cx="274199" cy="183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56" name="Shape 256"/>
              <p:cNvPicPr preferRelativeResize="0"/>
              <p:nvPr/>
            </p:nvPicPr>
            <p:blipFill rotWithShape="1">
              <a:blip r:embed="rId4">
                <a:alphaModFix/>
              </a:blip>
              <a:srcRect b="26927"/>
              <a:stretch/>
            </p:blipFill>
            <p:spPr>
              <a:xfrm>
                <a:off x="5379712" y="3873400"/>
                <a:ext cx="325799" cy="241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57" name="Shape 257"/>
            <p:cNvCxnSpPr>
              <a:stCxn id="234" idx="2"/>
              <a:endCxn id="233" idx="0"/>
            </p:cNvCxnSpPr>
            <p:nvPr/>
          </p:nvCxnSpPr>
          <p:spPr>
            <a:xfrm flipH="1">
              <a:off x="4900042" y="3483049"/>
              <a:ext cx="687000" cy="395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8" name="Shape 258"/>
            <p:cNvCxnSpPr>
              <a:stCxn id="235" idx="2"/>
              <a:endCxn id="233" idx="3"/>
            </p:cNvCxnSpPr>
            <p:nvPr/>
          </p:nvCxnSpPr>
          <p:spPr>
            <a:xfrm rot="10800000">
              <a:off x="5171242" y="4028080"/>
              <a:ext cx="415800" cy="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9" name="Shape 259"/>
            <p:cNvCxnSpPr>
              <a:stCxn id="233" idx="1"/>
              <a:endCxn id="241" idx="3"/>
            </p:cNvCxnSpPr>
            <p:nvPr/>
          </p:nvCxnSpPr>
          <p:spPr>
            <a:xfrm flipH="1">
              <a:off x="3759587" y="4027977"/>
              <a:ext cx="869700" cy="334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60" name="Shape 260"/>
            <p:cNvSpPr/>
            <p:nvPr/>
          </p:nvSpPr>
          <p:spPr>
            <a:xfrm>
              <a:off x="4483973" y="4406628"/>
              <a:ext cx="832500" cy="568200"/>
            </a:xfrm>
            <a:prstGeom prst="bracePair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metadata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minid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gzip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catalog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....</a:t>
              </a:r>
            </a:p>
          </p:txBody>
        </p:sp>
        <p:cxnSp>
          <p:nvCxnSpPr>
            <p:cNvPr id="261" name="Shape 261"/>
            <p:cNvCxnSpPr>
              <a:stCxn id="233" idx="2"/>
              <a:endCxn id="260" idx="0"/>
            </p:cNvCxnSpPr>
            <p:nvPr/>
          </p:nvCxnSpPr>
          <p:spPr>
            <a:xfrm>
              <a:off x="4900153" y="4177547"/>
              <a:ext cx="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62" name="Shape 262"/>
            <p:cNvSpPr txBox="1"/>
            <p:nvPr/>
          </p:nvSpPr>
          <p:spPr>
            <a:xfrm>
              <a:off x="3727871" y="2709759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5050035" y="3236190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5050035" y="3446739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</a:p>
          </p:txBody>
        </p:sp>
        <p:sp>
          <p:nvSpPr>
            <p:cNvPr id="265" name="Shape 265"/>
            <p:cNvSpPr txBox="1"/>
            <p:nvPr/>
          </p:nvSpPr>
          <p:spPr>
            <a:xfrm>
              <a:off x="3915610" y="3758812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</a:p>
          </p:txBody>
        </p:sp>
        <p:sp>
          <p:nvSpPr>
            <p:cNvPr id="266" name="Shape 266"/>
            <p:cNvSpPr txBox="1"/>
            <p:nvPr/>
          </p:nvSpPr>
          <p:spPr>
            <a:xfrm>
              <a:off x="6861599" y="3236190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908257" y="4206380"/>
              <a:ext cx="2976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7.</a:t>
              </a:r>
            </a:p>
          </p:txBody>
        </p:sp>
        <p:cxnSp>
          <p:nvCxnSpPr>
            <p:cNvPr id="268" name="Shape 268"/>
            <p:cNvCxnSpPr>
              <a:stCxn id="237" idx="3"/>
              <a:endCxn id="232" idx="1"/>
            </p:cNvCxnSpPr>
            <p:nvPr/>
          </p:nvCxnSpPr>
          <p:spPr>
            <a:xfrm rot="10800000" flipH="1">
              <a:off x="3678600" y="2989302"/>
              <a:ext cx="396300" cy="24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69" name="Shape 269"/>
            <p:cNvCxnSpPr>
              <a:stCxn id="237" idx="3"/>
              <a:endCxn id="238" idx="1"/>
            </p:cNvCxnSpPr>
            <p:nvPr/>
          </p:nvCxnSpPr>
          <p:spPr>
            <a:xfrm>
              <a:off x="3678600" y="3236202"/>
              <a:ext cx="396300" cy="28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1503680" y="3248776"/>
            <a:ext cx="2081377" cy="17830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Shape 275" descr="Image result for rip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4566" y="4277155"/>
            <a:ext cx="603766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844812" y="3267099"/>
            <a:ext cx="2751408" cy="18147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 descr="https://lh3.googleusercontent.com/-ZdWDl9gdzEncKFAEiAkGzHvi5tijLq4ervhk_Fq2Gm2jcnTOPxgx8Vms0Hyzm8oLTZOgOSXgL5EESuuz0u-IkqAD50fI32EA_lyURLwbypj_buVfhLWl0jBBZdzA4Tj9f2sDFONvk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2364" y="3322717"/>
            <a:ext cx="1095852" cy="7359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311700" y="15121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Light Source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311700" y="723916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 Ripple on an ALS and NERSC machine to automate data analysis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ALS:</a:t>
            </a:r>
            <a:r>
              <a:rPr lang="en-NZ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 new heartbeat beamline data and initiate transfer to NERSC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NERSC:</a:t>
            </a:r>
            <a:r>
              <a:rPr lang="en-NZ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Extract metadata, create sbatch file, dispatch analysis job to Edison queue, detect result and transfer back to ALS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ALS:</a:t>
            </a:r>
            <a:r>
              <a:rPr lang="en-NZ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a shared endpoint, notify collaborators of result via email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1728" y="3363885"/>
            <a:ext cx="1292998" cy="77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 descr="https://lh5.googleusercontent.com/-D9qCrZrBrBE-9eeVOjCLT0Rn2wvOBdMjm3iphu-QaO6CYE6eJCMdV5D6P7_mExhTDlH1POtuAbdVoRiu9VPTaGk76MEOAzmRmTfugKBDXscVlFHJ4JsJ8ysOCupqvGocjYaboeJBg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05732" y="4095601"/>
            <a:ext cx="1599783" cy="7079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 rot="10800000" flipH="1">
            <a:off x="3139440" y="4022697"/>
            <a:ext cx="667967" cy="3207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83" name="Shape 283"/>
          <p:cNvCxnSpPr/>
          <p:nvPr/>
        </p:nvCxnSpPr>
        <p:spPr>
          <a:xfrm>
            <a:off x="5513448" y="4405250"/>
            <a:ext cx="3487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84" name="Shape 284"/>
          <p:cNvCxnSpPr/>
          <p:nvPr/>
        </p:nvCxnSpPr>
        <p:spPr>
          <a:xfrm flipH="1">
            <a:off x="5513448" y="4543876"/>
            <a:ext cx="301576" cy="31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85" name="Shape 285"/>
          <p:cNvCxnSpPr/>
          <p:nvPr/>
        </p:nvCxnSpPr>
        <p:spPr>
          <a:xfrm flipH="1">
            <a:off x="3248173" y="4140317"/>
            <a:ext cx="649940" cy="3215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286" name="Shape 286" descr="Image result for rip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0001" y="4233158"/>
            <a:ext cx="643447" cy="482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7">
            <a:alphaModFix/>
          </a:blip>
          <a:srcRect b="26927"/>
          <a:stretch/>
        </p:blipFill>
        <p:spPr>
          <a:xfrm>
            <a:off x="3977341" y="3897714"/>
            <a:ext cx="325042" cy="2209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Shape 288"/>
          <p:cNvCxnSpPr/>
          <p:nvPr/>
        </p:nvCxnSpPr>
        <p:spPr>
          <a:xfrm>
            <a:off x="4402389" y="3967596"/>
            <a:ext cx="568097" cy="3694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89" name="Shape 289"/>
          <p:cNvCxnSpPr/>
          <p:nvPr/>
        </p:nvCxnSpPr>
        <p:spPr>
          <a:xfrm rot="10800000">
            <a:off x="4348890" y="4115515"/>
            <a:ext cx="478311" cy="3097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290" name="Shape 290" descr="Image result for synchrotron beam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15754" y="4357773"/>
            <a:ext cx="595871" cy="3722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Shape 291"/>
          <p:cNvCxnSpPr/>
          <p:nvPr/>
        </p:nvCxnSpPr>
        <p:spPr>
          <a:xfrm>
            <a:off x="2276983" y="4543876"/>
            <a:ext cx="34873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Use Cases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NZ" dirty="0" smtClean="0"/>
              <a:t> Automated metadata extraction and ingestion into Globus Search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 </a:t>
            </a:r>
            <a:r>
              <a:rPr lang="en-NZ" dirty="0" smtClean="0"/>
              <a:t>Uses singularity and Apache </a:t>
            </a:r>
            <a:r>
              <a:rPr lang="en-NZ" dirty="0" err="1" smtClean="0"/>
              <a:t>Tika</a:t>
            </a:r>
            <a:r>
              <a:rPr lang="en-NZ" dirty="0" smtClean="0"/>
              <a:t> to extract metadata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 </a:t>
            </a:r>
            <a:r>
              <a:rPr lang="en-NZ" dirty="0" smtClean="0"/>
              <a:t>Metadata is wrapped into </a:t>
            </a:r>
            <a:r>
              <a:rPr lang="en-NZ" dirty="0" err="1" smtClean="0"/>
              <a:t>gmeta</a:t>
            </a:r>
            <a:r>
              <a:rPr lang="en-NZ" dirty="0" smtClean="0"/>
              <a:t> (</a:t>
            </a:r>
            <a:r>
              <a:rPr lang="en-NZ" dirty="0" err="1" smtClean="0"/>
              <a:t>json</a:t>
            </a:r>
            <a:r>
              <a:rPr lang="en-NZ" dirty="0" smtClean="0"/>
              <a:t>) documents and ingested into search</a:t>
            </a:r>
            <a:endParaRPr lang="en-NZ" dirty="0"/>
          </a:p>
          <a:p>
            <a:pPr marL="133350" indent="0">
              <a:lnSpc>
                <a:spcPct val="150000"/>
              </a:lnSpc>
              <a:buNone/>
            </a:pPr>
            <a:endParaRPr lang="en-NZ" dirty="0"/>
          </a:p>
          <a:p>
            <a:pPr>
              <a:lnSpc>
                <a:spcPct val="150000"/>
              </a:lnSpc>
            </a:pPr>
            <a:r>
              <a:rPr lang="en-NZ" dirty="0" smtClean="0"/>
              <a:t> Offline feedback mechanism for workflows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 </a:t>
            </a:r>
            <a:r>
              <a:rPr lang="en-NZ" dirty="0" smtClean="0"/>
              <a:t>Researchers want a human quality control component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 </a:t>
            </a:r>
            <a:r>
              <a:rPr lang="en-NZ" dirty="0" smtClean="0"/>
              <a:t>Have Ripple send subsets of data to researchers via email to check it</a:t>
            </a:r>
          </a:p>
          <a:p>
            <a:pPr lvl="1">
              <a:lnSpc>
                <a:spcPct val="150000"/>
              </a:lnSpc>
            </a:pPr>
            <a:r>
              <a:rPr lang="en-NZ" dirty="0"/>
              <a:t> </a:t>
            </a:r>
            <a:r>
              <a:rPr lang="en-NZ" dirty="0" smtClean="0"/>
              <a:t>Trigger actions based on content of reply messages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399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/>
              <a:t>Summary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195659" y="1157117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n-NZ" dirty="0" smtClean="0"/>
              <a:t>Event-driven automation of data management practices</a:t>
            </a:r>
          </a:p>
          <a:p>
            <a:pPr marL="133350" indent="0">
              <a:buNone/>
            </a:pPr>
            <a:endParaRPr lang="en-NZ" dirty="0"/>
          </a:p>
          <a:p>
            <a:pPr marL="133350" indent="0">
              <a:buNone/>
            </a:pPr>
            <a:r>
              <a:rPr lang="en-NZ" dirty="0" smtClean="0"/>
              <a:t>User focused</a:t>
            </a:r>
          </a:p>
          <a:p>
            <a:pPr marL="133350" indent="0">
              <a:buNone/>
            </a:pPr>
            <a:endParaRPr lang="en-NZ" dirty="0" smtClean="0"/>
          </a:p>
          <a:p>
            <a:pPr marL="133350" indent="0">
              <a:buNone/>
            </a:pPr>
            <a:r>
              <a:rPr lang="en-NZ" dirty="0" smtClean="0"/>
              <a:t>Monitoring agent agnostic to underlying filesystem</a:t>
            </a:r>
          </a:p>
          <a:p>
            <a:pPr marL="133350" indent="0">
              <a:buNone/>
            </a:pPr>
            <a:endParaRPr lang="en-NZ" dirty="0"/>
          </a:p>
          <a:p>
            <a:pPr marL="133350" indent="0">
              <a:buNone/>
            </a:pPr>
            <a:r>
              <a:rPr lang="en-NZ" dirty="0" err="1" smtClean="0"/>
              <a:t>Serverless</a:t>
            </a:r>
            <a:r>
              <a:rPr lang="en-NZ" dirty="0" smtClean="0"/>
              <a:t> event processing and action orchestration </a:t>
            </a:r>
          </a:p>
          <a:p>
            <a:pPr marL="133350" indent="0">
              <a:buNone/>
            </a:pPr>
            <a:endParaRPr lang="en-NZ" dirty="0" smtClean="0"/>
          </a:p>
          <a:p>
            <a:pPr marL="133350" indent="0">
              <a:buNone/>
            </a:pPr>
            <a:endParaRPr lang="en-N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/>
              <a:t>Future Work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NZ" dirty="0"/>
              <a:t>More use cases</a:t>
            </a:r>
            <a:r>
              <a:rPr lang="en-NZ" dirty="0" smtClean="0"/>
              <a:t>!</a:t>
            </a:r>
          </a:p>
          <a:p>
            <a:pPr marL="0" lvl="0" indent="0">
              <a:spcBef>
                <a:spcPts val="0"/>
              </a:spcBef>
              <a:buNone/>
            </a:pPr>
            <a:endParaRPr lang="en-NZ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 smtClean="0"/>
              <a:t>More runners</a:t>
            </a:r>
            <a:endParaRPr lang="en-NZ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/>
              <a:t>Scalable &amp; high performance event monitors for leadership resources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/>
              <a:t>Programming model for event-based data management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NZ" dirty="0"/>
              <a:t>Integration with Globus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 descr="Image result for mira an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2464" y="1839218"/>
            <a:ext cx="1441508" cy="10811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276139" y="181033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27806" y="706120"/>
            <a:ext cx="6557387" cy="3817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generation rates are exploding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analytics processes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lifecycle often involves multiple organisations, machines, and people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 significant strain on researchers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management practices (cataloguing, sharing, purging, etc.) can be overlooked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</a:pP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data may be lost, </a:t>
            </a:r>
            <a:r>
              <a:rPr lang="en-NZ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siloed</a:t>
            </a:r>
            <a:r>
              <a:rPr lang="en-NZ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NZ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forgotten</a:t>
            </a:r>
            <a:endParaRPr lang="en-NZ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Shape 98" descr="Image result for hado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9360" y="1716525"/>
            <a:ext cx="1229359" cy="59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 descr="Image result for galaxy workflo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7514" y="2312992"/>
            <a:ext cx="1603164" cy="80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 descr="Image result for data growt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5195" y="-13247"/>
            <a:ext cx="2489283" cy="16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Image result for data managemen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85193" y="3669628"/>
            <a:ext cx="2362841" cy="118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 descr="Image result for data amou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85195" y="6554"/>
            <a:ext cx="2203810" cy="164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 descr="Image result for ripp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4218" y="1634653"/>
            <a:ext cx="2663700" cy="19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160544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IPPLE: A prototype responsive storage solution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812800"/>
            <a:ext cx="8060139" cy="41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1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static data graveyards into active, responsive storage devices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data management processes and enforce best practices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dirty="0"/>
              <a:t>Reliable e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vent-driven </a:t>
            </a:r>
            <a:r>
              <a:rPr lang="en-NZ" dirty="0" smtClean="0"/>
              <a:t>execution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dirty="0" smtClean="0"/>
              <a:t>Users </a:t>
            </a:r>
            <a:r>
              <a:rPr lang="en-NZ" dirty="0"/>
              <a:t>focused: simple if-trigger-then-action </a:t>
            </a:r>
            <a:r>
              <a:rPr lang="en-NZ" dirty="0" smtClean="0"/>
              <a:t>rules</a:t>
            </a:r>
          </a:p>
          <a:p>
            <a:pPr marL="628650" lvl="1" indent="-285750">
              <a:spcBef>
                <a:spcPts val="1200"/>
              </a:spcBef>
            </a:pPr>
            <a:r>
              <a:rPr lang="en-NZ" dirty="0" smtClean="0"/>
              <a:t>Accessible to all end users, not just admins and expert users</a:t>
            </a:r>
          </a:p>
          <a:p>
            <a:pPr marL="628650" lvl="1" indent="-285750">
              <a:spcBef>
                <a:spcPts val="1200"/>
              </a:spcBef>
            </a:pPr>
            <a:r>
              <a:rPr lang="en-NZ" dirty="0" smtClean="0"/>
              <a:t>Users can set data management policies and then forget about them</a:t>
            </a:r>
            <a:endParaRPr lang="en-NZ" dirty="0"/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</a:t>
            </a:r>
            <a:r>
              <a:rPr lang="en-NZ" dirty="0"/>
              <a:t>rules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flows </a:t>
            </a:r>
            <a:r>
              <a:rPr lang="en-NZ" dirty="0"/>
              <a:t>to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end-to-end data transformations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Passively waits for filesystem events (very little overhead)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Filesystem agnostic – works on both edge and leadership platforms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6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 </a:t>
            </a: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(updated)</a:t>
            </a:r>
            <a:endParaRPr lang="en-NZ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45661" y="803685"/>
            <a:ext cx="442286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Agent: 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Sits locally on the machine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Detects &amp; filters filesystem events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Facilitates execution of actions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receive new recipes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787650" y="660745"/>
            <a:ext cx="41841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NZ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Serverless</a:t>
            </a: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architecture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functions process events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NZ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Orchestrates execution of </a:t>
            </a:r>
            <a:r>
              <a:rPr lang="en-NZ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 panose="020B0604020202020204" pitchFamily="34" charset="0"/>
              <a:buChar char="•"/>
            </a:pPr>
            <a:r>
              <a:rPr lang="en-NZ" sz="1600" dirty="0" smtClean="0">
                <a:solidFill>
                  <a:schemeClr val="dk1"/>
                </a:solidFill>
              </a:rPr>
              <a:t>Records </a:t>
            </a:r>
            <a:r>
              <a:rPr lang="en-NZ" sz="1600" dirty="0">
                <a:solidFill>
                  <a:schemeClr val="dk1"/>
                </a:solidFill>
              </a:rPr>
              <a:t>and manages execution of flows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4519499" y="803685"/>
            <a:ext cx="6781" cy="428393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57" name="Shape 134"/>
          <p:cNvGrpSpPr/>
          <p:nvPr/>
        </p:nvGrpSpPr>
        <p:grpSpPr>
          <a:xfrm>
            <a:off x="245659" y="2750067"/>
            <a:ext cx="11273465" cy="2258914"/>
            <a:chOff x="245659" y="2750067"/>
            <a:chExt cx="11273465" cy="2258914"/>
          </a:xfrm>
        </p:grpSpPr>
        <p:sp>
          <p:nvSpPr>
            <p:cNvPr id="58" name="Shape 135"/>
            <p:cNvSpPr/>
            <p:nvPr/>
          </p:nvSpPr>
          <p:spPr>
            <a:xfrm>
              <a:off x="3385000" y="3288500"/>
              <a:ext cx="931800" cy="114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Ripple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NZ">
                  <a:solidFill>
                    <a:schemeClr val="dk1"/>
                  </a:solidFill>
                </a:rPr>
                <a:t>Runner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136"/>
            <p:cNvSpPr/>
            <p:nvPr/>
          </p:nvSpPr>
          <p:spPr>
            <a:xfrm>
              <a:off x="245659" y="3279805"/>
              <a:ext cx="3027600" cy="1054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Ripple Agent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137"/>
            <p:cNvSpPr/>
            <p:nvPr/>
          </p:nvSpPr>
          <p:spPr>
            <a:xfrm>
              <a:off x="365371" y="3593494"/>
              <a:ext cx="649499" cy="408900"/>
            </a:xfrm>
            <a:prstGeom prst="can">
              <a:avLst>
                <a:gd name="adj" fmla="val 25000"/>
              </a:avLst>
            </a:prstGeom>
            <a:solidFill>
              <a:srgbClr val="F7CAAC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SQLite</a:t>
              </a:r>
            </a:p>
          </p:txBody>
        </p:sp>
        <p:sp>
          <p:nvSpPr>
            <p:cNvPr id="61" name="Shape 138"/>
            <p:cNvSpPr/>
            <p:nvPr/>
          </p:nvSpPr>
          <p:spPr>
            <a:xfrm>
              <a:off x="729807" y="4508582"/>
              <a:ext cx="1427400" cy="500400"/>
            </a:xfrm>
            <a:prstGeom prst="can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accent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Filesystem</a:t>
              </a:r>
            </a:p>
          </p:txBody>
        </p:sp>
        <p:sp>
          <p:nvSpPr>
            <p:cNvPr id="62" name="Shape 139"/>
            <p:cNvSpPr/>
            <p:nvPr/>
          </p:nvSpPr>
          <p:spPr>
            <a:xfrm>
              <a:off x="3409350" y="3776698"/>
              <a:ext cx="877200" cy="572700"/>
            </a:xfrm>
            <a:prstGeom prst="bracePai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Docker,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SLURM,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sp>
          <p:nvSpPr>
            <p:cNvPr id="63" name="Shape 140"/>
            <p:cNvSpPr/>
            <p:nvPr/>
          </p:nvSpPr>
          <p:spPr>
            <a:xfrm>
              <a:off x="4889357" y="2750067"/>
              <a:ext cx="2712720" cy="1407160"/>
            </a:xfrm>
            <a:prstGeom prst="cloud">
              <a:avLst/>
            </a:prstGeom>
            <a:solidFill>
              <a:srgbClr val="F2F2F2"/>
            </a:solidFill>
            <a:ln w="12700" cap="flat" cmpd="sng">
              <a:solidFill>
                <a:srgbClr val="78787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Lambda Functions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Shape 141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0580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142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75398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143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40217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144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17736" y="32148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145" descr="Image result for cogs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97570" y="3111922"/>
              <a:ext cx="567786" cy="56778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" name="Shape 146"/>
            <p:cNvGrpSpPr/>
            <p:nvPr/>
          </p:nvGrpSpPr>
          <p:grpSpPr>
            <a:xfrm>
              <a:off x="1793295" y="3715932"/>
              <a:ext cx="697946" cy="233679"/>
              <a:chOff x="2964733" y="2880359"/>
              <a:chExt cx="697946" cy="233679"/>
            </a:xfrm>
          </p:grpSpPr>
          <p:sp>
            <p:nvSpPr>
              <p:cNvPr id="90" name="Shape 147"/>
              <p:cNvSpPr/>
              <p:nvPr/>
            </p:nvSpPr>
            <p:spPr>
              <a:xfrm>
                <a:off x="2964733" y="2880359"/>
                <a:ext cx="667910" cy="233679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Shape 148"/>
              <p:cNvSpPr/>
              <p:nvPr/>
            </p:nvSpPr>
            <p:spPr>
              <a:xfrm>
                <a:off x="3175000" y="2880359"/>
                <a:ext cx="487680" cy="233679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Shape 149"/>
              <p:cNvSpPr/>
              <p:nvPr/>
            </p:nvSpPr>
            <p:spPr>
              <a:xfrm>
                <a:off x="3343082" y="2880359"/>
                <a:ext cx="172277" cy="233679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Shape 150"/>
            <p:cNvGrpSpPr/>
            <p:nvPr/>
          </p:nvGrpSpPr>
          <p:grpSpPr>
            <a:xfrm>
              <a:off x="1134684" y="3601647"/>
              <a:ext cx="678521" cy="479471"/>
              <a:chOff x="2042159" y="3616557"/>
              <a:chExt cx="792480" cy="564282"/>
            </a:xfrm>
          </p:grpSpPr>
          <p:sp>
            <p:nvSpPr>
              <p:cNvPr id="86" name="Shape 151"/>
              <p:cNvSpPr/>
              <p:nvPr/>
            </p:nvSpPr>
            <p:spPr>
              <a:xfrm>
                <a:off x="2042159" y="3616557"/>
                <a:ext cx="792480" cy="444500"/>
              </a:xfrm>
              <a:prstGeom prst="rect">
                <a:avLst/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NZ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Monitor</a:t>
                </a:r>
              </a:p>
            </p:txBody>
          </p:sp>
          <p:sp>
            <p:nvSpPr>
              <p:cNvPr id="87" name="Shape 152"/>
              <p:cNvSpPr/>
              <p:nvPr/>
            </p:nvSpPr>
            <p:spPr>
              <a:xfrm>
                <a:off x="2042159" y="393700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153"/>
              <p:cNvSpPr/>
              <p:nvPr/>
            </p:nvSpPr>
            <p:spPr>
              <a:xfrm>
                <a:off x="2306319" y="393700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Shape 154"/>
              <p:cNvSpPr/>
              <p:nvPr/>
            </p:nvSpPr>
            <p:spPr>
              <a:xfrm>
                <a:off x="2570480" y="393446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Shape 155"/>
            <p:cNvSpPr txBox="1"/>
            <p:nvPr/>
          </p:nvSpPr>
          <p:spPr>
            <a:xfrm>
              <a:off x="1577063" y="4098292"/>
              <a:ext cx="8340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Observers</a:t>
              </a:r>
            </a:p>
          </p:txBody>
        </p:sp>
        <p:cxnSp>
          <p:nvCxnSpPr>
            <p:cNvPr id="72" name="Shape 156"/>
            <p:cNvCxnSpPr>
              <a:stCxn id="61" idx="1"/>
            </p:cNvCxnSpPr>
            <p:nvPr/>
          </p:nvCxnSpPr>
          <p:spPr>
            <a:xfrm rot="10800000">
              <a:off x="1443507" y="4098182"/>
              <a:ext cx="0" cy="410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3" name="Shape 157"/>
            <p:cNvCxnSpPr>
              <a:stCxn id="85" idx="0"/>
              <a:endCxn id="64" idx="2"/>
            </p:cNvCxnSpPr>
            <p:nvPr/>
          </p:nvCxnSpPr>
          <p:spPr>
            <a:xfrm rot="10800000">
              <a:off x="5436729" y="3679802"/>
              <a:ext cx="818700" cy="5517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4" name="Shape 159"/>
            <p:cNvCxnSpPr>
              <a:stCxn id="83" idx="0"/>
            </p:cNvCxnSpPr>
            <p:nvPr/>
          </p:nvCxnSpPr>
          <p:spPr>
            <a:xfrm rot="10800000" flipH="1">
              <a:off x="6466690" y="3663233"/>
              <a:ext cx="383700" cy="568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75" name="Shape 161"/>
            <p:cNvGrpSpPr/>
            <p:nvPr/>
          </p:nvGrpSpPr>
          <p:grpSpPr>
            <a:xfrm rot="5400000">
              <a:off x="6018179" y="3866448"/>
              <a:ext cx="202931" cy="932902"/>
              <a:chOff x="5704883" y="3945697"/>
              <a:chExt cx="383904" cy="672992"/>
            </a:xfrm>
          </p:grpSpPr>
          <p:grpSp>
            <p:nvGrpSpPr>
              <p:cNvPr id="82" name="Shape 162"/>
              <p:cNvGrpSpPr/>
              <p:nvPr/>
            </p:nvGrpSpPr>
            <p:grpSpPr>
              <a:xfrm rot="-5400000">
                <a:off x="5562946" y="4092848"/>
                <a:ext cx="667910" cy="383772"/>
                <a:chOff x="2994769" y="2880359"/>
                <a:chExt cx="667910" cy="233679"/>
              </a:xfrm>
            </p:grpSpPr>
            <p:sp>
              <p:nvSpPr>
                <p:cNvPr id="84" name="Shape 163"/>
                <p:cNvSpPr/>
                <p:nvPr/>
              </p:nvSpPr>
              <p:spPr>
                <a:xfrm>
                  <a:off x="2994769" y="2880359"/>
                  <a:ext cx="667910" cy="233679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158"/>
                <p:cNvSpPr/>
                <p:nvPr/>
              </p:nvSpPr>
              <p:spPr>
                <a:xfrm>
                  <a:off x="3343082" y="2880359"/>
                  <a:ext cx="172277" cy="233679"/>
                </a:xfrm>
                <a:prstGeom prst="rect">
                  <a:avLst/>
                </a:prstGeom>
                <a:gradFill>
                  <a:gsLst>
                    <a:gs pos="0">
                      <a:srgbClr val="F7BCA2"/>
                    </a:gs>
                    <a:gs pos="50000">
                      <a:srgbClr val="F4B093"/>
                    </a:gs>
                    <a:gs pos="100000">
                      <a:srgbClr val="F7A47F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" name="Shape 160"/>
              <p:cNvSpPr/>
              <p:nvPr/>
            </p:nvSpPr>
            <p:spPr>
              <a:xfrm rot="-5400000">
                <a:off x="5810625" y="3839954"/>
                <a:ext cx="172277" cy="383762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6" name="Shape 164"/>
            <p:cNvCxnSpPr>
              <a:stCxn id="80" idx="3"/>
              <a:endCxn id="79" idx="1"/>
            </p:cNvCxnSpPr>
            <p:nvPr/>
          </p:nvCxnSpPr>
          <p:spPr>
            <a:xfrm>
              <a:off x="3212824" y="3832700"/>
              <a:ext cx="1848000" cy="806700"/>
            </a:xfrm>
            <a:prstGeom prst="bentConnector3">
              <a:avLst>
                <a:gd name="adj1" fmla="val -19029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7" name="Shape 167"/>
            <p:cNvCxnSpPr>
              <a:stCxn id="64" idx="1"/>
              <a:endCxn id="58" idx="3"/>
            </p:cNvCxnSpPr>
            <p:nvPr/>
          </p:nvCxnSpPr>
          <p:spPr>
            <a:xfrm flipH="1">
              <a:off x="4316880" y="3453648"/>
              <a:ext cx="893700" cy="409800"/>
            </a:xfrm>
            <a:prstGeom prst="bentConnector3">
              <a:avLst>
                <a:gd name="adj1" fmla="val 50004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8" name="Shape 168"/>
            <p:cNvCxnSpPr>
              <a:endCxn id="68" idx="1"/>
            </p:cNvCxnSpPr>
            <p:nvPr/>
          </p:nvCxnSpPr>
          <p:spPr>
            <a:xfrm rot="10800000" flipH="1">
              <a:off x="7020370" y="3395815"/>
              <a:ext cx="877200" cy="101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79" name="Shape 166"/>
            <p:cNvSpPr/>
            <p:nvPr/>
          </p:nvSpPr>
          <p:spPr>
            <a:xfrm>
              <a:off x="5060800" y="4508575"/>
              <a:ext cx="2117700" cy="2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NZ"/>
                <a:t>Ripple Cloud API</a:t>
              </a:r>
            </a:p>
          </p:txBody>
        </p:sp>
        <p:sp>
          <p:nvSpPr>
            <p:cNvPr id="80" name="Shape 165"/>
            <p:cNvSpPr/>
            <p:nvPr/>
          </p:nvSpPr>
          <p:spPr>
            <a:xfrm>
              <a:off x="2486224" y="3605450"/>
              <a:ext cx="726600" cy="454500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</a:p>
          </p:txBody>
        </p:sp>
        <p:sp>
          <p:nvSpPr>
            <p:cNvPr id="81" name="Shape 169"/>
            <p:cNvSpPr txBox="1"/>
            <p:nvPr/>
          </p:nvSpPr>
          <p:spPr>
            <a:xfrm>
              <a:off x="6756025" y="4098300"/>
              <a:ext cx="4763100" cy="555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NZ"/>
                <a:t>SQS Queue of events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4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191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 Agent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835622"/>
            <a:ext cx="8520599" cy="3621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Responsible for detecting and reporting events of interest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Filesystem agnostic – uses an appropriate monitor for the FS</a:t>
            </a:r>
          </a:p>
          <a:p>
            <a:pPr marL="457200" indent="-330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1800" dirty="0" smtClean="0"/>
              <a:t>Leverages Python </a:t>
            </a:r>
            <a:r>
              <a:rPr lang="en-NZ" sz="1800" dirty="0"/>
              <a:t>Watchdog observers </a:t>
            </a:r>
            <a:endParaRPr lang="en-NZ" sz="1800" dirty="0" smtClean="0"/>
          </a:p>
          <a:p>
            <a:pPr marL="800100" lvl="1" indent="-330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1400" b="0" i="0" u="none" strike="noStrike" cap="none" dirty="0" err="1" smtClean="0">
                <a:solidFill>
                  <a:schemeClr val="dk1"/>
                </a:solidFill>
                <a:sym typeface="Calibri"/>
              </a:rPr>
              <a:t>inotify</a:t>
            </a:r>
            <a:r>
              <a:rPr lang="en-NZ" sz="1400" b="0" i="0" u="none" strike="noStrike" cap="none" dirty="0">
                <a:solidFill>
                  <a:schemeClr val="dk1"/>
                </a:solidFill>
                <a:sym typeface="Calibri"/>
              </a:rPr>
              <a:t>, polling</a:t>
            </a:r>
            <a:r>
              <a:rPr lang="en-NZ" sz="1400" b="0" i="0" u="none" strike="noStrike" cap="none" dirty="0" smtClean="0">
                <a:solidFill>
                  <a:schemeClr val="dk1"/>
                </a:solidFill>
                <a:sym typeface="Calibri"/>
              </a:rPr>
              <a:t>, </a:t>
            </a:r>
            <a:r>
              <a:rPr lang="en-NZ" sz="1400" b="0" i="0" u="none" strike="noStrike" cap="none" dirty="0" err="1" smtClean="0">
                <a:solidFill>
                  <a:schemeClr val="dk1"/>
                </a:solidFill>
                <a:sym typeface="Calibri"/>
              </a:rPr>
              <a:t>kqueue</a:t>
            </a:r>
            <a:r>
              <a:rPr lang="en-NZ" sz="1400" b="0" i="0" u="none" strike="noStrike" cap="none" dirty="0" smtClean="0">
                <a:solidFill>
                  <a:schemeClr val="dk1"/>
                </a:solidFill>
                <a:sym typeface="Calibri"/>
              </a:rPr>
              <a:t>, etc.</a:t>
            </a:r>
          </a:p>
          <a:p>
            <a:pPr marL="457200" indent="-330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Globus </a:t>
            </a:r>
            <a:r>
              <a:rPr lang="en-NZ" sz="1800" b="0" i="0" u="none" strike="noStrike" cap="none" dirty="0">
                <a:solidFill>
                  <a:schemeClr val="dk1"/>
                </a:solidFill>
                <a:sym typeface="Calibri"/>
              </a:rPr>
              <a:t>Transfer API </a:t>
            </a: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detects </a:t>
            </a:r>
            <a:r>
              <a:rPr lang="en-NZ" sz="1800" b="0" i="0" u="none" strike="noStrike" cap="none" dirty="0" err="1" smtClean="0">
                <a:solidFill>
                  <a:schemeClr val="dk1"/>
                </a:solidFill>
                <a:sym typeface="Calibri"/>
              </a:rPr>
              <a:t>globus</a:t>
            </a: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 </a:t>
            </a:r>
            <a:r>
              <a:rPr lang="en-NZ" sz="1800" b="0" i="0" u="none" strike="noStrike" cap="none" dirty="0">
                <a:solidFill>
                  <a:schemeClr val="dk1"/>
                </a:solidFill>
                <a:sym typeface="Calibri"/>
              </a:rPr>
              <a:t>events (transfer, create, delete)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dirty="0" smtClean="0"/>
              <a:t>Rules are retrieved from the cloud service and st</a:t>
            </a: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ored in an SQLite database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dirty="0" smtClean="0"/>
              <a:t>Hybrid filtering model:</a:t>
            </a:r>
          </a:p>
          <a:p>
            <a:pPr marL="457200" lvl="0" indent="-330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1800" dirty="0" smtClean="0"/>
              <a:t>Local monitor checks events against active rules</a:t>
            </a:r>
          </a:p>
          <a:p>
            <a:pPr marL="457200" lvl="0" indent="-330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NZ" sz="1800" dirty="0" smtClean="0"/>
              <a:t>If they match, they are reported to the cloud for processing</a:t>
            </a:r>
            <a:endParaRPr lang="en-NZ" sz="18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Shape 175"/>
          <p:cNvGrpSpPr/>
          <p:nvPr/>
        </p:nvGrpSpPr>
        <p:grpSpPr>
          <a:xfrm>
            <a:off x="5931995" y="60341"/>
            <a:ext cx="3170229" cy="1804250"/>
            <a:chOff x="1068609" y="3243580"/>
            <a:chExt cx="3027680" cy="1729156"/>
          </a:xfrm>
        </p:grpSpPr>
        <p:sp>
          <p:nvSpPr>
            <p:cNvPr id="176" name="Shape 176"/>
            <p:cNvSpPr/>
            <p:nvPr/>
          </p:nvSpPr>
          <p:spPr>
            <a:xfrm>
              <a:off x="1068609" y="3243580"/>
              <a:ext cx="3027680" cy="10541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Ripple Agent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188321" y="3557269"/>
              <a:ext cx="649575" cy="408940"/>
            </a:xfrm>
            <a:prstGeom prst="can">
              <a:avLst>
                <a:gd name="adj" fmla="val 25000"/>
              </a:avLst>
            </a:prstGeom>
            <a:solidFill>
              <a:srgbClr val="F7CAAC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SQLite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52757" y="4472357"/>
              <a:ext cx="1427480" cy="500379"/>
            </a:xfrm>
            <a:prstGeom prst="can">
              <a:avLst>
                <a:gd name="adj" fmla="val 25000"/>
              </a:avLst>
            </a:prstGeom>
            <a:solidFill>
              <a:srgbClr val="FFF2CC"/>
            </a:solidFill>
            <a:ln w="9525" cap="flat" cmpd="sng">
              <a:solidFill>
                <a:schemeClr val="accent4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Filesystem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309176" y="3569217"/>
              <a:ext cx="663049" cy="454659"/>
            </a:xfrm>
            <a:prstGeom prst="rect">
              <a:avLst/>
            </a:prstGeom>
            <a:gradFill>
              <a:gsLst>
                <a:gs pos="0">
                  <a:srgbClr val="B0CAE9"/>
                </a:gs>
                <a:gs pos="50000">
                  <a:srgbClr val="A1C1E4"/>
                </a:gs>
                <a:gs pos="100000">
                  <a:srgbClr val="90B8E4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</a:p>
          </p:txBody>
        </p:sp>
        <p:grpSp>
          <p:nvGrpSpPr>
            <p:cNvPr id="181" name="Shape 181"/>
            <p:cNvGrpSpPr/>
            <p:nvPr/>
          </p:nvGrpSpPr>
          <p:grpSpPr>
            <a:xfrm>
              <a:off x="2616245" y="3679707"/>
              <a:ext cx="697946" cy="233679"/>
              <a:chOff x="2964733" y="2880359"/>
              <a:chExt cx="697946" cy="233679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2964733" y="2880359"/>
                <a:ext cx="667910" cy="233679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>
                <a:off x="3175000" y="2880359"/>
                <a:ext cx="487680" cy="233679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Shape 184"/>
              <p:cNvSpPr/>
              <p:nvPr/>
            </p:nvSpPr>
            <p:spPr>
              <a:xfrm>
                <a:off x="3343082" y="2880359"/>
                <a:ext cx="172277" cy="233679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" name="Shape 185"/>
            <p:cNvGrpSpPr/>
            <p:nvPr/>
          </p:nvGrpSpPr>
          <p:grpSpPr>
            <a:xfrm>
              <a:off x="1957609" y="3565555"/>
              <a:ext cx="678512" cy="479491"/>
              <a:chOff x="2042159" y="3616557"/>
              <a:chExt cx="792480" cy="564282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2042159" y="3616557"/>
                <a:ext cx="792480" cy="444500"/>
              </a:xfrm>
              <a:prstGeom prst="rect">
                <a:avLst/>
              </a:prstGeom>
              <a:gradFill>
                <a:gsLst>
                  <a:gs pos="0">
                    <a:srgbClr val="B0CAE9"/>
                  </a:gs>
                  <a:gs pos="50000">
                    <a:srgbClr val="A1C1E4"/>
                  </a:gs>
                  <a:gs pos="100000">
                    <a:srgbClr val="90B8E4"/>
                  </a:gs>
                </a:gsLst>
                <a:lin ang="5400000" scaled="0"/>
              </a:gradFill>
              <a:ln w="9525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lang="en-NZ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Monitor</a:t>
                </a:r>
              </a:p>
            </p:txBody>
          </p:sp>
          <p:sp>
            <p:nvSpPr>
              <p:cNvPr id="187" name="Shape 187"/>
              <p:cNvSpPr/>
              <p:nvPr/>
            </p:nvSpPr>
            <p:spPr>
              <a:xfrm>
                <a:off x="2042159" y="393700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2306319" y="393700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2570480" y="3934460"/>
                <a:ext cx="264159" cy="243840"/>
              </a:xfrm>
              <a:prstGeom prst="snip2SameRect">
                <a:avLst>
                  <a:gd name="adj1" fmla="val 16667"/>
                  <a:gd name="adj2" fmla="val 0"/>
                </a:avLst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0" name="Shape 190"/>
            <p:cNvSpPr txBox="1"/>
            <p:nvPr/>
          </p:nvSpPr>
          <p:spPr>
            <a:xfrm>
              <a:off x="2400013" y="4062067"/>
              <a:ext cx="833882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Observers</a:t>
              </a:r>
            </a:p>
          </p:txBody>
        </p:sp>
        <p:cxnSp>
          <p:nvCxnSpPr>
            <p:cNvPr id="191" name="Shape 191"/>
            <p:cNvCxnSpPr>
              <a:stCxn id="178" idx="1"/>
            </p:cNvCxnSpPr>
            <p:nvPr/>
          </p:nvCxnSpPr>
          <p:spPr>
            <a:xfrm rot="10800000">
              <a:off x="2266497" y="4061957"/>
              <a:ext cx="0" cy="410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191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 </a:t>
            </a: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</a:t>
            </a:r>
            <a:endParaRPr lang="en-NZ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835622"/>
            <a:ext cx="8520599" cy="3621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indent="-17145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r>
              <a:rPr lang="en-NZ" sz="1800" dirty="0" smtClean="0"/>
              <a:t>Abstracts </a:t>
            </a:r>
            <a:r>
              <a:rPr lang="en-NZ" sz="1800" dirty="0"/>
              <a:t>execution environments </a:t>
            </a:r>
            <a:r>
              <a:rPr lang="en-NZ" sz="1800" dirty="0" smtClean="0"/>
              <a:t>and allows job submission/status checks via API</a:t>
            </a:r>
            <a:endParaRPr lang="en-NZ"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800" dirty="0" smtClean="0"/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dirty="0" smtClean="0"/>
              <a:t>Has a UUID and polls for actions – rules can invoke actions on any runner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NZ" sz="18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1800" b="0" i="0" u="none" strike="noStrike" cap="none" dirty="0" smtClean="0">
                <a:solidFill>
                  <a:schemeClr val="dk1"/>
                </a:solidFill>
                <a:sym typeface="Calibri"/>
              </a:rPr>
              <a:t>Can be deployed almost anywhere:</a:t>
            </a:r>
            <a:endParaRPr lang="en-NZ" sz="1800" dirty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Locally </a:t>
            </a:r>
            <a:r>
              <a:rPr lang="en-NZ" sz="1500" dirty="0"/>
              <a:t>i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nitiate Docker containers, singularity exec commands, </a:t>
            </a:r>
            <a:r>
              <a:rPr lang="en-NZ" sz="1500" b="0" i="0" u="none" strike="noStrike" cap="none" dirty="0">
                <a:solidFill>
                  <a:schemeClr val="dk1"/>
                </a:solidFill>
                <a:sym typeface="Calibri"/>
              </a:rPr>
              <a:t>and </a:t>
            </a:r>
            <a:r>
              <a:rPr lang="en-NZ" sz="1500" b="0" i="0" u="none" strike="noStrike" cap="none" dirty="0" err="1">
                <a:solidFill>
                  <a:schemeClr val="dk1"/>
                </a:solidFill>
                <a:sym typeface="Calibri"/>
              </a:rPr>
              <a:t>subprocesses</a:t>
            </a:r>
            <a:r>
              <a:rPr lang="en-NZ" sz="15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to act </a:t>
            </a:r>
            <a:r>
              <a:rPr lang="en-NZ" sz="1500" b="0" i="0" u="none" strike="noStrike" cap="none" dirty="0">
                <a:solidFill>
                  <a:schemeClr val="dk1"/>
                </a:solidFill>
                <a:sym typeface="Calibri"/>
              </a:rPr>
              <a:t>on local files (metadata extraction, dispatch jobs, etc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.)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endParaRPr lang="en-NZ" sz="1500" dirty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Cloud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runner (backed by Lambda functions)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performs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cloud functions: Globus </a:t>
            </a:r>
            <a:r>
              <a:rPr lang="en-NZ" sz="1500" b="0" i="0" u="none" strike="noStrike" cap="none" dirty="0">
                <a:solidFill>
                  <a:schemeClr val="dk1"/>
                </a:solidFill>
                <a:sym typeface="Calibri"/>
              </a:rPr>
              <a:t>transfers, create shared endpoints, send emails, invoke other Lambda functions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etc. This </a:t>
            </a:r>
            <a:r>
              <a:rPr lang="en-NZ" sz="1500" dirty="0" smtClean="0"/>
              <a:t>functions 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an API gateway exposing the runner API and </a:t>
            </a:r>
            <a:r>
              <a:rPr lang="en-NZ" sz="1500" b="0" i="0" u="none" strike="noStrike" cap="none" dirty="0" err="1" smtClean="0">
                <a:solidFill>
                  <a:schemeClr val="dk1"/>
                </a:solidFill>
                <a:sym typeface="Calibri"/>
              </a:rPr>
              <a:t>proxying</a:t>
            </a:r>
            <a:r>
              <a:rPr lang="en-NZ" sz="1500" b="0" i="0" u="none" strike="noStrike" cap="none" dirty="0" smtClean="0">
                <a:solidFill>
                  <a:schemeClr val="dk1"/>
                </a:solidFill>
                <a:sym typeface="Calibri"/>
              </a:rPr>
              <a:t> requests through to Lambdas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endParaRPr lang="en-NZ" sz="1500" dirty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SzPct val="25000"/>
              <a:buNone/>
            </a:pPr>
            <a:r>
              <a:rPr lang="en-NZ" sz="1500" dirty="0" smtClean="0"/>
              <a:t>HPC systems employ a runner for exposed batch submission (currently just SLURM)</a:t>
            </a:r>
            <a:endParaRPr lang="en-NZ" sz="1500" b="0" i="0" u="none" strike="noStrike" cap="none" dirty="0" smtClean="0">
              <a:solidFill>
                <a:schemeClr val="dk1"/>
              </a:solidFill>
              <a:sym typeface="Calibri"/>
            </a:endParaRPr>
          </a:p>
          <a:p>
            <a:pPr marL="412750" indent="-285750">
              <a:lnSpc>
                <a:spcPct val="100000"/>
              </a:lnSpc>
              <a:spcBef>
                <a:spcPts val="600"/>
              </a:spcBef>
            </a:pPr>
            <a:endParaRPr lang="en-NZ"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02068" y="1175050"/>
            <a:ext cx="1080697" cy="1369413"/>
            <a:chOff x="8006710" y="1091501"/>
            <a:chExt cx="1080697" cy="1369413"/>
          </a:xfrm>
        </p:grpSpPr>
        <p:sp>
          <p:nvSpPr>
            <p:cNvPr id="23" name="Shape 135"/>
            <p:cNvSpPr/>
            <p:nvPr/>
          </p:nvSpPr>
          <p:spPr>
            <a:xfrm>
              <a:off x="8006710" y="1091501"/>
              <a:ext cx="1080697" cy="136941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Ripple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NZ" dirty="0" smtClean="0">
                  <a:solidFill>
                    <a:schemeClr val="dk1"/>
                  </a:solidFill>
                </a:rPr>
                <a:t>Runner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NZ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8070907" y="1678719"/>
              <a:ext cx="952301" cy="691399"/>
            </a:xfrm>
            <a:prstGeom prst="bracePair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Docker,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SLURM,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684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 </a:t>
            </a: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Service</a:t>
            </a:r>
            <a:endParaRPr lang="en-NZ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5002" y="803684"/>
            <a:ext cx="9108998" cy="3978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 API exposes Ripple service</a:t>
            </a:r>
          </a:p>
          <a:p>
            <a:pPr marL="628650" lvl="1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400" dirty="0" smtClean="0">
                <a:latin typeface="Arial"/>
                <a:ea typeface="Arial"/>
                <a:cs typeface="Arial"/>
                <a:sym typeface="Arial"/>
              </a:rPr>
              <a:t>Get rules</a:t>
            </a:r>
          </a:p>
          <a:p>
            <a:pPr marL="628650" lvl="1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400" dirty="0">
                <a:latin typeface="Arial"/>
                <a:ea typeface="Arial"/>
                <a:cs typeface="Arial"/>
                <a:sym typeface="Arial"/>
              </a:rPr>
              <a:t>Report </a:t>
            </a:r>
            <a:r>
              <a:rPr lang="en-NZ" sz="1400" dirty="0" smtClean="0">
                <a:latin typeface="Arial"/>
                <a:ea typeface="Arial"/>
                <a:cs typeface="Arial"/>
                <a:sym typeface="Arial"/>
              </a:rPr>
              <a:t>events</a:t>
            </a:r>
          </a:p>
          <a:p>
            <a:pPr marL="628650" lvl="1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400" dirty="0" smtClean="0">
                <a:latin typeface="Arial"/>
                <a:ea typeface="Arial"/>
                <a:cs typeface="Arial"/>
                <a:sym typeface="Arial"/>
              </a:rPr>
              <a:t>Update event status</a:t>
            </a:r>
            <a:endParaRPr lang="en-NZ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API either proxies Lambda functions (get rules)</a:t>
            </a:r>
            <a:r>
              <a:rPr lang="en-NZ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or inserts payload into SQS queue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Once an event reaches the SQS, it should not be lost</a:t>
            </a:r>
            <a:endParaRPr lang="en-NZ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SQS queue reports to SNS topic, triggering Lambda functions to pull from the 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queue</a:t>
            </a:r>
          </a:p>
          <a:p>
            <a:pPr marL="628650" lvl="1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500" dirty="0" smtClean="0">
                <a:latin typeface="Arial"/>
                <a:ea typeface="Arial"/>
                <a:cs typeface="Arial"/>
                <a:sym typeface="Arial"/>
              </a:rPr>
              <a:t>Dead letter queue after 3 processing failures</a:t>
            </a:r>
            <a:endParaRPr lang="en-NZ" sz="1500" dirty="0" smtClean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68750"/>
            </a:pPr>
            <a:r>
              <a:rPr lang="en-NZ" sz="1800" dirty="0" err="1" smtClean="0">
                <a:latin typeface="Arial"/>
                <a:ea typeface="Arial"/>
                <a:cs typeface="Arial"/>
                <a:sym typeface="Arial"/>
              </a:rPr>
              <a:t>CloudWatch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 timer triggers “</a:t>
            </a:r>
            <a:r>
              <a:rPr lang="en-NZ" sz="1800" dirty="0" err="1" smtClean="0">
                <a:latin typeface="Arial"/>
                <a:ea typeface="Arial"/>
                <a:cs typeface="Arial"/>
                <a:sym typeface="Arial"/>
              </a:rPr>
              <a:t>cleanup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” and “</a:t>
            </a:r>
            <a:r>
              <a:rPr lang="en-NZ" sz="1800" dirty="0" err="1" smtClean="0">
                <a:latin typeface="Arial"/>
                <a:ea typeface="Arial"/>
                <a:cs typeface="Arial"/>
                <a:sym typeface="Arial"/>
              </a:rPr>
              <a:t>checkup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functions to process events still on the </a:t>
            </a:r>
            <a:r>
              <a:rPr lang="en-NZ" sz="1800" dirty="0" smtClean="0">
                <a:latin typeface="Arial"/>
                <a:ea typeface="Arial"/>
                <a:cs typeface="Arial"/>
                <a:sym typeface="Arial"/>
              </a:rPr>
              <a:t>queue and outstanding jobs</a:t>
            </a:r>
            <a:endParaRPr lang="en-NZ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ct val="68750"/>
              <a:buNone/>
            </a:pPr>
            <a:endParaRPr lang="en-NZ" sz="18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09996" y="68425"/>
            <a:ext cx="3575999" cy="2020108"/>
            <a:chOff x="4889357" y="2750067"/>
            <a:chExt cx="3575999" cy="2020108"/>
          </a:xfrm>
        </p:grpSpPr>
        <p:sp>
          <p:nvSpPr>
            <p:cNvPr id="63" name="Shape 140"/>
            <p:cNvSpPr/>
            <p:nvPr/>
          </p:nvSpPr>
          <p:spPr>
            <a:xfrm>
              <a:off x="4889357" y="2750067"/>
              <a:ext cx="2712720" cy="1407160"/>
            </a:xfrm>
            <a:prstGeom prst="cloud">
              <a:avLst/>
            </a:prstGeom>
            <a:solidFill>
              <a:srgbClr val="F2F2F2"/>
            </a:solidFill>
            <a:ln w="12700" cap="flat" cmpd="sng">
              <a:solidFill>
                <a:srgbClr val="78787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NZ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Lambda Functions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Shape 141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0580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Shape 142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75398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Shape 143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40217" y="32275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Shape 144" descr="Image result for lambda aws 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17736" y="3214888"/>
              <a:ext cx="452119" cy="452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Shape 145" descr="Image result for cogs 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97570" y="3111922"/>
              <a:ext cx="567786" cy="56778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Shape 157"/>
            <p:cNvCxnSpPr>
              <a:stCxn id="85" idx="0"/>
              <a:endCxn id="64" idx="2"/>
            </p:cNvCxnSpPr>
            <p:nvPr/>
          </p:nvCxnSpPr>
          <p:spPr>
            <a:xfrm rot="10800000">
              <a:off x="5436729" y="3679802"/>
              <a:ext cx="818700" cy="5517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74" name="Shape 159"/>
            <p:cNvCxnSpPr>
              <a:stCxn id="83" idx="0"/>
            </p:cNvCxnSpPr>
            <p:nvPr/>
          </p:nvCxnSpPr>
          <p:spPr>
            <a:xfrm rot="10800000" flipH="1">
              <a:off x="6466690" y="3663233"/>
              <a:ext cx="383700" cy="568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grpSp>
          <p:nvGrpSpPr>
            <p:cNvPr id="75" name="Shape 161"/>
            <p:cNvGrpSpPr/>
            <p:nvPr/>
          </p:nvGrpSpPr>
          <p:grpSpPr>
            <a:xfrm rot="5400000">
              <a:off x="6018179" y="3866448"/>
              <a:ext cx="202931" cy="932902"/>
              <a:chOff x="5704883" y="3945697"/>
              <a:chExt cx="383904" cy="672992"/>
            </a:xfrm>
          </p:grpSpPr>
          <p:grpSp>
            <p:nvGrpSpPr>
              <p:cNvPr id="82" name="Shape 162"/>
              <p:cNvGrpSpPr/>
              <p:nvPr/>
            </p:nvGrpSpPr>
            <p:grpSpPr>
              <a:xfrm rot="-5400000">
                <a:off x="5562946" y="4092848"/>
                <a:ext cx="667910" cy="383772"/>
                <a:chOff x="2994769" y="2880359"/>
                <a:chExt cx="667910" cy="233679"/>
              </a:xfrm>
            </p:grpSpPr>
            <p:sp>
              <p:nvSpPr>
                <p:cNvPr id="84" name="Shape 163"/>
                <p:cNvSpPr/>
                <p:nvPr/>
              </p:nvSpPr>
              <p:spPr>
                <a:xfrm>
                  <a:off x="2994769" y="2880359"/>
                  <a:ext cx="667910" cy="233679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" name="Shape 158"/>
                <p:cNvSpPr/>
                <p:nvPr/>
              </p:nvSpPr>
              <p:spPr>
                <a:xfrm>
                  <a:off x="3343082" y="2880359"/>
                  <a:ext cx="172277" cy="233679"/>
                </a:xfrm>
                <a:prstGeom prst="rect">
                  <a:avLst/>
                </a:prstGeom>
                <a:gradFill>
                  <a:gsLst>
                    <a:gs pos="0">
                      <a:srgbClr val="F7BCA2"/>
                    </a:gs>
                    <a:gs pos="50000">
                      <a:srgbClr val="F4B093"/>
                    </a:gs>
                    <a:gs pos="100000">
                      <a:srgbClr val="F7A47F"/>
                    </a:gs>
                  </a:gsLst>
                  <a:lin ang="5400000" scaled="0"/>
                </a:gradFill>
                <a:ln w="9525" cap="flat" cmpd="sng">
                  <a:solidFill>
                    <a:schemeClr val="accent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3" name="Shape 160"/>
              <p:cNvSpPr/>
              <p:nvPr/>
            </p:nvSpPr>
            <p:spPr>
              <a:xfrm rot="-5400000">
                <a:off x="5810625" y="3839954"/>
                <a:ext cx="172277" cy="383762"/>
              </a:xfrm>
              <a:prstGeom prst="rect">
                <a:avLst/>
              </a:prstGeom>
              <a:gradFill>
                <a:gsLst>
                  <a:gs pos="0">
                    <a:srgbClr val="F7BCA2"/>
                  </a:gs>
                  <a:gs pos="50000">
                    <a:srgbClr val="F4B093"/>
                  </a:gs>
                  <a:gs pos="100000">
                    <a:srgbClr val="F7A47F"/>
                  </a:gs>
                </a:gsLst>
                <a:lin ang="5400000" scaled="0"/>
              </a:gradFill>
              <a:ln w="9525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" name="Shape 168"/>
            <p:cNvCxnSpPr>
              <a:endCxn id="68" idx="1"/>
            </p:cNvCxnSpPr>
            <p:nvPr/>
          </p:nvCxnSpPr>
          <p:spPr>
            <a:xfrm rot="10800000" flipH="1">
              <a:off x="7020370" y="3395815"/>
              <a:ext cx="877200" cy="1014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79" name="Shape 166"/>
            <p:cNvSpPr/>
            <p:nvPr/>
          </p:nvSpPr>
          <p:spPr>
            <a:xfrm>
              <a:off x="5060800" y="4508575"/>
              <a:ext cx="2117700" cy="26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NZ"/>
                <a:t>Ripple Cloud API</a:t>
              </a:r>
            </a:p>
          </p:txBody>
        </p:sp>
      </p:grpSp>
      <p:sp>
        <p:nvSpPr>
          <p:cNvPr id="81" name="Shape 169"/>
          <p:cNvSpPr txBox="1"/>
          <p:nvPr/>
        </p:nvSpPr>
        <p:spPr>
          <a:xfrm>
            <a:off x="7226140" y="1450186"/>
            <a:ext cx="4763100" cy="55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dirty="0"/>
              <a:t>SQS Queue of events</a:t>
            </a:r>
          </a:p>
        </p:txBody>
      </p:sp>
    </p:spTree>
    <p:extLst>
      <p:ext uri="{BB962C8B-B14F-4D97-AF65-F5344CB8AC3E}">
        <p14:creationId xmlns:p14="http://schemas.microsoft.com/office/powerpoint/2010/main" val="2327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71060" y="7009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NZ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NZ" sz="3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IPPLE </a:t>
            </a:r>
            <a:r>
              <a:rPr lang="en-NZ" sz="33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 lang="en-NZ" sz="3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32080" y="701381"/>
            <a:ext cx="5298439" cy="3642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IFTTT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-inspired programming model: 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 where the event is coming from (filesystem create events) and the conditions to match (/path/to/monitor/.*.h5)</a:t>
            </a:r>
          </a:p>
          <a:p>
            <a:pPr marL="171450" marR="0" lvl="0" indent="-1714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NZ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describe what service to use (e.g., </a:t>
            </a:r>
            <a:r>
              <a:rPr lang="en-NZ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globus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transfer) and arguments for processing (source/</a:t>
            </a:r>
            <a:r>
              <a:rPr lang="en-NZ" sz="2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NZ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endpoints).</a:t>
            </a:r>
          </a:p>
        </p:txBody>
      </p:sp>
      <p:pic>
        <p:nvPicPr>
          <p:cNvPr id="199" name="Shape 199" descr="Image result for ifttt"/>
          <p:cNvPicPr preferRelativeResize="0"/>
          <p:nvPr/>
        </p:nvPicPr>
        <p:blipFill rotWithShape="1">
          <a:blip r:embed="rId3">
            <a:alphaModFix/>
          </a:blip>
          <a:srcRect l="4882" t="1479" r="2581" b="68521"/>
          <a:stretch/>
        </p:blipFill>
        <p:spPr>
          <a:xfrm>
            <a:off x="1244600" y="1331608"/>
            <a:ext cx="2175113" cy="8419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4639" y="1210149"/>
            <a:ext cx="3769359" cy="35255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806" y="1263550"/>
            <a:ext cx="3092699" cy="108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861" y="445025"/>
            <a:ext cx="4781139" cy="4102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NZ" dirty="0"/>
              <a:t>Event Detection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324096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NZ" dirty="0" smtClean="0"/>
              <a:t>Goal: be able to monitor HPC storage workload (&gt;3 mil events/day)</a:t>
            </a:r>
          </a:p>
          <a:p>
            <a:pPr marL="0" lvl="0" indent="0">
              <a:spcBef>
                <a:spcPts val="0"/>
              </a:spcBef>
              <a:buNone/>
            </a:pPr>
            <a:endParaRPr lang="en-NZ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 err="1" smtClean="0"/>
              <a:t>Inotify</a:t>
            </a:r>
            <a:r>
              <a:rPr lang="en-NZ" dirty="0" smtClean="0"/>
              <a:t> </a:t>
            </a:r>
            <a:r>
              <a:rPr lang="en-NZ" dirty="0"/>
              <a:t>vs polling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-NZ" dirty="0"/>
              <a:t>Create/touch/delete 10,000 files and record event reporting duration </a:t>
            </a:r>
            <a:r>
              <a:rPr lang="en-NZ" dirty="0" smtClean="0"/>
              <a:t>(20k total)</a:t>
            </a:r>
            <a:endParaRPr lang="en-NZ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NZ" dirty="0"/>
              <a:t>Machines: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/>
              <a:t>Laptop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/>
              <a:t>c4.xlarge instance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NZ" dirty="0"/>
              <a:t>Edison login node (</a:t>
            </a:r>
            <a:r>
              <a:rPr lang="en-NZ" dirty="0" err="1"/>
              <a:t>gpfs</a:t>
            </a:r>
            <a:r>
              <a:rPr lang="en-NZ" dirty="0"/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1291</Words>
  <Application>Microsoft Office PowerPoint</Application>
  <PresentationFormat>On-screen Show (16:9)</PresentationFormat>
  <Paragraphs>250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Responsive Storage:  Home Automation for Research Data Management</vt:lpstr>
      <vt:lpstr>The Problem</vt:lpstr>
      <vt:lpstr>RIPPLE: A prototype responsive storage solution</vt:lpstr>
      <vt:lpstr>RIPPLE Architecture (updated)</vt:lpstr>
      <vt:lpstr>RIPPLE Agent</vt:lpstr>
      <vt:lpstr>RIPPLE Runner</vt:lpstr>
      <vt:lpstr>RIPPLE Cloud Service</vt:lpstr>
      <vt:lpstr>RIPPLE Rules</vt:lpstr>
      <vt:lpstr>Event Detection</vt:lpstr>
      <vt:lpstr>Filtering overhead</vt:lpstr>
      <vt:lpstr>Lambda Performance</vt:lpstr>
      <vt:lpstr>Use Case: Large Synoptic Survey Telescope</vt:lpstr>
      <vt:lpstr>Use Case: Advanced Light Source</vt:lpstr>
      <vt:lpstr>New Use Cases</vt:lpstr>
      <vt:lpstr>Summary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Storage:  Home Automation for Research Data Management</dc:title>
  <cp:lastModifiedBy>Ryan Chard</cp:lastModifiedBy>
  <cp:revision>22</cp:revision>
  <dcterms:modified xsi:type="dcterms:W3CDTF">2017-06-04T22:06:29Z</dcterms:modified>
</cp:coreProperties>
</file>