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3" r:id="rId4"/>
    <p:sldMasterId id="2147483886" r:id="rId5"/>
    <p:sldMasterId id="2147483905" r:id="rId6"/>
    <p:sldMasterId id="2147483924" r:id="rId7"/>
  </p:sldMasterIdLst>
  <p:notesMasterIdLst>
    <p:notesMasterId r:id="rId9"/>
  </p:notesMasterIdLst>
  <p:handoutMasterIdLst>
    <p:handoutMasterId r:id="rId10"/>
  </p:handoutMasterIdLst>
  <p:sldIdLst>
    <p:sldId id="275" r:id="rId8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57EC9-5B4A-584D-AAC4-72769B8DDFC0}">
          <p14:sldIdLst>
            <p14:sldId id="275"/>
          </p14:sldIdLst>
        </p14:section>
        <p14:section name="Backup" id="{DEBBD39D-1CE4-B04E-B505-EBC9CF5555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FFFFFF"/>
    <a:srgbClr val="C4C4C4"/>
    <a:srgbClr val="D9D9D9"/>
    <a:srgbClr val="ADADAD"/>
    <a:srgbClr val="0085C3"/>
    <a:srgbClr val="F2F2F2"/>
    <a:srgbClr val="AD2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50" autoAdjust="0"/>
    <p:restoredTop sz="93269" autoAdjust="0"/>
  </p:normalViewPr>
  <p:slideViewPr>
    <p:cSldViewPr snapToGrid="0">
      <p:cViewPr varScale="1">
        <p:scale>
          <a:sx n="157" d="100"/>
          <a:sy n="157" d="100"/>
        </p:scale>
        <p:origin x="84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8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198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4" y="9120157"/>
            <a:ext cx="3169699" cy="479403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CA856340-4B7D-4D1C-848D-79C05F807F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r>
              <a:rPr lang="en-US" sz="900" b="1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44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73" tIns="47487" rIns="94973" bIns="47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0476" y="4560899"/>
            <a:ext cx="6427524" cy="4569730"/>
          </a:xfrm>
          <a:prstGeom prst="rect">
            <a:avLst/>
          </a:prstGeom>
        </p:spPr>
        <p:txBody>
          <a:bodyPr vert="horz" lIns="94973" tIns="47487" rIns="94973" bIns="4748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21951" y="9271937"/>
            <a:ext cx="391592" cy="327624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3EF634F2-089B-4FE3-AB7F-C714A7297E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pPr algn="l"/>
            <a:r>
              <a:rPr lang="en-US" sz="900" b="1" i="0" u="none" baseline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635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5940" y="407"/>
            <a:ext cx="1400385" cy="1431925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47675" y="2106389"/>
            <a:ext cx="5727981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47675" y="2863513"/>
            <a:ext cx="571883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7675" y="513862"/>
            <a:ext cx="2331685" cy="68979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52015265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94000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17670" cy="673153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7785"/>
            <a:ext cx="8229600" cy="9741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925434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 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381002" y="1335882"/>
            <a:ext cx="8311513" cy="2471738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251672"/>
            <a:ext cx="5962650" cy="512961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28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47677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/>
              <a:t>Click to edit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76065" y="1954213"/>
            <a:ext cx="1384604" cy="13846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1738710"/>
            <a:ext cx="5962650" cy="1025922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1" y="3124043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265290" y="1988821"/>
            <a:ext cx="1487427" cy="1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2212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209295449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600076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51893644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Line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91541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664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2446"/>
            <a:ext cx="8229600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318324235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9511" y="96012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732469" y="96012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73346249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15305767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66251725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94455007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Bottom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92524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6433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66014087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6954512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2134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00297458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 userDrawn="1"/>
        </p:nvSpPr>
        <p:spPr>
          <a:xfrm rot="5400000">
            <a:off x="-1314926" y="2247105"/>
            <a:ext cx="3544570" cy="929957"/>
          </a:xfrm>
          <a:prstGeom prst="round2SameRect">
            <a:avLst>
              <a:gd name="adj1" fmla="val 13993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>
            <a:off x="3447415" y="-1212215"/>
            <a:ext cx="3544570" cy="7848600"/>
          </a:xfrm>
          <a:prstGeom prst="round2SameRect">
            <a:avLst>
              <a:gd name="adj1" fmla="val 4108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9754" y="1797685"/>
            <a:ext cx="5508625" cy="1218795"/>
          </a:xfrm>
        </p:spPr>
        <p:txBody>
          <a:bodyPr/>
          <a:lstStyle>
            <a:lvl1pPr marL="0" indent="0">
              <a:buNone/>
              <a:defRPr sz="44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29754" y="3039745"/>
            <a:ext cx="5508625" cy="276999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29754" y="415378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r>
              <a:rPr lang="en-US" sz="900" dirty="0">
                <a:solidFill>
                  <a:srgbClr val="FFFFFF"/>
                </a:solidFill>
                <a:ea typeface="Arial" charset="0"/>
                <a:cs typeface="Arial" charset="0"/>
              </a:rPr>
              <a:t>© Donald F. Ferguson, 2017. All rights reserved.</a:t>
            </a:r>
          </a:p>
        </p:txBody>
      </p:sp>
    </p:spTree>
    <p:extLst/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04585" y="4807343"/>
            <a:ext cx="193444" cy="661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>
              <a:solidFill>
                <a:schemeClr val="bg2">
                  <a:lumMod val="50000"/>
                  <a:lumOff val="50000"/>
                </a:schemeClr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20086" y="196172"/>
            <a:ext cx="850425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20086" y="801974"/>
            <a:ext cx="8504250" cy="387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6462638" y="4873522"/>
            <a:ext cx="1180536" cy="138499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baseline="0" dirty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Donald F. Ferguson</a:t>
            </a:r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5084195E-6DF7-4B3B-A2AB-E67BEB13BF64}" type="datetime1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6/29/18</a:t>
            </a:fld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2372701" y="4755078"/>
            <a:ext cx="3615265" cy="342273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/>
              <a:t>Building</a:t>
            </a:r>
            <a:r>
              <a:rPr lang="en-US" sz="900" i="1" baseline="0" dirty="0"/>
              <a:t> and Teaching a Complete </a:t>
            </a:r>
            <a:r>
              <a:rPr lang="en-US" sz="900" i="1" baseline="0" dirty="0" err="1"/>
              <a:t>Serverless</a:t>
            </a:r>
            <a:r>
              <a:rPr lang="en-US" sz="900" i="1" baseline="0" dirty="0"/>
              <a:t> Solution</a:t>
            </a:r>
            <a:br>
              <a:rPr lang="en-US" sz="900" i="1" baseline="0" dirty="0"/>
            </a:br>
            <a:r>
              <a:rPr lang="en-US" sz="900" i="1" baseline="0" dirty="0"/>
              <a:t>Third International Workshop on </a:t>
            </a:r>
            <a:r>
              <a:rPr lang="en-US" sz="900" i="1" baseline="0" dirty="0" err="1"/>
              <a:t>Serverless</a:t>
            </a:r>
            <a:r>
              <a:rPr lang="en-US" sz="900" i="1" baseline="0" dirty="0"/>
              <a:t> Computing (</a:t>
            </a:r>
            <a:r>
              <a:rPr lang="en-US" sz="900" i="1" baseline="0" dirty="0" err="1"/>
              <a:t>WoSC</a:t>
            </a:r>
            <a:r>
              <a:rPr lang="en-US" sz="900" i="1" baseline="0" dirty="0"/>
              <a:t>) 2018</a:t>
            </a:r>
            <a:endParaRPr lang="en-US" sz="1050" i="1" strike="sngStrik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117845" y="4507507"/>
            <a:ext cx="606491" cy="620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20086" y="4728530"/>
            <a:ext cx="1009827" cy="29874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97" r:id="rId3"/>
    <p:sldLayoutId id="2147483898" r:id="rId4"/>
    <p:sldLayoutId id="2147483876" r:id="rId5"/>
    <p:sldLayoutId id="2147483877" r:id="rId6"/>
    <p:sldLayoutId id="2147483903" r:id="rId7"/>
    <p:sldLayoutId id="2147483879" r:id="rId8"/>
    <p:sldLayoutId id="2147483896" r:id="rId9"/>
    <p:sldLayoutId id="2147483880" r:id="rId10"/>
    <p:sldLayoutId id="2147483881" r:id="rId11"/>
    <p:sldLayoutId id="2147483882" r:id="rId12"/>
    <p:sldLayoutId id="2147483884" r:id="rId13"/>
    <p:sldLayoutId id="2147483885" r:id="rId14"/>
    <p:sldLayoutId id="2147483923" r:id="rId15"/>
  </p:sldLayoutIdLst>
  <p:transition spd="med"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323824" y="4697836"/>
            <a:ext cx="377504" cy="377504"/>
          </a:xfrm>
          <a:prstGeom prst="rect">
            <a:avLst/>
          </a:prstGeom>
        </p:spPr>
      </p:pic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201168"/>
            <a:ext cx="8239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title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264"/>
            <a:ext cx="8239125" cy="9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246188" marR="0" lvl="3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lang="en-US" dirty="0"/>
              <a:t>Fourth level</a:t>
            </a:r>
          </a:p>
        </p:txBody>
      </p:sp>
      <p:sp>
        <p:nvSpPr>
          <p:cNvPr id="17" name="TextBox 16" hidden="1"/>
          <p:cNvSpPr txBox="1"/>
          <p:nvPr/>
        </p:nvSpPr>
        <p:spPr>
          <a:xfrm>
            <a:off x="1724025" y="4830428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734172E7-D5BA-4D01-91D8-E4A8A3A75AB4}" type="datetime1">
              <a:rPr lang="en-US" sz="8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6/29/18</a:t>
            </a:fld>
            <a:endParaRPr lang="en-US" sz="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12" y="4826970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>
              <a:solidFill>
                <a:schemeClr val="tx2"/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5459388" y="4810807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>
                <a:solidFill>
                  <a:schemeClr val="tx2"/>
                </a:solidFill>
                <a:latin typeface="Museo Sans For Dell" pitchFamily="2" charset="0"/>
              </a:rPr>
              <a:t>Services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42950" y="4824081"/>
            <a:ext cx="933450" cy="1246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Room for text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9144000" cy="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>
              <a:solidFill>
                <a:srgbClr val="7F7F7F"/>
              </a:solidFill>
              <a:latin typeface="museo sans for del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901" r:id="rId2"/>
    <p:sldLayoutId id="2147483902" r:id="rId3"/>
    <p:sldLayoutId id="2147483889" r:id="rId4"/>
    <p:sldLayoutId id="2147483895" r:id="rId5"/>
    <p:sldLayoutId id="2147483893" r:id="rId6"/>
    <p:sldLayoutId id="2147483890" r:id="rId7"/>
  </p:sldLayoutIdLst>
  <p:transition spd="med"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tx2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baseline="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6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marR="0" indent="-220663" algn="l" defTabSz="914400" rtl="0" eaLnBrk="1" fontAlgn="base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Tx/>
        <a:buFont typeface="Museo Sans For Dell" pitchFamily="2" charset="0"/>
        <a:buChar char="–"/>
        <a:tabLst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2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8150" y="196172"/>
            <a:ext cx="824865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55477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6" cstate="screen"/>
          <a:stretch>
            <a:fillRect/>
          </a:stretch>
        </p:blipFill>
        <p:spPr bwMode="black"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237" y="4843076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 err="1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6/29/18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6/29/18</a:t>
            </a:fld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5350331" y="482802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Commerce Services Group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4818405"/>
            <a:ext cx="133758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r>
              <a:rPr lang="en-US" sz="1000" dirty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Confidential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2505814" cy="21005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15383405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ransition spd="med">
    <p:wipe dir="r"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 pitchFamily="2" charset="0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800" dirty="0" err="1">
              <a:solidFill>
                <a:srgbClr val="000000">
                  <a:lumMod val="50000"/>
                  <a:lumOff val="50000"/>
                </a:srgbClr>
              </a:solidFill>
              <a:latin typeface="Museo Sans For Dell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dirty="0">
                <a:solidFill>
                  <a:srgbClr val="000000">
                    <a:lumMod val="50000"/>
                    <a:lumOff val="50000"/>
                  </a:srgbClr>
                </a:solidFill>
                <a:ea typeface="Arial" charset="0"/>
                <a:cs typeface="Arial" charset="0"/>
              </a:rPr>
              <a:t>   © Donald F. Ferguson, 2017. All rights reserved.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5084195E-6DF7-4B3B-A2AB-E67BEB13BF64}" type="datetime1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6/29/18</a:t>
            </a:fld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945263" y="4757915"/>
            <a:ext cx="4214905" cy="332399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>
                <a:solidFill>
                  <a:srgbClr val="444444"/>
                </a:solidFill>
              </a:rPr>
              <a:t>COMS E6998 – </a:t>
            </a:r>
            <a:r>
              <a:rPr lang="en-US" sz="1000" dirty="0">
                <a:solidFill>
                  <a:srgbClr val="444444"/>
                </a:solidFill>
              </a:rPr>
              <a:t>Microservices and Cloud Applications</a:t>
            </a:r>
            <a:br>
              <a:rPr lang="en-US" sz="1000" dirty="0">
                <a:solidFill>
                  <a:srgbClr val="444444"/>
                </a:solidFill>
              </a:rPr>
            </a:br>
            <a:r>
              <a:rPr lang="en-US" sz="800" i="1" dirty="0">
                <a:solidFill>
                  <a:srgbClr val="444444"/>
                </a:solidFill>
              </a:rPr>
              <a:t> Lecture 10: Projects, 12 Factor Applications, </a:t>
            </a:r>
            <a:r>
              <a:rPr lang="en-US" sz="800" i="1" dirty="0" err="1">
                <a:solidFill>
                  <a:srgbClr val="444444"/>
                </a:solidFill>
              </a:rPr>
              <a:t>Redis</a:t>
            </a:r>
            <a:r>
              <a:rPr lang="en-US" sz="800" i="1" dirty="0">
                <a:solidFill>
                  <a:srgbClr val="444444"/>
                </a:solidFill>
              </a:rPr>
              <a:t>, Graph Databases</a:t>
            </a:r>
            <a:endParaRPr lang="en-US" sz="800" i="1" strike="sngStrike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217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</p:sldLayoutIdLst>
  <p:transition spd="med">
    <p:wipe dir="r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196172"/>
            <a:ext cx="8279946" cy="387798"/>
          </a:xfrm>
        </p:spPr>
        <p:txBody>
          <a:bodyPr/>
          <a:lstStyle/>
          <a:p>
            <a:r>
              <a:rPr lang="en-US" dirty="0"/>
              <a:t>Future of </a:t>
            </a:r>
            <a:r>
              <a:rPr lang="en-US" dirty="0" err="1"/>
              <a:t>Serverless</a:t>
            </a:r>
            <a:r>
              <a:rPr lang="en-US" dirty="0"/>
              <a:t> in Industry and Academia.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Stop conflating “function-as-a-service” and “</a:t>
            </a:r>
            <a:r>
              <a:rPr lang="en-US" dirty="0" err="1"/>
              <a:t>serverless</a:t>
            </a:r>
            <a:r>
              <a:rPr lang="en-US" dirty="0"/>
              <a:t>.”</a:t>
            </a:r>
          </a:p>
          <a:p>
            <a:r>
              <a:rPr lang="en-US" dirty="0"/>
              <a:t>Academia</a:t>
            </a:r>
          </a:p>
          <a:p>
            <a:pPr lvl="1"/>
            <a:r>
              <a:rPr lang="en-US" dirty="0"/>
              <a:t>Teaching: We have to rethink the way we teach programming and SW engineering.</a:t>
            </a:r>
          </a:p>
          <a:p>
            <a:pPr lvl="2"/>
            <a:r>
              <a:rPr lang="en-US" dirty="0"/>
              <a:t>We teach students to think sequentially and synchronously.</a:t>
            </a:r>
          </a:p>
          <a:p>
            <a:pPr lvl="2"/>
            <a:r>
              <a:rPr lang="en-US" dirty="0"/>
              <a:t>This completely breaks down in *</a:t>
            </a:r>
            <a:r>
              <a:rPr lang="en-US" dirty="0" err="1"/>
              <a:t>aaS</a:t>
            </a:r>
            <a:r>
              <a:rPr lang="en-US" dirty="0"/>
              <a:t> and </a:t>
            </a:r>
            <a:r>
              <a:rPr lang="en-US" dirty="0" err="1"/>
              <a:t>serverless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Research: I do not even know where to begin. The three biggest areas I see are:</a:t>
            </a:r>
          </a:p>
          <a:p>
            <a:pPr lvl="2"/>
            <a:r>
              <a:rPr lang="en-US" dirty="0"/>
              <a:t>Configuration and change management.</a:t>
            </a:r>
          </a:p>
          <a:p>
            <a:pPr lvl="2"/>
            <a:r>
              <a:rPr lang="en-US" dirty="0"/>
              <a:t>Debugging and problem determination.</a:t>
            </a:r>
          </a:p>
          <a:p>
            <a:pPr lvl="2"/>
            <a:r>
              <a:rPr lang="en-US" dirty="0"/>
              <a:t>Security: A lot of security is built around ”logging onto the server.”</a:t>
            </a:r>
          </a:p>
          <a:p>
            <a:r>
              <a:rPr lang="en-US" dirty="0"/>
              <a:t>Industry:</a:t>
            </a:r>
          </a:p>
          <a:p>
            <a:pPr lvl="1"/>
            <a:r>
              <a:rPr lang="en-US" dirty="0"/>
              <a:t>Despite being an application server guy, I think the future is “</a:t>
            </a:r>
            <a:r>
              <a:rPr lang="en-US" dirty="0" err="1"/>
              <a:t>serverless</a:t>
            </a:r>
            <a:r>
              <a:rPr lang="en-US" dirty="0"/>
              <a:t>.”</a:t>
            </a:r>
          </a:p>
          <a:p>
            <a:pPr lvl="1"/>
            <a:r>
              <a:rPr lang="en-US" dirty="0"/>
              <a:t>The key thing I would like to see is “cloud spanning applications.”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21579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_16x9_Template_5.10.1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ll Template 4x3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 w="38100">
          <a:solidFill>
            <a:schemeClr val="bg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342900" indent="-342900">
          <a:buFont typeface="Arial" charset="0"/>
          <a:buChar char="•"/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F92924C88E046AB95A79D8E2F2E86" ma:contentTypeVersion="0" ma:contentTypeDescription="Create a new document." ma:contentTypeScope="" ma:versionID="e185d5377ed30089129ee02e45c99c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91F0EB-E811-4D11-8FFB-E2FF892CF8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EC61F6-286A-4E34-A88C-05A55AA67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B4DE5F6-73C3-4001-9CFC-3C0C9B29D77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Dell_16x9_Template</Template>
  <TotalTime>239346</TotalTime>
  <Words>127</Words>
  <Application>Microsoft Macintosh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Arial Black</vt:lpstr>
      <vt:lpstr>Century Schoolbook</vt:lpstr>
      <vt:lpstr>Museo For Dell</vt:lpstr>
      <vt:lpstr>Museo For Dell 300</vt:lpstr>
      <vt:lpstr>Museo Sans For Dell</vt:lpstr>
      <vt:lpstr>Museo Sans For Dell</vt:lpstr>
      <vt:lpstr>Trebuchet MS</vt:lpstr>
      <vt:lpstr>Wingdings</vt:lpstr>
      <vt:lpstr>Dell_16x9_Template</vt:lpstr>
      <vt:lpstr>Dell_16x9_Template_5.10.11</vt:lpstr>
      <vt:lpstr>Dell Template 4x3</vt:lpstr>
      <vt:lpstr>1_Dell_16x9_Template</vt:lpstr>
      <vt:lpstr>Future of Serverless in Industry and Academia.</vt:lpstr>
    </vt:vector>
  </TitlesOfParts>
  <Company>Dell Inc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presentation template Wide screen 16:9 layout</dc:title>
  <dc:creator>Ahluwalia, M</dc:creator>
  <cp:keywords>Internal Use</cp:keywords>
  <cp:lastModifiedBy>Microsoft Office User</cp:lastModifiedBy>
  <cp:revision>2299</cp:revision>
  <cp:lastPrinted>2017-10-23T15:34:57Z</cp:lastPrinted>
  <dcterms:created xsi:type="dcterms:W3CDTF">2013-01-02T09:04:46Z</dcterms:created>
  <dcterms:modified xsi:type="dcterms:W3CDTF">2018-06-29T20:13:32Z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0x010100AD5F92924C88E046AB95A79D8E2F2E86</vt:lpwstr>
  </property>
  <property fmtid="{D5CDD505-2E9C-101B-9397-08002B2CF9AE}" pid="3" name="TitusGUID">
    <vt:lpwstr>09852b9d-54a1-4f0b-bd54-a44d811fa745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</Properties>
</file>